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62" r:id="rId3"/>
    <p:sldId id="358" r:id="rId4"/>
    <p:sldId id="344" r:id="rId5"/>
    <p:sldId id="352" r:id="rId6"/>
    <p:sldId id="356" r:id="rId7"/>
    <p:sldId id="354" r:id="rId8"/>
    <p:sldId id="357" r:id="rId9"/>
    <p:sldId id="334" r:id="rId10"/>
    <p:sldId id="361" r:id="rId11"/>
    <p:sldId id="266" r:id="rId12"/>
    <p:sldId id="349" r:id="rId13"/>
    <p:sldId id="348" r:id="rId14"/>
    <p:sldId id="350" r:id="rId15"/>
    <p:sldId id="359" r:id="rId16"/>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7964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6691" autoAdjust="0"/>
    <p:restoredTop sz="83209" autoAdjust="0"/>
  </p:normalViewPr>
  <p:slideViewPr>
    <p:cSldViewPr>
      <p:cViewPr>
        <p:scale>
          <a:sx n="90" d="100"/>
          <a:sy n="90" d="100"/>
        </p:scale>
        <p:origin x="-1092" y="-13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8AA3B5-85E2-4518-A1DF-2A433902019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l-GR"/>
        </a:p>
      </dgm:t>
    </dgm:pt>
    <dgm:pt modelId="{E5622BB9-43A9-423C-9E66-B846C53FE84E}">
      <dgm:prSet phldrT="[Text]" custT="1">
        <dgm:style>
          <a:lnRef idx="2">
            <a:schemeClr val="accent1"/>
          </a:lnRef>
          <a:fillRef idx="1">
            <a:schemeClr val="lt1"/>
          </a:fillRef>
          <a:effectRef idx="0">
            <a:schemeClr val="accent1"/>
          </a:effectRef>
          <a:fontRef idx="minor">
            <a:schemeClr val="dk1"/>
          </a:fontRef>
        </dgm:style>
      </dgm:prSet>
      <dgm:spPr/>
      <dgm:t>
        <a:bodyPr/>
        <a:lstStyle/>
        <a:p>
          <a:pPr algn="just"/>
          <a:r>
            <a:rPr lang="bg-BG" sz="1700" dirty="0" smtClean="0"/>
            <a:t>„истинската степен на разпространение на насилието ипренебрегването е неизвестна“</a:t>
          </a:r>
        </a:p>
        <a:p>
          <a:pPr algn="just"/>
          <a:r>
            <a:rPr lang="en-US" sz="1600" dirty="0" smtClean="0"/>
            <a:t>“</a:t>
          </a:r>
          <a:r>
            <a:rPr lang="ru-RU" sz="1600" b="1" dirty="0" smtClean="0">
              <a:solidFill>
                <a:schemeClr val="accent1"/>
              </a:solidFill>
            </a:rPr>
            <a:t>Между половината до четири пети от всички жертви на малтретиране не са известни на службите за закрила на детето</a:t>
          </a:r>
          <a:r>
            <a:rPr lang="en-US" sz="1600" dirty="0" smtClean="0"/>
            <a:t>”</a:t>
          </a:r>
          <a:endParaRPr lang="bg-BG" sz="1600" dirty="0" smtClean="0"/>
        </a:p>
        <a:p>
          <a:pPr algn="just"/>
          <a:r>
            <a:rPr lang="en-US" sz="1200" dirty="0" smtClean="0"/>
            <a:t>(</a:t>
          </a:r>
          <a:r>
            <a:rPr lang="en-US" sz="1200" dirty="0" err="1" smtClean="0"/>
            <a:t>Trocmé</a:t>
          </a:r>
          <a:r>
            <a:rPr lang="en-US" sz="1200" dirty="0" smtClean="0"/>
            <a:t> et al 2005; Bolen &amp; </a:t>
          </a:r>
          <a:r>
            <a:rPr lang="en-US" sz="1200" dirty="0" err="1" smtClean="0"/>
            <a:t>Scannapieco</a:t>
          </a:r>
          <a:r>
            <a:rPr lang="en-US" sz="1200" dirty="0" smtClean="0"/>
            <a:t> 1999; </a:t>
          </a:r>
          <a:r>
            <a:rPr lang="en-US" sz="1200" dirty="0" err="1" smtClean="0"/>
            <a:t>Sedlak</a:t>
          </a:r>
          <a:r>
            <a:rPr lang="en-US" sz="1200" dirty="0" smtClean="0"/>
            <a:t> &amp; </a:t>
          </a:r>
          <a:r>
            <a:rPr lang="en-US" sz="1200" dirty="0" err="1" smtClean="0"/>
            <a:t>Broadhurst</a:t>
          </a:r>
          <a:r>
            <a:rPr lang="en-US" sz="1200" dirty="0" smtClean="0"/>
            <a:t> 1996)</a:t>
          </a:r>
          <a:endParaRPr lang="el-GR" sz="1700" dirty="0"/>
        </a:p>
      </dgm:t>
    </dgm:pt>
    <dgm:pt modelId="{D6D24994-6220-4B00-A238-D421AB0F291C}" type="parTrans" cxnId="{1C265245-231D-445E-AA34-788AB27A9025}">
      <dgm:prSet/>
      <dgm:spPr/>
      <dgm:t>
        <a:bodyPr/>
        <a:lstStyle/>
        <a:p>
          <a:endParaRPr lang="el-GR"/>
        </a:p>
      </dgm:t>
    </dgm:pt>
    <dgm:pt modelId="{3D88072D-1FB5-4A6B-9585-4ED4B6511A3C}" type="sibTrans" cxnId="{1C265245-231D-445E-AA34-788AB27A9025}">
      <dgm:prSet/>
      <dgm:spPr/>
      <dgm:t>
        <a:bodyPr/>
        <a:lstStyle/>
        <a:p>
          <a:endParaRPr lang="el-GR"/>
        </a:p>
      </dgm:t>
    </dgm:pt>
    <dgm:pt modelId="{40E2836F-4D65-4707-82B0-7063FA2A5E7E}">
      <dgm:prSet/>
      <dgm:spPr>
        <a:blipFill rotWithShape="0">
          <a:blip xmlns:r="http://schemas.openxmlformats.org/officeDocument/2006/relationships" r:embed="rId1"/>
          <a:stretch>
            <a:fillRect/>
          </a:stretch>
        </a:blipFill>
      </dgm:spPr>
      <dgm:t>
        <a:bodyPr/>
        <a:lstStyle/>
        <a:p>
          <a:r>
            <a:rPr lang="en-US" dirty="0" smtClean="0"/>
            <a:t>‘</a:t>
          </a:r>
          <a:r>
            <a:rPr lang="bg-BG" dirty="0" smtClean="0"/>
            <a:t>броят на официално съобщените случаи не отговаря на истинския размер на проблема</a:t>
          </a:r>
          <a:endParaRPr lang="en-US" dirty="0"/>
        </a:p>
      </dgm:t>
    </dgm:pt>
    <dgm:pt modelId="{8C73053B-20E5-4610-B054-4C8543E7109F}" type="parTrans" cxnId="{08DC134C-C951-47DA-B6BE-0C9755DF853A}">
      <dgm:prSet/>
      <dgm:spPr/>
      <dgm:t>
        <a:bodyPr/>
        <a:lstStyle/>
        <a:p>
          <a:endParaRPr lang="el-GR"/>
        </a:p>
      </dgm:t>
    </dgm:pt>
    <dgm:pt modelId="{A216BBD8-E49A-4CA7-A4F5-62CA562E97EC}" type="sibTrans" cxnId="{08DC134C-C951-47DA-B6BE-0C9755DF853A}">
      <dgm:prSet/>
      <dgm:spPr/>
      <dgm:t>
        <a:bodyPr/>
        <a:lstStyle/>
        <a:p>
          <a:endParaRPr lang="el-GR"/>
        </a:p>
      </dgm:t>
    </dgm:pt>
    <dgm:pt modelId="{EB096419-C976-4AFB-A16E-EA8AF43C01A2}">
      <dgm:prSet/>
      <dgm:spPr/>
      <dgm:t>
        <a:bodyPr/>
        <a:lstStyle/>
        <a:p>
          <a:r>
            <a:rPr lang="en-US" dirty="0" smtClean="0"/>
            <a:t>‘</a:t>
          </a:r>
          <a:r>
            <a:rPr lang="bg-BG" dirty="0" smtClean="0"/>
            <a:t>степента на съобщените случиа на насилие и пренебрегване на деца трябва да бъде подобрена</a:t>
          </a:r>
          <a:r>
            <a:rPr lang="en-US" dirty="0" smtClean="0"/>
            <a:t>’</a:t>
          </a:r>
          <a:endParaRPr lang="el-GR" dirty="0"/>
        </a:p>
      </dgm:t>
    </dgm:pt>
    <dgm:pt modelId="{F316D4C5-D80A-4E76-B5D5-CADCC48DC5B3}" type="parTrans" cxnId="{FBD5777A-34C8-4E9F-97AE-7BEDFD1AEAF1}">
      <dgm:prSet/>
      <dgm:spPr/>
      <dgm:t>
        <a:bodyPr/>
        <a:lstStyle/>
        <a:p>
          <a:endParaRPr lang="el-GR"/>
        </a:p>
      </dgm:t>
    </dgm:pt>
    <dgm:pt modelId="{69B653ED-BD01-4B6A-A6B4-519FB410CAC0}" type="sibTrans" cxnId="{FBD5777A-34C8-4E9F-97AE-7BEDFD1AEAF1}">
      <dgm:prSet/>
      <dgm:spPr/>
      <dgm:t>
        <a:bodyPr/>
        <a:lstStyle/>
        <a:p>
          <a:endParaRPr lang="el-GR"/>
        </a:p>
      </dgm:t>
    </dgm:pt>
    <dgm:pt modelId="{F210A352-6E66-409C-A498-9792F94909F9}">
      <dgm:prSet/>
      <dgm:spPr/>
      <dgm:t>
        <a:bodyPr/>
        <a:lstStyle/>
        <a:p>
          <a:r>
            <a:rPr lang="ru-RU" b="0" i="1" dirty="0" smtClean="0"/>
            <a:t>Комитет на ООН по правата на детето „... укрепване механизмите за събиране на данни чрез създаване на национална централна база данни</a:t>
          </a:r>
          <a:r>
            <a:rPr lang="en-US" b="0" i="1" dirty="0" smtClean="0"/>
            <a:t>…”</a:t>
          </a:r>
          <a:endParaRPr lang="el-GR" b="0" i="1" dirty="0"/>
        </a:p>
      </dgm:t>
    </dgm:pt>
    <dgm:pt modelId="{6A4DA0F5-1CD7-45D5-9B33-B0A06E079C2B}" type="sibTrans" cxnId="{5FABFB88-BB1C-43CF-953D-0474B6E3864B}">
      <dgm:prSet/>
      <dgm:spPr/>
      <dgm:t>
        <a:bodyPr/>
        <a:lstStyle/>
        <a:p>
          <a:endParaRPr lang="el-GR"/>
        </a:p>
      </dgm:t>
    </dgm:pt>
    <dgm:pt modelId="{878256BD-250D-4161-BCAC-93E5634A6348}" type="parTrans" cxnId="{5FABFB88-BB1C-43CF-953D-0474B6E3864B}">
      <dgm:prSet/>
      <dgm:spPr/>
      <dgm:t>
        <a:bodyPr/>
        <a:lstStyle/>
        <a:p>
          <a:endParaRPr lang="el-GR"/>
        </a:p>
      </dgm:t>
    </dgm:pt>
    <dgm:pt modelId="{F079727B-2E16-4CBC-AB44-2C814439501E}" type="pres">
      <dgm:prSet presAssocID="{648AA3B5-85E2-4518-A1DF-2A4339020191}" presName="Name0" presStyleCnt="0">
        <dgm:presLayoutVars>
          <dgm:dir/>
          <dgm:resizeHandles val="exact"/>
        </dgm:presLayoutVars>
      </dgm:prSet>
      <dgm:spPr/>
      <dgm:t>
        <a:bodyPr/>
        <a:lstStyle/>
        <a:p>
          <a:endParaRPr lang="en-US"/>
        </a:p>
      </dgm:t>
    </dgm:pt>
    <dgm:pt modelId="{A79C8F91-ED46-4270-BD95-7BD302CB6A0D}" type="pres">
      <dgm:prSet presAssocID="{E5622BB9-43A9-423C-9E66-B846C53FE84E}" presName="node" presStyleLbl="node1" presStyleIdx="0" presStyleCnt="3" custLinFactNeighborX="-513" custLinFactNeighborY="628">
        <dgm:presLayoutVars>
          <dgm:bulletEnabled val="1"/>
        </dgm:presLayoutVars>
      </dgm:prSet>
      <dgm:spPr/>
      <dgm:t>
        <a:bodyPr/>
        <a:lstStyle/>
        <a:p>
          <a:endParaRPr lang="el-GR"/>
        </a:p>
      </dgm:t>
    </dgm:pt>
    <dgm:pt modelId="{C6BA032A-2FF2-4BB0-A651-4D871D736076}" type="pres">
      <dgm:prSet presAssocID="{3D88072D-1FB5-4A6B-9585-4ED4B6511A3C}" presName="sibTrans" presStyleCnt="0"/>
      <dgm:spPr/>
    </dgm:pt>
    <dgm:pt modelId="{1D3BC2B2-CA57-41D9-838C-A8CD4ED5102B}" type="pres">
      <dgm:prSet presAssocID="{40E2836F-4D65-4707-82B0-7063FA2A5E7E}" presName="node" presStyleLbl="node1" presStyleIdx="1" presStyleCnt="3">
        <dgm:presLayoutVars>
          <dgm:bulletEnabled val="1"/>
        </dgm:presLayoutVars>
      </dgm:prSet>
      <dgm:spPr/>
      <dgm:t>
        <a:bodyPr/>
        <a:lstStyle/>
        <a:p>
          <a:endParaRPr lang="en-US"/>
        </a:p>
      </dgm:t>
    </dgm:pt>
    <dgm:pt modelId="{88DE6DB7-7B5C-4CB1-8F35-843E0EA9CCC6}" type="pres">
      <dgm:prSet presAssocID="{A216BBD8-E49A-4CA7-A4F5-62CA562E97EC}" presName="sibTrans" presStyleCnt="0"/>
      <dgm:spPr/>
    </dgm:pt>
    <dgm:pt modelId="{149E5583-683C-465A-BD33-8D49FE8437B3}" type="pres">
      <dgm:prSet presAssocID="{EB096419-C976-4AFB-A16E-EA8AF43C01A2}" presName="node" presStyleLbl="node1" presStyleIdx="2" presStyleCnt="3">
        <dgm:presLayoutVars>
          <dgm:bulletEnabled val="1"/>
        </dgm:presLayoutVars>
      </dgm:prSet>
      <dgm:spPr/>
      <dgm:t>
        <a:bodyPr/>
        <a:lstStyle/>
        <a:p>
          <a:endParaRPr lang="el-GR"/>
        </a:p>
      </dgm:t>
    </dgm:pt>
  </dgm:ptLst>
  <dgm:cxnLst>
    <dgm:cxn modelId="{E8434D0A-2BCD-4B69-BE81-0289D9E4C532}" type="presOf" srcId="{EB096419-C976-4AFB-A16E-EA8AF43C01A2}" destId="{149E5583-683C-465A-BD33-8D49FE8437B3}" srcOrd="0" destOrd="0" presId="urn:microsoft.com/office/officeart/2005/8/layout/hList6"/>
    <dgm:cxn modelId="{5FABFB88-BB1C-43CF-953D-0474B6E3864B}" srcId="{EB096419-C976-4AFB-A16E-EA8AF43C01A2}" destId="{F210A352-6E66-409C-A498-9792F94909F9}" srcOrd="0" destOrd="0" parTransId="{878256BD-250D-4161-BCAC-93E5634A6348}" sibTransId="{6A4DA0F5-1CD7-45D5-9B33-B0A06E079C2B}"/>
    <dgm:cxn modelId="{08DC134C-C951-47DA-B6BE-0C9755DF853A}" srcId="{648AA3B5-85E2-4518-A1DF-2A4339020191}" destId="{40E2836F-4D65-4707-82B0-7063FA2A5E7E}" srcOrd="1" destOrd="0" parTransId="{8C73053B-20E5-4610-B054-4C8543E7109F}" sibTransId="{A216BBD8-E49A-4CA7-A4F5-62CA562E97EC}"/>
    <dgm:cxn modelId="{1C265245-231D-445E-AA34-788AB27A9025}" srcId="{648AA3B5-85E2-4518-A1DF-2A4339020191}" destId="{E5622BB9-43A9-423C-9E66-B846C53FE84E}" srcOrd="0" destOrd="0" parTransId="{D6D24994-6220-4B00-A238-D421AB0F291C}" sibTransId="{3D88072D-1FB5-4A6B-9585-4ED4B6511A3C}"/>
    <dgm:cxn modelId="{6D04EDD0-9428-4735-B32E-33737ECF9A6E}" type="presOf" srcId="{648AA3B5-85E2-4518-A1DF-2A4339020191}" destId="{F079727B-2E16-4CBC-AB44-2C814439501E}" srcOrd="0" destOrd="0" presId="urn:microsoft.com/office/officeart/2005/8/layout/hList6"/>
    <dgm:cxn modelId="{35E19A1B-D014-41BD-ADFC-4DC8FB0F0145}" type="presOf" srcId="{40E2836F-4D65-4707-82B0-7063FA2A5E7E}" destId="{1D3BC2B2-CA57-41D9-838C-A8CD4ED5102B}" srcOrd="0" destOrd="0" presId="urn:microsoft.com/office/officeart/2005/8/layout/hList6"/>
    <dgm:cxn modelId="{20F0BCF5-F469-4F0B-BC95-B3F2F41CF19F}" type="presOf" srcId="{F210A352-6E66-409C-A498-9792F94909F9}" destId="{149E5583-683C-465A-BD33-8D49FE8437B3}" srcOrd="0" destOrd="1" presId="urn:microsoft.com/office/officeart/2005/8/layout/hList6"/>
    <dgm:cxn modelId="{FBD5777A-34C8-4E9F-97AE-7BEDFD1AEAF1}" srcId="{648AA3B5-85E2-4518-A1DF-2A4339020191}" destId="{EB096419-C976-4AFB-A16E-EA8AF43C01A2}" srcOrd="2" destOrd="0" parTransId="{F316D4C5-D80A-4E76-B5D5-CADCC48DC5B3}" sibTransId="{69B653ED-BD01-4B6A-A6B4-519FB410CAC0}"/>
    <dgm:cxn modelId="{7388C1D9-6654-48A1-832B-35C0B1EAC3E6}" type="presOf" srcId="{E5622BB9-43A9-423C-9E66-B846C53FE84E}" destId="{A79C8F91-ED46-4270-BD95-7BD302CB6A0D}" srcOrd="0" destOrd="0" presId="urn:microsoft.com/office/officeart/2005/8/layout/hList6"/>
    <dgm:cxn modelId="{CD727851-633F-4C1A-B9BD-B34FFA7C4DFC}" type="presParOf" srcId="{F079727B-2E16-4CBC-AB44-2C814439501E}" destId="{A79C8F91-ED46-4270-BD95-7BD302CB6A0D}" srcOrd="0" destOrd="0" presId="urn:microsoft.com/office/officeart/2005/8/layout/hList6"/>
    <dgm:cxn modelId="{977D930F-58E9-4581-84B9-A21DF11FE920}" type="presParOf" srcId="{F079727B-2E16-4CBC-AB44-2C814439501E}" destId="{C6BA032A-2FF2-4BB0-A651-4D871D736076}" srcOrd="1" destOrd="0" presId="urn:microsoft.com/office/officeart/2005/8/layout/hList6"/>
    <dgm:cxn modelId="{8B79C6AB-A00C-40F7-A625-9E916E0C0157}" type="presParOf" srcId="{F079727B-2E16-4CBC-AB44-2C814439501E}" destId="{1D3BC2B2-CA57-41D9-838C-A8CD4ED5102B}" srcOrd="2" destOrd="0" presId="urn:microsoft.com/office/officeart/2005/8/layout/hList6"/>
    <dgm:cxn modelId="{1C1D8974-B347-41EC-9501-550D664F80CE}" type="presParOf" srcId="{F079727B-2E16-4CBC-AB44-2C814439501E}" destId="{88DE6DB7-7B5C-4CB1-8F35-843E0EA9CCC6}" srcOrd="3" destOrd="0" presId="urn:microsoft.com/office/officeart/2005/8/layout/hList6"/>
    <dgm:cxn modelId="{42951E85-EF32-4C8A-9E2C-4B4F1FE8A1D0}" type="presParOf" srcId="{F079727B-2E16-4CBC-AB44-2C814439501E}" destId="{149E5583-683C-465A-BD33-8D49FE8437B3}"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3B9F8B-8A4F-40ED-B8C0-CF846AFE406C}" type="doc">
      <dgm:prSet loTypeId="urn:microsoft.com/office/officeart/2005/8/layout/vProcess5" loCatId="process" qsTypeId="urn:microsoft.com/office/officeart/2005/8/quickstyle/simple1" qsCatId="simple" csTypeId="urn:microsoft.com/office/officeart/2005/8/colors/accent6_1" csCatId="accent6" phldr="1"/>
      <dgm:spPr/>
      <dgm:t>
        <a:bodyPr/>
        <a:lstStyle/>
        <a:p>
          <a:endParaRPr lang="en-GB"/>
        </a:p>
      </dgm:t>
    </dgm:pt>
    <dgm:pt modelId="{178105F3-E646-47FB-8FDD-7CF8B5C0BAE4}">
      <dgm:prSet phldrT="[Κείμενο]" custT="1">
        <dgm:style>
          <a:lnRef idx="0">
            <a:schemeClr val="accent6"/>
          </a:lnRef>
          <a:fillRef idx="3">
            <a:schemeClr val="accent6"/>
          </a:fillRef>
          <a:effectRef idx="3">
            <a:schemeClr val="accent6"/>
          </a:effectRef>
          <a:fontRef idx="minor">
            <a:schemeClr val="lt1"/>
          </a:fontRef>
        </dgm:style>
      </dgm:prSet>
      <dgm:spPr/>
      <dgm:t>
        <a:bodyPr/>
        <a:lstStyle/>
        <a:p>
          <a:r>
            <a:rPr lang="bg-BG" sz="2000" b="1" dirty="0" smtClean="0">
              <a:solidFill>
                <a:schemeClr val="bg1"/>
              </a:solidFill>
              <a:latin typeface="Segoe UI Light" pitchFamily="34" charset="0"/>
              <a:cs typeface="Segoe UI Light" pitchFamily="34" charset="0"/>
            </a:rPr>
            <a:t>Фрагментиран мониторинг на случаи</a:t>
          </a:r>
          <a:r>
            <a:rPr lang="en-US" sz="2000" b="1" dirty="0" smtClean="0">
              <a:solidFill>
                <a:schemeClr val="bg1"/>
              </a:solidFill>
              <a:latin typeface="Segoe UI Light" pitchFamily="34" charset="0"/>
              <a:cs typeface="Segoe UI Light" pitchFamily="34" charset="0"/>
            </a:rPr>
            <a:t> </a:t>
          </a:r>
          <a:r>
            <a:rPr lang="bg-BG" sz="2000" b="1" dirty="0" smtClean="0">
              <a:solidFill>
                <a:schemeClr val="bg1"/>
              </a:solidFill>
              <a:latin typeface="Segoe UI Light" pitchFamily="34" charset="0"/>
              <a:cs typeface="Segoe UI Light" pitchFamily="34" charset="0"/>
            </a:rPr>
            <a:t>на НПД</a:t>
          </a:r>
          <a:endParaRPr lang="en-GB" sz="2000" dirty="0">
            <a:solidFill>
              <a:schemeClr val="bg1"/>
            </a:solidFill>
            <a:latin typeface="Segoe UI Light" pitchFamily="34" charset="0"/>
            <a:cs typeface="Segoe UI Light" pitchFamily="34" charset="0"/>
          </a:endParaRPr>
        </a:p>
      </dgm:t>
    </dgm:pt>
    <dgm:pt modelId="{496FFB35-EF94-4528-BDAD-F436DF38ECDE}" type="parTrans" cxnId="{A6D5DF10-0DF0-428A-B9F8-AB0725F544CA}">
      <dgm:prSet/>
      <dgm:spPr/>
      <dgm:t>
        <a:bodyPr/>
        <a:lstStyle/>
        <a:p>
          <a:endParaRPr lang="en-GB" sz="1600">
            <a:solidFill>
              <a:schemeClr val="bg1"/>
            </a:solidFill>
            <a:latin typeface="Segoe UI Light" pitchFamily="34" charset="0"/>
            <a:cs typeface="Segoe UI Light" pitchFamily="34" charset="0"/>
          </a:endParaRPr>
        </a:p>
      </dgm:t>
    </dgm:pt>
    <dgm:pt modelId="{1BCDC120-C7C7-46D2-A0C7-358C72F625F1}" type="sibTrans" cxnId="{A6D5DF10-0DF0-428A-B9F8-AB0725F544CA}">
      <dgm:prSet custT="1"/>
      <dgm:spPr/>
      <dgm:t>
        <a:bodyPr/>
        <a:lstStyle/>
        <a:p>
          <a:endParaRPr lang="en-GB" sz="1600">
            <a:solidFill>
              <a:schemeClr val="bg1"/>
            </a:solidFill>
            <a:latin typeface="Segoe UI Light" pitchFamily="34" charset="0"/>
            <a:cs typeface="Segoe UI Light" pitchFamily="34" charset="0"/>
          </a:endParaRPr>
        </a:p>
      </dgm:t>
    </dgm:pt>
    <dgm:pt modelId="{155EB056-58B7-4D59-B161-1D908EAE504C}">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bg-BG" sz="1400" b="1" dirty="0" smtClean="0">
              <a:solidFill>
                <a:schemeClr val="bg1"/>
              </a:solidFill>
              <a:latin typeface="Segoe UI Light" pitchFamily="34" charset="0"/>
              <a:cs typeface="Segoe UI Light" pitchFamily="34" charset="0"/>
            </a:rPr>
            <a:t>На ниво обшествено здраве –недостатъчна основа за превантивни дейности</a:t>
          </a:r>
          <a:endParaRPr lang="en-GB" sz="1600" dirty="0">
            <a:solidFill>
              <a:schemeClr val="bg1"/>
            </a:solidFill>
            <a:latin typeface="Segoe UI Light" pitchFamily="34" charset="0"/>
            <a:cs typeface="Segoe UI Light" pitchFamily="34" charset="0"/>
          </a:endParaRPr>
        </a:p>
      </dgm:t>
    </dgm:pt>
    <dgm:pt modelId="{254596E7-A5CC-4D38-8CC7-D2109F2A3862}" type="parTrans" cxnId="{FA74B98E-5003-42C9-BAA4-7309419DC099}">
      <dgm:prSet/>
      <dgm:spPr/>
      <dgm:t>
        <a:bodyPr/>
        <a:lstStyle/>
        <a:p>
          <a:endParaRPr lang="en-GB" sz="1600">
            <a:solidFill>
              <a:schemeClr val="bg1"/>
            </a:solidFill>
            <a:latin typeface="Segoe UI Light" pitchFamily="34" charset="0"/>
            <a:cs typeface="Segoe UI Light" pitchFamily="34" charset="0"/>
          </a:endParaRPr>
        </a:p>
      </dgm:t>
    </dgm:pt>
    <dgm:pt modelId="{57B5EB9B-9067-4BFC-8917-8C26F6BB520C}" type="sibTrans" cxnId="{FA74B98E-5003-42C9-BAA4-7309419DC099}">
      <dgm:prSet custT="1"/>
      <dgm:spPr/>
      <dgm:t>
        <a:bodyPr/>
        <a:lstStyle/>
        <a:p>
          <a:endParaRPr lang="en-GB" sz="1600">
            <a:solidFill>
              <a:schemeClr val="bg1"/>
            </a:solidFill>
            <a:latin typeface="Segoe UI Light" pitchFamily="34" charset="0"/>
            <a:cs typeface="Segoe UI Light" pitchFamily="34" charset="0"/>
          </a:endParaRPr>
        </a:p>
      </dgm:t>
    </dgm:pt>
    <dgm:pt modelId="{3EBFF0EE-5A78-49C1-92D7-D85BF37F7D85}">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bg-BG" sz="1600" dirty="0" smtClean="0">
              <a:solidFill>
                <a:schemeClr val="bg1"/>
              </a:solidFill>
              <a:latin typeface="Segoe UI Light" pitchFamily="34" charset="0"/>
              <a:cs typeface="Segoe UI Light" pitchFamily="34" charset="0"/>
            </a:rPr>
            <a:t>Подценяване размера на НПД</a:t>
          </a:r>
          <a:endParaRPr lang="en-GB" sz="1600" dirty="0">
            <a:solidFill>
              <a:schemeClr val="bg1"/>
            </a:solidFill>
            <a:latin typeface="Segoe UI Light" pitchFamily="34" charset="0"/>
            <a:cs typeface="Segoe UI Light" pitchFamily="34" charset="0"/>
          </a:endParaRPr>
        </a:p>
      </dgm:t>
    </dgm:pt>
    <dgm:pt modelId="{081D9E80-DF2B-43E8-8460-0352BB1FD038}" type="sibTrans" cxnId="{E9E04E33-6A8C-43D6-B72F-31B8900B88A1}">
      <dgm:prSet custT="1"/>
      <dgm:spPr/>
      <dgm:t>
        <a:bodyPr/>
        <a:lstStyle/>
        <a:p>
          <a:endParaRPr lang="en-GB" sz="1600">
            <a:solidFill>
              <a:schemeClr val="bg1"/>
            </a:solidFill>
            <a:latin typeface="Segoe UI Light" pitchFamily="34" charset="0"/>
            <a:cs typeface="Segoe UI Light" pitchFamily="34" charset="0"/>
          </a:endParaRPr>
        </a:p>
      </dgm:t>
    </dgm:pt>
    <dgm:pt modelId="{5F7E1ABA-0ADD-44D6-B57C-B878B2AAEABB}" type="parTrans" cxnId="{E9E04E33-6A8C-43D6-B72F-31B8900B88A1}">
      <dgm:prSet/>
      <dgm:spPr/>
      <dgm:t>
        <a:bodyPr/>
        <a:lstStyle/>
        <a:p>
          <a:endParaRPr lang="en-GB" sz="1600">
            <a:solidFill>
              <a:schemeClr val="bg1"/>
            </a:solidFill>
            <a:latin typeface="Segoe UI Light" pitchFamily="34" charset="0"/>
            <a:cs typeface="Segoe UI Light" pitchFamily="34" charset="0"/>
          </a:endParaRPr>
        </a:p>
      </dgm:t>
    </dgm:pt>
    <dgm:pt modelId="{66D6CD76-F8E3-4DB4-85CC-6B1E424AF006}">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bg-BG" sz="1600" dirty="0" smtClean="0">
              <a:solidFill>
                <a:schemeClr val="bg1"/>
              </a:solidFill>
              <a:latin typeface="Segoe UI Light" pitchFamily="34" charset="0"/>
              <a:cs typeface="Segoe UI Light" pitchFamily="34" charset="0"/>
            </a:rPr>
            <a:t>На ниво случай</a:t>
          </a:r>
          <a:r>
            <a:rPr lang="en-US" sz="1600" dirty="0" smtClean="0">
              <a:solidFill>
                <a:schemeClr val="bg1"/>
              </a:solidFill>
              <a:latin typeface="Segoe UI Light" pitchFamily="34" charset="0"/>
              <a:cs typeface="Segoe UI Light" pitchFamily="34" charset="0"/>
            </a:rPr>
            <a:t>: </a:t>
          </a:r>
          <a:r>
            <a:rPr lang="bg-BG" sz="1600" dirty="0" smtClean="0">
              <a:solidFill>
                <a:schemeClr val="bg1"/>
              </a:solidFill>
              <a:latin typeface="Segoe UI Light" pitchFamily="34" charset="0"/>
              <a:cs typeface="Segoe UI Light" pitchFamily="34" charset="0"/>
            </a:rPr>
            <a:t>риск от ревиктимизация</a:t>
          </a:r>
          <a:endParaRPr lang="en-GB" sz="1600" dirty="0">
            <a:solidFill>
              <a:schemeClr val="bg1"/>
            </a:solidFill>
            <a:latin typeface="Segoe UI Light" pitchFamily="34" charset="0"/>
            <a:cs typeface="Segoe UI Light" pitchFamily="34" charset="0"/>
          </a:endParaRPr>
        </a:p>
      </dgm:t>
    </dgm:pt>
    <dgm:pt modelId="{07BE7F2D-5321-4B40-981E-F5CAA81C1E94}" type="par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85240C80-0D95-4B6F-8F4C-D3FE940655EA}" type="sib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856721CE-7267-456B-8F8B-29EF7BE7FC17}">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ru-RU" sz="1600" dirty="0" smtClean="0">
              <a:solidFill>
                <a:schemeClr val="bg1"/>
              </a:solidFill>
              <a:latin typeface="Segoe UI Light" pitchFamily="34" charset="0"/>
              <a:cs typeface="Segoe UI Light" pitchFamily="34" charset="0"/>
            </a:rPr>
            <a:t>Липса на достатъчно и сравними данни</a:t>
          </a:r>
          <a:endParaRPr lang="en-GB" sz="1600" dirty="0">
            <a:solidFill>
              <a:schemeClr val="bg1"/>
            </a:solidFill>
            <a:latin typeface="Segoe UI Light" pitchFamily="34" charset="0"/>
            <a:cs typeface="Segoe UI Light" pitchFamily="34" charset="0"/>
          </a:endParaRPr>
        </a:p>
      </dgm:t>
    </dgm:pt>
    <dgm:pt modelId="{F9FE36DA-EBE4-45DD-BBC9-A7E6BA22B455}" type="parTrans" cxnId="{DE832AEA-680E-41D0-8928-F80323D8C671}">
      <dgm:prSet/>
      <dgm:spPr/>
      <dgm:t>
        <a:bodyPr/>
        <a:lstStyle/>
        <a:p>
          <a:endParaRPr lang="en-GB" sz="1600">
            <a:solidFill>
              <a:schemeClr val="bg1"/>
            </a:solidFill>
            <a:latin typeface="Segoe UI Light" pitchFamily="34" charset="0"/>
            <a:cs typeface="Segoe UI Light" pitchFamily="34" charset="0"/>
          </a:endParaRPr>
        </a:p>
      </dgm:t>
    </dgm:pt>
    <dgm:pt modelId="{EEFCCC60-B39E-4698-883C-702099EB95F5}" type="sibTrans" cxnId="{DE832AEA-680E-41D0-8928-F80323D8C671}">
      <dgm:prSet custT="1"/>
      <dgm:spPr/>
      <dgm:t>
        <a:bodyPr/>
        <a:lstStyle/>
        <a:p>
          <a:endParaRPr lang="en-GB" sz="1600">
            <a:solidFill>
              <a:schemeClr val="bg1"/>
            </a:solidFill>
            <a:latin typeface="Segoe UI Light" pitchFamily="34" charset="0"/>
            <a:cs typeface="Segoe UI Light" pitchFamily="34" charset="0"/>
          </a:endParaRPr>
        </a:p>
      </dgm:t>
    </dgm:pt>
    <dgm:pt modelId="{B997D8DB-4792-4980-9D8A-E28DB6E05E7E}" type="pres">
      <dgm:prSet presAssocID="{F93B9F8B-8A4F-40ED-B8C0-CF846AFE406C}" presName="outerComposite" presStyleCnt="0">
        <dgm:presLayoutVars>
          <dgm:chMax val="5"/>
          <dgm:dir/>
          <dgm:resizeHandles val="exact"/>
        </dgm:presLayoutVars>
      </dgm:prSet>
      <dgm:spPr/>
      <dgm:t>
        <a:bodyPr/>
        <a:lstStyle/>
        <a:p>
          <a:endParaRPr lang="en-US"/>
        </a:p>
      </dgm:t>
    </dgm:pt>
    <dgm:pt modelId="{F7E5F0FC-FA6C-40B5-9DFA-FA4C4374509E}" type="pres">
      <dgm:prSet presAssocID="{F93B9F8B-8A4F-40ED-B8C0-CF846AFE406C}" presName="dummyMaxCanvas" presStyleCnt="0">
        <dgm:presLayoutVars/>
      </dgm:prSet>
      <dgm:spPr/>
    </dgm:pt>
    <dgm:pt modelId="{7E564750-8032-43B7-83B8-1907FFEE54DD}" type="pres">
      <dgm:prSet presAssocID="{F93B9F8B-8A4F-40ED-B8C0-CF846AFE406C}" presName="FiveNodes_1" presStyleLbl="node1" presStyleIdx="0" presStyleCnt="5" custScaleY="128244" custLinFactNeighborX="1491">
        <dgm:presLayoutVars>
          <dgm:bulletEnabled val="1"/>
        </dgm:presLayoutVars>
      </dgm:prSet>
      <dgm:spPr/>
      <dgm:t>
        <a:bodyPr/>
        <a:lstStyle/>
        <a:p>
          <a:endParaRPr lang="en-US"/>
        </a:p>
      </dgm:t>
    </dgm:pt>
    <dgm:pt modelId="{BE6821A0-8168-4544-8F32-2167A6A23087}" type="pres">
      <dgm:prSet presAssocID="{F93B9F8B-8A4F-40ED-B8C0-CF846AFE406C}" presName="FiveNodes_2" presStyleLbl="node1" presStyleIdx="1" presStyleCnt="5" custScaleY="88098" custLinFactNeighborY="8540">
        <dgm:presLayoutVars>
          <dgm:bulletEnabled val="1"/>
        </dgm:presLayoutVars>
      </dgm:prSet>
      <dgm:spPr/>
      <dgm:t>
        <a:bodyPr/>
        <a:lstStyle/>
        <a:p>
          <a:endParaRPr lang="en-GB"/>
        </a:p>
      </dgm:t>
    </dgm:pt>
    <dgm:pt modelId="{51A9BA9C-CBD4-476E-B4D3-50BC52EDBCC4}" type="pres">
      <dgm:prSet presAssocID="{F93B9F8B-8A4F-40ED-B8C0-CF846AFE406C}" presName="FiveNodes_3" presStyleLbl="node1" presStyleIdx="2" presStyleCnt="5" custScaleY="88098" custLinFactNeighborX="-5224" custLinFactNeighborY="-3804">
        <dgm:presLayoutVars>
          <dgm:bulletEnabled val="1"/>
        </dgm:presLayoutVars>
      </dgm:prSet>
      <dgm:spPr/>
      <dgm:t>
        <a:bodyPr/>
        <a:lstStyle/>
        <a:p>
          <a:endParaRPr lang="en-US"/>
        </a:p>
      </dgm:t>
    </dgm:pt>
    <dgm:pt modelId="{41BD24A2-95E0-4182-9541-AC0BF1193B61}" type="pres">
      <dgm:prSet presAssocID="{F93B9F8B-8A4F-40ED-B8C0-CF846AFE406C}" presName="FiveNodes_4" presStyleLbl="node1" presStyleIdx="3" presStyleCnt="5" custScaleX="114935" custScaleY="88098" custLinFactNeighborY="-12790">
        <dgm:presLayoutVars>
          <dgm:bulletEnabled val="1"/>
        </dgm:presLayoutVars>
      </dgm:prSet>
      <dgm:spPr/>
      <dgm:t>
        <a:bodyPr/>
        <a:lstStyle/>
        <a:p>
          <a:endParaRPr lang="en-US"/>
        </a:p>
      </dgm:t>
    </dgm:pt>
    <dgm:pt modelId="{84DF0220-D7FB-4AFF-B71C-5075A125859E}" type="pres">
      <dgm:prSet presAssocID="{F93B9F8B-8A4F-40ED-B8C0-CF846AFE406C}" presName="FiveNodes_5" presStyleLbl="node1" presStyleIdx="4" presStyleCnt="5" custScaleY="88098" custLinFactNeighborY="-24081">
        <dgm:presLayoutVars>
          <dgm:bulletEnabled val="1"/>
        </dgm:presLayoutVars>
      </dgm:prSet>
      <dgm:spPr/>
      <dgm:t>
        <a:bodyPr/>
        <a:lstStyle/>
        <a:p>
          <a:endParaRPr lang="en-US"/>
        </a:p>
      </dgm:t>
    </dgm:pt>
    <dgm:pt modelId="{699DD974-4349-4D1A-92B4-43AC2E1504C1}" type="pres">
      <dgm:prSet presAssocID="{F93B9F8B-8A4F-40ED-B8C0-CF846AFE406C}" presName="FiveConn_1-2" presStyleLbl="fgAccFollowNode1" presStyleIdx="0" presStyleCnt="4">
        <dgm:presLayoutVars>
          <dgm:bulletEnabled val="1"/>
        </dgm:presLayoutVars>
      </dgm:prSet>
      <dgm:spPr/>
      <dgm:t>
        <a:bodyPr/>
        <a:lstStyle/>
        <a:p>
          <a:endParaRPr lang="en-US"/>
        </a:p>
      </dgm:t>
    </dgm:pt>
    <dgm:pt modelId="{BC5819F6-64BE-46EB-88C8-C5F655F24FFB}" type="pres">
      <dgm:prSet presAssocID="{F93B9F8B-8A4F-40ED-B8C0-CF846AFE406C}" presName="FiveConn_2-3" presStyleLbl="fgAccFollowNode1" presStyleIdx="1" presStyleCnt="4" custLinFactNeighborY="-13675">
        <dgm:presLayoutVars>
          <dgm:bulletEnabled val="1"/>
        </dgm:presLayoutVars>
      </dgm:prSet>
      <dgm:spPr/>
      <dgm:t>
        <a:bodyPr/>
        <a:lstStyle/>
        <a:p>
          <a:endParaRPr lang="en-US"/>
        </a:p>
      </dgm:t>
    </dgm:pt>
    <dgm:pt modelId="{F7DFA65A-B868-43D1-95FB-7E5980F1983E}" type="pres">
      <dgm:prSet presAssocID="{F93B9F8B-8A4F-40ED-B8C0-CF846AFE406C}" presName="FiveConn_3-4" presStyleLbl="fgAccFollowNode1" presStyleIdx="2" presStyleCnt="4" custLinFactNeighborY="-30414">
        <dgm:presLayoutVars>
          <dgm:bulletEnabled val="1"/>
        </dgm:presLayoutVars>
      </dgm:prSet>
      <dgm:spPr/>
      <dgm:t>
        <a:bodyPr/>
        <a:lstStyle/>
        <a:p>
          <a:endParaRPr lang="en-US"/>
        </a:p>
      </dgm:t>
    </dgm:pt>
    <dgm:pt modelId="{944B29D0-ADB3-476D-9791-D25D54CDA6CB}" type="pres">
      <dgm:prSet presAssocID="{F93B9F8B-8A4F-40ED-B8C0-CF846AFE406C}" presName="FiveConn_4-5" presStyleLbl="fgAccFollowNode1" presStyleIdx="3" presStyleCnt="4" custLinFactNeighborY="-41931">
        <dgm:presLayoutVars>
          <dgm:bulletEnabled val="1"/>
        </dgm:presLayoutVars>
      </dgm:prSet>
      <dgm:spPr/>
      <dgm:t>
        <a:bodyPr/>
        <a:lstStyle/>
        <a:p>
          <a:endParaRPr lang="en-US"/>
        </a:p>
      </dgm:t>
    </dgm:pt>
    <dgm:pt modelId="{69F6DD22-9C63-4CFC-9BD6-E0C92D053489}" type="pres">
      <dgm:prSet presAssocID="{F93B9F8B-8A4F-40ED-B8C0-CF846AFE406C}" presName="FiveNodes_1_text" presStyleLbl="node1" presStyleIdx="4" presStyleCnt="5">
        <dgm:presLayoutVars>
          <dgm:bulletEnabled val="1"/>
        </dgm:presLayoutVars>
      </dgm:prSet>
      <dgm:spPr/>
      <dgm:t>
        <a:bodyPr/>
        <a:lstStyle/>
        <a:p>
          <a:endParaRPr lang="en-US"/>
        </a:p>
      </dgm:t>
    </dgm:pt>
    <dgm:pt modelId="{7F33E435-A8EE-4123-AF9D-8E06668A528F}" type="pres">
      <dgm:prSet presAssocID="{F93B9F8B-8A4F-40ED-B8C0-CF846AFE406C}" presName="FiveNodes_2_text" presStyleLbl="node1" presStyleIdx="4" presStyleCnt="5">
        <dgm:presLayoutVars>
          <dgm:bulletEnabled val="1"/>
        </dgm:presLayoutVars>
      </dgm:prSet>
      <dgm:spPr/>
      <dgm:t>
        <a:bodyPr/>
        <a:lstStyle/>
        <a:p>
          <a:endParaRPr lang="en-US"/>
        </a:p>
      </dgm:t>
    </dgm:pt>
    <dgm:pt modelId="{0FA74E2F-60D4-4D80-AD81-8B168C5F7F7A}" type="pres">
      <dgm:prSet presAssocID="{F93B9F8B-8A4F-40ED-B8C0-CF846AFE406C}" presName="FiveNodes_3_text" presStyleLbl="node1" presStyleIdx="4" presStyleCnt="5">
        <dgm:presLayoutVars>
          <dgm:bulletEnabled val="1"/>
        </dgm:presLayoutVars>
      </dgm:prSet>
      <dgm:spPr/>
      <dgm:t>
        <a:bodyPr/>
        <a:lstStyle/>
        <a:p>
          <a:endParaRPr lang="en-US"/>
        </a:p>
      </dgm:t>
    </dgm:pt>
    <dgm:pt modelId="{C0251581-1F35-4A9C-BF12-293E436D5D2E}" type="pres">
      <dgm:prSet presAssocID="{F93B9F8B-8A4F-40ED-B8C0-CF846AFE406C}" presName="FiveNodes_4_text" presStyleLbl="node1" presStyleIdx="4" presStyleCnt="5">
        <dgm:presLayoutVars>
          <dgm:bulletEnabled val="1"/>
        </dgm:presLayoutVars>
      </dgm:prSet>
      <dgm:spPr/>
      <dgm:t>
        <a:bodyPr/>
        <a:lstStyle/>
        <a:p>
          <a:endParaRPr lang="en-US"/>
        </a:p>
      </dgm:t>
    </dgm:pt>
    <dgm:pt modelId="{11C94F9F-324C-481F-958E-765D1A74ED65}" type="pres">
      <dgm:prSet presAssocID="{F93B9F8B-8A4F-40ED-B8C0-CF846AFE406C}" presName="FiveNodes_5_text" presStyleLbl="node1" presStyleIdx="4" presStyleCnt="5">
        <dgm:presLayoutVars>
          <dgm:bulletEnabled val="1"/>
        </dgm:presLayoutVars>
      </dgm:prSet>
      <dgm:spPr/>
      <dgm:t>
        <a:bodyPr/>
        <a:lstStyle/>
        <a:p>
          <a:endParaRPr lang="en-US"/>
        </a:p>
      </dgm:t>
    </dgm:pt>
  </dgm:ptLst>
  <dgm:cxnLst>
    <dgm:cxn modelId="{E00EA48D-8BAE-4039-B506-93A31A195658}" type="presOf" srcId="{EEFCCC60-B39E-4698-883C-702099EB95F5}" destId="{BC5819F6-64BE-46EB-88C8-C5F655F24FFB}" srcOrd="0" destOrd="0" presId="urn:microsoft.com/office/officeart/2005/8/layout/vProcess5"/>
    <dgm:cxn modelId="{A6D5DF10-0DF0-428A-B9F8-AB0725F544CA}" srcId="{F93B9F8B-8A4F-40ED-B8C0-CF846AFE406C}" destId="{178105F3-E646-47FB-8FDD-7CF8B5C0BAE4}" srcOrd="0" destOrd="0" parTransId="{496FFB35-EF94-4528-BDAD-F436DF38ECDE}" sibTransId="{1BCDC120-C7C7-46D2-A0C7-358C72F625F1}"/>
    <dgm:cxn modelId="{FA74B98E-5003-42C9-BAA4-7309419DC099}" srcId="{F93B9F8B-8A4F-40ED-B8C0-CF846AFE406C}" destId="{155EB056-58B7-4D59-B161-1D908EAE504C}" srcOrd="3" destOrd="0" parTransId="{254596E7-A5CC-4D38-8CC7-D2109F2A3862}" sibTransId="{57B5EB9B-9067-4BFC-8917-8C26F6BB520C}"/>
    <dgm:cxn modelId="{DE832AEA-680E-41D0-8928-F80323D8C671}" srcId="{F93B9F8B-8A4F-40ED-B8C0-CF846AFE406C}" destId="{856721CE-7267-456B-8F8B-29EF7BE7FC17}" srcOrd="1" destOrd="0" parTransId="{F9FE36DA-EBE4-45DD-BBC9-A7E6BA22B455}" sibTransId="{EEFCCC60-B39E-4698-883C-702099EB95F5}"/>
    <dgm:cxn modelId="{7FB735B0-888C-496A-82D2-F97F9FC44194}" type="presOf" srcId="{155EB056-58B7-4D59-B161-1D908EAE504C}" destId="{41BD24A2-95E0-4182-9541-AC0BF1193B61}" srcOrd="0" destOrd="0" presId="urn:microsoft.com/office/officeart/2005/8/layout/vProcess5"/>
    <dgm:cxn modelId="{2C85E11F-3174-43AD-A2BC-1BEE758EF6CB}" type="presOf" srcId="{081D9E80-DF2B-43E8-8460-0352BB1FD038}" destId="{F7DFA65A-B868-43D1-95FB-7E5980F1983E}" srcOrd="0" destOrd="0" presId="urn:microsoft.com/office/officeart/2005/8/layout/vProcess5"/>
    <dgm:cxn modelId="{66142664-F372-4DB2-917A-AB3E83060E0B}" type="presOf" srcId="{1BCDC120-C7C7-46D2-A0C7-358C72F625F1}" destId="{699DD974-4349-4D1A-92B4-43AC2E1504C1}" srcOrd="0" destOrd="0" presId="urn:microsoft.com/office/officeart/2005/8/layout/vProcess5"/>
    <dgm:cxn modelId="{F32C0DCE-9D41-4E67-B20B-CF974B2BE87B}" type="presOf" srcId="{178105F3-E646-47FB-8FDD-7CF8B5C0BAE4}" destId="{69F6DD22-9C63-4CFC-9BD6-E0C92D053489}" srcOrd="1" destOrd="0" presId="urn:microsoft.com/office/officeart/2005/8/layout/vProcess5"/>
    <dgm:cxn modelId="{681F386A-0708-444F-AE06-70971C3E77BD}" type="presOf" srcId="{856721CE-7267-456B-8F8B-29EF7BE7FC17}" destId="{7F33E435-A8EE-4123-AF9D-8E06668A528F}" srcOrd="1" destOrd="0" presId="urn:microsoft.com/office/officeart/2005/8/layout/vProcess5"/>
    <dgm:cxn modelId="{F2A277C9-DFCA-4E5B-A23A-2B410B2D88FE}" type="presOf" srcId="{57B5EB9B-9067-4BFC-8917-8C26F6BB520C}" destId="{944B29D0-ADB3-476D-9791-D25D54CDA6CB}" srcOrd="0" destOrd="0" presId="urn:microsoft.com/office/officeart/2005/8/layout/vProcess5"/>
    <dgm:cxn modelId="{3C74E7C5-53D3-427C-98E2-98E7897BBF13}" type="presOf" srcId="{3EBFF0EE-5A78-49C1-92D7-D85BF37F7D85}" destId="{51A9BA9C-CBD4-476E-B4D3-50BC52EDBCC4}" srcOrd="0" destOrd="0" presId="urn:microsoft.com/office/officeart/2005/8/layout/vProcess5"/>
    <dgm:cxn modelId="{E9E04E33-6A8C-43D6-B72F-31B8900B88A1}" srcId="{F93B9F8B-8A4F-40ED-B8C0-CF846AFE406C}" destId="{3EBFF0EE-5A78-49C1-92D7-D85BF37F7D85}" srcOrd="2" destOrd="0" parTransId="{5F7E1ABA-0ADD-44D6-B57C-B878B2AAEABB}" sibTransId="{081D9E80-DF2B-43E8-8460-0352BB1FD038}"/>
    <dgm:cxn modelId="{2D90F901-04D3-433B-AD8D-F5E89155EAE5}" type="presOf" srcId="{66D6CD76-F8E3-4DB4-85CC-6B1E424AF006}" destId="{11C94F9F-324C-481F-958E-765D1A74ED65}" srcOrd="1" destOrd="0" presId="urn:microsoft.com/office/officeart/2005/8/layout/vProcess5"/>
    <dgm:cxn modelId="{378442D1-685C-4A9D-8224-08CE24D50743}" type="presOf" srcId="{155EB056-58B7-4D59-B161-1D908EAE504C}" destId="{C0251581-1F35-4A9C-BF12-293E436D5D2E}" srcOrd="1" destOrd="0" presId="urn:microsoft.com/office/officeart/2005/8/layout/vProcess5"/>
    <dgm:cxn modelId="{AE5473F1-CEBA-4452-8C23-DCF42288C4C2}" srcId="{F93B9F8B-8A4F-40ED-B8C0-CF846AFE406C}" destId="{66D6CD76-F8E3-4DB4-85CC-6B1E424AF006}" srcOrd="4" destOrd="0" parTransId="{07BE7F2D-5321-4B40-981E-F5CAA81C1E94}" sibTransId="{85240C80-0D95-4B6F-8F4C-D3FE940655EA}"/>
    <dgm:cxn modelId="{BCD67D4F-8334-44B6-ADA3-ADAD588DE636}" type="presOf" srcId="{F93B9F8B-8A4F-40ED-B8C0-CF846AFE406C}" destId="{B997D8DB-4792-4980-9D8A-E28DB6E05E7E}" srcOrd="0" destOrd="0" presId="urn:microsoft.com/office/officeart/2005/8/layout/vProcess5"/>
    <dgm:cxn modelId="{5716073C-6701-4E77-B612-A0337C80EE07}" type="presOf" srcId="{3EBFF0EE-5A78-49C1-92D7-D85BF37F7D85}" destId="{0FA74E2F-60D4-4D80-AD81-8B168C5F7F7A}" srcOrd="1" destOrd="0" presId="urn:microsoft.com/office/officeart/2005/8/layout/vProcess5"/>
    <dgm:cxn modelId="{3D955523-6783-44FB-9E52-A56C95F65389}" type="presOf" srcId="{66D6CD76-F8E3-4DB4-85CC-6B1E424AF006}" destId="{84DF0220-D7FB-4AFF-B71C-5075A125859E}" srcOrd="0" destOrd="0" presId="urn:microsoft.com/office/officeart/2005/8/layout/vProcess5"/>
    <dgm:cxn modelId="{78381229-853A-4C3E-A35E-DC6355A0EA83}" type="presOf" srcId="{178105F3-E646-47FB-8FDD-7CF8B5C0BAE4}" destId="{7E564750-8032-43B7-83B8-1907FFEE54DD}" srcOrd="0" destOrd="0" presId="urn:microsoft.com/office/officeart/2005/8/layout/vProcess5"/>
    <dgm:cxn modelId="{8A2E091E-2E99-4B99-92B7-F82E6492CB9E}" type="presOf" srcId="{856721CE-7267-456B-8F8B-29EF7BE7FC17}" destId="{BE6821A0-8168-4544-8F32-2167A6A23087}" srcOrd="0" destOrd="0" presId="urn:microsoft.com/office/officeart/2005/8/layout/vProcess5"/>
    <dgm:cxn modelId="{D327897E-DCB1-4302-A12E-7FB4E1944CD8}" type="presParOf" srcId="{B997D8DB-4792-4980-9D8A-E28DB6E05E7E}" destId="{F7E5F0FC-FA6C-40B5-9DFA-FA4C4374509E}" srcOrd="0" destOrd="0" presId="urn:microsoft.com/office/officeart/2005/8/layout/vProcess5"/>
    <dgm:cxn modelId="{1CF111D6-4A26-41EA-8CD0-A75F8A72B252}" type="presParOf" srcId="{B997D8DB-4792-4980-9D8A-E28DB6E05E7E}" destId="{7E564750-8032-43B7-83B8-1907FFEE54DD}" srcOrd="1" destOrd="0" presId="urn:microsoft.com/office/officeart/2005/8/layout/vProcess5"/>
    <dgm:cxn modelId="{AA99C1C9-5FD5-4DE0-92CB-9679D1A7E198}" type="presParOf" srcId="{B997D8DB-4792-4980-9D8A-E28DB6E05E7E}" destId="{BE6821A0-8168-4544-8F32-2167A6A23087}" srcOrd="2" destOrd="0" presId="urn:microsoft.com/office/officeart/2005/8/layout/vProcess5"/>
    <dgm:cxn modelId="{FF502A83-E9A1-4749-9758-107E2B1F2354}" type="presParOf" srcId="{B997D8DB-4792-4980-9D8A-E28DB6E05E7E}" destId="{51A9BA9C-CBD4-476E-B4D3-50BC52EDBCC4}" srcOrd="3" destOrd="0" presId="urn:microsoft.com/office/officeart/2005/8/layout/vProcess5"/>
    <dgm:cxn modelId="{B67C4103-0ACE-454C-AFF8-7C93AC1DE208}" type="presParOf" srcId="{B997D8DB-4792-4980-9D8A-E28DB6E05E7E}" destId="{41BD24A2-95E0-4182-9541-AC0BF1193B61}" srcOrd="4" destOrd="0" presId="urn:microsoft.com/office/officeart/2005/8/layout/vProcess5"/>
    <dgm:cxn modelId="{05805B9A-A909-4C3D-BF20-C7E497DB3A2B}" type="presParOf" srcId="{B997D8DB-4792-4980-9D8A-E28DB6E05E7E}" destId="{84DF0220-D7FB-4AFF-B71C-5075A125859E}" srcOrd="5" destOrd="0" presId="urn:microsoft.com/office/officeart/2005/8/layout/vProcess5"/>
    <dgm:cxn modelId="{E6EE0DD1-95DA-41AD-B6C5-1A0007614967}" type="presParOf" srcId="{B997D8DB-4792-4980-9D8A-E28DB6E05E7E}" destId="{699DD974-4349-4D1A-92B4-43AC2E1504C1}" srcOrd="6" destOrd="0" presId="urn:microsoft.com/office/officeart/2005/8/layout/vProcess5"/>
    <dgm:cxn modelId="{48EF9A42-A487-4A66-A18E-EAA4133E311D}" type="presParOf" srcId="{B997D8DB-4792-4980-9D8A-E28DB6E05E7E}" destId="{BC5819F6-64BE-46EB-88C8-C5F655F24FFB}" srcOrd="7" destOrd="0" presId="urn:microsoft.com/office/officeart/2005/8/layout/vProcess5"/>
    <dgm:cxn modelId="{F8B705D0-32FE-4239-9BAC-CF12B396F26F}" type="presParOf" srcId="{B997D8DB-4792-4980-9D8A-E28DB6E05E7E}" destId="{F7DFA65A-B868-43D1-95FB-7E5980F1983E}" srcOrd="8" destOrd="0" presId="urn:microsoft.com/office/officeart/2005/8/layout/vProcess5"/>
    <dgm:cxn modelId="{3C25C97D-CB77-4BDC-99D7-DEABF191D780}" type="presParOf" srcId="{B997D8DB-4792-4980-9D8A-E28DB6E05E7E}" destId="{944B29D0-ADB3-476D-9791-D25D54CDA6CB}" srcOrd="9" destOrd="0" presId="urn:microsoft.com/office/officeart/2005/8/layout/vProcess5"/>
    <dgm:cxn modelId="{AA2EB5EB-04D4-45C5-8360-C97CCB83E7C4}" type="presParOf" srcId="{B997D8DB-4792-4980-9D8A-E28DB6E05E7E}" destId="{69F6DD22-9C63-4CFC-9BD6-E0C92D053489}" srcOrd="10" destOrd="0" presId="urn:microsoft.com/office/officeart/2005/8/layout/vProcess5"/>
    <dgm:cxn modelId="{4B7C67CB-6572-4DEC-8D3E-C97972C730F5}" type="presParOf" srcId="{B997D8DB-4792-4980-9D8A-E28DB6E05E7E}" destId="{7F33E435-A8EE-4123-AF9D-8E06668A528F}" srcOrd="11" destOrd="0" presId="urn:microsoft.com/office/officeart/2005/8/layout/vProcess5"/>
    <dgm:cxn modelId="{53573979-1AC0-4479-A0EF-9B4232A68A2E}" type="presParOf" srcId="{B997D8DB-4792-4980-9D8A-E28DB6E05E7E}" destId="{0FA74E2F-60D4-4D80-AD81-8B168C5F7F7A}" srcOrd="12" destOrd="0" presId="urn:microsoft.com/office/officeart/2005/8/layout/vProcess5"/>
    <dgm:cxn modelId="{15144F96-7015-4920-9656-8A693B1D8B56}" type="presParOf" srcId="{B997D8DB-4792-4980-9D8A-E28DB6E05E7E}" destId="{C0251581-1F35-4A9C-BF12-293E436D5D2E}" srcOrd="13" destOrd="0" presId="urn:microsoft.com/office/officeart/2005/8/layout/vProcess5"/>
    <dgm:cxn modelId="{BB924FE8-96A3-4163-8EEC-A52599F52577}" type="presParOf" srcId="{B997D8DB-4792-4980-9D8A-E28DB6E05E7E}" destId="{11C94F9F-324C-481F-958E-765D1A74ED65}"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395D47-10E2-4954-B687-5A154061234C}"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n-GB"/>
        </a:p>
      </dgm:t>
    </dgm:pt>
    <dgm:pt modelId="{F80BE9C1-B495-4AE7-B4CA-66E258BF08FB}">
      <dgm:prSet phldrT="[Κείμενο]" custT="1"/>
      <dgm:spPr/>
      <dgm:t>
        <a:bodyPr/>
        <a:lstStyle/>
        <a:p>
          <a:r>
            <a:rPr lang="bg-BG" sz="1600" dirty="0" smtClean="0">
              <a:latin typeface="Segoe UI Light" pitchFamily="34" charset="0"/>
              <a:cs typeface="Segoe UI Light" pitchFamily="34" charset="0"/>
            </a:rPr>
            <a:t>Липса на координация между службите</a:t>
          </a:r>
          <a:endParaRPr lang="en-GB" sz="1600" dirty="0"/>
        </a:p>
      </dgm:t>
    </dgm:pt>
    <dgm:pt modelId="{6D4A6526-2234-409C-B008-D12497128D0F}" type="parTrans" cxnId="{37A96664-B367-4B78-916E-D82F4A99A997}">
      <dgm:prSet/>
      <dgm:spPr/>
      <dgm:t>
        <a:bodyPr/>
        <a:lstStyle/>
        <a:p>
          <a:endParaRPr lang="en-GB"/>
        </a:p>
      </dgm:t>
    </dgm:pt>
    <dgm:pt modelId="{11085DB4-E6D3-4EEC-9B98-C260DDA69B0B}" type="sibTrans" cxnId="{37A96664-B367-4B78-916E-D82F4A99A997}">
      <dgm:prSet/>
      <dgm:spPr/>
      <dgm:t>
        <a:bodyPr/>
        <a:lstStyle/>
        <a:p>
          <a:endParaRPr lang="en-GB"/>
        </a:p>
      </dgm:t>
    </dgm:pt>
    <dgm:pt modelId="{ADC26AB2-94F1-4BC9-B4E9-3C1B9195A6CA}">
      <dgm:prSet phldrT="[Κείμενο]" custT="1"/>
      <dgm:spPr/>
      <dgm:t>
        <a:bodyPr/>
        <a:lstStyle/>
        <a:p>
          <a:r>
            <a:rPr lang="bg-BG" sz="1600" dirty="0" smtClean="0"/>
            <a:t>Липса</a:t>
          </a:r>
          <a:endParaRPr lang="en-GB" sz="1600" dirty="0"/>
        </a:p>
      </dgm:t>
    </dgm:pt>
    <dgm:pt modelId="{099ECA17-21D1-494C-82BF-77CFACD1D7BF}" type="parTrans" cxnId="{417AB8C3-2051-4A98-B58B-45F685BADBE4}">
      <dgm:prSet/>
      <dgm:spPr/>
      <dgm:t>
        <a:bodyPr/>
        <a:lstStyle/>
        <a:p>
          <a:endParaRPr lang="en-GB"/>
        </a:p>
      </dgm:t>
    </dgm:pt>
    <dgm:pt modelId="{1B5FB89A-B866-444B-9BE7-15C604DDCAF3}" type="sibTrans" cxnId="{417AB8C3-2051-4A98-B58B-45F685BADBE4}">
      <dgm:prSet/>
      <dgm:spPr/>
      <dgm:t>
        <a:bodyPr/>
        <a:lstStyle/>
        <a:p>
          <a:endParaRPr lang="en-GB"/>
        </a:p>
      </dgm:t>
    </dgm:pt>
    <dgm:pt modelId="{05DA5E59-D3E1-4191-BAC4-253498EBEF05}">
      <dgm:prSet phldrT="[Κείμενο]" custT="1"/>
      <dgm:spPr/>
      <dgm:t>
        <a:bodyPr/>
        <a:lstStyle/>
        <a:p>
          <a:r>
            <a:rPr lang="en-US" sz="1600" dirty="0" smtClean="0">
              <a:latin typeface="Segoe UI Light" pitchFamily="34" charset="0"/>
              <a:cs typeface="Segoe UI Light" pitchFamily="34" charset="0"/>
            </a:rPr>
            <a:t>-</a:t>
          </a:r>
          <a:r>
            <a:rPr lang="bg-BG" sz="1600" dirty="0" smtClean="0">
              <a:latin typeface="Segoe UI Light" pitchFamily="34" charset="0"/>
              <a:cs typeface="Segoe UI Light" pitchFamily="34" charset="0"/>
            </a:rPr>
            <a:t>обща политика и методология за запис </a:t>
          </a:r>
          <a:endParaRPr lang="en-GB" sz="1600" dirty="0">
            <a:latin typeface="Segoe UI Light" pitchFamily="34" charset="0"/>
            <a:cs typeface="Segoe UI Light" pitchFamily="34" charset="0"/>
          </a:endParaRPr>
        </a:p>
      </dgm:t>
    </dgm:pt>
    <dgm:pt modelId="{DA665051-DA77-45D6-8657-9691EAE7D274}" type="parTrans" cxnId="{5F859B44-747C-4A62-A920-C171F5CCB9C7}">
      <dgm:prSet/>
      <dgm:spPr/>
      <dgm:t>
        <a:bodyPr/>
        <a:lstStyle/>
        <a:p>
          <a:endParaRPr lang="en-GB"/>
        </a:p>
      </dgm:t>
    </dgm:pt>
    <dgm:pt modelId="{6A95505A-ABAC-4080-A3D4-ADCAD8758565}" type="sibTrans" cxnId="{5F859B44-747C-4A62-A920-C171F5CCB9C7}">
      <dgm:prSet/>
      <dgm:spPr/>
      <dgm:t>
        <a:bodyPr/>
        <a:lstStyle/>
        <a:p>
          <a:endParaRPr lang="en-GB"/>
        </a:p>
      </dgm:t>
    </dgm:pt>
    <dgm:pt modelId="{02C7CD4D-D955-45C7-AEC6-FD1D1D9437EA}">
      <dgm:prSet phldrT="[Κείμενο]" custT="1"/>
      <dgm:spPr/>
      <dgm:t>
        <a:bodyPr/>
        <a:lstStyle/>
        <a:p>
          <a:r>
            <a:rPr lang="bg-BG" sz="1600" dirty="0" smtClean="0"/>
            <a:t>Липса</a:t>
          </a:r>
          <a:endParaRPr lang="en-GB" sz="1600" dirty="0"/>
        </a:p>
      </dgm:t>
    </dgm:pt>
    <dgm:pt modelId="{0BD2B410-4412-4F88-B866-58C3B8714B76}" type="parTrans" cxnId="{751F358D-084A-4F1F-AFDB-3E5F679C997D}">
      <dgm:prSet/>
      <dgm:spPr/>
      <dgm:t>
        <a:bodyPr/>
        <a:lstStyle/>
        <a:p>
          <a:endParaRPr lang="en-GB"/>
        </a:p>
      </dgm:t>
    </dgm:pt>
    <dgm:pt modelId="{984C1600-2F9E-47AE-9EAD-B2FEB2C27F3F}" type="sibTrans" cxnId="{751F358D-084A-4F1F-AFDB-3E5F679C997D}">
      <dgm:prSet/>
      <dgm:spPr/>
      <dgm:t>
        <a:bodyPr/>
        <a:lstStyle/>
        <a:p>
          <a:endParaRPr lang="en-GB"/>
        </a:p>
      </dgm:t>
    </dgm:pt>
    <dgm:pt modelId="{1FAB0146-439A-46E6-96F0-38F32DB509E0}">
      <dgm:prSet custT="1"/>
      <dgm:spPr/>
      <dgm:t>
        <a:bodyPr/>
        <a:lstStyle/>
        <a:p>
          <a:r>
            <a:rPr lang="bg-BG" sz="1600" dirty="0" smtClean="0">
              <a:latin typeface="Segoe UI Light" pitchFamily="34" charset="0"/>
              <a:cs typeface="Segoe UI Light" pitchFamily="34" charset="0"/>
            </a:rPr>
            <a:t>Здравеопазавне</a:t>
          </a:r>
          <a:endParaRPr lang="en-US" sz="1600" dirty="0" smtClean="0">
            <a:latin typeface="Segoe UI Light" pitchFamily="34" charset="0"/>
            <a:cs typeface="Segoe UI Light" pitchFamily="34" charset="0"/>
          </a:endParaRPr>
        </a:p>
      </dgm:t>
    </dgm:pt>
    <dgm:pt modelId="{C49A2A10-8252-4E08-951B-822D4F19F8F1}" type="parTrans" cxnId="{C069A22A-0864-4028-8663-42C1135A2D8A}">
      <dgm:prSet/>
      <dgm:spPr/>
      <dgm:t>
        <a:bodyPr/>
        <a:lstStyle/>
        <a:p>
          <a:endParaRPr lang="en-GB"/>
        </a:p>
      </dgm:t>
    </dgm:pt>
    <dgm:pt modelId="{1F4C7706-02AB-4E58-A586-EA44362EA0E3}" type="sibTrans" cxnId="{C069A22A-0864-4028-8663-42C1135A2D8A}">
      <dgm:prSet/>
      <dgm:spPr/>
      <dgm:t>
        <a:bodyPr/>
        <a:lstStyle/>
        <a:p>
          <a:endParaRPr lang="en-GB"/>
        </a:p>
      </dgm:t>
    </dgm:pt>
    <dgm:pt modelId="{FA4F8C08-6D8F-48B3-86CE-84B5C7626738}">
      <dgm:prSet custT="1"/>
      <dgm:spPr/>
      <dgm:t>
        <a:bodyPr/>
        <a:lstStyle/>
        <a:p>
          <a:r>
            <a:rPr lang="bg-BG" sz="1600" dirty="0" smtClean="0">
              <a:latin typeface="Segoe UI Light" pitchFamily="34" charset="0"/>
              <a:cs typeface="Segoe UI Light" pitchFamily="34" charset="0"/>
            </a:rPr>
            <a:t>Соцална работа</a:t>
          </a:r>
          <a:endParaRPr lang="en-US" sz="1600" dirty="0" smtClean="0">
            <a:latin typeface="Segoe UI Light" pitchFamily="34" charset="0"/>
            <a:cs typeface="Segoe UI Light" pitchFamily="34" charset="0"/>
          </a:endParaRPr>
        </a:p>
      </dgm:t>
    </dgm:pt>
    <dgm:pt modelId="{F059CD69-205D-4003-B629-5BF4AE85BF74}" type="parTrans" cxnId="{442F8185-F2F1-4251-9753-C8739B9C3433}">
      <dgm:prSet/>
      <dgm:spPr/>
      <dgm:t>
        <a:bodyPr/>
        <a:lstStyle/>
        <a:p>
          <a:endParaRPr lang="en-GB"/>
        </a:p>
      </dgm:t>
    </dgm:pt>
    <dgm:pt modelId="{B3D53DB7-EC8F-4431-A83E-091A67F140D6}" type="sibTrans" cxnId="{442F8185-F2F1-4251-9753-C8739B9C3433}">
      <dgm:prSet/>
      <dgm:spPr/>
      <dgm:t>
        <a:bodyPr/>
        <a:lstStyle/>
        <a:p>
          <a:endParaRPr lang="en-GB"/>
        </a:p>
      </dgm:t>
    </dgm:pt>
    <dgm:pt modelId="{2A61A83E-9653-46FB-A955-6939F240C174}">
      <dgm:prSet custT="1"/>
      <dgm:spPr/>
      <dgm:t>
        <a:bodyPr/>
        <a:lstStyle/>
        <a:p>
          <a:r>
            <a:rPr lang="bg-BG" sz="1600" dirty="0" smtClean="0">
              <a:latin typeface="Segoe UI Light" pitchFamily="34" charset="0"/>
              <a:cs typeface="Segoe UI Light" pitchFamily="34" charset="0"/>
            </a:rPr>
            <a:t>Правосъдие</a:t>
          </a:r>
          <a:endParaRPr lang="en-US" sz="1600" dirty="0" smtClean="0">
            <a:latin typeface="Segoe UI Light" pitchFamily="34" charset="0"/>
            <a:cs typeface="Segoe UI Light" pitchFamily="34" charset="0"/>
          </a:endParaRPr>
        </a:p>
      </dgm:t>
    </dgm:pt>
    <dgm:pt modelId="{DF04C94C-5215-40EB-A066-56682062C41E}" type="parTrans" cxnId="{1745561E-A163-452A-85F0-D36610357563}">
      <dgm:prSet/>
      <dgm:spPr/>
      <dgm:t>
        <a:bodyPr/>
        <a:lstStyle/>
        <a:p>
          <a:endParaRPr lang="en-GB"/>
        </a:p>
      </dgm:t>
    </dgm:pt>
    <dgm:pt modelId="{A6C4BEE9-2537-466B-968E-D87B2DEDAF9D}" type="sibTrans" cxnId="{1745561E-A163-452A-85F0-D36610357563}">
      <dgm:prSet/>
      <dgm:spPr/>
      <dgm:t>
        <a:bodyPr/>
        <a:lstStyle/>
        <a:p>
          <a:endParaRPr lang="en-GB"/>
        </a:p>
      </dgm:t>
    </dgm:pt>
    <dgm:pt modelId="{B7A53B2E-AAE6-47BE-8296-245CA4683146}">
      <dgm:prSet custT="1"/>
      <dgm:spPr/>
      <dgm:t>
        <a:bodyPr/>
        <a:lstStyle/>
        <a:p>
          <a:r>
            <a:rPr lang="bg-BG" sz="1600" dirty="0" smtClean="0">
              <a:latin typeface="Segoe UI Light" pitchFamily="34" charset="0"/>
              <a:cs typeface="Segoe UI Light" pitchFamily="34" charset="0"/>
            </a:rPr>
            <a:t>Обществен ред</a:t>
          </a:r>
        </a:p>
        <a:p>
          <a:r>
            <a:rPr lang="bg-BG" sz="1600" dirty="0" smtClean="0">
              <a:latin typeface="Segoe UI Light" pitchFamily="34" charset="0"/>
              <a:cs typeface="Segoe UI Light" pitchFamily="34" charset="0"/>
            </a:rPr>
            <a:t>Образование</a:t>
          </a:r>
          <a:endParaRPr lang="en-US" sz="1600" dirty="0" smtClean="0">
            <a:latin typeface="Segoe UI Light" pitchFamily="34" charset="0"/>
            <a:cs typeface="Segoe UI Light" pitchFamily="34" charset="0"/>
          </a:endParaRPr>
        </a:p>
      </dgm:t>
    </dgm:pt>
    <dgm:pt modelId="{0EBE4D2E-596B-499D-80F7-35CED1631106}" type="parTrans" cxnId="{30FC770E-5857-4B22-B52B-3E943D5AFC56}">
      <dgm:prSet/>
      <dgm:spPr/>
      <dgm:t>
        <a:bodyPr/>
        <a:lstStyle/>
        <a:p>
          <a:endParaRPr lang="en-GB"/>
        </a:p>
      </dgm:t>
    </dgm:pt>
    <dgm:pt modelId="{7CF810C5-7F7E-449A-B286-B387F752E23A}" type="sibTrans" cxnId="{30FC770E-5857-4B22-B52B-3E943D5AFC56}">
      <dgm:prSet/>
      <dgm:spPr/>
      <dgm:t>
        <a:bodyPr/>
        <a:lstStyle/>
        <a:p>
          <a:endParaRPr lang="en-GB"/>
        </a:p>
      </dgm:t>
    </dgm:pt>
    <dgm:pt modelId="{C7793887-2315-4660-936A-C7BA9CB52B88}">
      <dgm:prSet phldrT="[Κείμενο]" custT="1"/>
      <dgm:spPr/>
      <dgm:t>
        <a:bodyPr/>
        <a:lstStyle/>
        <a:p>
          <a:r>
            <a:rPr lang="en-US" sz="1600" dirty="0" smtClean="0">
              <a:latin typeface="Segoe UI Light" pitchFamily="34" charset="0"/>
              <a:cs typeface="Segoe UI Light" pitchFamily="34" charset="0"/>
            </a:rPr>
            <a:t>-</a:t>
          </a:r>
          <a:r>
            <a:rPr lang="bg-BG" sz="1600" dirty="0" smtClean="0">
              <a:latin typeface="Segoe UI Light" pitchFamily="34" charset="0"/>
              <a:cs typeface="Segoe UI Light" pitchFamily="34" charset="0"/>
            </a:rPr>
            <a:t>общоприети дефиниции</a:t>
          </a:r>
          <a:endParaRPr lang="en-GB" sz="1600" dirty="0">
            <a:latin typeface="Segoe UI Light" pitchFamily="34" charset="0"/>
            <a:cs typeface="Segoe UI Light" pitchFamily="34" charset="0"/>
          </a:endParaRPr>
        </a:p>
      </dgm:t>
    </dgm:pt>
    <dgm:pt modelId="{6694F089-F0A6-4A8C-BA96-5647FDA65B96}" type="parTrans" cxnId="{44C836A5-4ACA-47FA-A4F8-2813E399A1E5}">
      <dgm:prSet/>
      <dgm:spPr/>
      <dgm:t>
        <a:bodyPr/>
        <a:lstStyle/>
        <a:p>
          <a:endParaRPr lang="en-GB"/>
        </a:p>
      </dgm:t>
    </dgm:pt>
    <dgm:pt modelId="{345720D1-00CD-4DC9-BA91-6655BFAA84E2}" type="sibTrans" cxnId="{44C836A5-4ACA-47FA-A4F8-2813E399A1E5}">
      <dgm:prSet/>
      <dgm:spPr/>
      <dgm:t>
        <a:bodyPr/>
        <a:lstStyle/>
        <a:p>
          <a:endParaRPr lang="en-GB"/>
        </a:p>
      </dgm:t>
    </dgm:pt>
    <dgm:pt modelId="{D04A0DFA-0670-42EE-B6D9-87A6DFA1EDBB}">
      <dgm:prSet phldrT="[Κείμενο]" custT="1"/>
      <dgm:spPr/>
      <dgm:t>
        <a:bodyPr/>
        <a:lstStyle/>
        <a:p>
          <a:r>
            <a:rPr lang="bg-BG" sz="1600" dirty="0" smtClean="0">
              <a:latin typeface="Segoe UI Light" pitchFamily="34" charset="0"/>
              <a:cs typeface="Segoe UI Light" pitchFamily="34" charset="0"/>
            </a:rPr>
            <a:t>Общ протокол за</a:t>
          </a:r>
        </a:p>
        <a:p>
          <a:r>
            <a:rPr lang="bg-BG" sz="1600" dirty="0" smtClean="0">
              <a:latin typeface="Segoe UI Light" pitchFamily="34" charset="0"/>
              <a:cs typeface="Segoe UI Light" pitchFamily="34" charset="0"/>
            </a:rPr>
            <a:t>администриране на случаи на насилие и пренебрегване на деца</a:t>
          </a:r>
          <a:endParaRPr lang="en-GB" sz="1600" dirty="0">
            <a:latin typeface="Segoe UI Light" pitchFamily="34" charset="0"/>
            <a:cs typeface="Segoe UI Light" pitchFamily="34" charset="0"/>
          </a:endParaRPr>
        </a:p>
      </dgm:t>
    </dgm:pt>
    <dgm:pt modelId="{8F030369-C8ED-49F7-B6F6-E5EC81489D63}" type="parTrans" cxnId="{95D28502-94CC-4F8A-B1D4-581919DA4C29}">
      <dgm:prSet/>
      <dgm:spPr/>
      <dgm:t>
        <a:bodyPr/>
        <a:lstStyle/>
        <a:p>
          <a:endParaRPr lang="en-GB"/>
        </a:p>
      </dgm:t>
    </dgm:pt>
    <dgm:pt modelId="{25E08E16-DF1A-4D01-878F-FFE81941C1A3}" type="sibTrans" cxnId="{95D28502-94CC-4F8A-B1D4-581919DA4C29}">
      <dgm:prSet/>
      <dgm:spPr/>
      <dgm:t>
        <a:bodyPr/>
        <a:lstStyle/>
        <a:p>
          <a:endParaRPr lang="en-GB"/>
        </a:p>
      </dgm:t>
    </dgm:pt>
    <dgm:pt modelId="{FC1EFAD7-DA5A-4D5D-AA64-084F413CC19D}" type="pres">
      <dgm:prSet presAssocID="{0F395D47-10E2-4954-B687-5A154061234C}" presName="Name0" presStyleCnt="0">
        <dgm:presLayoutVars>
          <dgm:chMax val="5"/>
          <dgm:chPref val="5"/>
          <dgm:dir/>
          <dgm:animLvl val="lvl"/>
        </dgm:presLayoutVars>
      </dgm:prSet>
      <dgm:spPr/>
      <dgm:t>
        <a:bodyPr/>
        <a:lstStyle/>
        <a:p>
          <a:endParaRPr lang="en-US"/>
        </a:p>
      </dgm:t>
    </dgm:pt>
    <dgm:pt modelId="{322081EA-F00C-4A7B-A85B-1BF954451DEF}" type="pres">
      <dgm:prSet presAssocID="{F80BE9C1-B495-4AE7-B4CA-66E258BF08FB}" presName="parentText1" presStyleLbl="node1" presStyleIdx="0" presStyleCnt="3" custScaleY="154869" custLinFactNeighborX="-290" custLinFactNeighborY="-23820">
        <dgm:presLayoutVars>
          <dgm:chMax/>
          <dgm:chPref val="3"/>
          <dgm:bulletEnabled val="1"/>
        </dgm:presLayoutVars>
      </dgm:prSet>
      <dgm:spPr/>
      <dgm:t>
        <a:bodyPr/>
        <a:lstStyle/>
        <a:p>
          <a:endParaRPr lang="en-GB"/>
        </a:p>
      </dgm:t>
    </dgm:pt>
    <dgm:pt modelId="{D495E5AB-817A-41A0-94F3-6103199D6E28}" type="pres">
      <dgm:prSet presAssocID="{F80BE9C1-B495-4AE7-B4CA-66E258BF08FB}" presName="childText1" presStyleLbl="solidAlignAcc1" presStyleIdx="0" presStyleCnt="3" custScaleY="154189" custLinFactNeighborX="925" custLinFactNeighborY="9972">
        <dgm:presLayoutVars>
          <dgm:chMax val="0"/>
          <dgm:chPref val="0"/>
          <dgm:bulletEnabled val="1"/>
        </dgm:presLayoutVars>
      </dgm:prSet>
      <dgm:spPr/>
      <dgm:t>
        <a:bodyPr/>
        <a:lstStyle/>
        <a:p>
          <a:endParaRPr lang="en-GB"/>
        </a:p>
      </dgm:t>
    </dgm:pt>
    <dgm:pt modelId="{39F9F685-3E28-4A47-B122-C6F1471F40D4}" type="pres">
      <dgm:prSet presAssocID="{ADC26AB2-94F1-4BC9-B4E9-3C1B9195A6CA}" presName="parentText2" presStyleLbl="node1" presStyleIdx="1" presStyleCnt="3" custScaleY="154869" custLinFactNeighborX="-699" custLinFactNeighborY="-4080">
        <dgm:presLayoutVars>
          <dgm:chMax/>
          <dgm:chPref val="3"/>
          <dgm:bulletEnabled val="1"/>
        </dgm:presLayoutVars>
      </dgm:prSet>
      <dgm:spPr/>
      <dgm:t>
        <a:bodyPr/>
        <a:lstStyle/>
        <a:p>
          <a:endParaRPr lang="en-GB"/>
        </a:p>
      </dgm:t>
    </dgm:pt>
    <dgm:pt modelId="{778506DF-A998-40A6-BF9B-08F8690DAE96}" type="pres">
      <dgm:prSet presAssocID="{ADC26AB2-94F1-4BC9-B4E9-3C1B9195A6CA}" presName="childText2" presStyleLbl="solidAlignAcc1" presStyleIdx="1" presStyleCnt="3" custScaleY="137503" custLinFactNeighborX="-378" custLinFactNeighborY="17555">
        <dgm:presLayoutVars>
          <dgm:chMax val="0"/>
          <dgm:chPref val="0"/>
          <dgm:bulletEnabled val="1"/>
        </dgm:presLayoutVars>
      </dgm:prSet>
      <dgm:spPr/>
      <dgm:t>
        <a:bodyPr/>
        <a:lstStyle/>
        <a:p>
          <a:endParaRPr lang="en-GB"/>
        </a:p>
      </dgm:t>
    </dgm:pt>
    <dgm:pt modelId="{6C92B1C9-6550-45E0-9F81-E4EF902542E0}" type="pres">
      <dgm:prSet presAssocID="{02C7CD4D-D955-45C7-AEC6-FD1D1D9437EA}" presName="parentText3" presStyleLbl="node1" presStyleIdx="2" presStyleCnt="3" custScaleY="154869" custLinFactNeighborX="-2008" custLinFactNeighborY="6709">
        <dgm:presLayoutVars>
          <dgm:chMax/>
          <dgm:chPref val="3"/>
          <dgm:bulletEnabled val="1"/>
        </dgm:presLayoutVars>
      </dgm:prSet>
      <dgm:spPr/>
      <dgm:t>
        <a:bodyPr/>
        <a:lstStyle/>
        <a:p>
          <a:endParaRPr lang="en-GB"/>
        </a:p>
      </dgm:t>
    </dgm:pt>
    <dgm:pt modelId="{B284FB03-5396-478D-B024-6952758F69D7}" type="pres">
      <dgm:prSet presAssocID="{02C7CD4D-D955-45C7-AEC6-FD1D1D9437EA}" presName="childText3" presStyleLbl="solidAlignAcc1" presStyleIdx="2" presStyleCnt="3" custScaleX="116295" custScaleY="137503" custLinFactNeighborX="1699" custLinFactNeighborY="26262">
        <dgm:presLayoutVars>
          <dgm:chMax val="0"/>
          <dgm:chPref val="0"/>
          <dgm:bulletEnabled val="1"/>
        </dgm:presLayoutVars>
      </dgm:prSet>
      <dgm:spPr/>
      <dgm:t>
        <a:bodyPr/>
        <a:lstStyle/>
        <a:p>
          <a:endParaRPr lang="en-GB"/>
        </a:p>
      </dgm:t>
    </dgm:pt>
  </dgm:ptLst>
  <dgm:cxnLst>
    <dgm:cxn modelId="{59B1B0BF-59CC-4A39-8239-641E4F627431}" type="presOf" srcId="{2A61A83E-9653-46FB-A955-6939F240C174}" destId="{D495E5AB-817A-41A0-94F3-6103199D6E28}" srcOrd="0" destOrd="2" presId="urn:microsoft.com/office/officeart/2009/3/layout/IncreasingArrowsProcess"/>
    <dgm:cxn modelId="{2E1F4877-FF06-4763-8D08-30F4EBEEDC53}" type="presOf" srcId="{02C7CD4D-D955-45C7-AEC6-FD1D1D9437EA}" destId="{6C92B1C9-6550-45E0-9F81-E4EF902542E0}" srcOrd="0" destOrd="0" presId="urn:microsoft.com/office/officeart/2009/3/layout/IncreasingArrowsProcess"/>
    <dgm:cxn modelId="{EA3DD671-42AB-4D5E-B854-F3E4336CF887}" type="presOf" srcId="{F80BE9C1-B495-4AE7-B4CA-66E258BF08FB}" destId="{322081EA-F00C-4A7B-A85B-1BF954451DEF}" srcOrd="0" destOrd="0" presId="urn:microsoft.com/office/officeart/2009/3/layout/IncreasingArrowsProcess"/>
    <dgm:cxn modelId="{93499F78-8F44-4BC6-9F38-8F66769BDA8A}" type="presOf" srcId="{B7A53B2E-AAE6-47BE-8296-245CA4683146}" destId="{D495E5AB-817A-41A0-94F3-6103199D6E28}" srcOrd="0" destOrd="3" presId="urn:microsoft.com/office/officeart/2009/3/layout/IncreasingArrowsProcess"/>
    <dgm:cxn modelId="{B660D554-AB35-4094-817A-2DF432F6014C}" type="presOf" srcId="{ADC26AB2-94F1-4BC9-B4E9-3C1B9195A6CA}" destId="{39F9F685-3E28-4A47-B122-C6F1471F40D4}" srcOrd="0" destOrd="0" presId="urn:microsoft.com/office/officeart/2009/3/layout/IncreasingArrowsProcess"/>
    <dgm:cxn modelId="{90736D01-1FAF-4709-8332-02A3D0BE5154}" type="presOf" srcId="{FA4F8C08-6D8F-48B3-86CE-84B5C7626738}" destId="{D495E5AB-817A-41A0-94F3-6103199D6E28}" srcOrd="0" destOrd="1" presId="urn:microsoft.com/office/officeart/2009/3/layout/IncreasingArrowsProcess"/>
    <dgm:cxn modelId="{C936F98C-EC0B-44A8-B7EE-F2865A840821}" type="presOf" srcId="{0F395D47-10E2-4954-B687-5A154061234C}" destId="{FC1EFAD7-DA5A-4D5D-AA64-084F413CC19D}" srcOrd="0" destOrd="0" presId="urn:microsoft.com/office/officeart/2009/3/layout/IncreasingArrowsProcess"/>
    <dgm:cxn modelId="{964A7402-BA70-4A98-A75B-0B5C77FBFC12}" type="presOf" srcId="{05DA5E59-D3E1-4191-BAC4-253498EBEF05}" destId="{778506DF-A998-40A6-BF9B-08F8690DAE96}" srcOrd="0" destOrd="1" presId="urn:microsoft.com/office/officeart/2009/3/layout/IncreasingArrowsProcess"/>
    <dgm:cxn modelId="{44C836A5-4ACA-47FA-A4F8-2813E399A1E5}" srcId="{ADC26AB2-94F1-4BC9-B4E9-3C1B9195A6CA}" destId="{C7793887-2315-4660-936A-C7BA9CB52B88}" srcOrd="0" destOrd="0" parTransId="{6694F089-F0A6-4A8C-BA96-5647FDA65B96}" sibTransId="{345720D1-00CD-4DC9-BA91-6655BFAA84E2}"/>
    <dgm:cxn modelId="{E41E2BC9-0923-4C7A-A72D-2ABB43E7D1A9}" type="presOf" srcId="{C7793887-2315-4660-936A-C7BA9CB52B88}" destId="{778506DF-A998-40A6-BF9B-08F8690DAE96}" srcOrd="0" destOrd="0" presId="urn:microsoft.com/office/officeart/2009/3/layout/IncreasingArrowsProcess"/>
    <dgm:cxn modelId="{C069A22A-0864-4028-8663-42C1135A2D8A}" srcId="{F80BE9C1-B495-4AE7-B4CA-66E258BF08FB}" destId="{1FAB0146-439A-46E6-96F0-38F32DB509E0}" srcOrd="0" destOrd="0" parTransId="{C49A2A10-8252-4E08-951B-822D4F19F8F1}" sibTransId="{1F4C7706-02AB-4E58-A586-EA44362EA0E3}"/>
    <dgm:cxn modelId="{417AB8C3-2051-4A98-B58B-45F685BADBE4}" srcId="{0F395D47-10E2-4954-B687-5A154061234C}" destId="{ADC26AB2-94F1-4BC9-B4E9-3C1B9195A6CA}" srcOrd="1" destOrd="0" parTransId="{099ECA17-21D1-494C-82BF-77CFACD1D7BF}" sibTransId="{1B5FB89A-B866-444B-9BE7-15C604DDCAF3}"/>
    <dgm:cxn modelId="{072964E0-3C75-4AEE-ABB5-D0DA75FB0F00}" type="presOf" srcId="{1FAB0146-439A-46E6-96F0-38F32DB509E0}" destId="{D495E5AB-817A-41A0-94F3-6103199D6E28}" srcOrd="0" destOrd="0" presId="urn:microsoft.com/office/officeart/2009/3/layout/IncreasingArrowsProcess"/>
    <dgm:cxn modelId="{751F358D-084A-4F1F-AFDB-3E5F679C997D}" srcId="{0F395D47-10E2-4954-B687-5A154061234C}" destId="{02C7CD4D-D955-45C7-AEC6-FD1D1D9437EA}" srcOrd="2" destOrd="0" parTransId="{0BD2B410-4412-4F88-B866-58C3B8714B76}" sibTransId="{984C1600-2F9E-47AE-9EAD-B2FEB2C27F3F}"/>
    <dgm:cxn modelId="{30FC770E-5857-4B22-B52B-3E943D5AFC56}" srcId="{F80BE9C1-B495-4AE7-B4CA-66E258BF08FB}" destId="{B7A53B2E-AAE6-47BE-8296-245CA4683146}" srcOrd="3" destOrd="0" parTransId="{0EBE4D2E-596B-499D-80F7-35CED1631106}" sibTransId="{7CF810C5-7F7E-449A-B286-B387F752E23A}"/>
    <dgm:cxn modelId="{F6965108-E0F1-42EE-88FA-091AF724748A}" type="presOf" srcId="{D04A0DFA-0670-42EE-B6D9-87A6DFA1EDBB}" destId="{B284FB03-5396-478D-B024-6952758F69D7}" srcOrd="0" destOrd="0" presId="urn:microsoft.com/office/officeart/2009/3/layout/IncreasingArrowsProcess"/>
    <dgm:cxn modelId="{95D28502-94CC-4F8A-B1D4-581919DA4C29}" srcId="{02C7CD4D-D955-45C7-AEC6-FD1D1D9437EA}" destId="{D04A0DFA-0670-42EE-B6D9-87A6DFA1EDBB}" srcOrd="0" destOrd="0" parTransId="{8F030369-C8ED-49F7-B6F6-E5EC81489D63}" sibTransId="{25E08E16-DF1A-4D01-878F-FFE81941C1A3}"/>
    <dgm:cxn modelId="{442F8185-F2F1-4251-9753-C8739B9C3433}" srcId="{F80BE9C1-B495-4AE7-B4CA-66E258BF08FB}" destId="{FA4F8C08-6D8F-48B3-86CE-84B5C7626738}" srcOrd="1" destOrd="0" parTransId="{F059CD69-205D-4003-B629-5BF4AE85BF74}" sibTransId="{B3D53DB7-EC8F-4431-A83E-091A67F140D6}"/>
    <dgm:cxn modelId="{5F859B44-747C-4A62-A920-C171F5CCB9C7}" srcId="{ADC26AB2-94F1-4BC9-B4E9-3C1B9195A6CA}" destId="{05DA5E59-D3E1-4191-BAC4-253498EBEF05}" srcOrd="1" destOrd="0" parTransId="{DA665051-DA77-45D6-8657-9691EAE7D274}" sibTransId="{6A95505A-ABAC-4080-A3D4-ADCAD8758565}"/>
    <dgm:cxn modelId="{37A96664-B367-4B78-916E-D82F4A99A997}" srcId="{0F395D47-10E2-4954-B687-5A154061234C}" destId="{F80BE9C1-B495-4AE7-B4CA-66E258BF08FB}" srcOrd="0" destOrd="0" parTransId="{6D4A6526-2234-409C-B008-D12497128D0F}" sibTransId="{11085DB4-E6D3-4EEC-9B98-C260DDA69B0B}"/>
    <dgm:cxn modelId="{1745561E-A163-452A-85F0-D36610357563}" srcId="{F80BE9C1-B495-4AE7-B4CA-66E258BF08FB}" destId="{2A61A83E-9653-46FB-A955-6939F240C174}" srcOrd="2" destOrd="0" parTransId="{DF04C94C-5215-40EB-A066-56682062C41E}" sibTransId="{A6C4BEE9-2537-466B-968E-D87B2DEDAF9D}"/>
    <dgm:cxn modelId="{E33BE011-002A-48F5-ACBA-C62838F3B679}" type="presParOf" srcId="{FC1EFAD7-DA5A-4D5D-AA64-084F413CC19D}" destId="{322081EA-F00C-4A7B-A85B-1BF954451DEF}" srcOrd="0" destOrd="0" presId="urn:microsoft.com/office/officeart/2009/3/layout/IncreasingArrowsProcess"/>
    <dgm:cxn modelId="{2327A715-4D4D-4171-A241-CADD47675E3E}" type="presParOf" srcId="{FC1EFAD7-DA5A-4D5D-AA64-084F413CC19D}" destId="{D495E5AB-817A-41A0-94F3-6103199D6E28}" srcOrd="1" destOrd="0" presId="urn:microsoft.com/office/officeart/2009/3/layout/IncreasingArrowsProcess"/>
    <dgm:cxn modelId="{F73B243E-6AC1-4D2F-B425-E9280E8AF980}" type="presParOf" srcId="{FC1EFAD7-DA5A-4D5D-AA64-084F413CC19D}" destId="{39F9F685-3E28-4A47-B122-C6F1471F40D4}" srcOrd="2" destOrd="0" presId="urn:microsoft.com/office/officeart/2009/3/layout/IncreasingArrowsProcess"/>
    <dgm:cxn modelId="{B2C62AFE-15E6-48DE-9E11-9254E1801E1D}" type="presParOf" srcId="{FC1EFAD7-DA5A-4D5D-AA64-084F413CC19D}" destId="{778506DF-A998-40A6-BF9B-08F8690DAE96}" srcOrd="3" destOrd="0" presId="urn:microsoft.com/office/officeart/2009/3/layout/IncreasingArrowsProcess"/>
    <dgm:cxn modelId="{B54C78B5-7BC8-4B18-AB8E-6359745D4BC8}" type="presParOf" srcId="{FC1EFAD7-DA5A-4D5D-AA64-084F413CC19D}" destId="{6C92B1C9-6550-45E0-9F81-E4EF902542E0}" srcOrd="4" destOrd="0" presId="urn:microsoft.com/office/officeart/2009/3/layout/IncreasingArrowsProcess"/>
    <dgm:cxn modelId="{BDE4B379-0776-486A-9D73-D709B415E3C5}" type="presParOf" srcId="{FC1EFAD7-DA5A-4D5D-AA64-084F413CC19D}" destId="{B284FB03-5396-478D-B024-6952758F69D7}" srcOrd="5" destOrd="0" presId="urn:microsoft.com/office/officeart/2009/3/layout/IncreasingArrowsProcess"/>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p14="http://schemas.microsoft.com/office/powerpoint/2010/main" xmlns=""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dirty="0" smtClean="0"/>
          </a:p>
          <a:p>
            <a:r>
              <a:rPr lang="el-GR" dirty="0" smtClean="0"/>
              <a:t>[</a:t>
            </a:r>
            <a:r>
              <a:rPr lang="en-US" dirty="0" smtClean="0"/>
              <a:t>after</a:t>
            </a:r>
            <a:r>
              <a:rPr lang="en-US" baseline="0" dirty="0" smtClean="0"/>
              <a:t> the completion of the pre-questionnaire</a:t>
            </a:r>
            <a:r>
              <a:rPr lang="el-GR" dirty="0" smtClean="0"/>
              <a:t>]</a:t>
            </a:r>
            <a:endParaRPr lang="en-US" dirty="0" smtClean="0"/>
          </a:p>
          <a:p>
            <a:endParaRPr lang="el-GR" dirty="0" smtClean="0"/>
          </a:p>
          <a:p>
            <a:r>
              <a:rPr lang="en-US" dirty="0" smtClean="0"/>
              <a:t>This</a:t>
            </a:r>
            <a:r>
              <a:rPr lang="en-US" baseline="0" dirty="0" smtClean="0"/>
              <a:t> training aims to provide professionals working with and/or for children with adequate information about the necessity of reporting of CAN incidents, data collection and how the CAN-MDS system aims to contribute in tackling underreporting and child maltreatment in </a:t>
            </a:r>
            <a:r>
              <a:rPr lang="en-US" baseline="0" dirty="0" err="1" smtClean="0"/>
              <a:t>gereral</a:t>
            </a:r>
            <a:r>
              <a:rPr lang="en-US" baseline="0" dirty="0" smtClean="0"/>
              <a:t>. </a:t>
            </a:r>
          </a:p>
          <a:p>
            <a:endParaRPr lang="en-US" baseline="0" dirty="0" smtClean="0"/>
          </a:p>
          <a:p>
            <a:r>
              <a:rPr lang="en-US" dirty="0" smtClean="0"/>
              <a:t>First, en effort will be made </a:t>
            </a:r>
            <a:r>
              <a:rPr lang="en-US" baseline="0" dirty="0" smtClean="0"/>
              <a:t>to explain </a:t>
            </a:r>
            <a:r>
              <a:rPr lang="en-US" dirty="0" smtClean="0"/>
              <a:t>the rationale of the CAN-MDS system as a “coordinated response” of relevant sectors to CAN</a:t>
            </a:r>
            <a:r>
              <a:rPr lang="en-US" baseline="0" dirty="0" smtClean="0"/>
              <a:t> underreporting.</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p14="http://schemas.microsoft.com/office/powerpoint/2010/main" xmlns=""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UNDER– RECORDING due to under-reporting or because of the reporting procedures and lack of legislation or mandatory reporting, lack of incentive for recording due to lack of feedback leading to the perception that there is no action on the record; often professionals are not aware of the responsibility or the process to make a record or even which cases must be recorded</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12</a:t>
            </a:fld>
            <a:endParaRPr lang="el-GR"/>
          </a:p>
        </p:txBody>
      </p:sp>
    </p:spTree>
    <p:extLst>
      <p:ext uri="{BB962C8B-B14F-4D97-AF65-F5344CB8AC3E}">
        <p14:creationId xmlns:p14="http://schemas.microsoft.com/office/powerpoint/2010/main" xmlns="" val="168995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other limitations related to data analysis (in CAN the information usually derives either from judicial services or from child protection services) </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13</a:t>
            </a:fld>
            <a:endParaRPr lang="el-GR"/>
          </a:p>
        </p:txBody>
      </p:sp>
    </p:spTree>
    <p:extLst>
      <p:ext uri="{BB962C8B-B14F-4D97-AF65-F5344CB8AC3E}">
        <p14:creationId xmlns:p14="http://schemas.microsoft.com/office/powerpoint/2010/main" xmlns="" val="1938596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and additionally some specific attributes of child maltreatment related e.g. to data interpretation (data are collected via different methodologies and tools while different definitions are used)</a:t>
            </a:r>
          </a:p>
          <a:p>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14</a:t>
            </a:fld>
            <a:endParaRPr lang="el-GR"/>
          </a:p>
        </p:txBody>
      </p:sp>
    </p:spTree>
    <p:extLst>
      <p:ext uri="{BB962C8B-B14F-4D97-AF65-F5344CB8AC3E}">
        <p14:creationId xmlns:p14="http://schemas.microsoft.com/office/powerpoint/2010/main" xmlns="" val="3606853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4DE245-7BD9-4EF4-8DE8-35A3FCD21C97}" type="slidenum">
              <a:rPr lang="el-GR"/>
              <a:pPr/>
              <a:t>15</a:t>
            </a:fld>
            <a:endParaRPr lang="el-GR"/>
          </a:p>
        </p:txBody>
      </p:sp>
      <p:sp>
        <p:nvSpPr>
          <p:cNvPr id="189442" name="Rectangle 2"/>
          <p:cNvSpPr>
            <a:spLocks noGrp="1" noRot="1" noChangeAspect="1" noChangeArrowheads="1" noTextEdit="1"/>
          </p:cNvSpPr>
          <p:nvPr>
            <p:ph type="sldImg"/>
          </p:nvPr>
        </p:nvSpPr>
        <p:spPr>
          <a:xfrm>
            <a:off x="381000" y="685800"/>
            <a:ext cx="6096000" cy="3429000"/>
          </a:xfrm>
          <a:ln/>
        </p:spPr>
      </p:sp>
      <p:sp>
        <p:nvSpPr>
          <p:cNvPr id="189443" name="Rectangle 3"/>
          <p:cNvSpPr>
            <a:spLocks noGrp="1" noChangeArrowheads="1"/>
          </p:cNvSpPr>
          <p:nvPr>
            <p:ph type="body" idx="1"/>
          </p:nvPr>
        </p:nvSpPr>
        <p:spPr>
          <a:xfrm>
            <a:off x="685800" y="4343400"/>
            <a:ext cx="5486400" cy="4114800"/>
          </a:xfrm>
        </p:spPr>
        <p:txBody>
          <a:bodyPr/>
          <a:lstStyle/>
          <a:p>
            <a:r>
              <a:rPr lang="en-US" sz="1200" kern="1200" dirty="0" smtClean="0">
                <a:solidFill>
                  <a:schemeClr val="tx1"/>
                </a:solidFill>
                <a:latin typeface="+mn-lt"/>
                <a:ea typeface="+mn-ea"/>
                <a:cs typeface="+mn-cs"/>
              </a:rPr>
              <a:t>Summarizing: lack of coordination among sectors and lack of commonly accepted definitions and recording policies (namely a common protocol for administering CAN cases) lead to fragmented monitoring of child abuse and neglect; available data are neither adequate (in terms of quantity) nor comparable (in terms of quality) for providing a reliable picture of the magnitude of the problem, which is usually underestimated; without these crucial data, effectiveness evaluation of currently applied policies and practices is not feasible, and data-driven further preventive efforts could not be made.</a:t>
            </a:r>
            <a:endParaRPr lang="el-GR"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48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start with the commonly accepted opinion </a:t>
            </a:r>
            <a:r>
              <a:rPr lang="en-US" baseline="0" dirty="0" smtClean="0"/>
              <a:t>that </a:t>
            </a:r>
            <a:r>
              <a:rPr lang="en-US" sz="1200" i="1" dirty="0" smtClean="0">
                <a:latin typeface="Segoe UI Light" pitchFamily="34" charset="0"/>
                <a:cs typeface="Segoe UI Light" pitchFamily="34" charset="0"/>
              </a:rPr>
              <a:t>‘the true extent of child maltreatment is unknown’ </a:t>
            </a:r>
            <a:r>
              <a:rPr lang="en-US" sz="1200" i="0" dirty="0" smtClean="0">
                <a:latin typeface="Segoe UI Light" pitchFamily="34" charset="0"/>
                <a:cs typeface="Segoe UI Light" pitchFamily="34" charset="0"/>
              </a:rPr>
              <a:t>and how this is valid for our country too. We’ll see what the available data show and what are the factors leading to underestimation of the magnitude of the problem of child maltreatment.</a:t>
            </a:r>
            <a:r>
              <a:rPr lang="en-US" sz="1200" i="0" baseline="0" dirty="0" smtClean="0">
                <a:latin typeface="Segoe UI Light" pitchFamily="34" charset="0"/>
                <a:cs typeface="Segoe UI Light" pitchFamily="34" charset="0"/>
              </a:rPr>
              <a:t> </a:t>
            </a:r>
            <a:endParaRPr lang="en-US" i="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talking about child abuse and neglect we are discussing  a public health problem which occurs in all societies and as we already know this is true for the Europe too.</a:t>
            </a:r>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a:t>
            </a:fld>
            <a:endParaRPr lang="el-GR"/>
          </a:p>
        </p:txBody>
      </p:sp>
    </p:spTree>
    <p:extLst>
      <p:ext uri="{BB962C8B-B14F-4D97-AF65-F5344CB8AC3E}">
        <p14:creationId xmlns:p14="http://schemas.microsoft.com/office/powerpoint/2010/main" xmlns="" val="2642497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5</a:t>
            </a:fld>
            <a:endParaRPr lang="el-GR"/>
          </a:p>
        </p:txBody>
      </p:sp>
    </p:spTree>
    <p:extLst>
      <p:ext uri="{BB962C8B-B14F-4D97-AF65-F5344CB8AC3E}">
        <p14:creationId xmlns:p14="http://schemas.microsoft.com/office/powerpoint/2010/main" xmlns="" val="12597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what the literature says:</a:t>
            </a:r>
            <a:r>
              <a:rPr lang="en-US"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(1</a:t>
            </a:r>
            <a:r>
              <a:rPr lang="en-US" baseline="30000" dirty="0" smtClean="0"/>
              <a:t>st</a:t>
            </a:r>
            <a:r>
              <a:rPr lang="en-US" baseline="0" dirty="0" smtClean="0"/>
              <a:t> box comment) </a:t>
            </a:r>
            <a:r>
              <a:rPr lang="en-US" dirty="0" smtClean="0"/>
              <a:t>the “</a:t>
            </a:r>
            <a:r>
              <a:rPr lang="en-US" i="1" dirty="0" smtClean="0"/>
              <a:t>tip-of-the-iceberg analogy easily comes to mind when one thinks of the scope of child maltreatment</a:t>
            </a:r>
            <a:r>
              <a:rPr lang="en-US"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a:t>
            </a:r>
            <a:r>
              <a:rPr lang="en-US" baseline="30000" dirty="0" smtClean="0"/>
              <a:t>nd</a:t>
            </a:r>
            <a:r>
              <a:rPr lang="en-US" dirty="0" smtClean="0"/>
              <a:t> box comment) This is what the comparison among </a:t>
            </a:r>
            <a:r>
              <a:rPr lang="en-US" i="1" dirty="0" smtClean="0"/>
              <a:t>self-report </a:t>
            </a:r>
            <a:r>
              <a:rPr lang="en-US" dirty="0" smtClean="0"/>
              <a:t>and based on </a:t>
            </a:r>
            <a:r>
              <a:rPr lang="en-US" i="1" dirty="0" smtClean="0"/>
              <a:t>administrative data </a:t>
            </a:r>
            <a:r>
              <a:rPr lang="en-US" dirty="0" smtClean="0"/>
              <a:t>surveys shows.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baseline="30000" dirty="0" smtClean="0"/>
              <a:t>rd</a:t>
            </a:r>
            <a:r>
              <a:rPr lang="en-US" dirty="0" smtClean="0"/>
              <a:t> box</a:t>
            </a:r>
            <a:r>
              <a:rPr lang="en-US" baseline="0" dirty="0" smtClean="0"/>
              <a:t> comment) </a:t>
            </a:r>
            <a:r>
              <a:rPr lang="en-US" dirty="0" smtClean="0"/>
              <a:t>Everybody –including professionals- has a duty to proceed with the reporting to authorities of concerns involving threats for children’s safety. </a:t>
            </a:r>
            <a:endParaRPr lang="el-GR"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7</a:t>
            </a:fld>
            <a:endParaRPr lang="el-GR"/>
          </a:p>
        </p:txBody>
      </p:sp>
    </p:spTree>
    <p:extLst>
      <p:ext uri="{BB962C8B-B14F-4D97-AF65-F5344CB8AC3E}">
        <p14:creationId xmlns:p14="http://schemas.microsoft.com/office/powerpoint/2010/main" xmlns="" val="2360329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solidFill>
                  <a:srgbClr val="FF0000"/>
                </a:solidFill>
              </a:rPr>
              <a:t>Preparation:</a:t>
            </a:r>
            <a:r>
              <a:rPr lang="en-US" sz="1200" b="0" baseline="0" dirty="0" smtClean="0">
                <a:solidFill>
                  <a:srgbClr val="FF0000"/>
                </a:solidFill>
              </a:rPr>
              <a:t> </a:t>
            </a:r>
            <a:r>
              <a:rPr lang="en-US" sz="1200" b="0" dirty="0" smtClean="0">
                <a:solidFill>
                  <a:srgbClr val="FF0000"/>
                </a:solidFill>
              </a:rPr>
              <a:t>Adapt slides 7-9 by providing data related to your country; e.g. from the policy brief or other sources</a:t>
            </a:r>
            <a:endParaRPr lang="en-US" b="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8</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9</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kern="1200" dirty="0" smtClean="0">
                <a:solidFill>
                  <a:schemeClr val="tx1"/>
                </a:solidFill>
                <a:latin typeface="+mn-lt"/>
                <a:ea typeface="+mn-ea"/>
                <a:cs typeface="+mn-cs"/>
              </a:rPr>
              <a:t>The Greek example</a:t>
            </a:r>
          </a:p>
          <a:p>
            <a:r>
              <a:rPr lang="en-US" sz="1200" kern="1200" dirty="0" smtClean="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l-GR"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3934053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10</a:t>
            </a:fld>
            <a:endParaRPr lang="el-GR"/>
          </a:p>
        </p:txBody>
      </p:sp>
    </p:spTree>
    <p:extLst>
      <p:ext uri="{BB962C8B-B14F-4D97-AF65-F5344CB8AC3E}">
        <p14:creationId xmlns:p14="http://schemas.microsoft.com/office/powerpoint/2010/main" xmlns="" val="68476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Therefore, the question that rises (for once more) is which are the factors that lead to this gap? </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More or less as the same limitations as the ones observed in any health surveillance system related to data collection such as UNDER-REPORTING</a:t>
            </a:r>
          </a:p>
          <a:p>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11</a:t>
            </a:fld>
            <a:endParaRPr lang="el-GR"/>
          </a:p>
        </p:txBody>
      </p:sp>
    </p:spTree>
    <p:extLst>
      <p:ext uri="{BB962C8B-B14F-4D97-AF65-F5344CB8AC3E}">
        <p14:creationId xmlns:p14="http://schemas.microsoft.com/office/powerpoint/2010/main" xmlns="" val="3795809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r>
              <a:rPr lang="bg-BG" sz="2400" i="1" dirty="0" smtClean="0">
                <a:solidFill>
                  <a:schemeClr val="accent1"/>
                </a:solidFill>
                <a:latin typeface="Segoe UI Light" pitchFamily="34" charset="0"/>
                <a:cs typeface="Segoe UI Light" pitchFamily="34" charset="0"/>
              </a:rPr>
              <a:t>Необходимост от събиране на данни за случаи на насилие и пренебрегване на деца</a:t>
            </a:r>
            <a:endParaRPr lang="en-US" sz="2400" dirty="0">
              <a:solidFill>
                <a:schemeClr val="accent1"/>
              </a:solidFill>
            </a:endParaRPr>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fontScale="90000"/>
          </a:bodyPr>
          <a:lstStyle/>
          <a:p>
            <a:r>
              <a:rPr lang="en-US" sz="4000" b="1" dirty="0" smtClean="0">
                <a:solidFill>
                  <a:schemeClr val="accent1"/>
                </a:solidFill>
                <a:latin typeface="Segoe UI Light" pitchFamily="34" charset="0"/>
                <a:cs typeface="Segoe UI Light" pitchFamily="34" charset="0"/>
              </a:rPr>
              <a:t>CAN-MDS </a:t>
            </a:r>
            <a:r>
              <a:rPr lang="bg-BG" sz="4000" b="1" dirty="0" smtClean="0">
                <a:solidFill>
                  <a:schemeClr val="accent1"/>
                </a:solidFill>
                <a:latin typeface="Segoe UI Light" pitchFamily="34" charset="0"/>
                <a:cs typeface="Segoe UI Light" pitchFamily="34" charset="0"/>
              </a:rPr>
              <a:t/>
            </a:r>
            <a:br>
              <a:rPr lang="bg-BG" sz="4000" b="1" dirty="0" smtClean="0">
                <a:solidFill>
                  <a:schemeClr val="accent1"/>
                </a:solidFill>
                <a:latin typeface="Segoe UI Light" pitchFamily="34" charset="0"/>
                <a:cs typeface="Segoe UI Light" pitchFamily="34" charset="0"/>
              </a:rPr>
            </a:br>
            <a:r>
              <a:rPr lang="bg-BG" sz="4000" b="1" dirty="0" smtClean="0">
                <a:solidFill>
                  <a:schemeClr val="accent1"/>
                </a:solidFill>
                <a:latin typeface="Segoe UI Light" pitchFamily="34" charset="0"/>
                <a:cs typeface="Segoe UI Light" pitchFamily="34" charset="0"/>
              </a:rPr>
              <a:t>Обосновка</a:t>
            </a:r>
            <a:endParaRPr lang="en-US" b="1" dirty="0">
              <a:solidFill>
                <a:schemeClr val="accent1"/>
              </a:solidFill>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bg-BG" sz="1000" b="1" dirty="0" smtClean="0">
                <a:solidFill>
                  <a:srgbClr val="595959"/>
                </a:solidFill>
                <a:latin typeface="Agency FB" pitchFamily="34" charset="0"/>
                <a:cs typeface="Times New Roman" pitchFamily="18" charset="0"/>
              </a:rPr>
              <a:t>Семинар за Оператори на системата </a:t>
            </a:r>
            <a:r>
              <a:rPr lang="en-US" sz="1000" b="1" dirty="0" smtClean="0">
                <a:solidFill>
                  <a:srgbClr val="595959"/>
                </a:solidFill>
                <a:latin typeface="Agency FB" pitchFamily="34" charset="0"/>
                <a:cs typeface="Times New Roman" pitchFamily="18" charset="0"/>
              </a:rPr>
              <a:t>CAN-MDS</a:t>
            </a:r>
            <a:r>
              <a:rPr lang="bg-BG" sz="1000" b="1" dirty="0" smtClean="0">
                <a:solidFill>
                  <a:srgbClr val="595959"/>
                </a:solidFill>
                <a:latin typeface="Agency FB" pitchFamily="34" charset="0"/>
                <a:cs typeface="Times New Roman" pitchFamily="18" charset="0"/>
              </a:rPr>
              <a:t>  </a:t>
            </a:r>
            <a:endParaRPr lang="en-US" sz="1400" b="1" dirty="0"/>
          </a:p>
        </p:txBody>
      </p:sp>
      <p:pic>
        <p:nvPicPr>
          <p:cNvPr id="20" name="Picture 19"/>
          <p:cNvPicPr>
            <a:picLocks noChangeAspect="1"/>
          </p:cNvPicPr>
          <p:nvPr/>
        </p:nvPicPr>
        <p:blipFill>
          <a:blip r:embed="rId4" cstate="print"/>
          <a:stretch>
            <a:fillRect/>
          </a:stretch>
        </p:blipFill>
        <p:spPr>
          <a:xfrm>
            <a:off x="1740829" y="4728643"/>
            <a:ext cx="471335" cy="312397"/>
          </a:xfrm>
          <a:prstGeom prst="rect">
            <a:avLst/>
          </a:prstGeom>
        </p:spPr>
      </p:pic>
      <p:pic>
        <p:nvPicPr>
          <p:cNvPr id="10" name="Picture 9"/>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971600" y="4645684"/>
            <a:ext cx="432048" cy="508405"/>
          </a:xfrm>
          <a:prstGeom prst="rect">
            <a:avLst/>
          </a:prstGeom>
          <a:noFill/>
          <a:ln>
            <a:noFill/>
          </a:ln>
        </p:spPr>
      </p:pic>
      <p:sp>
        <p:nvSpPr>
          <p:cNvPr id="2" name="Rectangle 1"/>
          <p:cNvSpPr/>
          <p:nvPr/>
        </p:nvSpPr>
        <p:spPr>
          <a:xfrm>
            <a:off x="3992354" y="2387084"/>
            <a:ext cx="237566" cy="369332"/>
          </a:xfrm>
          <a:prstGeom prst="rect">
            <a:avLst/>
          </a:prstGeom>
        </p:spPr>
        <p:txBody>
          <a:bodyPr wrap="none">
            <a:spAutoFit/>
          </a:bodyPr>
          <a:lstStyle/>
          <a:p>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960085343"/>
              </p:ext>
            </p:extLst>
          </p:nvPr>
        </p:nvGraphicFramePr>
        <p:xfrm>
          <a:off x="457200" y="1200150"/>
          <a:ext cx="8229600" cy="2580640"/>
        </p:xfrm>
        <a:graphic>
          <a:graphicData uri="http://schemas.openxmlformats.org/drawingml/2006/table">
            <a:tbl>
              <a:tblPr firstRow="1" bandRow="1">
                <a:tableStyleId>{5C22544A-7EE6-4342-B048-85BDC9FD1C3A}</a:tableStyleId>
              </a:tblPr>
              <a:tblGrid>
                <a:gridCol w="3106688"/>
                <a:gridCol w="3024336"/>
                <a:gridCol w="2098576"/>
              </a:tblGrid>
              <a:tr h="10115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t>BECAN E.S.: Разпространение на неблагоприятни преживявания (самооценка за преживяно физическо, сексуално, психологично  насилие и чувство за пренебрегване) (N=2040)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lt1"/>
                          </a:solidFill>
                          <a:effectLst/>
                          <a:latin typeface="+mn-lt"/>
                          <a:ea typeface="+mn-ea"/>
                          <a:cs typeface="+mn-cs"/>
                        </a:rPr>
                        <a:t>BECAN CBSS: Случаи, идентифицирани във файлове на служби (за същия период, референтна популация и географски области)</a:t>
                      </a:r>
                    </a:p>
                    <a:p>
                      <a:endParaRPr lang="en-US" dirty="0"/>
                    </a:p>
                  </a:txBody>
                  <a:tcPr/>
                </a:tc>
                <a:tc>
                  <a:txBody>
                    <a:bodyPr/>
                    <a:lstStyle/>
                    <a:p>
                      <a:r>
                        <a:rPr lang="en-US" sz="1200" b="1" kern="1200" dirty="0" err="1" smtClean="0">
                          <a:solidFill>
                            <a:schemeClr val="lt1"/>
                          </a:solidFill>
                          <a:effectLst/>
                          <a:latin typeface="+mn-lt"/>
                          <a:ea typeface="+mn-ea"/>
                          <a:cs typeface="+mn-cs"/>
                        </a:rPr>
                        <a:t>Съотношение</a:t>
                      </a:r>
                      <a:r>
                        <a:rPr lang="en-US" sz="1200" b="1" kern="1200" dirty="0" smtClean="0">
                          <a:solidFill>
                            <a:schemeClr val="lt1"/>
                          </a:solidFill>
                          <a:effectLst/>
                          <a:latin typeface="+mn-lt"/>
                          <a:ea typeface="+mn-ea"/>
                          <a:cs typeface="+mn-cs"/>
                        </a:rPr>
                        <a:t> CBSS / E.S.</a:t>
                      </a:r>
                    </a:p>
                    <a:p>
                      <a:r>
                        <a:rPr lang="en-US" sz="1200" b="1" kern="1200" dirty="0" smtClean="0">
                          <a:solidFill>
                            <a:schemeClr val="lt1"/>
                          </a:solidFill>
                          <a:effectLst/>
                          <a:latin typeface="+mn-lt"/>
                          <a:ea typeface="+mn-ea"/>
                          <a:cs typeface="+mn-cs"/>
                        </a:rPr>
                        <a:t> </a:t>
                      </a:r>
                      <a:r>
                        <a:rPr lang="bg-BG" sz="1200" b="1" kern="1200" dirty="0" smtClean="0">
                          <a:solidFill>
                            <a:schemeClr val="lt1"/>
                          </a:solidFill>
                          <a:effectLst/>
                          <a:latin typeface="+mn-lt"/>
                          <a:ea typeface="+mn-ea"/>
                          <a:cs typeface="+mn-cs"/>
                        </a:rPr>
                        <a:t>(служби</a:t>
                      </a:r>
                      <a:r>
                        <a:rPr lang="en-US" sz="1200" b="1" kern="1200" dirty="0" smtClean="0">
                          <a:solidFill>
                            <a:schemeClr val="lt1"/>
                          </a:solidFill>
                          <a:effectLst/>
                          <a:latin typeface="+mn-lt"/>
                          <a:ea typeface="+mn-ea"/>
                          <a:cs typeface="+mn-cs"/>
                        </a:rPr>
                        <a:t>/ </a:t>
                      </a:r>
                      <a:r>
                        <a:rPr lang="bg-BG" sz="1200" b="1" kern="1200" dirty="0" smtClean="0">
                          <a:solidFill>
                            <a:schemeClr val="lt1"/>
                          </a:solidFill>
                          <a:effectLst/>
                          <a:latin typeface="+mn-lt"/>
                          <a:ea typeface="+mn-ea"/>
                          <a:cs typeface="+mn-cs"/>
                        </a:rPr>
                        <a:t>самооценка</a:t>
                      </a:r>
                      <a:r>
                        <a:rPr lang="en-US" sz="1200" b="1" kern="1200" dirty="0" smtClean="0">
                          <a:solidFill>
                            <a:schemeClr val="lt1"/>
                          </a:solidFill>
                          <a:effectLst/>
                          <a:latin typeface="+mn-lt"/>
                          <a:ea typeface="+mn-ea"/>
                          <a:cs typeface="+mn-cs"/>
                        </a:rPr>
                        <a:t>)</a:t>
                      </a:r>
                    </a:p>
                    <a:p>
                      <a:endParaRPr lang="en-US" dirty="0"/>
                    </a:p>
                  </a:txBody>
                  <a:tcPr/>
                </a:tc>
              </a:tr>
              <a:tr h="370840">
                <a:tc>
                  <a:txBody>
                    <a:bodyPr/>
                    <a:lstStyle/>
                    <a:p>
                      <a:endParaRPr lang="en-US" dirty="0"/>
                    </a:p>
                  </a:txBody>
                  <a:tcPr/>
                </a:tc>
                <a:tc>
                  <a:txBody>
                    <a:bodyPr/>
                    <a:lstStyle/>
                    <a:p>
                      <a:endParaRPr lang="en-US" dirty="0"/>
                    </a:p>
                  </a:txBody>
                  <a:tcPr/>
                </a:tc>
                <a:tc>
                  <a:txBody>
                    <a:bodyPr/>
                    <a:lstStyle/>
                    <a:p>
                      <a:pPr marR="0" indent="0" algn="r" rtl="0">
                        <a:lnSpc>
                          <a:spcPct val="133000"/>
                        </a:lnSpc>
                        <a:spcBef>
                          <a:spcPts val="0"/>
                        </a:spcBef>
                        <a:spcAft>
                          <a:spcPts val="598"/>
                        </a:spcAft>
                      </a:pPr>
                      <a:r>
                        <a:rPr lang="en-US" sz="1300" b="1" kern="1400" dirty="0">
                          <a:solidFill>
                            <a:srgbClr val="CC3333"/>
                          </a:solidFill>
                          <a:effectLst/>
                          <a:latin typeface="Arial Rounded MT Bold"/>
                        </a:rPr>
                        <a:t>0.38%</a:t>
                      </a:r>
                      <a:endParaRPr lang="en-US" sz="900" kern="1400" dirty="0">
                        <a:solidFill>
                          <a:srgbClr val="000000"/>
                        </a:solidFill>
                        <a:effectLst/>
                        <a:latin typeface="Arial"/>
                      </a:endParaRPr>
                    </a:p>
                  </a:txBody>
                  <a:tcPr marL="36576" marR="36576" marT="36576" marB="36576" anchor="ctr"/>
                </a:tc>
              </a:tr>
              <a:tr h="370840">
                <a:tc>
                  <a:txBody>
                    <a:bodyPr/>
                    <a:lstStyle/>
                    <a:p>
                      <a:endParaRPr lang="en-US" dirty="0"/>
                    </a:p>
                  </a:txBody>
                  <a:tcPr/>
                </a:tc>
                <a:tc>
                  <a:txBody>
                    <a:bodyPr/>
                    <a:lstStyle/>
                    <a:p>
                      <a:endParaRPr lang="en-US" dirty="0"/>
                    </a:p>
                  </a:txBody>
                  <a:tcPr/>
                </a:tc>
                <a:tc>
                  <a:txBody>
                    <a:bodyPr/>
                    <a:lstStyle/>
                    <a:p>
                      <a:pPr marR="0" indent="0" algn="r" rtl="0">
                        <a:lnSpc>
                          <a:spcPct val="133000"/>
                        </a:lnSpc>
                        <a:spcBef>
                          <a:spcPts val="0"/>
                        </a:spcBef>
                        <a:spcAft>
                          <a:spcPts val="598"/>
                        </a:spcAft>
                      </a:pPr>
                      <a:r>
                        <a:rPr lang="en-US" sz="1300" b="1" kern="1400" dirty="0">
                          <a:solidFill>
                            <a:srgbClr val="CC3333"/>
                          </a:solidFill>
                          <a:effectLst/>
                          <a:latin typeface="Arial Rounded MT Bold"/>
                        </a:rPr>
                        <a:t>0.73%</a:t>
                      </a:r>
                      <a:endParaRPr lang="en-US" sz="900" kern="1400" dirty="0">
                        <a:solidFill>
                          <a:srgbClr val="000000"/>
                        </a:solidFill>
                        <a:effectLst/>
                        <a:latin typeface="Arial"/>
                      </a:endParaRPr>
                    </a:p>
                  </a:txBody>
                  <a:tcPr marL="36576" marR="36576" marT="36576" marB="36576" anchor="ctr"/>
                </a:tc>
              </a:tr>
              <a:tr h="370840">
                <a:tc>
                  <a:txBody>
                    <a:bodyPr/>
                    <a:lstStyle/>
                    <a:p>
                      <a:endParaRPr lang="en-US" dirty="0"/>
                    </a:p>
                  </a:txBody>
                  <a:tcPr/>
                </a:tc>
                <a:tc>
                  <a:txBody>
                    <a:bodyPr/>
                    <a:lstStyle/>
                    <a:p>
                      <a:endParaRPr lang="en-US" dirty="0"/>
                    </a:p>
                  </a:txBody>
                  <a:tcPr/>
                </a:tc>
                <a:tc>
                  <a:txBody>
                    <a:bodyPr/>
                    <a:lstStyle/>
                    <a:p>
                      <a:pPr marR="0" indent="0" algn="r" rtl="0">
                        <a:lnSpc>
                          <a:spcPct val="133000"/>
                        </a:lnSpc>
                        <a:spcBef>
                          <a:spcPts val="0"/>
                        </a:spcBef>
                        <a:spcAft>
                          <a:spcPts val="598"/>
                        </a:spcAft>
                      </a:pPr>
                      <a:r>
                        <a:rPr lang="en-US" sz="1300" b="1" kern="1400" dirty="0">
                          <a:solidFill>
                            <a:srgbClr val="CC3333"/>
                          </a:solidFill>
                          <a:effectLst/>
                          <a:latin typeface="Arial Rounded MT Bold"/>
                        </a:rPr>
                        <a:t>0.76%</a:t>
                      </a:r>
                      <a:endParaRPr lang="en-US" sz="900" kern="1400" dirty="0">
                        <a:solidFill>
                          <a:srgbClr val="000000"/>
                        </a:solidFill>
                        <a:effectLst/>
                        <a:latin typeface="Arial"/>
                      </a:endParaRPr>
                    </a:p>
                  </a:txBody>
                  <a:tcPr marL="36576" marR="36576" marT="36576" marB="36576" anchor="ctr"/>
                </a:tc>
              </a:tr>
              <a:tr h="370840">
                <a:tc>
                  <a:txBody>
                    <a:bodyPr/>
                    <a:lstStyle/>
                    <a:p>
                      <a:endParaRPr lang="en-US" dirty="0"/>
                    </a:p>
                  </a:txBody>
                  <a:tcPr/>
                </a:tc>
                <a:tc>
                  <a:txBody>
                    <a:bodyPr/>
                    <a:lstStyle/>
                    <a:p>
                      <a:endParaRPr lang="en-US" dirty="0"/>
                    </a:p>
                  </a:txBody>
                  <a:tcPr/>
                </a:tc>
                <a:tc>
                  <a:txBody>
                    <a:bodyPr/>
                    <a:lstStyle/>
                    <a:p>
                      <a:pPr marR="0" indent="0" algn="r" rtl="0">
                        <a:lnSpc>
                          <a:spcPct val="133000"/>
                        </a:lnSpc>
                        <a:spcBef>
                          <a:spcPts val="0"/>
                        </a:spcBef>
                        <a:spcAft>
                          <a:spcPts val="598"/>
                        </a:spcAft>
                      </a:pPr>
                      <a:r>
                        <a:rPr lang="en-US" sz="1300" b="1" kern="1400" dirty="0">
                          <a:solidFill>
                            <a:srgbClr val="CC3333"/>
                          </a:solidFill>
                          <a:effectLst/>
                          <a:latin typeface="Arial Rounded MT Bold"/>
                        </a:rPr>
                        <a:t>0.74%</a:t>
                      </a:r>
                      <a:endParaRPr lang="en-US" sz="900" kern="1400" dirty="0">
                        <a:solidFill>
                          <a:srgbClr val="000000"/>
                        </a:solidFill>
                        <a:effectLst/>
                        <a:latin typeface="Arial"/>
                      </a:endParaRPr>
                    </a:p>
                  </a:txBody>
                  <a:tcPr marL="36576" marR="36576" marT="36576" marB="36576" anchor="ctr"/>
                </a:tc>
              </a:tr>
            </a:tbl>
          </a:graphicData>
        </a:graphic>
      </p:graphicFrame>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55576" y="2298576"/>
            <a:ext cx="2438400" cy="177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139952" y="2294007"/>
            <a:ext cx="1400175" cy="1657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67224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95486"/>
            <a:ext cx="8136904" cy="1152128"/>
          </a:xfrm>
        </p:spPr>
        <p:txBody>
          <a:bodyPr>
            <a:normAutofit/>
          </a:bodyPr>
          <a:lstStyle/>
          <a:p>
            <a:pPr algn="l"/>
            <a:r>
              <a:rPr lang="ru-RU" sz="3000" b="1" i="1" dirty="0" smtClean="0">
                <a:solidFill>
                  <a:schemeClr val="accent6">
                    <a:lumMod val="75000"/>
                  </a:schemeClr>
                </a:solidFill>
              </a:rPr>
              <a:t>Кои </a:t>
            </a:r>
            <a:r>
              <a:rPr lang="ru-RU" sz="3000" b="1" i="1" dirty="0">
                <a:solidFill>
                  <a:schemeClr val="accent6">
                    <a:lumMod val="75000"/>
                  </a:schemeClr>
                </a:solidFill>
              </a:rPr>
              <a:t>са факторите, водещи до тази празнина</a:t>
            </a:r>
            <a:r>
              <a:rPr lang="en-US" sz="3000" b="1" i="1" dirty="0" smtClean="0">
                <a:solidFill>
                  <a:schemeClr val="accent6">
                    <a:lumMod val="75000"/>
                  </a:schemeClr>
                </a:solidFill>
              </a:rPr>
              <a:t>?</a:t>
            </a:r>
            <a:endParaRPr lang="el-GR" sz="3000" b="1" i="1" dirty="0">
              <a:solidFill>
                <a:schemeClr val="accent6">
                  <a:lumMod val="75000"/>
                </a:schemeClr>
              </a:solidFill>
            </a:endParaRPr>
          </a:p>
        </p:txBody>
      </p:sp>
      <p:sp>
        <p:nvSpPr>
          <p:cNvPr id="12" name="Content Placeholder 2"/>
          <p:cNvSpPr>
            <a:spLocks noGrp="1"/>
          </p:cNvSpPr>
          <p:nvPr>
            <p:ph idx="1"/>
          </p:nvPr>
        </p:nvSpPr>
        <p:spPr>
          <a:xfrm>
            <a:off x="179512" y="681540"/>
            <a:ext cx="8712968" cy="4320480"/>
          </a:xfrm>
        </p:spPr>
        <p:txBody>
          <a:bodyPr>
            <a:noAutofit/>
          </a:bodyPr>
          <a:lstStyle/>
          <a:p>
            <a:pPr fontAlgn="t">
              <a:spcBef>
                <a:spcPts val="0"/>
              </a:spcBef>
              <a:buNone/>
            </a:pPr>
            <a:endParaRPr lang="en-US" sz="2200" b="1" i="1" dirty="0" smtClean="0">
              <a:solidFill>
                <a:schemeClr val="accent6">
                  <a:lumMod val="75000"/>
                </a:schemeClr>
              </a:solidFill>
            </a:endParaRPr>
          </a:p>
          <a:p>
            <a:pPr fontAlgn="t">
              <a:spcBef>
                <a:spcPts val="0"/>
              </a:spcBef>
              <a:buNone/>
            </a:pPr>
            <a:endParaRPr lang="en-US" sz="2200" b="1" i="1" dirty="0">
              <a:solidFill>
                <a:schemeClr val="accent6">
                  <a:lumMod val="75000"/>
                </a:schemeClr>
              </a:solidFill>
            </a:endParaRPr>
          </a:p>
          <a:p>
            <a:pPr fontAlgn="t">
              <a:spcBef>
                <a:spcPts val="0"/>
              </a:spcBef>
              <a:buNone/>
            </a:pPr>
            <a:endParaRPr lang="en-US" sz="2200" b="1" i="1" dirty="0" smtClean="0">
              <a:solidFill>
                <a:schemeClr val="accent6">
                  <a:lumMod val="75000"/>
                </a:schemeClr>
              </a:solidFill>
            </a:endParaRPr>
          </a:p>
          <a:p>
            <a:pPr fontAlgn="t">
              <a:spcBef>
                <a:spcPts val="0"/>
              </a:spcBef>
              <a:buNone/>
            </a:pPr>
            <a:r>
              <a:rPr lang="bg-BG" sz="2200" b="1" dirty="0" smtClean="0">
                <a:solidFill>
                  <a:schemeClr val="accent6">
                    <a:lumMod val="75000"/>
                  </a:schemeClr>
                </a:solidFill>
                <a:latin typeface="Segoe UI Light" panose="020B0502040204020203" pitchFamily="34" charset="0"/>
                <a:cs typeface="Segoe UI Light" panose="020B0502040204020203" pitchFamily="34" charset="0"/>
              </a:rPr>
              <a:t>Недостатъчното съобщаване на случаи на НПД</a:t>
            </a: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marL="361950" lvl="1" indent="-168275" fontAlgn="t">
              <a:spcBef>
                <a:spcPts val="0"/>
              </a:spcBef>
            </a:pPr>
            <a:r>
              <a:rPr lang="bg-BG" sz="2200" dirty="0" smtClean="0">
                <a:solidFill>
                  <a:schemeClr val="accent1"/>
                </a:solidFill>
                <a:latin typeface="Segoe UI Light" panose="020B0502040204020203" pitchFamily="34" charset="0"/>
                <a:cs typeface="Segoe UI Light" panose="020B0502040204020203" pitchFamily="34" charset="0"/>
              </a:rPr>
              <a:t>Непознаване на законодателството относно задължението за съобщаване на случиа на НПД</a:t>
            </a:r>
            <a:endParaRPr lang="en-US" sz="2200" dirty="0" smtClean="0">
              <a:solidFill>
                <a:schemeClr val="accent1"/>
              </a:solidFill>
              <a:latin typeface="Segoe UI Light" panose="020B0502040204020203" pitchFamily="34" charset="0"/>
              <a:cs typeface="Segoe UI Light" panose="020B0502040204020203" pitchFamily="34" charset="0"/>
            </a:endParaRPr>
          </a:p>
          <a:p>
            <a:pPr marL="361950" lvl="1" indent="-168275" fontAlgn="t">
              <a:spcBef>
                <a:spcPts val="0"/>
              </a:spcBef>
            </a:pPr>
            <a:r>
              <a:rPr lang="bg-BG" sz="2200" dirty="0" smtClean="0">
                <a:solidFill>
                  <a:schemeClr val="accent1"/>
                </a:solidFill>
                <a:latin typeface="Segoe UI Light" panose="020B0502040204020203" pitchFamily="34" charset="0"/>
                <a:cs typeface="Segoe UI Light" panose="020B0502040204020203" pitchFamily="34" charset="0"/>
              </a:rPr>
              <a:t>Процедурата за докладване</a:t>
            </a:r>
            <a:endParaRPr lang="en-US" sz="2200" dirty="0" smtClean="0">
              <a:solidFill>
                <a:schemeClr val="accent1"/>
              </a:solidFill>
              <a:latin typeface="Segoe UI Light" panose="020B0502040204020203" pitchFamily="34" charset="0"/>
              <a:cs typeface="Segoe UI Light" panose="020B0502040204020203" pitchFamily="34" charset="0"/>
            </a:endParaRPr>
          </a:p>
          <a:p>
            <a:pPr marL="361950" lvl="1" indent="-168275" fontAlgn="t">
              <a:spcBef>
                <a:spcPts val="0"/>
              </a:spcBef>
            </a:pPr>
            <a:r>
              <a:rPr lang="bg-BG" sz="2200" dirty="0" smtClean="0">
                <a:latin typeface="Segoe UI Light" panose="020B0502040204020203" pitchFamily="34" charset="0"/>
                <a:cs typeface="Segoe UI Light" panose="020B0502040204020203" pitchFamily="34" charset="0"/>
              </a:rPr>
              <a:t>Резистентност на професионалистите, поради различни причини  ……</a:t>
            </a:r>
            <a:endParaRPr lang="en-US" sz="2200" dirty="0" smtClean="0">
              <a:latin typeface="Segoe UI Light" panose="020B0502040204020203" pitchFamily="34" charset="0"/>
              <a:cs typeface="Segoe UI Light" panose="020B0502040204020203" pitchFamily="34" charset="0"/>
            </a:endParaRPr>
          </a:p>
          <a:p>
            <a:pPr fontAlgn="t">
              <a:spcBef>
                <a:spcPts val="0"/>
              </a:spcBef>
              <a:buNone/>
            </a:pPr>
            <a:endParaRPr lang="en-US" sz="2200" b="1" i="1" dirty="0" smtClean="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12">
                                            <p:txEl>
                                              <p:pRg st="3" end="3"/>
                                            </p:txEl>
                                          </p:spTgt>
                                        </p:tgtEl>
                                        <p:attrNameLst>
                                          <p:attrName>style.visibility</p:attrName>
                                        </p:attrNameLst>
                                      </p:cBhvr>
                                      <p:to>
                                        <p:strVal val="visible"/>
                                      </p:to>
                                    </p:set>
                                    <p:animEffect transition="in" filter="dissolve">
                                      <p:cBhvr>
                                        <p:cTn id="14" dur="500"/>
                                        <p:tgtEl>
                                          <p:spTgt spid="12">
                                            <p:txEl>
                                              <p:pRg st="3" end="3"/>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animEffect transition="in" filter="dissolve">
                                      <p:cBhvr>
                                        <p:cTn id="17" dur="500"/>
                                        <p:tgtEl>
                                          <p:spTgt spid="12">
                                            <p:txEl>
                                              <p:pRg st="5" end="5"/>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2">
                                            <p:txEl>
                                              <p:pRg st="6" end="6"/>
                                            </p:txEl>
                                          </p:spTgt>
                                        </p:tgtEl>
                                        <p:attrNameLst>
                                          <p:attrName>style.visibility</p:attrName>
                                        </p:attrNameLst>
                                      </p:cBhvr>
                                      <p:to>
                                        <p:strVal val="visible"/>
                                      </p:to>
                                    </p:set>
                                    <p:animEffect transition="in" filter="dissolve">
                                      <p:cBhvr>
                                        <p:cTn id="20" dur="500"/>
                                        <p:tgtEl>
                                          <p:spTgt spid="12">
                                            <p:txEl>
                                              <p:pRg st="6" end="6"/>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2">
                                            <p:txEl>
                                              <p:pRg st="7" end="7"/>
                                            </p:txEl>
                                          </p:spTgt>
                                        </p:tgtEl>
                                        <p:attrNameLst>
                                          <p:attrName>style.visibility</p:attrName>
                                        </p:attrNameLst>
                                      </p:cBhvr>
                                      <p:to>
                                        <p:strVal val="visible"/>
                                      </p:to>
                                    </p:set>
                                    <p:animEffect transition="in" filter="dissolve">
                                      <p:cBhvr>
                                        <p:cTn id="23" dur="500"/>
                                        <p:tgtEl>
                                          <p:spTgt spid="1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179512" y="771550"/>
            <a:ext cx="8964488" cy="4230470"/>
          </a:xfrm>
        </p:spPr>
        <p:txBody>
          <a:bodyPr>
            <a:noAutofit/>
          </a:bodyPr>
          <a:lstStyle/>
          <a:p>
            <a:pPr fontAlgn="t">
              <a:spcBef>
                <a:spcPts val="0"/>
              </a:spcBef>
              <a:buNone/>
            </a:pPr>
            <a:endParaRPr lang="en-US" sz="2000" b="1" i="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r>
              <a:rPr lang="bg-BG" sz="2000" b="1" dirty="0" smtClean="0">
                <a:solidFill>
                  <a:schemeClr val="accent6">
                    <a:lumMod val="75000"/>
                  </a:schemeClr>
                </a:solidFill>
                <a:latin typeface="Segoe UI Light" panose="020B0502040204020203" pitchFamily="34" charset="0"/>
                <a:cs typeface="Segoe UI Light" panose="020B0502040204020203" pitchFamily="34" charset="0"/>
              </a:rPr>
              <a:t>Ограничения, свързани със събирането на данни  </a:t>
            </a:r>
          </a:p>
          <a:p>
            <a:pPr fontAlgn="t">
              <a:spcBef>
                <a:spcPts val="0"/>
              </a:spcBef>
            </a:pPr>
            <a:r>
              <a:rPr lang="bg-BG" sz="1800" dirty="0" smtClean="0">
                <a:solidFill>
                  <a:schemeClr val="accent1"/>
                </a:solidFill>
              </a:rPr>
              <a:t>недостатъчно регистриране </a:t>
            </a:r>
            <a:r>
              <a:rPr lang="bg-BG" sz="1800" dirty="0">
                <a:solidFill>
                  <a:schemeClr val="accent1"/>
                </a:solidFill>
              </a:rPr>
              <a:t>и / или липса на </a:t>
            </a:r>
            <a:r>
              <a:rPr lang="bg-BG" sz="1800" dirty="0" smtClean="0">
                <a:solidFill>
                  <a:schemeClr val="accent1"/>
                </a:solidFill>
              </a:rPr>
              <a:t>навременнен запис </a:t>
            </a:r>
            <a:r>
              <a:rPr lang="bg-BG" sz="1800" dirty="0">
                <a:solidFill>
                  <a:schemeClr val="accent1"/>
                </a:solidFill>
              </a:rPr>
              <a:t>поради недостатъчно докладване и / или </a:t>
            </a:r>
            <a:r>
              <a:rPr lang="bg-BG" sz="1800" dirty="0" smtClean="0"/>
              <a:t>поради това, че</a:t>
            </a:r>
            <a:endParaRPr lang="en-US" sz="1800" dirty="0" smtClean="0">
              <a:latin typeface="Segoe UI Light" panose="020B0502040204020203" pitchFamily="34" charset="0"/>
              <a:cs typeface="Segoe UI Light" panose="020B0502040204020203" pitchFamily="34" charset="0"/>
            </a:endParaRPr>
          </a:p>
          <a:p>
            <a:pPr marL="361950" lvl="1" indent="-168275" fontAlgn="t">
              <a:spcBef>
                <a:spcPts val="0"/>
              </a:spcBef>
            </a:pPr>
            <a:r>
              <a:rPr lang="bg-BG" sz="1600" dirty="0" smtClean="0">
                <a:latin typeface="Segoe UI Light" panose="020B0502040204020203" pitchFamily="34" charset="0"/>
                <a:cs typeface="Segoe UI Light" panose="020B0502040204020203" pitchFamily="34" charset="0"/>
              </a:rPr>
              <a:t>процедурата по регистриране  изисква много време </a:t>
            </a:r>
            <a:r>
              <a:rPr lang="en-US" sz="1600" dirty="0" smtClean="0">
                <a:latin typeface="Segoe UI Light" panose="020B0502040204020203" pitchFamily="34" charset="0"/>
                <a:cs typeface="Segoe UI Light" panose="020B0502040204020203" pitchFamily="34" charset="0"/>
              </a:rPr>
              <a:t>(</a:t>
            </a:r>
            <a:r>
              <a:rPr lang="bg-BG" sz="1600" dirty="0" smtClean="0">
                <a:solidFill>
                  <a:schemeClr val="accent1"/>
                </a:solidFill>
                <a:latin typeface="Segoe UI Light" panose="020B0502040204020203" pitchFamily="34" charset="0"/>
                <a:cs typeface="Segoe UI Light" panose="020B0502040204020203" pitchFamily="34" charset="0"/>
              </a:rPr>
              <a:t>липса на стандартни форми</a:t>
            </a:r>
            <a:r>
              <a:rPr lang="en-US" sz="1600" dirty="0" smtClean="0">
                <a:solidFill>
                  <a:schemeClr val="accent1"/>
                </a:solidFill>
                <a:latin typeface="Segoe UI Light" panose="020B0502040204020203" pitchFamily="34" charset="0"/>
                <a:cs typeface="Segoe UI Light" panose="020B0502040204020203" pitchFamily="34" charset="0"/>
              </a:rPr>
              <a:t>)</a:t>
            </a:r>
          </a:p>
          <a:p>
            <a:pPr marL="361950" lvl="1" indent="-168275" fontAlgn="t">
              <a:spcBef>
                <a:spcPts val="0"/>
              </a:spcBef>
            </a:pPr>
            <a:r>
              <a:rPr lang="ru-RU" sz="1600" dirty="0">
                <a:latin typeface="Segoe UI Light" panose="020B0502040204020203" pitchFamily="34" charset="0"/>
                <a:cs typeface="Segoe UI Light" panose="020B0502040204020203" pitchFamily="34" charset="0"/>
              </a:rPr>
              <a:t>липса на стимул за </a:t>
            </a:r>
            <a:r>
              <a:rPr lang="ru-RU" sz="1600" dirty="0" smtClean="0">
                <a:latin typeface="Segoe UI Light" panose="020B0502040204020203" pitchFamily="34" charset="0"/>
                <a:cs typeface="Segoe UI Light" panose="020B0502040204020203" pitchFamily="34" charset="0"/>
              </a:rPr>
              <a:t>запис</a:t>
            </a:r>
          </a:p>
          <a:p>
            <a:pPr marL="361950" lvl="1" indent="-168275" fontAlgn="t">
              <a:spcBef>
                <a:spcPts val="0"/>
              </a:spcBef>
            </a:pPr>
            <a:r>
              <a:rPr lang="bg-BG" sz="1600" b="1" dirty="0" smtClean="0">
                <a:latin typeface="Segoe UI Light" panose="020B0502040204020203" pitchFamily="34" charset="0"/>
                <a:cs typeface="Segoe UI Light" panose="020B0502040204020203" pitchFamily="34" charset="0"/>
              </a:rPr>
              <a:t>недоверие към системата и необходимостта от нея </a:t>
            </a:r>
          </a:p>
          <a:p>
            <a:pPr marL="361950" lvl="1" indent="-168275" fontAlgn="t">
              <a:spcBef>
                <a:spcPts val="0"/>
              </a:spcBef>
            </a:pPr>
            <a:r>
              <a:rPr lang="bg-BG" sz="1600" dirty="0" smtClean="0">
                <a:latin typeface="Segoe UI Light" panose="020B0502040204020203" pitchFamily="34" charset="0"/>
                <a:cs typeface="Segoe UI Light" panose="020B0502040204020203" pitchFamily="34" charset="0"/>
              </a:rPr>
              <a:t>Липса на обратна връзка , усещане ,че нищо не се предприема по записа </a:t>
            </a:r>
          </a:p>
          <a:p>
            <a:pPr marL="193675" lvl="1" indent="0" fontAlgn="t">
              <a:spcBef>
                <a:spcPts val="0"/>
              </a:spcBef>
              <a:buNone/>
            </a:pPr>
            <a:r>
              <a:rPr lang="bg-BG" sz="1800" b="1" dirty="0" smtClean="0">
                <a:latin typeface="Segoe UI Light" panose="020B0502040204020203" pitchFamily="34" charset="0"/>
                <a:cs typeface="Segoe UI Light" panose="020B0502040204020203" pitchFamily="34" charset="0"/>
              </a:rPr>
              <a:t>Често службите и специалистите, отговорни за събиране на данни не са наясно относно:</a:t>
            </a:r>
            <a:endParaRPr lang="en-US" sz="1800" b="1" dirty="0" smtClean="0">
              <a:latin typeface="Segoe UI Light" panose="020B0502040204020203" pitchFamily="34" charset="0"/>
              <a:cs typeface="Segoe UI Light" panose="020B0502040204020203" pitchFamily="34" charset="0"/>
            </a:endParaRPr>
          </a:p>
          <a:p>
            <a:pPr marL="361950" lvl="1" indent="-180975" fontAlgn="t">
              <a:spcBef>
                <a:spcPts val="0"/>
              </a:spcBef>
            </a:pPr>
            <a:r>
              <a:rPr lang="ru-RU" sz="1600" dirty="0">
                <a:latin typeface="Segoe UI Light" panose="020B0502040204020203" pitchFamily="34" charset="0"/>
                <a:cs typeface="Segoe UI Light" panose="020B0502040204020203" pitchFamily="34" charset="0"/>
              </a:rPr>
              <a:t>отговорността за запис (например, </a:t>
            </a:r>
            <a:r>
              <a:rPr lang="ru-RU" sz="1600" dirty="0" smtClean="0">
                <a:latin typeface="Segoe UI Light" panose="020B0502040204020203" pitchFamily="34" charset="0"/>
                <a:cs typeface="Segoe UI Light" panose="020B0502040204020203" pitchFamily="34" charset="0"/>
              </a:rPr>
              <a:t>предполага се, </a:t>
            </a:r>
            <a:r>
              <a:rPr lang="ru-RU" sz="1600" dirty="0">
                <a:latin typeface="Segoe UI Light" panose="020B0502040204020203" pitchFamily="34" charset="0"/>
                <a:cs typeface="Segoe UI Light" panose="020B0502040204020203" pitchFamily="34" charset="0"/>
              </a:rPr>
              <a:t>че някой друг би записал)</a:t>
            </a:r>
            <a:endParaRPr lang="en-US" sz="1600" dirty="0" smtClean="0">
              <a:latin typeface="Segoe UI Light" panose="020B0502040204020203" pitchFamily="34" charset="0"/>
              <a:cs typeface="Segoe UI Light" panose="020B0502040204020203" pitchFamily="34" charset="0"/>
            </a:endParaRPr>
          </a:p>
          <a:p>
            <a:pPr marL="361950" lvl="1" indent="-180975" fontAlgn="t">
              <a:spcBef>
                <a:spcPts val="0"/>
              </a:spcBef>
            </a:pPr>
            <a:r>
              <a:rPr lang="bg-BG" sz="1600" dirty="0" smtClean="0">
                <a:latin typeface="Segoe UI Light" panose="020B0502040204020203" pitchFamily="34" charset="0"/>
                <a:cs typeface="Segoe UI Light" panose="020B0502040204020203" pitchFamily="34" charset="0"/>
              </a:rPr>
              <a:t>кои случаи трябва да бъдат записани и как да се направи записа </a:t>
            </a:r>
          </a:p>
          <a:p>
            <a:pPr marL="361950" lvl="1" indent="-180975" fontAlgn="t">
              <a:spcBef>
                <a:spcPts val="0"/>
              </a:spcBef>
            </a:pPr>
            <a:r>
              <a:rPr lang="bg-BG" sz="1600" dirty="0" smtClean="0">
                <a:latin typeface="Segoe UI Light" panose="020B0502040204020203" pitchFamily="34" charset="0"/>
                <a:cs typeface="Segoe UI Light" panose="020B0502040204020203" pitchFamily="34" charset="0"/>
              </a:rPr>
              <a:t>или има негативно отношение към процеса на записване </a:t>
            </a:r>
            <a:r>
              <a:rPr lang="en-US" sz="1600" dirty="0" smtClean="0">
                <a:latin typeface="Segoe UI Light" panose="020B0502040204020203" pitchFamily="34" charset="0"/>
                <a:cs typeface="Segoe UI Light" panose="020B0502040204020203" pitchFamily="34" charset="0"/>
              </a:rPr>
              <a:t>, </a:t>
            </a:r>
            <a:r>
              <a:rPr lang="ru-RU" sz="1600" dirty="0">
                <a:latin typeface="Segoe UI Light" panose="020B0502040204020203" pitchFamily="34" charset="0"/>
                <a:cs typeface="Segoe UI Light" panose="020B0502040204020203" pitchFamily="34" charset="0"/>
              </a:rPr>
              <a:t>напр. опасения, че записът може да доведе до нарушаване на поверителността или че записът </a:t>
            </a:r>
            <a:r>
              <a:rPr lang="ru-RU" sz="1600" dirty="0" smtClean="0">
                <a:latin typeface="Segoe UI Light" panose="020B0502040204020203" pitchFamily="34" charset="0"/>
                <a:cs typeface="Segoe UI Light" panose="020B0502040204020203" pitchFamily="34" charset="0"/>
              </a:rPr>
              <a:t>ще компрометира </a:t>
            </a:r>
            <a:r>
              <a:rPr lang="ru-RU" sz="1600" dirty="0">
                <a:latin typeface="Segoe UI Light" panose="020B0502040204020203" pitchFamily="34" charset="0"/>
                <a:cs typeface="Segoe UI Light" panose="020B0502040204020203" pitchFamily="34" charset="0"/>
              </a:rPr>
              <a:t>отношенията на </a:t>
            </a:r>
            <a:r>
              <a:rPr lang="ru-RU" sz="1600" dirty="0" smtClean="0">
                <a:latin typeface="Segoe UI Light" panose="020B0502040204020203" pitchFamily="34" charset="0"/>
                <a:cs typeface="Segoe UI Light" panose="020B0502040204020203" pitchFamily="34" charset="0"/>
              </a:rPr>
              <a:t>професионалиста  с  (предполагаема</a:t>
            </a:r>
            <a:r>
              <a:rPr lang="ru-RU" sz="1600" dirty="0">
                <a:latin typeface="Segoe UI Light" panose="020B0502040204020203" pitchFamily="34" charset="0"/>
                <a:cs typeface="Segoe UI Light" panose="020B0502040204020203" pitchFamily="34" charset="0"/>
              </a:rPr>
              <a:t>) </a:t>
            </a:r>
            <a:r>
              <a:rPr lang="ru-RU" sz="1600" dirty="0" smtClean="0">
                <a:latin typeface="Segoe UI Light" panose="020B0502040204020203" pitchFamily="34" charset="0"/>
                <a:cs typeface="Segoe UI Light" panose="020B0502040204020203" pitchFamily="34" charset="0"/>
              </a:rPr>
              <a:t>жертвата.</a:t>
            </a:r>
            <a:endParaRPr lang="en-US" sz="1600" dirty="0" smtClean="0">
              <a:latin typeface="Segoe UI Light" panose="020B0502040204020203" pitchFamily="34" charset="0"/>
              <a:cs typeface="Segoe UI Light" panose="020B0502040204020203" pitchFamily="34" charset="0"/>
            </a:endParaRPr>
          </a:p>
        </p:txBody>
      </p:sp>
      <p:sp>
        <p:nvSpPr>
          <p:cNvPr id="5" name="Title 1"/>
          <p:cNvSpPr>
            <a:spLocks noGrp="1"/>
          </p:cNvSpPr>
          <p:nvPr>
            <p:ph type="title"/>
          </p:nvPr>
        </p:nvSpPr>
        <p:spPr>
          <a:xfrm>
            <a:off x="251520" y="1"/>
            <a:ext cx="8435280" cy="843558"/>
          </a:xfrm>
        </p:spPr>
        <p:txBody>
          <a:bodyPr>
            <a:normAutofit/>
          </a:bodyPr>
          <a:lstStyle/>
          <a:p>
            <a:pPr algn="l"/>
            <a:r>
              <a:rPr lang="bg-BG" sz="3000" b="1" i="1" dirty="0" smtClean="0">
                <a:solidFill>
                  <a:schemeClr val="accent6">
                    <a:lumMod val="75000"/>
                  </a:schemeClr>
                </a:solidFill>
              </a:rPr>
              <a:t>Кои са факторите, водещи до тази празнина</a:t>
            </a:r>
            <a:r>
              <a:rPr lang="en-US" sz="3000" b="1" i="1" dirty="0" smtClean="0">
                <a:solidFill>
                  <a:schemeClr val="accent6">
                    <a:lumMod val="75000"/>
                  </a:schemeClr>
                </a:solidFill>
              </a:rPr>
              <a:t>?</a:t>
            </a:r>
            <a:endParaRPr lang="el-GR" sz="3000" b="1" i="1" dirty="0">
              <a:solidFill>
                <a:schemeClr val="accent6">
                  <a:lumMod val="75000"/>
                </a:schemeClr>
              </a:solidFill>
            </a:endParaRPr>
          </a:p>
        </p:txBody>
      </p:sp>
    </p:spTree>
    <p:extLst>
      <p:ext uri="{BB962C8B-B14F-4D97-AF65-F5344CB8AC3E}">
        <p14:creationId xmlns:p14="http://schemas.microsoft.com/office/powerpoint/2010/main" xmlns="" val="132958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dissolve">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dissolve">
                                      <p:cBhvr>
                                        <p:cTn id="12" dur="500"/>
                                        <p:tgtEl>
                                          <p:spTgt spid="12">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animEffect transition="in" filter="dissolve">
                                      <p:cBhvr>
                                        <p:cTn id="15" dur="500"/>
                                        <p:tgtEl>
                                          <p:spTgt spid="1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
                                            <p:txEl>
                                              <p:pRg st="4" end="4"/>
                                            </p:txEl>
                                          </p:spTgt>
                                        </p:tgtEl>
                                        <p:attrNameLst>
                                          <p:attrName>style.visibility</p:attrName>
                                        </p:attrNameLst>
                                      </p:cBhvr>
                                      <p:to>
                                        <p:strVal val="visible"/>
                                      </p:to>
                                    </p:set>
                                    <p:animEffect transition="in" filter="dissolve">
                                      <p:cBhvr>
                                        <p:cTn id="20" dur="500"/>
                                        <p:tgtEl>
                                          <p:spTgt spid="1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animEffect transition="in" filter="dissolve">
                                      <p:cBhvr>
                                        <p:cTn id="25" dur="500"/>
                                        <p:tgtEl>
                                          <p:spTgt spid="12">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2">
                                            <p:txEl>
                                              <p:pRg st="6" end="6"/>
                                            </p:txEl>
                                          </p:spTgt>
                                        </p:tgtEl>
                                        <p:attrNameLst>
                                          <p:attrName>style.visibility</p:attrName>
                                        </p:attrNameLst>
                                      </p:cBhvr>
                                      <p:to>
                                        <p:strVal val="visible"/>
                                      </p:to>
                                    </p:set>
                                    <p:animEffect transition="in" filter="dissolve">
                                      <p:cBhvr>
                                        <p:cTn id="30" dur="500"/>
                                        <p:tgtEl>
                                          <p:spTgt spid="12">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2">
                                            <p:txEl>
                                              <p:pRg st="7" end="7"/>
                                            </p:txEl>
                                          </p:spTgt>
                                        </p:tgtEl>
                                        <p:attrNameLst>
                                          <p:attrName>style.visibility</p:attrName>
                                        </p:attrNameLst>
                                      </p:cBhvr>
                                      <p:to>
                                        <p:strVal val="visible"/>
                                      </p:to>
                                    </p:set>
                                    <p:animEffect transition="in" filter="dissolve">
                                      <p:cBhvr>
                                        <p:cTn id="35" dur="500"/>
                                        <p:tgtEl>
                                          <p:spTgt spid="12">
                                            <p:txEl>
                                              <p:pRg st="7" end="7"/>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2">
                                            <p:txEl>
                                              <p:pRg st="8" end="8"/>
                                            </p:txEl>
                                          </p:spTgt>
                                        </p:tgtEl>
                                        <p:attrNameLst>
                                          <p:attrName>style.visibility</p:attrName>
                                        </p:attrNameLst>
                                      </p:cBhvr>
                                      <p:to>
                                        <p:strVal val="visible"/>
                                      </p:to>
                                    </p:set>
                                    <p:animEffect transition="in" filter="dissolve">
                                      <p:cBhvr>
                                        <p:cTn id="38" dur="500"/>
                                        <p:tgtEl>
                                          <p:spTgt spid="12">
                                            <p:txEl>
                                              <p:pRg st="8" end="8"/>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2">
                                            <p:txEl>
                                              <p:pRg st="9" end="9"/>
                                            </p:txEl>
                                          </p:spTgt>
                                        </p:tgtEl>
                                        <p:attrNameLst>
                                          <p:attrName>style.visibility</p:attrName>
                                        </p:attrNameLst>
                                      </p:cBhvr>
                                      <p:to>
                                        <p:strVal val="visible"/>
                                      </p:to>
                                    </p:set>
                                    <p:animEffect transition="in" filter="dissolve">
                                      <p:cBhvr>
                                        <p:cTn id="41" dur="500"/>
                                        <p:tgtEl>
                                          <p:spTgt spid="12">
                                            <p:txEl>
                                              <p:pRg st="9" end="9"/>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2">
                                            <p:txEl>
                                              <p:pRg st="10" end="10"/>
                                            </p:txEl>
                                          </p:spTgt>
                                        </p:tgtEl>
                                        <p:attrNameLst>
                                          <p:attrName>style.visibility</p:attrName>
                                        </p:attrNameLst>
                                      </p:cBhvr>
                                      <p:to>
                                        <p:strVal val="visible"/>
                                      </p:to>
                                    </p:set>
                                    <p:animEffect transition="in" filter="dissolve">
                                      <p:cBhvr>
                                        <p:cTn id="44" dur="500"/>
                                        <p:tgtEl>
                                          <p:spTgt spid="12">
                                            <p:txEl>
                                              <p:pRg st="10" end="1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3478"/>
            <a:ext cx="7920880" cy="782706"/>
          </a:xfrm>
        </p:spPr>
        <p:txBody>
          <a:bodyPr>
            <a:normAutofit fontScale="90000"/>
          </a:bodyPr>
          <a:lstStyle/>
          <a:p>
            <a:pPr algn="l"/>
            <a:r>
              <a:rPr lang="ru-RU" sz="3000" b="1" i="1" dirty="0">
                <a:solidFill>
                  <a:schemeClr val="accent6">
                    <a:lumMod val="75000"/>
                  </a:schemeClr>
                </a:solidFill>
              </a:rPr>
              <a:t>Кои са факторите, водещи до тази празнина?</a:t>
            </a:r>
            <a:endParaRPr lang="el-GR" sz="3000" b="1" i="1" dirty="0">
              <a:solidFill>
                <a:schemeClr val="accent6">
                  <a:lumMod val="75000"/>
                </a:schemeClr>
              </a:solidFill>
            </a:endParaRPr>
          </a:p>
        </p:txBody>
      </p:sp>
      <p:sp>
        <p:nvSpPr>
          <p:cNvPr id="3" name="Content Placeholder 2"/>
          <p:cNvSpPr>
            <a:spLocks noGrp="1"/>
          </p:cNvSpPr>
          <p:nvPr>
            <p:ph idx="1"/>
          </p:nvPr>
        </p:nvSpPr>
        <p:spPr/>
        <p:txBody>
          <a:bodyPr>
            <a:normAutofit lnSpcReduction="10000"/>
          </a:bodyPr>
          <a:lstStyle/>
          <a:p>
            <a:pPr fontAlgn="t">
              <a:spcBef>
                <a:spcPts val="0"/>
              </a:spcBef>
              <a:buNone/>
            </a:pPr>
            <a:r>
              <a:rPr lang="bg-BG" sz="2200" b="1" dirty="0" smtClean="0">
                <a:solidFill>
                  <a:schemeClr val="accent6">
                    <a:lumMod val="75000"/>
                  </a:schemeClr>
                </a:solidFill>
                <a:latin typeface="Segoe UI Light" panose="020B0502040204020203" pitchFamily="34" charset="0"/>
                <a:cs typeface="Segoe UI Light" panose="020B0502040204020203" pitchFamily="34" charset="0"/>
              </a:rPr>
              <a:t>Ограничения, свързани с анализа на данни </a:t>
            </a: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n-US" sz="2200" dirty="0">
              <a:solidFill>
                <a:schemeClr val="accent6">
                  <a:lumMod val="75000"/>
                </a:schemeClr>
              </a:solidFill>
              <a:latin typeface="Segoe UI Light" panose="020B0502040204020203" pitchFamily="34" charset="0"/>
              <a:cs typeface="Segoe UI Light" panose="020B0502040204020203" pitchFamily="34" charset="0"/>
            </a:endParaRPr>
          </a:p>
          <a:p>
            <a:pPr marL="361950" lvl="1" indent="-180975" fontAlgn="t">
              <a:spcBef>
                <a:spcPts val="0"/>
              </a:spcBef>
            </a:pPr>
            <a:r>
              <a:rPr lang="ru-RU" sz="2200" dirty="0">
                <a:latin typeface="Segoe UI Light" panose="020B0502040204020203" pitchFamily="34" charset="0"/>
                <a:cs typeface="Segoe UI Light" panose="020B0502040204020203" pitchFamily="34" charset="0"/>
              </a:rPr>
              <a:t>събирането на данни се основава на отговорите на </a:t>
            </a:r>
            <a:r>
              <a:rPr lang="ru-RU" sz="2200" dirty="0" smtClean="0">
                <a:latin typeface="Segoe UI Light" panose="020B0502040204020203" pitchFamily="34" charset="0"/>
                <a:cs typeface="Segoe UI Light" panose="020B0502040204020203" pitchFamily="34" charset="0"/>
              </a:rPr>
              <a:t>службите на </a:t>
            </a:r>
            <a:r>
              <a:rPr lang="ru-RU" sz="2200" dirty="0">
                <a:latin typeface="Segoe UI Light" panose="020B0502040204020203" pitchFamily="34" charset="0"/>
                <a:cs typeface="Segoe UI Light" panose="020B0502040204020203" pitchFamily="34" charset="0"/>
              </a:rPr>
              <a:t>(само) докладвани </a:t>
            </a:r>
            <a:r>
              <a:rPr lang="ru-RU" sz="2200" dirty="0" smtClean="0">
                <a:latin typeface="Segoe UI Light" panose="020B0502040204020203" pitchFamily="34" charset="0"/>
                <a:cs typeface="Segoe UI Light" panose="020B0502040204020203" pitchFamily="34" charset="0"/>
              </a:rPr>
              <a:t>случаи</a:t>
            </a:r>
          </a:p>
          <a:p>
            <a:pPr marL="361950" lvl="1" indent="-180975" fontAlgn="t">
              <a:spcBef>
                <a:spcPts val="0"/>
              </a:spcBef>
            </a:pPr>
            <a:r>
              <a:rPr lang="ru-RU" sz="2200" dirty="0">
                <a:latin typeface="Segoe UI Light" panose="020B0502040204020203" pitchFamily="34" charset="0"/>
                <a:cs typeface="Segoe UI Light" panose="020B0502040204020203" pitchFamily="34" charset="0"/>
              </a:rPr>
              <a:t>липса на представителност (най-вече случаи, произтичащи от конкретни източници, напр. </a:t>
            </a:r>
            <a:r>
              <a:rPr lang="ru-RU" sz="2200" dirty="0" smtClean="0">
                <a:latin typeface="Segoe UI Light" panose="020B0502040204020203" pitchFamily="34" charset="0"/>
                <a:cs typeface="Segoe UI Light" panose="020B0502040204020203" pitchFamily="34" charset="0"/>
              </a:rPr>
              <a:t>ОЗД </a:t>
            </a:r>
            <a:r>
              <a:rPr lang="ru-RU" sz="2200" dirty="0">
                <a:latin typeface="Segoe UI Light" panose="020B0502040204020203" pitchFamily="34" charset="0"/>
                <a:cs typeface="Segoe UI Light" panose="020B0502040204020203" pitchFamily="34" charset="0"/>
              </a:rPr>
              <a:t>или </a:t>
            </a:r>
            <a:r>
              <a:rPr lang="ru-RU" sz="2200" dirty="0" smtClean="0">
                <a:latin typeface="Segoe UI Light" panose="020B0502040204020203" pitchFamily="34" charset="0"/>
                <a:cs typeface="Segoe UI Light" panose="020B0502040204020203" pitchFamily="34" charset="0"/>
              </a:rPr>
              <a:t>полиция)</a:t>
            </a:r>
          </a:p>
          <a:p>
            <a:pPr marL="361950" lvl="1" indent="-180975" fontAlgn="t">
              <a:spcBef>
                <a:spcPts val="0"/>
              </a:spcBef>
            </a:pPr>
            <a:r>
              <a:rPr lang="ru-RU" sz="2200" dirty="0">
                <a:latin typeface="Segoe UI Light" panose="020B0502040204020203" pitchFamily="34" charset="0"/>
                <a:cs typeface="Segoe UI Light" panose="020B0502040204020203" pitchFamily="34" charset="0"/>
              </a:rPr>
              <a:t>несъгласие с необходимостта от записване на конкретни случаи, след като се установи, че случаят не е толкова сериозен или записване предимно на тежки случаи, водещи до завишена оценка на </a:t>
            </a:r>
            <a:r>
              <a:rPr lang="ru-RU" sz="2200" dirty="0" smtClean="0">
                <a:latin typeface="Segoe UI Light" panose="020B0502040204020203" pitchFamily="34" charset="0"/>
                <a:cs typeface="Segoe UI Light" panose="020B0502040204020203" pitchFamily="34" charset="0"/>
              </a:rPr>
              <a:t>тежестта</a:t>
            </a:r>
            <a:endParaRPr lang="en-US" sz="400" b="1" i="1" dirty="0">
              <a:solidFill>
                <a:schemeClr val="accent6">
                  <a:lumMod val="75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5449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859216" cy="782706"/>
          </a:xfrm>
        </p:spPr>
        <p:txBody>
          <a:bodyPr>
            <a:normAutofit fontScale="90000"/>
          </a:bodyPr>
          <a:lstStyle/>
          <a:p>
            <a:pPr algn="l"/>
            <a:r>
              <a:rPr lang="ru-RU" sz="3000" b="1" i="1" dirty="0">
                <a:solidFill>
                  <a:schemeClr val="accent6">
                    <a:lumMod val="75000"/>
                  </a:schemeClr>
                </a:solidFill>
              </a:rPr>
              <a:t>Кои са факторите, водещи до тази празнина?</a:t>
            </a:r>
            <a:endParaRPr lang="el-GR" sz="3000" b="1" i="1" dirty="0">
              <a:solidFill>
                <a:schemeClr val="accent6">
                  <a:lumMod val="75000"/>
                </a:schemeClr>
              </a:solidFill>
            </a:endParaRPr>
          </a:p>
        </p:txBody>
      </p:sp>
      <p:sp>
        <p:nvSpPr>
          <p:cNvPr id="11" name="Content Placeholder 2"/>
          <p:cNvSpPr txBox="1">
            <a:spLocks/>
          </p:cNvSpPr>
          <p:nvPr/>
        </p:nvSpPr>
        <p:spPr>
          <a:xfrm>
            <a:off x="5837976" y="633666"/>
            <a:ext cx="3198520" cy="43204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t">
              <a:spcBef>
                <a:spcPts val="0"/>
              </a:spcBef>
              <a:buFont typeface="Arial" pitchFamily="34" charset="0"/>
              <a:buNone/>
            </a:pPr>
            <a:endParaRPr lang="en-US" sz="400" b="1" i="1" dirty="0" smtClean="0">
              <a:solidFill>
                <a:schemeClr val="accent6">
                  <a:lumMod val="75000"/>
                </a:schemeClr>
              </a:solidFill>
            </a:endParaRPr>
          </a:p>
        </p:txBody>
      </p:sp>
      <p:sp>
        <p:nvSpPr>
          <p:cNvPr id="3" name="Content Placeholder 2"/>
          <p:cNvSpPr>
            <a:spLocks noGrp="1"/>
          </p:cNvSpPr>
          <p:nvPr>
            <p:ph idx="1"/>
          </p:nvPr>
        </p:nvSpPr>
        <p:spPr/>
        <p:txBody>
          <a:bodyPr/>
          <a:lstStyle/>
          <a:p>
            <a:pPr fontAlgn="t">
              <a:spcBef>
                <a:spcPts val="0"/>
              </a:spcBef>
              <a:buNone/>
            </a:pPr>
            <a:endParaRPr lang="en-US" sz="2200" b="1" i="1" dirty="0" smtClean="0">
              <a:solidFill>
                <a:schemeClr val="accent6">
                  <a:lumMod val="75000"/>
                </a:schemeClr>
              </a:solidFill>
            </a:endParaRPr>
          </a:p>
          <a:p>
            <a:pPr fontAlgn="t">
              <a:spcBef>
                <a:spcPts val="0"/>
              </a:spcBef>
              <a:buNone/>
            </a:pPr>
            <a:r>
              <a:rPr lang="bg-BG" sz="2200" b="1" dirty="0" smtClean="0">
                <a:solidFill>
                  <a:schemeClr val="accent6">
                    <a:lumMod val="75000"/>
                  </a:schemeClr>
                </a:solidFill>
                <a:latin typeface="Segoe UI Light" panose="020B0502040204020203" pitchFamily="34" charset="0"/>
                <a:cs typeface="Segoe UI Light" panose="020B0502040204020203" pitchFamily="34" charset="0"/>
              </a:rPr>
              <a:t>Ограничения, свързани с интерпретация на данните</a:t>
            </a: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n-US" sz="2200" dirty="0">
              <a:solidFill>
                <a:schemeClr val="accent6">
                  <a:lumMod val="75000"/>
                </a:schemeClr>
              </a:solidFill>
              <a:latin typeface="Segoe UI Light" panose="020B0502040204020203" pitchFamily="34" charset="0"/>
              <a:cs typeface="Segoe UI Light" panose="020B0502040204020203" pitchFamily="34" charset="0"/>
            </a:endParaRPr>
          </a:p>
          <a:p>
            <a:pPr marL="361950" lvl="1" indent="-180975" fontAlgn="t">
              <a:spcBef>
                <a:spcPts val="0"/>
              </a:spcBef>
            </a:pPr>
            <a:r>
              <a:rPr lang="bg-BG" sz="2200" b="1" dirty="0" smtClean="0">
                <a:latin typeface="Segoe UI Light" panose="020B0502040204020203" pitchFamily="34" charset="0"/>
                <a:cs typeface="Segoe UI Light" panose="020B0502040204020203" pitchFamily="34" charset="0"/>
              </a:rPr>
              <a:t>Трудности, свързани с „дефиниции на случая“: различни дефиниции;</a:t>
            </a:r>
            <a:r>
              <a:rPr lang="en-US" sz="2200" dirty="0" smtClean="0">
                <a:latin typeface="Segoe UI Light" panose="020B0502040204020203" pitchFamily="34" charset="0"/>
                <a:cs typeface="Segoe UI Light" panose="020B0502040204020203" pitchFamily="34" charset="0"/>
              </a:rPr>
              <a:t>; </a:t>
            </a:r>
            <a:r>
              <a:rPr lang="ru-RU" sz="2200" dirty="0">
                <a:latin typeface="Segoe UI Light" panose="020B0502040204020203" pitchFamily="34" charset="0"/>
                <a:cs typeface="Segoe UI Light" panose="020B0502040204020203" pitchFamily="34" charset="0"/>
              </a:rPr>
              <a:t>несъответствие на дефинициите на </a:t>
            </a:r>
            <a:r>
              <a:rPr lang="ru-RU" sz="2200" dirty="0" smtClean="0">
                <a:latin typeface="Segoe UI Light" panose="020B0502040204020203" pitchFamily="34" charset="0"/>
                <a:cs typeface="Segoe UI Light" panose="020B0502040204020203" pitchFamily="34" charset="0"/>
              </a:rPr>
              <a:t>случая</a:t>
            </a:r>
          </a:p>
          <a:p>
            <a:pPr marL="361950" lvl="1" indent="-180975" fontAlgn="t">
              <a:spcBef>
                <a:spcPts val="0"/>
              </a:spcBef>
            </a:pPr>
            <a:r>
              <a:rPr lang="bg-BG" sz="2200" dirty="0" smtClean="0">
                <a:latin typeface="Segoe UI Light" panose="020B0502040204020203" pitchFamily="34" charset="0"/>
                <a:cs typeface="Segoe UI Light" panose="020B0502040204020203" pitchFamily="34" charset="0"/>
              </a:rPr>
              <a:t>Използване на различни инструменти за събиране на данни</a:t>
            </a:r>
            <a:r>
              <a:rPr lang="en-US" sz="2200" dirty="0" smtClean="0">
                <a:latin typeface="Segoe UI Light" panose="020B0502040204020203" pitchFamily="34" charset="0"/>
                <a:cs typeface="Segoe UI Light" panose="020B0502040204020203" pitchFamily="34" charset="0"/>
              </a:rPr>
              <a:t>, </a:t>
            </a:r>
            <a:r>
              <a:rPr lang="bg-BG" sz="2200" dirty="0" smtClean="0">
                <a:latin typeface="Segoe UI Light" panose="020B0502040204020203" pitchFamily="34" charset="0"/>
                <a:cs typeface="Segoe UI Light" panose="020B0502040204020203" pitchFamily="34" charset="0"/>
              </a:rPr>
              <a:t>процедури</a:t>
            </a:r>
            <a:r>
              <a:rPr lang="en-US" sz="2200" dirty="0" smtClean="0">
                <a:latin typeface="Segoe UI Light" panose="020B0502040204020203" pitchFamily="34" charset="0"/>
                <a:cs typeface="Segoe UI Light" panose="020B0502040204020203" pitchFamily="34" charset="0"/>
              </a:rPr>
              <a:t> </a:t>
            </a:r>
            <a:r>
              <a:rPr lang="en-US" sz="2200" dirty="0">
                <a:latin typeface="Segoe UI Light" panose="020B0502040204020203" pitchFamily="34" charset="0"/>
                <a:cs typeface="Segoe UI Light" panose="020B0502040204020203" pitchFamily="34" charset="0"/>
              </a:rPr>
              <a:t>&amp; </a:t>
            </a:r>
            <a:r>
              <a:rPr lang="bg-BG" sz="2200" dirty="0" smtClean="0">
                <a:latin typeface="Segoe UI Light" panose="020B0502040204020203" pitchFamily="34" charset="0"/>
                <a:cs typeface="Segoe UI Light" panose="020B0502040204020203" pitchFamily="34" charset="0"/>
              </a:rPr>
              <a:t>методологии</a:t>
            </a:r>
            <a:r>
              <a:rPr lang="en-US" sz="2200" dirty="0" smtClean="0">
                <a:latin typeface="Segoe UI Light" panose="020B0502040204020203" pitchFamily="34" charset="0"/>
                <a:cs typeface="Segoe UI Light" panose="020B0502040204020203" pitchFamily="34" charset="0"/>
              </a:rPr>
              <a:t> (</a:t>
            </a:r>
            <a:r>
              <a:rPr lang="bg-BG" sz="2200" dirty="0" smtClean="0">
                <a:latin typeface="Segoe UI Light" panose="020B0502040204020203" pitchFamily="34" charset="0"/>
                <a:cs typeface="Segoe UI Light" panose="020B0502040204020203" pitchFamily="34" charset="0"/>
              </a:rPr>
              <a:t>не хармонизирани данни</a:t>
            </a:r>
            <a:r>
              <a:rPr lang="en-US" sz="2200" dirty="0" smtClean="0">
                <a:latin typeface="Segoe UI Light" panose="020B0502040204020203" pitchFamily="34" charset="0"/>
                <a:cs typeface="Segoe UI Light" panose="020B0502040204020203" pitchFamily="34" charset="0"/>
              </a:rPr>
              <a:t>)</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156459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180528" y="0"/>
            <a:ext cx="9433048" cy="500048"/>
          </a:xfrm>
        </p:spPr>
        <p:txBody>
          <a:bodyPr>
            <a:noAutofit/>
          </a:bodyPr>
          <a:lstStyle/>
          <a:p>
            <a:r>
              <a:rPr lang="bg-BG" sz="2800" b="1" dirty="0" smtClean="0">
                <a:sym typeface="Wingdings" pitchFamily="2" charset="2"/>
              </a:rPr>
              <a:t>Текуща ситуация</a:t>
            </a:r>
            <a:r>
              <a:rPr lang="en-US" sz="2800" b="1" dirty="0" smtClean="0">
                <a:sym typeface="Wingdings" pitchFamily="2" charset="2"/>
              </a:rPr>
              <a:t> </a:t>
            </a:r>
            <a:r>
              <a:rPr lang="bg-BG" sz="2800" b="1" dirty="0" smtClean="0">
                <a:solidFill>
                  <a:schemeClr val="accent1"/>
                </a:solidFill>
              </a:rPr>
              <a:t>оценка на потребности</a:t>
            </a:r>
            <a:r>
              <a:rPr lang="en-US" sz="2800" b="1" dirty="0" smtClean="0">
                <a:sym typeface="Wingdings" pitchFamily="2" charset="2"/>
              </a:rPr>
              <a:t> </a:t>
            </a:r>
            <a:r>
              <a:rPr lang="bg-BG" sz="2800" b="1" dirty="0" smtClean="0">
                <a:solidFill>
                  <a:schemeClr val="accent1"/>
                </a:solidFill>
              </a:rPr>
              <a:t>последствия</a:t>
            </a:r>
            <a:endParaRPr lang="el-GR" sz="2400" b="1" dirty="0">
              <a:solidFill>
                <a:schemeClr val="accent1"/>
              </a:solidFill>
            </a:endParaRPr>
          </a:p>
        </p:txBody>
      </p:sp>
      <p:graphicFrame>
        <p:nvGraphicFramePr>
          <p:cNvPr id="15" name="Διάγραμμα 5"/>
          <p:cNvGraphicFramePr/>
          <p:nvPr>
            <p:extLst>
              <p:ext uri="{D42A27DB-BD31-4B8C-83A1-F6EECF244321}">
                <p14:modId xmlns:p14="http://schemas.microsoft.com/office/powerpoint/2010/main" xmlns="" val="3694343585"/>
              </p:ext>
            </p:extLst>
          </p:nvPr>
        </p:nvGraphicFramePr>
        <p:xfrm>
          <a:off x="5292080" y="677882"/>
          <a:ext cx="385192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Διάγραμμα 3"/>
          <p:cNvGraphicFramePr/>
          <p:nvPr>
            <p:extLst>
              <p:ext uri="{D42A27DB-BD31-4B8C-83A1-F6EECF244321}">
                <p14:modId xmlns:p14="http://schemas.microsoft.com/office/powerpoint/2010/main" xmlns="" val="130252499"/>
              </p:ext>
            </p:extLst>
          </p:nvPr>
        </p:nvGraphicFramePr>
        <p:xfrm>
          <a:off x="21332" y="-380578"/>
          <a:ext cx="5159896" cy="48965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graphicEl>
                                              <a:dgm id="{322081EA-F00C-4A7B-A85B-1BF954451DEF}"/>
                                            </p:graphicEl>
                                          </p:spTgt>
                                        </p:tgtEl>
                                        <p:attrNameLst>
                                          <p:attrName>style.visibility</p:attrName>
                                        </p:attrNameLst>
                                      </p:cBhvr>
                                      <p:to>
                                        <p:strVal val="visible"/>
                                      </p:to>
                                    </p:set>
                                    <p:anim calcmode="lin" valueType="num">
                                      <p:cBhvr additive="base">
                                        <p:cTn id="7" dur="500" fill="hold"/>
                                        <p:tgtEl>
                                          <p:spTgt spid="16">
                                            <p:graphicEl>
                                              <a:dgm id="{322081EA-F00C-4A7B-A85B-1BF954451DE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graphicEl>
                                              <a:dgm id="{322081EA-F00C-4A7B-A85B-1BF954451DE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graphicEl>
                                              <a:dgm id="{D495E5AB-817A-41A0-94F3-6103199D6E28}"/>
                                            </p:graphicEl>
                                          </p:spTgt>
                                        </p:tgtEl>
                                        <p:attrNameLst>
                                          <p:attrName>style.visibility</p:attrName>
                                        </p:attrNameLst>
                                      </p:cBhvr>
                                      <p:to>
                                        <p:strVal val="visible"/>
                                      </p:to>
                                    </p:set>
                                    <p:anim calcmode="lin" valueType="num">
                                      <p:cBhvr additive="base">
                                        <p:cTn id="13" dur="500" fill="hold"/>
                                        <p:tgtEl>
                                          <p:spTgt spid="16">
                                            <p:graphicEl>
                                              <a:dgm id="{D495E5AB-817A-41A0-94F3-6103199D6E2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graphicEl>
                                              <a:dgm id="{D495E5AB-817A-41A0-94F3-6103199D6E2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graphicEl>
                                              <a:dgm id="{39F9F685-3E28-4A47-B122-C6F1471F40D4}"/>
                                            </p:graphicEl>
                                          </p:spTgt>
                                        </p:tgtEl>
                                        <p:attrNameLst>
                                          <p:attrName>style.visibility</p:attrName>
                                        </p:attrNameLst>
                                      </p:cBhvr>
                                      <p:to>
                                        <p:strVal val="visible"/>
                                      </p:to>
                                    </p:set>
                                    <p:anim calcmode="lin" valueType="num">
                                      <p:cBhvr additive="base">
                                        <p:cTn id="19" dur="500" fill="hold"/>
                                        <p:tgtEl>
                                          <p:spTgt spid="16">
                                            <p:graphicEl>
                                              <a:dgm id="{39F9F685-3E28-4A47-B122-C6F1471F40D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graphicEl>
                                              <a:dgm id="{39F9F685-3E28-4A47-B122-C6F1471F40D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graphicEl>
                                              <a:dgm id="{778506DF-A998-40A6-BF9B-08F8690DAE96}"/>
                                            </p:graphicEl>
                                          </p:spTgt>
                                        </p:tgtEl>
                                        <p:attrNameLst>
                                          <p:attrName>style.visibility</p:attrName>
                                        </p:attrNameLst>
                                      </p:cBhvr>
                                      <p:to>
                                        <p:strVal val="visible"/>
                                      </p:to>
                                    </p:set>
                                    <p:anim calcmode="lin" valueType="num">
                                      <p:cBhvr additive="base">
                                        <p:cTn id="25" dur="500" fill="hold"/>
                                        <p:tgtEl>
                                          <p:spTgt spid="16">
                                            <p:graphicEl>
                                              <a:dgm id="{778506DF-A998-40A6-BF9B-08F8690DAE96}"/>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graphicEl>
                                              <a:dgm id="{778506DF-A998-40A6-BF9B-08F8690DAE96}"/>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graphicEl>
                                              <a:dgm id="{6C92B1C9-6550-45E0-9F81-E4EF902542E0}"/>
                                            </p:graphicEl>
                                          </p:spTgt>
                                        </p:tgtEl>
                                        <p:attrNameLst>
                                          <p:attrName>style.visibility</p:attrName>
                                        </p:attrNameLst>
                                      </p:cBhvr>
                                      <p:to>
                                        <p:strVal val="visible"/>
                                      </p:to>
                                    </p:set>
                                    <p:anim calcmode="lin" valueType="num">
                                      <p:cBhvr additive="base">
                                        <p:cTn id="31" dur="500" fill="hold"/>
                                        <p:tgtEl>
                                          <p:spTgt spid="16">
                                            <p:graphicEl>
                                              <a:dgm id="{6C92B1C9-6550-45E0-9F81-E4EF902542E0}"/>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graphicEl>
                                              <a:dgm id="{6C92B1C9-6550-45E0-9F81-E4EF902542E0}"/>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graphicEl>
                                              <a:dgm id="{B284FB03-5396-478D-B024-6952758F69D7}"/>
                                            </p:graphicEl>
                                          </p:spTgt>
                                        </p:tgtEl>
                                        <p:attrNameLst>
                                          <p:attrName>style.visibility</p:attrName>
                                        </p:attrNameLst>
                                      </p:cBhvr>
                                      <p:to>
                                        <p:strVal val="visible"/>
                                      </p:to>
                                    </p:set>
                                    <p:anim calcmode="lin" valueType="num">
                                      <p:cBhvr additive="base">
                                        <p:cTn id="37" dur="500" fill="hold"/>
                                        <p:tgtEl>
                                          <p:spTgt spid="16">
                                            <p:graphicEl>
                                              <a:dgm id="{B284FB03-5396-478D-B024-6952758F69D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graphicEl>
                                              <a:dgm id="{B284FB03-5396-478D-B024-6952758F69D7}"/>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5">
                                            <p:graphicEl>
                                              <a:dgm id="{7E564750-8032-43B7-83B8-1907FFEE54DD}"/>
                                            </p:graphicEl>
                                          </p:spTgt>
                                        </p:tgtEl>
                                        <p:attrNameLst>
                                          <p:attrName>style.visibility</p:attrName>
                                        </p:attrNameLst>
                                      </p:cBhvr>
                                      <p:to>
                                        <p:strVal val="visible"/>
                                      </p:to>
                                    </p:set>
                                    <p:anim calcmode="lin" valueType="num">
                                      <p:cBhvr>
                                        <p:cTn id="43" dur="500" fill="hold"/>
                                        <p:tgtEl>
                                          <p:spTgt spid="15">
                                            <p:graphicEl>
                                              <a:dgm id="{7E564750-8032-43B7-83B8-1907FFEE54DD}"/>
                                            </p:graphicEl>
                                          </p:spTgt>
                                        </p:tgtEl>
                                        <p:attrNameLst>
                                          <p:attrName>ppt_w</p:attrName>
                                        </p:attrNameLst>
                                      </p:cBhvr>
                                      <p:tavLst>
                                        <p:tav tm="0">
                                          <p:val>
                                            <p:fltVal val="0"/>
                                          </p:val>
                                        </p:tav>
                                        <p:tav tm="100000">
                                          <p:val>
                                            <p:strVal val="#ppt_w"/>
                                          </p:val>
                                        </p:tav>
                                      </p:tavLst>
                                    </p:anim>
                                    <p:anim calcmode="lin" valueType="num">
                                      <p:cBhvr>
                                        <p:cTn id="44" dur="500" fill="hold"/>
                                        <p:tgtEl>
                                          <p:spTgt spid="15">
                                            <p:graphicEl>
                                              <a:dgm id="{7E564750-8032-43B7-83B8-1907FFEE54DD}"/>
                                            </p:graphic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5">
                                            <p:graphicEl>
                                              <a:dgm id="{699DD974-4349-4D1A-92B4-43AC2E1504C1}"/>
                                            </p:graphicEl>
                                          </p:spTgt>
                                        </p:tgtEl>
                                        <p:attrNameLst>
                                          <p:attrName>style.visibility</p:attrName>
                                        </p:attrNameLst>
                                      </p:cBhvr>
                                      <p:to>
                                        <p:strVal val="visible"/>
                                      </p:to>
                                    </p:set>
                                    <p:anim calcmode="lin" valueType="num">
                                      <p:cBhvr>
                                        <p:cTn id="49" dur="500" fill="hold"/>
                                        <p:tgtEl>
                                          <p:spTgt spid="15">
                                            <p:graphicEl>
                                              <a:dgm id="{699DD974-4349-4D1A-92B4-43AC2E1504C1}"/>
                                            </p:graphicEl>
                                          </p:spTgt>
                                        </p:tgtEl>
                                        <p:attrNameLst>
                                          <p:attrName>ppt_w</p:attrName>
                                        </p:attrNameLst>
                                      </p:cBhvr>
                                      <p:tavLst>
                                        <p:tav tm="0">
                                          <p:val>
                                            <p:fltVal val="0"/>
                                          </p:val>
                                        </p:tav>
                                        <p:tav tm="100000">
                                          <p:val>
                                            <p:strVal val="#ppt_w"/>
                                          </p:val>
                                        </p:tav>
                                      </p:tavLst>
                                    </p:anim>
                                    <p:anim calcmode="lin" valueType="num">
                                      <p:cBhvr>
                                        <p:cTn id="50" dur="500" fill="hold"/>
                                        <p:tgtEl>
                                          <p:spTgt spid="15">
                                            <p:graphicEl>
                                              <a:dgm id="{699DD974-4349-4D1A-92B4-43AC2E1504C1}"/>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15">
                                            <p:graphicEl>
                                              <a:dgm id="{BE6821A0-8168-4544-8F32-2167A6A23087}"/>
                                            </p:graphicEl>
                                          </p:spTgt>
                                        </p:tgtEl>
                                        <p:attrNameLst>
                                          <p:attrName>style.visibility</p:attrName>
                                        </p:attrNameLst>
                                      </p:cBhvr>
                                      <p:to>
                                        <p:strVal val="visible"/>
                                      </p:to>
                                    </p:set>
                                    <p:anim calcmode="lin" valueType="num">
                                      <p:cBhvr>
                                        <p:cTn id="53" dur="500" fill="hold"/>
                                        <p:tgtEl>
                                          <p:spTgt spid="15">
                                            <p:graphicEl>
                                              <a:dgm id="{BE6821A0-8168-4544-8F32-2167A6A23087}"/>
                                            </p:graphicEl>
                                          </p:spTgt>
                                        </p:tgtEl>
                                        <p:attrNameLst>
                                          <p:attrName>ppt_w</p:attrName>
                                        </p:attrNameLst>
                                      </p:cBhvr>
                                      <p:tavLst>
                                        <p:tav tm="0">
                                          <p:val>
                                            <p:fltVal val="0"/>
                                          </p:val>
                                        </p:tav>
                                        <p:tav tm="100000">
                                          <p:val>
                                            <p:strVal val="#ppt_w"/>
                                          </p:val>
                                        </p:tav>
                                      </p:tavLst>
                                    </p:anim>
                                    <p:anim calcmode="lin" valueType="num">
                                      <p:cBhvr>
                                        <p:cTn id="54" dur="500" fill="hold"/>
                                        <p:tgtEl>
                                          <p:spTgt spid="15">
                                            <p:graphicEl>
                                              <a:dgm id="{BE6821A0-8168-4544-8F32-2167A6A23087}"/>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15">
                                            <p:graphicEl>
                                              <a:dgm id="{BC5819F6-64BE-46EB-88C8-C5F655F24FFB}"/>
                                            </p:graphicEl>
                                          </p:spTgt>
                                        </p:tgtEl>
                                        <p:attrNameLst>
                                          <p:attrName>style.visibility</p:attrName>
                                        </p:attrNameLst>
                                      </p:cBhvr>
                                      <p:to>
                                        <p:strVal val="visible"/>
                                      </p:to>
                                    </p:set>
                                    <p:anim calcmode="lin" valueType="num">
                                      <p:cBhvr>
                                        <p:cTn id="59" dur="500" fill="hold"/>
                                        <p:tgtEl>
                                          <p:spTgt spid="15">
                                            <p:graphicEl>
                                              <a:dgm id="{BC5819F6-64BE-46EB-88C8-C5F655F24FFB}"/>
                                            </p:graphicEl>
                                          </p:spTgt>
                                        </p:tgtEl>
                                        <p:attrNameLst>
                                          <p:attrName>ppt_w</p:attrName>
                                        </p:attrNameLst>
                                      </p:cBhvr>
                                      <p:tavLst>
                                        <p:tav tm="0">
                                          <p:val>
                                            <p:fltVal val="0"/>
                                          </p:val>
                                        </p:tav>
                                        <p:tav tm="100000">
                                          <p:val>
                                            <p:strVal val="#ppt_w"/>
                                          </p:val>
                                        </p:tav>
                                      </p:tavLst>
                                    </p:anim>
                                    <p:anim calcmode="lin" valueType="num">
                                      <p:cBhvr>
                                        <p:cTn id="60" dur="500" fill="hold"/>
                                        <p:tgtEl>
                                          <p:spTgt spid="15">
                                            <p:graphicEl>
                                              <a:dgm id="{BC5819F6-64BE-46EB-88C8-C5F655F24FFB}"/>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15">
                                            <p:graphicEl>
                                              <a:dgm id="{51A9BA9C-CBD4-476E-B4D3-50BC52EDBCC4}"/>
                                            </p:graphicEl>
                                          </p:spTgt>
                                        </p:tgtEl>
                                        <p:attrNameLst>
                                          <p:attrName>style.visibility</p:attrName>
                                        </p:attrNameLst>
                                      </p:cBhvr>
                                      <p:to>
                                        <p:strVal val="visible"/>
                                      </p:to>
                                    </p:set>
                                    <p:anim calcmode="lin" valueType="num">
                                      <p:cBhvr>
                                        <p:cTn id="63" dur="500" fill="hold"/>
                                        <p:tgtEl>
                                          <p:spTgt spid="15">
                                            <p:graphicEl>
                                              <a:dgm id="{51A9BA9C-CBD4-476E-B4D3-50BC52EDBCC4}"/>
                                            </p:graphicEl>
                                          </p:spTgt>
                                        </p:tgtEl>
                                        <p:attrNameLst>
                                          <p:attrName>ppt_w</p:attrName>
                                        </p:attrNameLst>
                                      </p:cBhvr>
                                      <p:tavLst>
                                        <p:tav tm="0">
                                          <p:val>
                                            <p:fltVal val="0"/>
                                          </p:val>
                                        </p:tav>
                                        <p:tav tm="100000">
                                          <p:val>
                                            <p:strVal val="#ppt_w"/>
                                          </p:val>
                                        </p:tav>
                                      </p:tavLst>
                                    </p:anim>
                                    <p:anim calcmode="lin" valueType="num">
                                      <p:cBhvr>
                                        <p:cTn id="64" dur="500" fill="hold"/>
                                        <p:tgtEl>
                                          <p:spTgt spid="15">
                                            <p:graphicEl>
                                              <a:dgm id="{51A9BA9C-CBD4-476E-B4D3-50BC52EDBCC4}"/>
                                            </p:graphicEl>
                                          </p:spTgt>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15">
                                            <p:graphicEl>
                                              <a:dgm id="{F7DFA65A-B868-43D1-95FB-7E5980F1983E}"/>
                                            </p:graphicEl>
                                          </p:spTgt>
                                        </p:tgtEl>
                                        <p:attrNameLst>
                                          <p:attrName>style.visibility</p:attrName>
                                        </p:attrNameLst>
                                      </p:cBhvr>
                                      <p:to>
                                        <p:strVal val="visible"/>
                                      </p:to>
                                    </p:set>
                                    <p:anim calcmode="lin" valueType="num">
                                      <p:cBhvr>
                                        <p:cTn id="69" dur="500" fill="hold"/>
                                        <p:tgtEl>
                                          <p:spTgt spid="15">
                                            <p:graphicEl>
                                              <a:dgm id="{F7DFA65A-B868-43D1-95FB-7E5980F1983E}"/>
                                            </p:graphicEl>
                                          </p:spTgt>
                                        </p:tgtEl>
                                        <p:attrNameLst>
                                          <p:attrName>ppt_w</p:attrName>
                                        </p:attrNameLst>
                                      </p:cBhvr>
                                      <p:tavLst>
                                        <p:tav tm="0">
                                          <p:val>
                                            <p:fltVal val="0"/>
                                          </p:val>
                                        </p:tav>
                                        <p:tav tm="100000">
                                          <p:val>
                                            <p:strVal val="#ppt_w"/>
                                          </p:val>
                                        </p:tav>
                                      </p:tavLst>
                                    </p:anim>
                                    <p:anim calcmode="lin" valueType="num">
                                      <p:cBhvr>
                                        <p:cTn id="70" dur="500" fill="hold"/>
                                        <p:tgtEl>
                                          <p:spTgt spid="15">
                                            <p:graphicEl>
                                              <a:dgm id="{F7DFA65A-B868-43D1-95FB-7E5980F1983E}"/>
                                            </p:graphicEl>
                                          </p:spTgt>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15">
                                            <p:graphicEl>
                                              <a:dgm id="{41BD24A2-95E0-4182-9541-AC0BF1193B61}"/>
                                            </p:graphicEl>
                                          </p:spTgt>
                                        </p:tgtEl>
                                        <p:attrNameLst>
                                          <p:attrName>style.visibility</p:attrName>
                                        </p:attrNameLst>
                                      </p:cBhvr>
                                      <p:to>
                                        <p:strVal val="visible"/>
                                      </p:to>
                                    </p:set>
                                    <p:anim calcmode="lin" valueType="num">
                                      <p:cBhvr>
                                        <p:cTn id="73" dur="500" fill="hold"/>
                                        <p:tgtEl>
                                          <p:spTgt spid="15">
                                            <p:graphicEl>
                                              <a:dgm id="{41BD24A2-95E0-4182-9541-AC0BF1193B61}"/>
                                            </p:graphicEl>
                                          </p:spTgt>
                                        </p:tgtEl>
                                        <p:attrNameLst>
                                          <p:attrName>ppt_w</p:attrName>
                                        </p:attrNameLst>
                                      </p:cBhvr>
                                      <p:tavLst>
                                        <p:tav tm="0">
                                          <p:val>
                                            <p:fltVal val="0"/>
                                          </p:val>
                                        </p:tav>
                                        <p:tav tm="100000">
                                          <p:val>
                                            <p:strVal val="#ppt_w"/>
                                          </p:val>
                                        </p:tav>
                                      </p:tavLst>
                                    </p:anim>
                                    <p:anim calcmode="lin" valueType="num">
                                      <p:cBhvr>
                                        <p:cTn id="74" dur="500" fill="hold"/>
                                        <p:tgtEl>
                                          <p:spTgt spid="15">
                                            <p:graphicEl>
                                              <a:dgm id="{41BD24A2-95E0-4182-9541-AC0BF1193B61}"/>
                                            </p:graphic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15">
                                            <p:graphicEl>
                                              <a:dgm id="{944B29D0-ADB3-476D-9791-D25D54CDA6CB}"/>
                                            </p:graphicEl>
                                          </p:spTgt>
                                        </p:tgtEl>
                                        <p:attrNameLst>
                                          <p:attrName>style.visibility</p:attrName>
                                        </p:attrNameLst>
                                      </p:cBhvr>
                                      <p:to>
                                        <p:strVal val="visible"/>
                                      </p:to>
                                    </p:set>
                                    <p:anim calcmode="lin" valueType="num">
                                      <p:cBhvr>
                                        <p:cTn id="79" dur="500" fill="hold"/>
                                        <p:tgtEl>
                                          <p:spTgt spid="15">
                                            <p:graphicEl>
                                              <a:dgm id="{944B29D0-ADB3-476D-9791-D25D54CDA6CB}"/>
                                            </p:graphicEl>
                                          </p:spTgt>
                                        </p:tgtEl>
                                        <p:attrNameLst>
                                          <p:attrName>ppt_w</p:attrName>
                                        </p:attrNameLst>
                                      </p:cBhvr>
                                      <p:tavLst>
                                        <p:tav tm="0">
                                          <p:val>
                                            <p:fltVal val="0"/>
                                          </p:val>
                                        </p:tav>
                                        <p:tav tm="100000">
                                          <p:val>
                                            <p:strVal val="#ppt_w"/>
                                          </p:val>
                                        </p:tav>
                                      </p:tavLst>
                                    </p:anim>
                                    <p:anim calcmode="lin" valueType="num">
                                      <p:cBhvr>
                                        <p:cTn id="80" dur="500" fill="hold"/>
                                        <p:tgtEl>
                                          <p:spTgt spid="15">
                                            <p:graphicEl>
                                              <a:dgm id="{944B29D0-ADB3-476D-9791-D25D54CDA6CB}"/>
                                            </p:graphicEl>
                                          </p:spTgt>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15">
                                            <p:graphicEl>
                                              <a:dgm id="{84DF0220-D7FB-4AFF-B71C-5075A125859E}"/>
                                            </p:graphicEl>
                                          </p:spTgt>
                                        </p:tgtEl>
                                        <p:attrNameLst>
                                          <p:attrName>style.visibility</p:attrName>
                                        </p:attrNameLst>
                                      </p:cBhvr>
                                      <p:to>
                                        <p:strVal val="visible"/>
                                      </p:to>
                                    </p:set>
                                    <p:anim calcmode="lin" valueType="num">
                                      <p:cBhvr>
                                        <p:cTn id="83" dur="500" fill="hold"/>
                                        <p:tgtEl>
                                          <p:spTgt spid="15">
                                            <p:graphicEl>
                                              <a:dgm id="{84DF0220-D7FB-4AFF-B71C-5075A125859E}"/>
                                            </p:graphicEl>
                                          </p:spTgt>
                                        </p:tgtEl>
                                        <p:attrNameLst>
                                          <p:attrName>ppt_w</p:attrName>
                                        </p:attrNameLst>
                                      </p:cBhvr>
                                      <p:tavLst>
                                        <p:tav tm="0">
                                          <p:val>
                                            <p:fltVal val="0"/>
                                          </p:val>
                                        </p:tav>
                                        <p:tav tm="100000">
                                          <p:val>
                                            <p:strVal val="#ppt_w"/>
                                          </p:val>
                                        </p:tav>
                                      </p:tavLst>
                                    </p:anim>
                                    <p:anim calcmode="lin" valueType="num">
                                      <p:cBhvr>
                                        <p:cTn id="84" dur="500" fill="hold"/>
                                        <p:tgtEl>
                                          <p:spTgt spid="15">
                                            <p:graphicEl>
                                              <a:dgm id="{84DF0220-D7FB-4AFF-B71C-5075A125859E}"/>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Graphic spid="16"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111499"/>
            <a:ext cx="1028700" cy="6762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kumimoji="0" lang="en-GB" altLang="el-GR" sz="11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publication represents </a:t>
            </a:r>
            <a:r>
              <a:rPr kumimoji="0" lang="en-GB" altLang="el-GR" sz="11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only the views of the authors and is their sole responsibility. 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bg-BG" b="1" dirty="0" smtClean="0">
                <a:solidFill>
                  <a:schemeClr val="accent1"/>
                </a:solidFill>
                <a:latin typeface="Segoe UI Light" pitchFamily="34" charset="0"/>
                <a:cs typeface="Segoe UI Light" pitchFamily="34" charset="0"/>
              </a:rPr>
              <a:t>Обосновка</a:t>
            </a:r>
            <a:endParaRPr lang="en-US" b="1" dirty="0">
              <a:solidFill>
                <a:schemeClr val="accent1"/>
              </a:solidFill>
              <a:latin typeface="Segoe UI Light" pitchFamily="34" charset="0"/>
              <a:cs typeface="Segoe UI Light" pitchFamily="34" charset="0"/>
            </a:endParaRPr>
          </a:p>
        </p:txBody>
      </p:sp>
      <p:sp>
        <p:nvSpPr>
          <p:cNvPr id="3" name="Content Placeholder 2"/>
          <p:cNvSpPr>
            <a:spLocks noGrp="1"/>
          </p:cNvSpPr>
          <p:nvPr>
            <p:ph idx="1"/>
          </p:nvPr>
        </p:nvSpPr>
        <p:spPr/>
        <p:txBody>
          <a:bodyPr/>
          <a:lstStyle/>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lvl="0">
              <a:buClr>
                <a:schemeClr val="tx2"/>
              </a:buClr>
              <a:buFont typeface="Wingdings 3" pitchFamily="18" charset="2"/>
              <a:buChar char="´"/>
            </a:pPr>
            <a:r>
              <a:rPr lang="ru-RU" sz="2000" i="1" dirty="0">
                <a:latin typeface="Segoe UI Light" pitchFamily="34" charset="0"/>
                <a:cs typeface="Segoe UI Light" pitchFamily="34" charset="0"/>
              </a:rPr>
              <a:t>истинската степен на разпространение на малтретиране на деца е </a:t>
            </a:r>
            <a:r>
              <a:rPr lang="ru-RU" sz="2000" i="1" dirty="0" smtClean="0">
                <a:latin typeface="Segoe UI Light" pitchFamily="34" charset="0"/>
                <a:cs typeface="Segoe UI Light" pitchFamily="34" charset="0"/>
              </a:rPr>
              <a:t>неизвестна</a:t>
            </a:r>
          </a:p>
          <a:p>
            <a:pPr lvl="0">
              <a:buClr>
                <a:schemeClr val="tx2"/>
              </a:buClr>
              <a:buFont typeface="Wingdings 3" pitchFamily="18" charset="2"/>
              <a:buChar char="´"/>
            </a:pPr>
            <a:r>
              <a:rPr lang="bg-BG" sz="2000" dirty="0" smtClean="0">
                <a:latin typeface="Segoe UI Light" pitchFamily="34" charset="0"/>
                <a:cs typeface="Segoe UI Light" pitchFamily="34" charset="0"/>
              </a:rPr>
              <a:t>Какво показват наличните данни</a:t>
            </a:r>
            <a:r>
              <a:rPr lang="en-US" sz="2000" dirty="0" smtClean="0">
                <a:latin typeface="Segoe UI Light" pitchFamily="34" charset="0"/>
                <a:cs typeface="Segoe UI Light" pitchFamily="34" charset="0"/>
              </a:rPr>
              <a:t>: </a:t>
            </a:r>
            <a:r>
              <a:rPr lang="bg-BG" sz="2000" dirty="0" smtClean="0">
                <a:latin typeface="Segoe UI Light" pitchFamily="34" charset="0"/>
                <a:cs typeface="Segoe UI Light" pitchFamily="34" charset="0"/>
              </a:rPr>
              <a:t>подценяване на проблема</a:t>
            </a:r>
            <a:endParaRPr lang="en-US" sz="2000" dirty="0" smtClean="0">
              <a:latin typeface="Segoe UI Light" pitchFamily="34" charset="0"/>
              <a:cs typeface="Segoe UI Light" pitchFamily="34" charset="0"/>
            </a:endParaRPr>
          </a:p>
          <a:p>
            <a:pPr>
              <a:buClr>
                <a:schemeClr val="tx2"/>
              </a:buClr>
              <a:buFont typeface="Wingdings 3" pitchFamily="18" charset="2"/>
              <a:buChar char="´"/>
            </a:pPr>
            <a:r>
              <a:rPr lang="ru-RU" sz="2000" dirty="0">
                <a:latin typeface="Segoe UI Light" pitchFamily="34" charset="0"/>
                <a:cs typeface="Segoe UI Light" pitchFamily="34" charset="0"/>
              </a:rPr>
              <a:t>изследване на факторите, водещи до подценяване на степента на </a:t>
            </a:r>
            <a:r>
              <a:rPr lang="ru-RU" sz="2000" dirty="0" smtClean="0">
                <a:latin typeface="Segoe UI Light" pitchFamily="34" charset="0"/>
                <a:cs typeface="Segoe UI Light" pitchFamily="34" charset="0"/>
              </a:rPr>
              <a:t>разпространение</a:t>
            </a:r>
            <a:endParaRPr lang="en-US" sz="2000" dirty="0" smtClean="0">
              <a:latin typeface="Segoe UI Light" pitchFamily="34" charset="0"/>
              <a:cs typeface="Segoe UI Light"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 y="1228446"/>
            <a:ext cx="6923112" cy="857250"/>
          </a:xfrm>
        </p:spPr>
        <p:txBody>
          <a:bodyPr>
            <a:noAutofit/>
          </a:bodyPr>
          <a:lstStyle/>
          <a:p>
            <a:r>
              <a:rPr lang="en-US" sz="3200" dirty="0" smtClean="0">
                <a:latin typeface="Arial Narrow" pitchFamily="34" charset="0"/>
              </a:rPr>
              <a:t>	     </a:t>
            </a:r>
            <a:r>
              <a:rPr lang="en-US" sz="2000" dirty="0" smtClean="0">
                <a:latin typeface="Arial Narrow" pitchFamily="34" charset="0"/>
              </a:rPr>
              <a:t>[European report on preventing child maltreatment, 2013]</a:t>
            </a:r>
            <a:r>
              <a:rPr lang="el-GR" sz="2000" dirty="0" smtClean="0">
                <a:latin typeface="Arial Narrow" pitchFamily="34" charset="0"/>
              </a:rPr>
              <a:t/>
            </a:r>
            <a:br>
              <a:rPr lang="el-GR" sz="2000" dirty="0" smtClean="0">
                <a:latin typeface="Arial Narrow" pitchFamily="34" charset="0"/>
              </a:rPr>
            </a:br>
            <a:endParaRPr lang="el-GR" sz="2000" dirty="0">
              <a:latin typeface="Arial Narrow" pitchFamily="34" charset="0"/>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dirty="0" smtClean="0">
                <a:latin typeface="Segoe UI Light" pitchFamily="34" charset="0"/>
                <a:cs typeface="Segoe UI Light" pitchFamily="34" charset="0"/>
              </a:rPr>
              <a:t>“</a:t>
            </a:r>
            <a:r>
              <a:rPr lang="ru-RU" sz="2400" dirty="0" smtClean="0">
                <a:latin typeface="Segoe UI Light" pitchFamily="34" charset="0"/>
                <a:cs typeface="Segoe UI Light" pitchFamily="34" charset="0"/>
              </a:rPr>
              <a:t>насилието </a:t>
            </a:r>
            <a:r>
              <a:rPr lang="ru-RU" sz="2400" dirty="0">
                <a:latin typeface="Segoe UI Light" pitchFamily="34" charset="0"/>
                <a:cs typeface="Segoe UI Light" pitchFamily="34" charset="0"/>
              </a:rPr>
              <a:t>и пренебрегването на деца са продукт на социални, културни, икономически и биологични фактори и се срещат във всички общества</a:t>
            </a:r>
            <a:r>
              <a:rPr lang="en-US" sz="2400" dirty="0" smtClean="0">
                <a:latin typeface="Segoe UI Light" pitchFamily="34" charset="0"/>
                <a:cs typeface="Segoe UI Light" pitchFamily="34" charset="0"/>
              </a:rPr>
              <a:t>”</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smtClean="0"/>
          </a:p>
        </p:txBody>
      </p:sp>
      <p:pic>
        <p:nvPicPr>
          <p:cNvPr id="1026" name="Picture 2"/>
          <p:cNvPicPr>
            <a:picLocks noChangeAspect="1" noChangeArrowheads="1"/>
          </p:cNvPicPr>
          <p:nvPr/>
        </p:nvPicPr>
        <p:blipFill>
          <a:blip r:embed="rId3" cstate="print"/>
          <a:srcRect l="34866" t="8308" r="36355" b="14847"/>
          <a:stretch>
            <a:fillRect/>
          </a:stretch>
        </p:blipFill>
        <p:spPr bwMode="auto">
          <a:xfrm>
            <a:off x="7715272" y="195486"/>
            <a:ext cx="1153854" cy="1512168"/>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cstate="print"/>
          <a:srcRect/>
          <a:stretch>
            <a:fillRect/>
          </a:stretch>
        </p:blipFill>
        <p:spPr bwMode="auto">
          <a:xfrm>
            <a:off x="6120556" y="4587974"/>
            <a:ext cx="2915940" cy="508405"/>
          </a:xfrm>
          <a:prstGeom prst="rect">
            <a:avLst/>
          </a:prstGeom>
          <a:noFill/>
          <a:ln w="9525">
            <a:noFill/>
            <a:miter lim="800000"/>
            <a:headEnd/>
            <a:tailEnd/>
          </a:ln>
        </p:spPr>
      </p:pic>
      <p:sp>
        <p:nvSpPr>
          <p:cNvPr id="6"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bg-BG" sz="1000" b="1" dirty="0">
                <a:solidFill>
                  <a:srgbClr val="595959"/>
                </a:solidFill>
                <a:latin typeface="Agency FB" pitchFamily="34" charset="0"/>
                <a:cs typeface="Times New Roman" pitchFamily="18" charset="0"/>
              </a:rPr>
              <a:t>Семинар за Оператори на системата </a:t>
            </a:r>
            <a:r>
              <a:rPr lang="en-US" sz="1000" b="1" dirty="0">
                <a:solidFill>
                  <a:srgbClr val="595959"/>
                </a:solidFill>
                <a:latin typeface="Agency FB" pitchFamily="34" charset="0"/>
                <a:cs typeface="Times New Roman" pitchFamily="18" charset="0"/>
              </a:rPr>
              <a:t>CAN-MDS</a:t>
            </a:r>
            <a:r>
              <a:rPr lang="bg-BG" sz="1000" b="1" dirty="0">
                <a:solidFill>
                  <a:srgbClr val="595959"/>
                </a:solidFill>
                <a:latin typeface="Agency FB" pitchFamily="34" charset="0"/>
                <a:cs typeface="Times New Roman" pitchFamily="18" charset="0"/>
              </a:rPr>
              <a:t>  </a:t>
            </a:r>
            <a:endParaRPr lang="en-US" sz="1400" b="1" dirty="0"/>
          </a:p>
        </p:txBody>
      </p:sp>
      <p:pic>
        <p:nvPicPr>
          <p:cNvPr id="7" name="Picture 6"/>
          <p:cNvPicPr>
            <a:picLocks noChangeAspect="1"/>
          </p:cNvPicPr>
          <p:nvPr/>
        </p:nvPicPr>
        <p:blipFill>
          <a:blip r:embed="rId5" cstate="print"/>
          <a:stretch>
            <a:fillRect/>
          </a:stretch>
        </p:blipFill>
        <p:spPr>
          <a:xfrm>
            <a:off x="2352829" y="4666137"/>
            <a:ext cx="471335" cy="312397"/>
          </a:xfrm>
          <a:prstGeom prst="rect">
            <a:avLst/>
          </a:prstGeom>
        </p:spPr>
      </p:pic>
      <p:pic>
        <p:nvPicPr>
          <p:cNvPr id="4"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78772" y="4688047"/>
            <a:ext cx="318199" cy="3395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58" y="806390"/>
            <a:ext cx="3564954" cy="1477328"/>
          </a:xfrm>
          <a:prstGeom prst="rect">
            <a:avLst/>
          </a:prstGeom>
        </p:spPr>
        <p:txBody>
          <a:bodyPr wrap="square">
            <a:spAutoFit/>
          </a:bodyPr>
          <a:lstStyle/>
          <a:p>
            <a:pPr lvl="0"/>
            <a:r>
              <a:rPr lang="bg-BG" altLang="el-GR" b="1" dirty="0" smtClean="0">
                <a:solidFill>
                  <a:srgbClr val="316EA5"/>
                </a:solidFill>
                <a:latin typeface="Tekton Pro" panose="020F0603020208020904" pitchFamily="34" charset="0"/>
              </a:rPr>
              <a:t>Какви са </a:t>
            </a:r>
            <a:r>
              <a:rPr lang="bg-BG" altLang="el-GR" b="1" dirty="0" smtClean="0">
                <a:solidFill>
                  <a:schemeClr val="accent6"/>
                </a:solidFill>
                <a:latin typeface="Tekton Pro" panose="020F0603020208020904" pitchFamily="34" charset="0"/>
              </a:rPr>
              <a:t>истинстинската  степен и естество </a:t>
            </a:r>
            <a:r>
              <a:rPr lang="bg-BG" altLang="el-GR" b="1" dirty="0" smtClean="0">
                <a:solidFill>
                  <a:srgbClr val="316EA5"/>
                </a:solidFill>
                <a:latin typeface="Tekton Pro" panose="020F0603020208020904" pitchFamily="34" charset="0"/>
              </a:rPr>
              <a:t>на насилието и пренебрегването на деца в България</a:t>
            </a:r>
            <a:r>
              <a:rPr lang="en-US" altLang="el-GR" b="1" dirty="0" smtClean="0">
                <a:solidFill>
                  <a:srgbClr val="316EA5"/>
                </a:solidFill>
                <a:latin typeface="Tekton Pro" panose="020F0603020208020904" pitchFamily="34" charset="0"/>
              </a:rPr>
              <a:t>?</a:t>
            </a:r>
            <a:endParaRPr lang="el-GR" dirty="0"/>
          </a:p>
        </p:txBody>
      </p:sp>
      <p:sp>
        <p:nvSpPr>
          <p:cNvPr id="10" name="Rectangle 9"/>
          <p:cNvSpPr/>
          <p:nvPr/>
        </p:nvSpPr>
        <p:spPr>
          <a:xfrm>
            <a:off x="3759348" y="806390"/>
            <a:ext cx="5133131" cy="1631216"/>
          </a:xfrm>
          <a:prstGeom prst="rect">
            <a:avLst/>
          </a:prstGeom>
        </p:spPr>
        <p:txBody>
          <a:bodyPr wrap="square">
            <a:spAutoFit/>
          </a:bodyPr>
          <a:lstStyle/>
          <a:p>
            <a:pPr lvl="0"/>
            <a:r>
              <a:rPr lang="en-US" altLang="el-GR" b="1" dirty="0" smtClean="0">
                <a:solidFill>
                  <a:schemeClr val="accent6">
                    <a:lumMod val="75000"/>
                  </a:schemeClr>
                </a:solidFill>
                <a:latin typeface="Tekton Pro" panose="020F0603020208020904" pitchFamily="34" charset="0"/>
              </a:rPr>
              <a:t>„</a:t>
            </a:r>
            <a:r>
              <a:rPr lang="bg-BG" altLang="el-GR" b="1" dirty="0" smtClean="0">
                <a:solidFill>
                  <a:schemeClr val="accent6">
                    <a:lumMod val="75000"/>
                  </a:schemeClr>
                </a:solidFill>
                <a:latin typeface="Tekton Pro" panose="020F0603020208020904" pitchFamily="34" charset="0"/>
              </a:rPr>
              <a:t>не знаем</a:t>
            </a:r>
            <a:r>
              <a:rPr lang="en-US" altLang="el-GR" b="1" dirty="0" smtClean="0">
                <a:solidFill>
                  <a:schemeClr val="accent6">
                    <a:lumMod val="75000"/>
                  </a:schemeClr>
                </a:solidFill>
                <a:latin typeface="Tekton Pro" panose="020F0603020208020904" pitchFamily="34" charset="0"/>
              </a:rPr>
              <a:t>"</a:t>
            </a:r>
            <a:endParaRPr lang="el-GR" b="1" dirty="0">
              <a:solidFill>
                <a:schemeClr val="accent6">
                  <a:lumMod val="75000"/>
                </a:schemeClr>
              </a:solidFill>
              <a:latin typeface="Tekton Pro" panose="020F0603020208020904" pitchFamily="34" charset="0"/>
            </a:endParaRPr>
          </a:p>
          <a:p>
            <a:pPr lvl="0"/>
            <a:r>
              <a:rPr lang="en-US" altLang="el-GR" dirty="0" smtClean="0">
                <a:solidFill>
                  <a:srgbClr val="000000"/>
                </a:solidFill>
                <a:latin typeface="Segoe UI Light" panose="020B0502040204020203" pitchFamily="34" charset="0"/>
                <a:cs typeface="Segoe UI Light" panose="020B0502040204020203" pitchFamily="34" charset="0"/>
              </a:rPr>
              <a:t>“</a:t>
            </a:r>
            <a:r>
              <a:rPr lang="en-US" altLang="el-GR" i="1" dirty="0">
                <a:solidFill>
                  <a:srgbClr val="000000"/>
                </a:solidFill>
                <a:latin typeface="Segoe UI Light" panose="020B0502040204020203" pitchFamily="34" charset="0"/>
                <a:cs typeface="Segoe UI Light" panose="020B0502040204020203" pitchFamily="34" charset="0"/>
              </a:rPr>
              <a:t> </a:t>
            </a:r>
            <a:r>
              <a:rPr lang="bg-BG" altLang="el-GR" sz="1600" i="1" dirty="0" smtClean="0">
                <a:solidFill>
                  <a:srgbClr val="000000"/>
                </a:solidFill>
                <a:latin typeface="Segoe UI Light" panose="020B0502040204020203" pitchFamily="34" charset="0"/>
                <a:cs typeface="Segoe UI Light" panose="020B0502040204020203" pitchFamily="34" charset="0"/>
              </a:rPr>
              <a:t>Предвид променящия се характер на идентифициране и отговор към малтретирането на деца</a:t>
            </a:r>
            <a:r>
              <a:rPr lang="en-US" altLang="el-GR" sz="1600" i="1" dirty="0" smtClean="0">
                <a:solidFill>
                  <a:srgbClr val="000000"/>
                </a:solidFill>
                <a:latin typeface="Segoe UI Light" panose="020B0502040204020203" pitchFamily="34" charset="0"/>
                <a:cs typeface="Segoe UI Light" panose="020B0502040204020203" pitchFamily="34" charset="0"/>
              </a:rPr>
              <a:t>, </a:t>
            </a:r>
            <a:r>
              <a:rPr lang="bg-BG" altLang="el-GR" sz="1600" i="1" dirty="0" smtClean="0">
                <a:solidFill>
                  <a:srgbClr val="000000"/>
                </a:solidFill>
                <a:latin typeface="Segoe UI Light" panose="020B0502040204020203" pitchFamily="34" charset="0"/>
                <a:cs typeface="Segoe UI Light" panose="020B0502040204020203" pitchFamily="34" charset="0"/>
              </a:rPr>
              <a:t>няма съществуваща система за събиране на данни, която да представи всички малтретирани деца </a:t>
            </a:r>
            <a:r>
              <a:rPr lang="en-US" altLang="el-GR" sz="1600" dirty="0" smtClean="0">
                <a:solidFill>
                  <a:srgbClr val="000000"/>
                </a:solidFill>
                <a:latin typeface="Segoe UI Light" panose="020B0502040204020203" pitchFamily="34" charset="0"/>
                <a:cs typeface="Segoe UI Light" panose="020B0502040204020203" pitchFamily="34" charset="0"/>
              </a:rPr>
              <a:t>” </a:t>
            </a:r>
            <a:r>
              <a:rPr lang="en-US" altLang="el-GR" sz="1600" dirty="0">
                <a:solidFill>
                  <a:srgbClr val="000000"/>
                </a:solidFill>
                <a:latin typeface="Segoe UI Light" panose="020B0502040204020203" pitchFamily="34" charset="0"/>
                <a:cs typeface="Segoe UI Light" panose="020B0502040204020203" pitchFamily="34" charset="0"/>
              </a:rPr>
              <a:t>(Fallon et al. 2010)</a:t>
            </a:r>
            <a:endParaRPr lang="el-GR" sz="1600" dirty="0">
              <a:latin typeface="Segoe UI Light" panose="020B0502040204020203" pitchFamily="34" charset="0"/>
              <a:cs typeface="Segoe UI Light" panose="020B0502040204020203" pitchFamily="34" charset="0"/>
            </a:endParaRPr>
          </a:p>
        </p:txBody>
      </p:sp>
      <p:sp>
        <p:nvSpPr>
          <p:cNvPr id="11" name="Rectangle 10"/>
          <p:cNvSpPr/>
          <p:nvPr/>
        </p:nvSpPr>
        <p:spPr>
          <a:xfrm>
            <a:off x="211163" y="2427734"/>
            <a:ext cx="3548185" cy="1477328"/>
          </a:xfrm>
          <a:prstGeom prst="rect">
            <a:avLst/>
          </a:prstGeom>
        </p:spPr>
        <p:txBody>
          <a:bodyPr wrap="square">
            <a:spAutoFit/>
          </a:bodyPr>
          <a:lstStyle/>
          <a:p>
            <a:pPr lvl="0"/>
            <a:r>
              <a:rPr lang="bg-BG" altLang="el-GR" dirty="0" smtClean="0">
                <a:solidFill>
                  <a:srgbClr val="316EA5"/>
                </a:solidFill>
                <a:latin typeface="Tekton Pro" panose="020F0603020208020904" pitchFamily="34" charset="0"/>
              </a:rPr>
              <a:t>Какъв е броят на случаите на насилие и прнебрегване на деца </a:t>
            </a:r>
            <a:r>
              <a:rPr lang="bg-BG" altLang="el-GR" dirty="0" smtClean="0">
                <a:solidFill>
                  <a:srgbClr val="DA8200"/>
                </a:solidFill>
                <a:latin typeface="Tekton Pro" panose="020F0603020208020904" pitchFamily="34" charset="0"/>
              </a:rPr>
              <a:t>отчетени през последната година </a:t>
            </a:r>
            <a:r>
              <a:rPr lang="bg-BG" altLang="el-GR" dirty="0">
                <a:solidFill>
                  <a:srgbClr val="316EA5"/>
                </a:solidFill>
                <a:latin typeface="Tekton Pro" panose="020F0603020208020904" pitchFamily="34" charset="0"/>
              </a:rPr>
              <a:t>в нашата </a:t>
            </a:r>
            <a:r>
              <a:rPr lang="bg-BG" altLang="el-GR" dirty="0" smtClean="0">
                <a:solidFill>
                  <a:srgbClr val="316EA5"/>
                </a:solidFill>
                <a:latin typeface="Tekton Pro" panose="020F0603020208020904" pitchFamily="34" charset="0"/>
              </a:rPr>
              <a:t>страна</a:t>
            </a:r>
            <a:r>
              <a:rPr lang="en-US" altLang="el-GR" dirty="0" smtClean="0">
                <a:solidFill>
                  <a:srgbClr val="316EA5"/>
                </a:solidFill>
                <a:latin typeface="Tekton Pro" panose="020F0603020208020904" pitchFamily="34" charset="0"/>
              </a:rPr>
              <a:t>?</a:t>
            </a:r>
            <a:endParaRPr lang="el-GR" dirty="0"/>
          </a:p>
        </p:txBody>
      </p:sp>
      <p:sp>
        <p:nvSpPr>
          <p:cNvPr id="12" name="Rectangle 11"/>
          <p:cNvSpPr/>
          <p:nvPr/>
        </p:nvSpPr>
        <p:spPr>
          <a:xfrm>
            <a:off x="3759347" y="2427734"/>
            <a:ext cx="5133131" cy="2585323"/>
          </a:xfrm>
          <a:prstGeom prst="rect">
            <a:avLst/>
          </a:prstGeom>
        </p:spPr>
        <p:txBody>
          <a:bodyPr wrap="square">
            <a:spAutoFit/>
          </a:bodyPr>
          <a:lstStyle/>
          <a:p>
            <a:pPr lvl="0"/>
            <a:r>
              <a:rPr lang="en-US" altLang="el-GR" b="1" dirty="0" smtClean="0">
                <a:solidFill>
                  <a:schemeClr val="accent6">
                    <a:lumMod val="75000"/>
                  </a:schemeClr>
                </a:solidFill>
                <a:latin typeface="Tekton Pro" panose="020F0603020208020904" pitchFamily="34" charset="0"/>
              </a:rPr>
              <a:t>„</a:t>
            </a:r>
            <a:r>
              <a:rPr lang="bg-BG" altLang="el-GR" b="1" dirty="0" smtClean="0">
                <a:solidFill>
                  <a:schemeClr val="accent6">
                    <a:lumMod val="75000"/>
                  </a:schemeClr>
                </a:solidFill>
                <a:latin typeface="Tekton Pro" panose="020F0603020208020904" pitchFamily="34" charset="0"/>
              </a:rPr>
              <a:t>не знаем</a:t>
            </a:r>
            <a:r>
              <a:rPr lang="en-US" altLang="el-GR" b="1" dirty="0" smtClean="0">
                <a:solidFill>
                  <a:schemeClr val="accent6">
                    <a:lumMod val="75000"/>
                  </a:schemeClr>
                </a:solidFill>
                <a:latin typeface="Tekton Pro" panose="020F0603020208020904" pitchFamily="34" charset="0"/>
              </a:rPr>
              <a:t>" </a:t>
            </a:r>
          </a:p>
          <a:p>
            <a:r>
              <a:rPr lang="ru-RU" altLang="el-GR" dirty="0">
                <a:solidFill>
                  <a:srgbClr val="000000"/>
                </a:solidFill>
                <a:latin typeface="Segoe UI Light" panose="020B0502040204020203" pitchFamily="34" charset="0"/>
                <a:cs typeface="Segoe UI Light" panose="020B0502040204020203" pitchFamily="34" charset="0"/>
              </a:rPr>
              <a:t>Това обаче е съвсем различен въпрос и отговорът ще бъде също толкова прост и известен</a:t>
            </a:r>
            <a:r>
              <a:rPr lang="en-US" altLang="el-GR" dirty="0" smtClean="0">
                <a:solidFill>
                  <a:srgbClr val="000000"/>
                </a:solidFill>
                <a:latin typeface="Segoe UI Light" panose="020B0502040204020203" pitchFamily="34" charset="0"/>
                <a:cs typeface="Segoe UI Light" panose="020B0502040204020203" pitchFamily="34" charset="0"/>
              </a:rPr>
              <a:t>!</a:t>
            </a:r>
            <a:r>
              <a:rPr lang="el-GR" altLang="el-GR" dirty="0" smtClean="0">
                <a:solidFill>
                  <a:srgbClr val="000000"/>
                </a:solidFill>
                <a:latin typeface="Segoe UI Light" panose="020B0502040204020203" pitchFamily="34" charset="0"/>
                <a:cs typeface="Segoe UI Light" panose="020B0502040204020203" pitchFamily="34" charset="0"/>
              </a:rPr>
              <a:t> </a:t>
            </a:r>
            <a:endParaRPr lang="en-US" altLang="el-GR" dirty="0" smtClean="0">
              <a:solidFill>
                <a:srgbClr val="000000"/>
              </a:solidFill>
              <a:latin typeface="Calibri Light" panose="020F0302020204030204" pitchFamily="34" charset="0"/>
            </a:endParaRPr>
          </a:p>
          <a:p>
            <a:pPr lvl="0"/>
            <a:r>
              <a:rPr lang="bg-BG" altLang="el-GR" dirty="0" smtClean="0">
                <a:solidFill>
                  <a:srgbClr val="316EA5"/>
                </a:solidFill>
                <a:latin typeface="Tekton Pro" panose="020F0603020208020904" pitchFamily="34" charset="0"/>
              </a:rPr>
              <a:t>Защо </a:t>
            </a:r>
            <a:r>
              <a:rPr lang="en-US" altLang="el-GR" dirty="0" smtClean="0">
                <a:solidFill>
                  <a:srgbClr val="316EA5"/>
                </a:solidFill>
                <a:latin typeface="Tekton Pro" panose="020F0603020208020904" pitchFamily="34" charset="0"/>
              </a:rPr>
              <a:t>? </a:t>
            </a:r>
            <a:endParaRPr lang="en-US" altLang="el-GR" dirty="0">
              <a:solidFill>
                <a:srgbClr val="316EA5"/>
              </a:solidFill>
              <a:latin typeface="Tekton Pro" panose="020F0603020208020904" pitchFamily="34" charset="0"/>
            </a:endParaRPr>
          </a:p>
          <a:p>
            <a:pPr lvl="0"/>
            <a:r>
              <a:rPr lang="bg-BG" altLang="el-GR" dirty="0" smtClean="0">
                <a:solidFill>
                  <a:srgbClr val="000000"/>
                </a:solidFill>
                <a:latin typeface="Segoe UI Light" panose="020B0502040204020203" pitchFamily="34" charset="0"/>
                <a:cs typeface="Segoe UI Light" panose="020B0502040204020203" pitchFamily="34" charset="0"/>
              </a:rPr>
              <a:t>Защото досега няма действащмеханизъм за системно докладване и/или регистриране на съобщените случаи на насилие и пренебрегване на деца.</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13" name="Picture 2"/>
          <p:cNvPicPr>
            <a:picLocks noChangeAspect="1" noChangeArrowheads="1"/>
          </p:cNvPicPr>
          <p:nvPr/>
        </p:nvPicPr>
        <p:blipFill>
          <a:blip r:embed="rId3" cstate="print"/>
          <a:srcRect/>
          <a:stretch>
            <a:fillRect/>
          </a:stretch>
        </p:blipFill>
        <p:spPr bwMode="auto">
          <a:xfrm>
            <a:off x="6176563" y="92706"/>
            <a:ext cx="2915940" cy="508405"/>
          </a:xfrm>
          <a:prstGeom prst="rect">
            <a:avLst/>
          </a:prstGeom>
          <a:noFill/>
          <a:ln w="9525">
            <a:noFill/>
            <a:miter lim="800000"/>
            <a:headEnd/>
            <a:tailEnd/>
          </a:ln>
        </p:spPr>
      </p:pic>
    </p:spTree>
    <p:extLst>
      <p:ext uri="{BB962C8B-B14F-4D97-AF65-F5344CB8AC3E}">
        <p14:creationId xmlns:p14="http://schemas.microsoft.com/office/powerpoint/2010/main" xmlns="" val="426979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71550"/>
            <a:ext cx="3096344" cy="1200329"/>
          </a:xfrm>
          <a:prstGeom prst="rect">
            <a:avLst/>
          </a:prstGeom>
        </p:spPr>
        <p:txBody>
          <a:bodyPr wrap="square">
            <a:spAutoFit/>
          </a:bodyPr>
          <a:lstStyle/>
          <a:p>
            <a:pPr lvl="0"/>
            <a:r>
              <a:rPr lang="bg-BG" altLang="el-GR" b="1" dirty="0" smtClean="0">
                <a:solidFill>
                  <a:srgbClr val="DA8200"/>
                </a:solidFill>
                <a:latin typeface="Tekton Pro" panose="020F0603020208020904" pitchFamily="34" charset="0"/>
              </a:rPr>
              <a:t>Защо е важно да се знае </a:t>
            </a:r>
            <a:r>
              <a:rPr lang="bg-BG" altLang="el-GR" b="1" dirty="0" smtClean="0">
                <a:solidFill>
                  <a:srgbClr val="316EA5"/>
                </a:solidFill>
                <a:latin typeface="Tekton Pro" panose="020F0603020208020904" pitchFamily="34" charset="0"/>
              </a:rPr>
              <a:t>броят на децата, жертви на насилие ипренебрегва</a:t>
            </a:r>
            <a:r>
              <a:rPr lang="en-US" altLang="el-GR" b="1" dirty="0" smtClean="0">
                <a:solidFill>
                  <a:srgbClr val="316EA5"/>
                </a:solidFill>
                <a:latin typeface="Tekton Pro" panose="020F0603020208020904" pitchFamily="34" charset="0"/>
              </a:rPr>
              <a:t>? </a:t>
            </a:r>
            <a:endParaRPr lang="el-GR" dirty="0"/>
          </a:p>
        </p:txBody>
      </p:sp>
      <p:sp>
        <p:nvSpPr>
          <p:cNvPr id="5" name="Rectangle 4"/>
          <p:cNvSpPr/>
          <p:nvPr/>
        </p:nvSpPr>
        <p:spPr>
          <a:xfrm>
            <a:off x="3995936" y="771550"/>
            <a:ext cx="4572000" cy="3970318"/>
          </a:xfrm>
          <a:prstGeom prst="rect">
            <a:avLst/>
          </a:prstGeom>
        </p:spPr>
        <p:txBody>
          <a:bodyPr>
            <a:spAutoFit/>
          </a:bodyPr>
          <a:lstStyle/>
          <a:p>
            <a:pPr lvl="0"/>
            <a:r>
              <a:rPr lang="bg-BG" altLang="el-GR" dirty="0" smtClean="0">
                <a:solidFill>
                  <a:srgbClr val="000000"/>
                </a:solidFill>
                <a:latin typeface="Segoe UI Light" panose="020B0502040204020203" pitchFamily="34" charset="0"/>
                <a:cs typeface="Segoe UI Light" panose="020B0502040204020203" pitchFamily="34" charset="0"/>
              </a:rPr>
              <a:t>зашото</a:t>
            </a:r>
            <a:endParaRPr lang="en-US" altLang="el-GR" dirty="0" smtClean="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ru-RU" altLang="el-GR" dirty="0">
                <a:solidFill>
                  <a:srgbClr val="000000"/>
                </a:solidFill>
                <a:latin typeface="Segoe UI Light" panose="020B0502040204020203" pitchFamily="34" charset="0"/>
                <a:cs typeface="Segoe UI Light" panose="020B0502040204020203" pitchFamily="34" charset="0"/>
              </a:rPr>
              <a:t>липсата на надеждна информация за броя на децата, засегнати от малтретиране и пренебрегване на деца, е определена като </a:t>
            </a:r>
            <a:r>
              <a:rPr lang="en-US" altLang="el-GR" b="1" dirty="0" smtClean="0">
                <a:solidFill>
                  <a:schemeClr val="accent1"/>
                </a:solidFill>
                <a:latin typeface="Segoe UI Light" panose="020B0502040204020203" pitchFamily="34" charset="0"/>
                <a:cs typeface="Segoe UI Light" panose="020B0502040204020203" pitchFamily="34" charset="0"/>
              </a:rPr>
              <a:t>“</a:t>
            </a:r>
            <a:r>
              <a:rPr lang="ru-RU" altLang="el-GR" b="1" dirty="0">
                <a:solidFill>
                  <a:schemeClr val="accent1"/>
                </a:solidFill>
                <a:latin typeface="Segoe UI Light" panose="020B0502040204020203" pitchFamily="34" charset="0"/>
                <a:cs typeface="Segoe UI Light" panose="020B0502040204020203" pitchFamily="34" charset="0"/>
              </a:rPr>
              <a:t>сериозно ограничение в предоставянето на ефективен отговор </a:t>
            </a:r>
            <a:r>
              <a:rPr lang="ru-RU" altLang="el-GR" b="1" dirty="0" smtClean="0">
                <a:solidFill>
                  <a:schemeClr val="accent1"/>
                </a:solidFill>
                <a:latin typeface="Segoe UI Light" panose="020B0502040204020203" pitchFamily="34" charset="0"/>
                <a:cs typeface="Segoe UI Light" panose="020B0502040204020203" pitchFamily="34" charset="0"/>
              </a:rPr>
              <a:t>от общественото </a:t>
            </a:r>
            <a:r>
              <a:rPr lang="ru-RU" altLang="el-GR" b="1" dirty="0">
                <a:solidFill>
                  <a:schemeClr val="accent1"/>
                </a:solidFill>
                <a:latin typeface="Segoe UI Light" panose="020B0502040204020203" pitchFamily="34" charset="0"/>
                <a:cs typeface="Segoe UI Light" panose="020B0502040204020203" pitchFamily="34" charset="0"/>
              </a:rPr>
              <a:t>здраве</a:t>
            </a:r>
            <a:r>
              <a:rPr lang="en-US" altLang="el-GR" b="1" dirty="0" smtClean="0">
                <a:solidFill>
                  <a:schemeClr val="accent1"/>
                </a:solidFill>
                <a:latin typeface="Segoe UI Light" panose="020B0502040204020203" pitchFamily="34" charset="0"/>
                <a:cs typeface="Segoe UI Light" panose="020B0502040204020203" pitchFamily="34" charset="0"/>
              </a:rPr>
              <a:t>” </a:t>
            </a:r>
            <a:r>
              <a:rPr lang="en-US" altLang="el-GR" dirty="0">
                <a:solidFill>
                  <a:srgbClr val="000000"/>
                </a:solidFill>
                <a:latin typeface="Segoe UI Light" panose="020B0502040204020203" pitchFamily="34" charset="0"/>
                <a:cs typeface="Segoe UI Light" panose="020B0502040204020203" pitchFamily="34" charset="0"/>
              </a:rPr>
              <a:t>(</a:t>
            </a:r>
            <a:r>
              <a:rPr lang="en-US" altLang="el-GR" dirty="0" err="1">
                <a:solidFill>
                  <a:srgbClr val="000000"/>
                </a:solidFill>
                <a:latin typeface="Segoe UI Light" panose="020B0502040204020203" pitchFamily="34" charset="0"/>
                <a:cs typeface="Segoe UI Light" panose="020B0502040204020203" pitchFamily="34" charset="0"/>
              </a:rPr>
              <a:t>Leeb</a:t>
            </a:r>
            <a:r>
              <a:rPr lang="en-US" altLang="el-GR" dirty="0">
                <a:solidFill>
                  <a:srgbClr val="000000"/>
                </a:solidFill>
                <a:latin typeface="Segoe UI Light" panose="020B0502040204020203" pitchFamily="34" charset="0"/>
                <a:cs typeface="Segoe UI Light" panose="020B0502040204020203" pitchFamily="34" charset="0"/>
              </a:rPr>
              <a:t> et al. 2008) </a:t>
            </a:r>
          </a:p>
          <a:p>
            <a:pPr marL="285750" lvl="0" indent="-285750">
              <a:buFontTx/>
              <a:buChar char="-"/>
            </a:pPr>
            <a:endParaRPr lang="en-US" altLang="el-GR" dirty="0" smtClean="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ru-RU" altLang="el-GR" dirty="0">
                <a:solidFill>
                  <a:srgbClr val="000000"/>
                </a:solidFill>
                <a:latin typeface="Segoe UI Light" panose="020B0502040204020203" pitchFamily="34" charset="0"/>
                <a:cs typeface="Segoe UI Light" panose="020B0502040204020203" pitchFamily="34" charset="0"/>
              </a:rPr>
              <a:t>придобиване на представа за степента и естеството на малтретирането на деца</a:t>
            </a:r>
            <a:r>
              <a:rPr lang="en-US" altLang="el-GR" dirty="0" smtClean="0">
                <a:solidFill>
                  <a:srgbClr val="000000"/>
                </a:solidFill>
                <a:latin typeface="Segoe UI Light" panose="020B0502040204020203" pitchFamily="34" charset="0"/>
                <a:cs typeface="Segoe UI Light" panose="020B0502040204020203" pitchFamily="34" charset="0"/>
              </a:rPr>
              <a:t>, </a:t>
            </a:r>
            <a:r>
              <a:rPr lang="bg-BG" altLang="el-GR" dirty="0" smtClean="0">
                <a:solidFill>
                  <a:srgbClr val="000000"/>
                </a:solidFill>
                <a:latin typeface="Segoe UI Light" panose="020B0502040204020203" pitchFamily="34" charset="0"/>
                <a:cs typeface="Segoe UI Light" panose="020B0502040204020203" pitchFamily="34" charset="0"/>
              </a:rPr>
              <a:t>от друга страна</a:t>
            </a:r>
            <a:r>
              <a:rPr lang="en-US" altLang="el-GR" dirty="0" smtClean="0">
                <a:solidFill>
                  <a:srgbClr val="000000"/>
                </a:solidFill>
                <a:latin typeface="Segoe UI Light" panose="020B0502040204020203" pitchFamily="34" charset="0"/>
                <a:cs typeface="Segoe UI Light" panose="020B0502040204020203" pitchFamily="34" charset="0"/>
              </a:rPr>
              <a:t>, </a:t>
            </a:r>
            <a:r>
              <a:rPr lang="en-US" altLang="el-GR" b="1" dirty="0" smtClean="0">
                <a:solidFill>
                  <a:schemeClr val="accent1"/>
                </a:solidFill>
                <a:latin typeface="Segoe UI Light" panose="020B0502040204020203" pitchFamily="34" charset="0"/>
                <a:cs typeface="Segoe UI Light" panose="020B0502040204020203" pitchFamily="34" charset="0"/>
              </a:rPr>
              <a:t>“</a:t>
            </a:r>
            <a:r>
              <a:rPr lang="ru-RU" altLang="el-GR" b="1" dirty="0">
                <a:solidFill>
                  <a:schemeClr val="accent1"/>
                </a:solidFill>
                <a:latin typeface="Segoe UI Light" panose="020B0502040204020203" pitchFamily="34" charset="0"/>
                <a:cs typeface="Segoe UI Light" panose="020B0502040204020203" pitchFamily="34" charset="0"/>
              </a:rPr>
              <a:t>е основата за предотвратяване на малтретирането на деца</a:t>
            </a:r>
            <a:r>
              <a:rPr lang="en-US" altLang="el-GR" b="1" dirty="0" smtClean="0">
                <a:solidFill>
                  <a:schemeClr val="accent1"/>
                </a:solidFill>
                <a:latin typeface="Segoe UI Light" panose="020B0502040204020203" pitchFamily="34" charset="0"/>
                <a:cs typeface="Segoe UI Light" panose="020B0502040204020203" pitchFamily="34" charset="0"/>
              </a:rPr>
              <a:t>”</a:t>
            </a:r>
            <a:r>
              <a:rPr lang="en-US" altLang="el-GR" dirty="0" smtClean="0">
                <a:solidFill>
                  <a:srgbClr val="000000"/>
                </a:solidFill>
                <a:latin typeface="Segoe UI Light" panose="020B0502040204020203" pitchFamily="34" charset="0"/>
                <a:cs typeface="Segoe UI Light" panose="020B0502040204020203" pitchFamily="34" charset="0"/>
              </a:rPr>
              <a:t> </a:t>
            </a:r>
            <a:r>
              <a:rPr lang="en-US" altLang="el-GR" dirty="0">
                <a:solidFill>
                  <a:srgbClr val="000000"/>
                </a:solidFill>
                <a:latin typeface="Segoe UI Light" panose="020B0502040204020203" pitchFamily="34" charset="0"/>
                <a:cs typeface="Segoe UI Light" panose="020B0502040204020203" pitchFamily="34" charset="0"/>
              </a:rPr>
              <a:t>(Fallon et al. 2010)</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6" name="Picture 2"/>
          <p:cNvPicPr>
            <a:picLocks noChangeAspect="1" noChangeArrowheads="1"/>
          </p:cNvPicPr>
          <p:nvPr/>
        </p:nvPicPr>
        <p:blipFill>
          <a:blip r:embed="rId2" cstate="print"/>
          <a:srcRect/>
          <a:stretch>
            <a:fillRect/>
          </a:stretch>
        </p:blipFill>
        <p:spPr bwMode="auto">
          <a:xfrm>
            <a:off x="6084168" y="4515966"/>
            <a:ext cx="2915940" cy="508405"/>
          </a:xfrm>
          <a:prstGeom prst="rect">
            <a:avLst/>
          </a:prstGeom>
          <a:noFill/>
          <a:ln w="9525">
            <a:noFill/>
            <a:miter lim="800000"/>
            <a:headEnd/>
            <a:tailEnd/>
          </a:ln>
        </p:spPr>
      </p:pic>
    </p:spTree>
    <p:extLst>
      <p:ext uri="{BB962C8B-B14F-4D97-AF65-F5344CB8AC3E}">
        <p14:creationId xmlns:p14="http://schemas.microsoft.com/office/powerpoint/2010/main" xmlns="" val="56945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335174473"/>
              </p:ext>
            </p:extLst>
          </p:nvPr>
        </p:nvGraphicFramePr>
        <p:xfrm>
          <a:off x="323528" y="339502"/>
          <a:ext cx="849694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p:cNvPicPr>
            <a:picLocks noChangeAspect="1" noChangeArrowheads="1"/>
          </p:cNvPicPr>
          <p:nvPr/>
        </p:nvPicPr>
        <p:blipFill>
          <a:blip r:embed="rId7" cstate="print"/>
          <a:srcRect/>
          <a:stretch>
            <a:fillRect/>
          </a:stretch>
        </p:blipFill>
        <p:spPr bwMode="auto">
          <a:xfrm>
            <a:off x="5539111" y="4547617"/>
            <a:ext cx="3262311" cy="568796"/>
          </a:xfrm>
          <a:prstGeom prst="rect">
            <a:avLst/>
          </a:prstGeom>
          <a:noFill/>
          <a:ln w="9525">
            <a:noFill/>
            <a:miter lim="800000"/>
            <a:headEnd/>
            <a:tailEnd/>
          </a:ln>
        </p:spPr>
      </p:pic>
    </p:spTree>
    <p:extLst>
      <p:ext uri="{BB962C8B-B14F-4D97-AF65-F5344CB8AC3E}">
        <p14:creationId xmlns:p14="http://schemas.microsoft.com/office/powerpoint/2010/main" xmlns="" val="187723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graphicEl>
                                              <a:dgm id="{A79C8F91-ED46-4270-BD95-7BD302CB6A0D}"/>
                                            </p:graphicEl>
                                          </p:spTgt>
                                        </p:tgtEl>
                                        <p:attrNameLst>
                                          <p:attrName>style.visibility</p:attrName>
                                        </p:attrNameLst>
                                      </p:cBhvr>
                                      <p:to>
                                        <p:strVal val="visible"/>
                                      </p:to>
                                    </p:set>
                                    <p:anim calcmode="lin" valueType="num">
                                      <p:cBhvr>
                                        <p:cTn id="7" dur="500" fill="hold"/>
                                        <p:tgtEl>
                                          <p:spTgt spid="3">
                                            <p:graphicEl>
                                              <a:dgm id="{A79C8F91-ED46-4270-BD95-7BD302CB6A0D}"/>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A79C8F91-ED46-4270-BD95-7BD302CB6A0D}"/>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A79C8F91-ED46-4270-BD95-7BD302CB6A0D}"/>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graphicEl>
                                              <a:dgm id="{1D3BC2B2-CA57-41D9-838C-A8CD4ED5102B}"/>
                                            </p:graphicEl>
                                          </p:spTgt>
                                        </p:tgtEl>
                                        <p:attrNameLst>
                                          <p:attrName>style.visibility</p:attrName>
                                        </p:attrNameLst>
                                      </p:cBhvr>
                                      <p:to>
                                        <p:strVal val="visible"/>
                                      </p:to>
                                    </p:set>
                                    <p:anim calcmode="lin" valueType="num">
                                      <p:cBhvr>
                                        <p:cTn id="14" dur="500" fill="hold"/>
                                        <p:tgtEl>
                                          <p:spTgt spid="3">
                                            <p:graphicEl>
                                              <a:dgm id="{1D3BC2B2-CA57-41D9-838C-A8CD4ED5102B}"/>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1D3BC2B2-CA57-41D9-838C-A8CD4ED5102B}"/>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1D3BC2B2-CA57-41D9-838C-A8CD4ED5102B}"/>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graphicEl>
                                              <a:dgm id="{149E5583-683C-465A-BD33-8D49FE8437B3}"/>
                                            </p:graphicEl>
                                          </p:spTgt>
                                        </p:tgtEl>
                                        <p:attrNameLst>
                                          <p:attrName>style.visibility</p:attrName>
                                        </p:attrNameLst>
                                      </p:cBhvr>
                                      <p:to>
                                        <p:strVal val="visible"/>
                                      </p:to>
                                    </p:set>
                                    <p:anim calcmode="lin" valueType="num">
                                      <p:cBhvr>
                                        <p:cTn id="21" dur="500" fill="hold"/>
                                        <p:tgtEl>
                                          <p:spTgt spid="3">
                                            <p:graphicEl>
                                              <a:dgm id="{149E5583-683C-465A-BD33-8D49FE8437B3}"/>
                                            </p:graphicEl>
                                          </p:spTgt>
                                        </p:tgtEl>
                                        <p:attrNameLst>
                                          <p:attrName>ppt_w</p:attrName>
                                        </p:attrNameLst>
                                      </p:cBhvr>
                                      <p:tavLst>
                                        <p:tav tm="0">
                                          <p:val>
                                            <p:fltVal val="0"/>
                                          </p:val>
                                        </p:tav>
                                        <p:tav tm="100000">
                                          <p:val>
                                            <p:strVal val="#ppt_w"/>
                                          </p:val>
                                        </p:tav>
                                      </p:tavLst>
                                    </p:anim>
                                    <p:anim calcmode="lin" valueType="num">
                                      <p:cBhvr>
                                        <p:cTn id="22" dur="500" fill="hold"/>
                                        <p:tgtEl>
                                          <p:spTgt spid="3">
                                            <p:graphicEl>
                                              <a:dgm id="{149E5583-683C-465A-BD33-8D49FE8437B3}"/>
                                            </p:graphicEl>
                                          </p:spTgt>
                                        </p:tgtEl>
                                        <p:attrNameLst>
                                          <p:attrName>ppt_h</p:attrName>
                                        </p:attrNameLst>
                                      </p:cBhvr>
                                      <p:tavLst>
                                        <p:tav tm="0">
                                          <p:val>
                                            <p:fltVal val="0"/>
                                          </p:val>
                                        </p:tav>
                                        <p:tav tm="100000">
                                          <p:val>
                                            <p:strVal val="#ppt_h"/>
                                          </p:val>
                                        </p:tav>
                                      </p:tavLst>
                                    </p:anim>
                                    <p:animEffect transition="in" filter="fade">
                                      <p:cBhvr>
                                        <p:cTn id="23" dur="500"/>
                                        <p:tgtEl>
                                          <p:spTgt spid="3">
                                            <p:graphicEl>
                                              <a:dgm id="{149E5583-683C-465A-BD33-8D49FE8437B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ru-RU" sz="4400" dirty="0" smtClean="0">
                <a:solidFill>
                  <a:schemeClr val="accent1"/>
                </a:solidFill>
              </a:rPr>
              <a:t>Какво </a:t>
            </a:r>
            <a:r>
              <a:rPr lang="ru-RU" sz="4400" dirty="0">
                <a:solidFill>
                  <a:schemeClr val="accent1"/>
                </a:solidFill>
              </a:rPr>
              <a:t>показват наличните данни</a:t>
            </a:r>
          </a:p>
          <a:p>
            <a:pPr marL="0" indent="0" algn="ctr">
              <a:buNone/>
            </a:pPr>
            <a:r>
              <a:rPr lang="ru-RU" sz="4400" dirty="0">
                <a:solidFill>
                  <a:schemeClr val="accent1"/>
                </a:solidFill>
              </a:rPr>
              <a:t>в нашата </a:t>
            </a:r>
            <a:r>
              <a:rPr lang="ru-RU" sz="4400" dirty="0" smtClean="0">
                <a:solidFill>
                  <a:schemeClr val="accent1"/>
                </a:solidFill>
              </a:rPr>
              <a:t>страна?</a:t>
            </a:r>
            <a:endParaRPr lang="el-GR" dirty="0">
              <a:solidFill>
                <a:schemeClr val="accent1"/>
              </a:solidFill>
            </a:endParaRPr>
          </a:p>
        </p:txBody>
      </p:sp>
      <p:pic>
        <p:nvPicPr>
          <p:cNvPr id="4" name="Picture 2"/>
          <p:cNvPicPr>
            <a:picLocks noChangeAspect="1" noChangeArrowheads="1"/>
          </p:cNvPicPr>
          <p:nvPr/>
        </p:nvPicPr>
        <p:blipFill>
          <a:blip r:embed="rId3" cstate="print"/>
          <a:srcRect/>
          <a:stretch>
            <a:fillRect/>
          </a:stretch>
        </p:blipFill>
        <p:spPr bwMode="auto">
          <a:xfrm>
            <a:off x="6120556" y="4587974"/>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bg-BG" sz="1000" b="1" dirty="0">
                <a:solidFill>
                  <a:srgbClr val="595959"/>
                </a:solidFill>
                <a:latin typeface="Agency FB" pitchFamily="34" charset="0"/>
                <a:cs typeface="Times New Roman" pitchFamily="18" charset="0"/>
              </a:rPr>
              <a:t>Семинар за Оператори на системата </a:t>
            </a:r>
            <a:r>
              <a:rPr lang="en-US" sz="1000" b="1" dirty="0">
                <a:solidFill>
                  <a:srgbClr val="595959"/>
                </a:solidFill>
                <a:latin typeface="Agency FB" pitchFamily="34" charset="0"/>
                <a:cs typeface="Times New Roman" pitchFamily="18" charset="0"/>
              </a:rPr>
              <a:t>CAN-MDS</a:t>
            </a:r>
            <a:r>
              <a:rPr lang="bg-BG" sz="1000" b="1" dirty="0">
                <a:solidFill>
                  <a:srgbClr val="595959"/>
                </a:solidFill>
                <a:latin typeface="Agency FB" pitchFamily="34" charset="0"/>
                <a:cs typeface="Times New Roman" pitchFamily="18" charset="0"/>
              </a:rPr>
              <a:t>  </a:t>
            </a:r>
            <a:endParaRPr lang="en-US" sz="1400" b="1" dirty="0"/>
          </a:p>
        </p:txBody>
      </p:sp>
      <p:pic>
        <p:nvPicPr>
          <p:cNvPr id="6" name="Picture 5"/>
          <p:cNvPicPr>
            <a:picLocks noChangeAspect="1"/>
          </p:cNvPicPr>
          <p:nvPr/>
        </p:nvPicPr>
        <p:blipFill>
          <a:blip r:embed="rId4" cstate="print"/>
          <a:stretch>
            <a:fillRect/>
          </a:stretch>
        </p:blipFill>
        <p:spPr>
          <a:xfrm>
            <a:off x="2627784" y="4657792"/>
            <a:ext cx="471335" cy="312397"/>
          </a:xfrm>
          <a:prstGeom prst="rect">
            <a:avLst/>
          </a:prstGeom>
        </p:spPr>
      </p:pic>
      <p:pic>
        <p:nvPicPr>
          <p:cNvPr id="7" name="Picture 6"/>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806103" y="4613935"/>
            <a:ext cx="392090" cy="400110"/>
          </a:xfrm>
          <a:prstGeom prst="rect">
            <a:avLst/>
          </a:prstGeom>
          <a:noFill/>
          <a:ln>
            <a:noFill/>
          </a:ln>
        </p:spPr>
      </p:pic>
    </p:spTree>
    <p:extLst>
      <p:ext uri="{BB962C8B-B14F-4D97-AF65-F5344CB8AC3E}">
        <p14:creationId xmlns:p14="http://schemas.microsoft.com/office/powerpoint/2010/main" xmlns="" val="3986585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0" indent="0">
              <a:buNone/>
            </a:pPr>
            <a:endParaRPr lang="en-US" sz="1700" dirty="0" smtClean="0"/>
          </a:p>
          <a:p>
            <a:pPr marL="0" indent="0" algn="just">
              <a:buNone/>
            </a:pPr>
            <a:r>
              <a:rPr lang="en-US" sz="1800" dirty="0" smtClean="0"/>
              <a:t>“… </a:t>
            </a:r>
            <a:r>
              <a:rPr lang="bg-BG" sz="1800" dirty="0" smtClean="0"/>
              <a:t>Въз основа на обзор на съществуващи данни , се налага изводът, че в България все още има сериозни разлики между съобщаваните в официалните статистики случаи на НПД и действително съществуващите. Все още наличните данни за случаи на НПД са фрагментирани. </a:t>
            </a:r>
            <a:r>
              <a:rPr lang="ru-RU" sz="1800" dirty="0"/>
              <a:t>При събирането на данни, се използват различни инструменти и методологии, поради което наличните данни не са нито надеждни, нито съпоставими.</a:t>
            </a:r>
          </a:p>
          <a:p>
            <a:pPr marL="0" indent="0" algn="just">
              <a:buNone/>
            </a:pPr>
            <a:r>
              <a:rPr lang="bg-BG" sz="1800" dirty="0" smtClean="0"/>
              <a:t>Системата за идентифициране и докладване на случаи на деца, преживели или в риск от насилие е в процес на развитие. Професионалистите от системата за закрила на децата се нуждаят от допълнително обучение   за справяне със случаи на насилие и пренебрегване на деца, с оглед ефективно изпълнение на задълженията им .</a:t>
            </a:r>
            <a:r>
              <a:rPr lang="en-US" sz="1800" dirty="0" smtClean="0"/>
              <a:t>”</a:t>
            </a:r>
            <a:endParaRPr lang="el-GR" dirty="0" smtClean="0"/>
          </a:p>
          <a:p>
            <a:endParaRPr lang="el-GR" dirty="0"/>
          </a:p>
        </p:txBody>
      </p:sp>
      <p:sp>
        <p:nvSpPr>
          <p:cNvPr id="11" name="Rectangle 2"/>
          <p:cNvSpPr>
            <a:spLocks noGrp="1" noChangeArrowheads="1"/>
          </p:cNvSpPr>
          <p:nvPr>
            <p:ph type="title"/>
          </p:nvPr>
        </p:nvSpPr>
        <p:spPr>
          <a:xfrm>
            <a:off x="971600" y="195486"/>
            <a:ext cx="7056784" cy="708422"/>
          </a:xfrm>
        </p:spPr>
        <p:txBody>
          <a:bodyPr>
            <a:normAutofit fontScale="90000"/>
          </a:bodyPr>
          <a:lstStyle/>
          <a:p>
            <a:r>
              <a:rPr lang="bg-BG" sz="3600" b="1" dirty="0" smtClean="0"/>
              <a:t/>
            </a:r>
            <a:br>
              <a:rPr lang="bg-BG" sz="3600" b="1" dirty="0" smtClean="0"/>
            </a:br>
            <a:r>
              <a:rPr lang="bg-BG" sz="3600" b="1" dirty="0" smtClean="0">
                <a:solidFill>
                  <a:schemeClr val="accent1"/>
                </a:solidFill>
              </a:rPr>
              <a:t>Състояние на проблема</a:t>
            </a:r>
            <a:r>
              <a:rPr lang="en-US" sz="3600" b="1" dirty="0" smtClean="0">
                <a:solidFill>
                  <a:schemeClr val="accent1"/>
                </a:solidFill>
              </a:rPr>
              <a:t/>
            </a:r>
            <a:br>
              <a:rPr lang="en-US" sz="3600" b="1" dirty="0" smtClean="0">
                <a:solidFill>
                  <a:schemeClr val="accent1"/>
                </a:solidFill>
              </a:rPr>
            </a:br>
            <a:r>
              <a:rPr lang="en-US" sz="3600" dirty="0" smtClean="0">
                <a:latin typeface="Arial Narrow" pitchFamily="34" charset="0"/>
              </a:rPr>
              <a:t> </a:t>
            </a:r>
            <a:r>
              <a:rPr lang="en-US" sz="1800" dirty="0" smtClean="0">
                <a:latin typeface="Arial Narrow" pitchFamily="34" charset="0"/>
              </a:rPr>
              <a:t>[]</a:t>
            </a:r>
            <a:endParaRPr lang="el-GR" sz="2200" b="1" dirty="0">
              <a:latin typeface="Arial Narrow"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2155</TotalTime>
  <Words>1667</Words>
  <Application>Microsoft Office PowerPoint</Application>
  <PresentationFormat>On-screen Show (16:9)</PresentationFormat>
  <Paragraphs>146</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CAN-MDS  Обосновка</vt:lpstr>
      <vt:lpstr>Slide 2</vt:lpstr>
      <vt:lpstr>Обосновка</vt:lpstr>
      <vt:lpstr>      [European report on preventing child maltreatment, 2013] </vt:lpstr>
      <vt:lpstr>Slide 5</vt:lpstr>
      <vt:lpstr>Slide 6</vt:lpstr>
      <vt:lpstr>Slide 7</vt:lpstr>
      <vt:lpstr>Slide 8</vt:lpstr>
      <vt:lpstr> Състояние на проблема  []</vt:lpstr>
      <vt:lpstr>Slide 10</vt:lpstr>
      <vt:lpstr>Кои са факторите, водещи до тази празнина?</vt:lpstr>
      <vt:lpstr>Кои са факторите, водещи до тази празнина?</vt:lpstr>
      <vt:lpstr>Кои са факторите, водещи до тази празнина?</vt:lpstr>
      <vt:lpstr>Кои са факторите, водещи до тази празнина?</vt:lpstr>
      <vt:lpstr>Текуща ситуация оценка на потребности последствия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132</cp:revision>
  <dcterms:created xsi:type="dcterms:W3CDTF">2015-09-23T14:40:47Z</dcterms:created>
  <dcterms:modified xsi:type="dcterms:W3CDTF">2022-02-01T10:42:45Z</dcterms:modified>
</cp:coreProperties>
</file>