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328" r:id="rId3"/>
    <p:sldId id="327" r:id="rId4"/>
    <p:sldId id="318" r:id="rId5"/>
    <p:sldId id="319" r:id="rId6"/>
    <p:sldId id="320" r:id="rId7"/>
    <p:sldId id="321" r:id="rId8"/>
    <p:sldId id="322" r:id="rId9"/>
    <p:sldId id="323" r:id="rId10"/>
    <p:sldId id="324" r:id="rId11"/>
    <p:sldId id="326" r:id="rId12"/>
    <p:sldId id="325" r:id="rId13"/>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0215" autoAdjust="0"/>
    <p:restoredTop sz="85101" autoAdjust="0"/>
  </p:normalViewPr>
  <p:slideViewPr>
    <p:cSldViewPr snapToGrid="0">
      <p:cViewPr>
        <p:scale>
          <a:sx n="66" d="100"/>
          <a:sy n="66" d="100"/>
        </p:scale>
        <p:origin x="-1008" y="7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C624EB-1C4B-4232-B975-72A2D3EFBEC8}" type="datetimeFigureOut">
              <a:rPr lang="el-GR" smtClean="0"/>
              <a:pPr/>
              <a:t>1/2/2022</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E7539B-C323-4049-8909-F9628D885A5E}" type="slidenum">
              <a:rPr lang="el-GR" smtClean="0"/>
              <a:pPr/>
              <a:t>‹#›</a:t>
            </a:fld>
            <a:endParaRPr lang="el-GR"/>
          </a:p>
        </p:txBody>
      </p:sp>
    </p:spTree>
    <p:extLst>
      <p:ext uri="{BB962C8B-B14F-4D97-AF65-F5344CB8AC3E}">
        <p14:creationId xmlns="" xmlns:p14="http://schemas.microsoft.com/office/powerpoint/2010/main" val="3638204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a:t>
            </a:fld>
            <a:endParaRPr lang="el-GR"/>
          </a:p>
        </p:txBody>
      </p:sp>
    </p:spTree>
    <p:extLst>
      <p:ext uri="{BB962C8B-B14F-4D97-AF65-F5344CB8AC3E}">
        <p14:creationId xmlns="" xmlns:p14="http://schemas.microsoft.com/office/powerpoint/2010/main" val="12916489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Trainer goes to the app and present quickly the structure and the Operator’s Panel button</a:t>
            </a:r>
          </a:p>
        </p:txBody>
      </p:sp>
      <p:sp>
        <p:nvSpPr>
          <p:cNvPr id="4" name="Slide Number Placeholder 3"/>
          <p:cNvSpPr>
            <a:spLocks noGrp="1"/>
          </p:cNvSpPr>
          <p:nvPr>
            <p:ph type="sldNum" sz="quarter" idx="10"/>
          </p:nvPr>
        </p:nvSpPr>
        <p:spPr/>
        <p:txBody>
          <a:bodyPr/>
          <a:lstStyle/>
          <a:p>
            <a:fld id="{10E7539B-C323-4049-8909-F9628D885A5E}" type="slidenum">
              <a:rPr lang="el-GR" smtClean="0"/>
              <a:pPr/>
              <a:t>4</a:t>
            </a:fld>
            <a:endParaRPr lang="el-GR"/>
          </a:p>
        </p:txBody>
      </p:sp>
    </p:spTree>
    <p:extLst>
      <p:ext uri="{BB962C8B-B14F-4D97-AF65-F5344CB8AC3E}">
        <p14:creationId xmlns="" xmlns:p14="http://schemas.microsoft.com/office/powerpoint/2010/main" val="39657128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Trainer explain the role of the right column (see also Step by step</a:t>
            </a:r>
            <a:r>
              <a:rPr lang="en-US" baseline="0" dirty="0"/>
              <a:t> Guide for </a:t>
            </a:r>
            <a:r>
              <a:rPr lang="en-US" dirty="0"/>
              <a:t>Administrator, p.</a:t>
            </a:r>
            <a:r>
              <a:rPr lang="en-US" baseline="0" dirty="0"/>
              <a:t> 8</a:t>
            </a:r>
          </a:p>
          <a:p>
            <a:endParaRPr lang="en-US" baseline="0" dirty="0"/>
          </a:p>
          <a:p>
            <a:r>
              <a:rPr lang="en-US" sz="1200" kern="1200" dirty="0">
                <a:solidFill>
                  <a:schemeClr val="tx1"/>
                </a:solidFill>
                <a:latin typeface="+mn-lt"/>
                <a:ea typeface="+mn-ea"/>
                <a:cs typeface="+mn-cs"/>
              </a:rPr>
              <a:t>In the right side of the screen, system’s operational tools are available (including language selection drop-down menu, Operator’s Panel, Print and Log out buttons). </a:t>
            </a:r>
          </a:p>
          <a:p>
            <a:r>
              <a:rPr lang="el-GR" sz="1200" i="1" kern="1200" dirty="0">
                <a:solidFill>
                  <a:schemeClr val="tx1"/>
                </a:solidFill>
                <a:latin typeface="+mn-lt"/>
                <a:ea typeface="+mn-ea"/>
                <a:cs typeface="+mn-cs"/>
              </a:rPr>
              <a:t>Τ</a:t>
            </a:r>
            <a:r>
              <a:rPr lang="en-US" sz="1200" i="1" kern="1200" dirty="0">
                <a:solidFill>
                  <a:schemeClr val="tx1"/>
                </a:solidFill>
                <a:latin typeface="+mn-lt"/>
                <a:ea typeface="+mn-ea"/>
                <a:cs typeface="+mn-cs"/>
              </a:rPr>
              <a:t>he column in the right side of the screen is actually a list of the MDS data elements that serves in multiple ways:</a:t>
            </a:r>
            <a:endParaRPr lang="en-US" sz="1200" kern="1200" dirty="0">
              <a:solidFill>
                <a:schemeClr val="tx1"/>
              </a:solidFill>
              <a:latin typeface="+mn-lt"/>
              <a:ea typeface="+mn-ea"/>
              <a:cs typeface="+mn-cs"/>
            </a:endParaRPr>
          </a:p>
          <a:p>
            <a:pPr lvl="0">
              <a:buFont typeface="Arial" pitchFamily="34" charset="0"/>
              <a:buChar char="•"/>
            </a:pPr>
            <a:r>
              <a:rPr lang="en-US" sz="1200" i="1" kern="1200" dirty="0">
                <a:solidFill>
                  <a:schemeClr val="tx1"/>
                </a:solidFill>
                <a:latin typeface="+mn-lt"/>
                <a:ea typeface="+mn-ea"/>
                <a:cs typeface="+mn-cs"/>
              </a:rPr>
              <a:t>indicates the sequence of data elements to be recorded</a:t>
            </a:r>
            <a:endParaRPr lang="en-US" sz="1200" kern="1200" dirty="0">
              <a:solidFill>
                <a:schemeClr val="tx1"/>
              </a:solidFill>
              <a:latin typeface="+mn-lt"/>
              <a:ea typeface="+mn-ea"/>
              <a:cs typeface="+mn-cs"/>
            </a:endParaRPr>
          </a:p>
          <a:p>
            <a:pPr lvl="0">
              <a:buFont typeface="Arial" pitchFamily="34" charset="0"/>
              <a:buChar char="•"/>
            </a:pPr>
            <a:r>
              <a:rPr lang="en-US" sz="1200" i="1" kern="1200" dirty="0">
                <a:solidFill>
                  <a:schemeClr val="tx1"/>
                </a:solidFill>
                <a:latin typeface="+mn-lt"/>
                <a:ea typeface="+mn-ea"/>
                <a:cs typeface="+mn-cs"/>
              </a:rPr>
              <a:t>indicates who records the necessary information, namely you (green boxes) or the system (orange boxes) </a:t>
            </a:r>
            <a:endParaRPr lang="en-US" sz="1200" kern="1200" dirty="0">
              <a:solidFill>
                <a:schemeClr val="tx1"/>
              </a:solidFill>
              <a:latin typeface="+mn-lt"/>
              <a:ea typeface="+mn-ea"/>
              <a:cs typeface="+mn-cs"/>
            </a:endParaRPr>
          </a:p>
          <a:p>
            <a:pPr lvl="0">
              <a:buFont typeface="Arial" pitchFamily="34" charset="0"/>
              <a:buChar char="•"/>
            </a:pPr>
            <a:r>
              <a:rPr lang="en-US" sz="1200" i="1" kern="1200" dirty="0">
                <a:solidFill>
                  <a:schemeClr val="tx1"/>
                </a:solidFill>
                <a:latin typeface="+mn-lt"/>
                <a:ea typeface="+mn-ea"/>
                <a:cs typeface="+mn-cs"/>
              </a:rPr>
              <a:t>provides you with an overview of the information already recorded and with notifications for potential duplications </a:t>
            </a:r>
            <a:endParaRPr lang="en-US" sz="1200" kern="1200" dirty="0">
              <a:solidFill>
                <a:schemeClr val="tx1"/>
              </a:solidFill>
              <a:latin typeface="+mn-lt"/>
              <a:ea typeface="+mn-ea"/>
              <a:cs typeface="+mn-cs"/>
            </a:endParaRPr>
          </a:p>
          <a:p>
            <a:pPr lvl="0">
              <a:buFont typeface="Arial" pitchFamily="34" charset="0"/>
              <a:buChar char="•"/>
            </a:pPr>
            <a:r>
              <a:rPr lang="en-US" sz="1200" i="1" kern="1200" dirty="0">
                <a:solidFill>
                  <a:schemeClr val="tx1"/>
                </a:solidFill>
                <a:latin typeface="+mn-lt"/>
                <a:ea typeface="+mn-ea"/>
                <a:cs typeface="+mn-cs"/>
              </a:rPr>
              <a:t>operates as a navigation menu among the different data elements</a:t>
            </a:r>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A </a:t>
            </a:r>
            <a:r>
              <a:rPr lang="en-US" sz="1200" i="1" kern="1200" dirty="0">
                <a:solidFill>
                  <a:schemeClr val="tx1"/>
                </a:solidFill>
                <a:latin typeface="+mn-lt"/>
                <a:ea typeface="+mn-ea"/>
                <a:cs typeface="+mn-cs"/>
              </a:rPr>
              <a:t>memo </a:t>
            </a:r>
            <a:r>
              <a:rPr lang="en-US" sz="1200" kern="1200" dirty="0">
                <a:solidFill>
                  <a:schemeClr val="tx1"/>
                </a:solidFill>
                <a:latin typeface="+mn-lt"/>
                <a:ea typeface="+mn-ea"/>
                <a:cs typeface="+mn-cs"/>
              </a:rPr>
              <a:t>explaining the meaning of symbols and colors used in the application is presented. This may be useful especially for new users. To proceed with the recording, a familiarized Operator can skip this screen by pressing the “skip” button.</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5</a:t>
            </a:fld>
            <a:endParaRPr lang="el-GR"/>
          </a:p>
        </p:txBody>
      </p:sp>
    </p:spTree>
    <p:extLst>
      <p:ext uri="{BB962C8B-B14F-4D97-AF65-F5344CB8AC3E}">
        <p14:creationId xmlns="" xmlns:p14="http://schemas.microsoft.com/office/powerpoint/2010/main" val="13712731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Trainer proceeds with a</a:t>
            </a:r>
            <a:r>
              <a:rPr lang="en-US" baseline="0" dirty="0"/>
              <a:t> demonstration of data recording based on the case “ANDREAS” in the next slide, while trainees observe the process and the description while they are instructed to keep notes for questions/ clarifications</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6</a:t>
            </a:fld>
            <a:endParaRPr lang="el-GR"/>
          </a:p>
        </p:txBody>
      </p:sp>
    </p:spTree>
    <p:extLst>
      <p:ext uri="{BB962C8B-B14F-4D97-AF65-F5344CB8AC3E}">
        <p14:creationId xmlns="" xmlns:p14="http://schemas.microsoft.com/office/powerpoint/2010/main" val="17550570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pPr/>
              <a:t>01.02.2022</a:t>
            </a:fld>
            <a:endParaRPr lang="cs-CZ"/>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8-year old boy lives with mother, mother has a live-in boyfriend neighbor is calling your agency/organization neighbor heard mother crying and yelling, the boyfriend swearing and a lot of crashing and thumping noises the night before the mother is your country's national, looks around 30-35, she works at a local farmer's market, setting up stalls they live in your home town there is no phone, ID, date of birth available the child's name is Andreas Ioannou</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pPr/>
              <a:t>8</a:t>
            </a:fld>
            <a:endParaRPr lang="cs-CZ"/>
          </a:p>
        </p:txBody>
      </p:sp>
    </p:spTree>
    <p:extLst>
      <p:ext uri="{BB962C8B-B14F-4D97-AF65-F5344CB8AC3E}">
        <p14:creationId xmlns="" xmlns:p14="http://schemas.microsoft.com/office/powerpoint/2010/main" val="31315249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pPr/>
              <a:t>01.02.2022</a:t>
            </a:fld>
            <a:endParaRPr lang="cs-CZ"/>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Please make notes on any glitches, queries, ambiguities you come across when trying to practice the tasks outlined in this demo.
Kindly let your training group know:)</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pPr/>
              <a:t>9</a:t>
            </a:fld>
            <a:endParaRPr lang="cs-CZ"/>
          </a:p>
        </p:txBody>
      </p:sp>
    </p:spTree>
    <p:extLst>
      <p:ext uri="{BB962C8B-B14F-4D97-AF65-F5344CB8AC3E}">
        <p14:creationId xmlns="" xmlns:p14="http://schemas.microsoft.com/office/powerpoint/2010/main" val="37157205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pPr/>
              <a:t>01.02.2022</a:t>
            </a:fld>
            <a:endParaRPr lang="cs-CZ"/>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p.8 of Data Collection Protocol
p. 20 of Data Collection Protocol
p. 21-22-23 of Data Collection Protocol
p.41 of Data Collection Protocol
p.49 of Data Collection Protocol
p.36 of Master Toolkit Guide for Operators
p. 23 of Master Toolkit Guide for Administrators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pPr/>
              <a:t>10</a:t>
            </a:fld>
            <a:endParaRPr lang="cs-CZ"/>
          </a:p>
        </p:txBody>
      </p:sp>
    </p:spTree>
    <p:extLst>
      <p:ext uri="{BB962C8B-B14F-4D97-AF65-F5344CB8AC3E}">
        <p14:creationId xmlns="" xmlns:p14="http://schemas.microsoft.com/office/powerpoint/2010/main" val="26255898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process if the child is already known described</a:t>
            </a:r>
            <a:r>
              <a:rPr lang="en-US" baseline="0" dirty="0"/>
              <a:t> in data collection protocol p. 19 and pp. 38-45</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12</a:t>
            </a:fld>
            <a:endParaRPr lang="el-GR"/>
          </a:p>
        </p:txBody>
      </p:sp>
    </p:spTree>
    <p:extLst>
      <p:ext uri="{BB962C8B-B14F-4D97-AF65-F5344CB8AC3E}">
        <p14:creationId xmlns="" xmlns:p14="http://schemas.microsoft.com/office/powerpoint/2010/main" val="23669272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l-G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l-GR"/>
          </a:p>
        </p:txBody>
      </p:sp>
      <p:sp>
        <p:nvSpPr>
          <p:cNvPr id="4" name="Date Placeholder 3"/>
          <p:cNvSpPr>
            <a:spLocks noGrp="1"/>
          </p:cNvSpPr>
          <p:nvPr>
            <p:ph type="dt" sz="half" idx="10"/>
          </p:nvPr>
        </p:nvSpPr>
        <p:spPr>
          <a:xfrm>
            <a:off x="838200" y="6356352"/>
            <a:ext cx="2743200" cy="365125"/>
          </a:xfrm>
          <a:prstGeom prst="rect">
            <a:avLst/>
          </a:prstGeom>
        </p:spPr>
        <p:txBody>
          <a:bodyPr/>
          <a:lstStyle/>
          <a:p>
            <a:fld id="{D1171834-D8E4-4048-9618-347FE0F40CD6}" type="datetimeFigureOut">
              <a:rPr lang="el-GR" smtClean="0"/>
              <a:pPr/>
              <a:t>1/2/2022</a:t>
            </a:fld>
            <a:endParaRPr lang="el-GR"/>
          </a:p>
        </p:txBody>
      </p:sp>
      <p:sp>
        <p:nvSpPr>
          <p:cNvPr id="5" name="Footer Placeholder 4"/>
          <p:cNvSpPr>
            <a:spLocks noGrp="1"/>
          </p:cNvSpPr>
          <p:nvPr>
            <p:ph type="ftr" sz="quarter" idx="11"/>
          </p:nvPr>
        </p:nvSpPr>
        <p:spPr>
          <a:xfrm>
            <a:off x="4038600" y="6356352"/>
            <a:ext cx="4114800" cy="365125"/>
          </a:xfrm>
          <a:prstGeom prst="rect">
            <a:avLst/>
          </a:prstGeom>
        </p:spPr>
        <p:txBody>
          <a:bodyPr/>
          <a:lstStyle/>
          <a:p>
            <a:endParaRPr lang="el-GR"/>
          </a:p>
        </p:txBody>
      </p:sp>
      <p:sp>
        <p:nvSpPr>
          <p:cNvPr id="6" name="Slide Number Placeholder 5"/>
          <p:cNvSpPr>
            <a:spLocks noGrp="1"/>
          </p:cNvSpPr>
          <p:nvPr>
            <p:ph type="sldNum" sz="quarter" idx="12"/>
          </p:nvPr>
        </p:nvSpPr>
        <p:spPr>
          <a:xfrm>
            <a:off x="8610600" y="6356352"/>
            <a:ext cx="2743200" cy="365125"/>
          </a:xfrm>
          <a:prstGeom prst="rect">
            <a:avLst/>
          </a:prstGeom>
        </p:spPr>
        <p:txBody>
          <a:bodyPr/>
          <a:lstStyle/>
          <a:p>
            <a:fld id="{D1A4E1EE-31C1-4BD3-9FDE-FC3A40BE5FB6}" type="slidenum">
              <a:rPr lang="el-GR" smtClean="0"/>
              <a:pPr/>
              <a:t>‹#›</a:t>
            </a:fld>
            <a:endParaRPr lang="el-GR"/>
          </a:p>
        </p:txBody>
      </p:sp>
    </p:spTree>
    <p:extLst>
      <p:ext uri="{BB962C8B-B14F-4D97-AF65-F5344CB8AC3E}">
        <p14:creationId xmlns="" xmlns:p14="http://schemas.microsoft.com/office/powerpoint/2010/main" val="35952498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10"/>
          </p:nvPr>
        </p:nvSpPr>
        <p:spPr>
          <a:xfrm>
            <a:off x="838200" y="6356352"/>
            <a:ext cx="2743200" cy="365125"/>
          </a:xfrm>
          <a:prstGeom prst="rect">
            <a:avLst/>
          </a:prstGeom>
        </p:spPr>
        <p:txBody>
          <a:bodyPr/>
          <a:lstStyle/>
          <a:p>
            <a:fld id="{D1171834-D8E4-4048-9618-347FE0F40CD6}" type="datetimeFigureOut">
              <a:rPr lang="el-GR" smtClean="0"/>
              <a:pPr/>
              <a:t>1/2/2022</a:t>
            </a:fld>
            <a:endParaRPr lang="el-GR"/>
          </a:p>
        </p:txBody>
      </p:sp>
      <p:sp>
        <p:nvSpPr>
          <p:cNvPr id="5" name="Footer Placeholder 4"/>
          <p:cNvSpPr>
            <a:spLocks noGrp="1"/>
          </p:cNvSpPr>
          <p:nvPr>
            <p:ph type="ftr" sz="quarter" idx="11"/>
          </p:nvPr>
        </p:nvSpPr>
        <p:spPr>
          <a:xfrm>
            <a:off x="4038600" y="6356352"/>
            <a:ext cx="4114800" cy="365125"/>
          </a:xfrm>
          <a:prstGeom prst="rect">
            <a:avLst/>
          </a:prstGeom>
        </p:spPr>
        <p:txBody>
          <a:bodyPr/>
          <a:lstStyle/>
          <a:p>
            <a:endParaRPr lang="el-GR"/>
          </a:p>
        </p:txBody>
      </p:sp>
      <p:sp>
        <p:nvSpPr>
          <p:cNvPr id="6" name="Slide Number Placeholder 5"/>
          <p:cNvSpPr>
            <a:spLocks noGrp="1"/>
          </p:cNvSpPr>
          <p:nvPr>
            <p:ph type="sldNum" sz="quarter" idx="12"/>
          </p:nvPr>
        </p:nvSpPr>
        <p:spPr>
          <a:xfrm>
            <a:off x="8610600" y="6356352"/>
            <a:ext cx="2743200" cy="365125"/>
          </a:xfrm>
          <a:prstGeom prst="rect">
            <a:avLst/>
          </a:prstGeom>
        </p:spPr>
        <p:txBody>
          <a:bodyPr/>
          <a:lstStyle/>
          <a:p>
            <a:fld id="{D1A4E1EE-31C1-4BD3-9FDE-FC3A40BE5FB6}" type="slidenum">
              <a:rPr lang="el-GR" smtClean="0"/>
              <a:pPr/>
              <a:t>‹#›</a:t>
            </a:fld>
            <a:endParaRPr lang="el-GR"/>
          </a:p>
        </p:txBody>
      </p:sp>
    </p:spTree>
    <p:extLst>
      <p:ext uri="{BB962C8B-B14F-4D97-AF65-F5344CB8AC3E}">
        <p14:creationId xmlns="" xmlns:p14="http://schemas.microsoft.com/office/powerpoint/2010/main" val="4037482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endParaRPr lang="el-GR"/>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10"/>
          </p:nvPr>
        </p:nvSpPr>
        <p:spPr>
          <a:xfrm>
            <a:off x="838200" y="6356352"/>
            <a:ext cx="2743200" cy="365125"/>
          </a:xfrm>
          <a:prstGeom prst="rect">
            <a:avLst/>
          </a:prstGeom>
        </p:spPr>
        <p:txBody>
          <a:bodyPr/>
          <a:lstStyle/>
          <a:p>
            <a:fld id="{D1171834-D8E4-4048-9618-347FE0F40CD6}" type="datetimeFigureOut">
              <a:rPr lang="el-GR" smtClean="0"/>
              <a:pPr/>
              <a:t>1/2/2022</a:t>
            </a:fld>
            <a:endParaRPr lang="el-GR"/>
          </a:p>
        </p:txBody>
      </p:sp>
      <p:sp>
        <p:nvSpPr>
          <p:cNvPr id="5" name="Footer Placeholder 4"/>
          <p:cNvSpPr>
            <a:spLocks noGrp="1"/>
          </p:cNvSpPr>
          <p:nvPr>
            <p:ph type="ftr" sz="quarter" idx="11"/>
          </p:nvPr>
        </p:nvSpPr>
        <p:spPr>
          <a:xfrm>
            <a:off x="4038600" y="6356352"/>
            <a:ext cx="4114800" cy="365125"/>
          </a:xfrm>
          <a:prstGeom prst="rect">
            <a:avLst/>
          </a:prstGeom>
        </p:spPr>
        <p:txBody>
          <a:bodyPr/>
          <a:lstStyle/>
          <a:p>
            <a:endParaRPr lang="el-GR"/>
          </a:p>
        </p:txBody>
      </p:sp>
      <p:sp>
        <p:nvSpPr>
          <p:cNvPr id="6" name="Slide Number Placeholder 5"/>
          <p:cNvSpPr>
            <a:spLocks noGrp="1"/>
          </p:cNvSpPr>
          <p:nvPr>
            <p:ph type="sldNum" sz="quarter" idx="12"/>
          </p:nvPr>
        </p:nvSpPr>
        <p:spPr>
          <a:xfrm>
            <a:off x="8610600" y="6356352"/>
            <a:ext cx="2743200" cy="365125"/>
          </a:xfrm>
          <a:prstGeom prst="rect">
            <a:avLst/>
          </a:prstGeom>
        </p:spPr>
        <p:txBody>
          <a:bodyPr/>
          <a:lstStyle/>
          <a:p>
            <a:fld id="{D1A4E1EE-31C1-4BD3-9FDE-FC3A40BE5FB6}" type="slidenum">
              <a:rPr lang="el-GR" smtClean="0"/>
              <a:pPr/>
              <a:t>‹#›</a:t>
            </a:fld>
            <a:endParaRPr lang="el-GR"/>
          </a:p>
        </p:txBody>
      </p:sp>
    </p:spTree>
    <p:extLst>
      <p:ext uri="{BB962C8B-B14F-4D97-AF65-F5344CB8AC3E}">
        <p14:creationId xmlns="" xmlns:p14="http://schemas.microsoft.com/office/powerpoint/2010/main" val="3303490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515600" cy="1190627"/>
          </a:xfrm>
        </p:spPr>
        <p:txBody>
          <a:bodyPr/>
          <a:lstStyle/>
          <a:p>
            <a:r>
              <a:rPr lang="en-US" dirty="0"/>
              <a:t>Click to edit Master title style</a:t>
            </a:r>
            <a:endParaRPr lang="el-GR" dirty="0"/>
          </a:p>
        </p:txBody>
      </p:sp>
      <p:sp>
        <p:nvSpPr>
          <p:cNvPr id="3" name="Content Placeholder 2"/>
          <p:cNvSpPr>
            <a:spLocks noGrp="1"/>
          </p:cNvSpPr>
          <p:nvPr>
            <p:ph idx="1"/>
          </p:nvPr>
        </p:nvSpPr>
        <p:spPr/>
        <p:txBody>
          <a:bodyPr/>
          <a:lstStyle>
            <a:lvl1pPr marL="361942" indent="-361942">
              <a:buClr>
                <a:schemeClr val="accent1"/>
              </a:buClr>
              <a:buFont typeface="Wingdings 3" panose="05040102010807070707" pitchFamily="18" charset="2"/>
              <a:buChar char="´"/>
              <a:defRPr/>
            </a:lvl1pPr>
            <a:lvl2pPr marL="809605" indent="-352417">
              <a:buClr>
                <a:schemeClr val="accent1">
                  <a:lumMod val="75000"/>
                </a:schemeClr>
              </a:buClr>
              <a:buFont typeface="Wingdings 3" panose="05040102010807070707" pitchFamily="18" charset="2"/>
              <a:buChar char="´"/>
              <a:defRPr/>
            </a:lvl2pPr>
            <a:lvl3pPr marL="1257269" indent="-342891">
              <a:buClr>
                <a:schemeClr val="accent1">
                  <a:lumMod val="50000"/>
                </a:schemeClr>
              </a:buClr>
              <a:buFont typeface="Wingdings 3" panose="05040102010807070707" pitchFamily="18" charset="2"/>
              <a:buChar char="´"/>
              <a:defRPr/>
            </a:lvl3pPr>
            <a:lvl4pPr marL="1704932" indent="-333366">
              <a:buClr>
                <a:schemeClr val="tx2">
                  <a:lumMod val="50000"/>
                </a:schemeClr>
              </a:buClr>
              <a:buFont typeface="Wingdings 3" panose="05040102010807070707" pitchFamily="18" charset="2"/>
              <a:buChar char="´"/>
              <a:defRPr/>
            </a:lvl4pPr>
            <a:lvl5pPr marL="2152597" indent="-323843">
              <a:buClr>
                <a:schemeClr val="tx2">
                  <a:lumMod val="75000"/>
                </a:schemeClr>
              </a:buClr>
              <a:buFont typeface="Wingdings 3" panose="05040102010807070707" pitchFamily="18"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4" name="Date Placeholder 3"/>
          <p:cNvSpPr>
            <a:spLocks noGrp="1"/>
          </p:cNvSpPr>
          <p:nvPr>
            <p:ph type="dt" sz="half" idx="10"/>
          </p:nvPr>
        </p:nvSpPr>
        <p:spPr>
          <a:xfrm>
            <a:off x="838200" y="6356352"/>
            <a:ext cx="2743200" cy="365125"/>
          </a:xfrm>
          <a:prstGeom prst="rect">
            <a:avLst/>
          </a:prstGeom>
        </p:spPr>
        <p:txBody>
          <a:bodyPr/>
          <a:lstStyle/>
          <a:p>
            <a:fld id="{D1171834-D8E4-4048-9618-347FE0F40CD6}" type="datetimeFigureOut">
              <a:rPr lang="el-GR" smtClean="0"/>
              <a:pPr/>
              <a:t>1/2/2022</a:t>
            </a:fld>
            <a:endParaRPr lang="el-GR"/>
          </a:p>
        </p:txBody>
      </p:sp>
      <p:sp>
        <p:nvSpPr>
          <p:cNvPr id="5" name="Footer Placeholder 4"/>
          <p:cNvSpPr>
            <a:spLocks noGrp="1"/>
          </p:cNvSpPr>
          <p:nvPr>
            <p:ph type="ftr" sz="quarter" idx="11"/>
          </p:nvPr>
        </p:nvSpPr>
        <p:spPr>
          <a:xfrm>
            <a:off x="4038600" y="6356352"/>
            <a:ext cx="4114800" cy="365125"/>
          </a:xfrm>
          <a:prstGeom prst="rect">
            <a:avLst/>
          </a:prstGeom>
        </p:spPr>
        <p:txBody>
          <a:bodyPr/>
          <a:lstStyle/>
          <a:p>
            <a:endParaRPr lang="el-GR"/>
          </a:p>
        </p:txBody>
      </p:sp>
      <p:sp>
        <p:nvSpPr>
          <p:cNvPr id="6" name="Slide Number Placeholder 5"/>
          <p:cNvSpPr>
            <a:spLocks noGrp="1"/>
          </p:cNvSpPr>
          <p:nvPr>
            <p:ph type="sldNum" sz="quarter" idx="12"/>
          </p:nvPr>
        </p:nvSpPr>
        <p:spPr>
          <a:xfrm>
            <a:off x="8610600" y="6356352"/>
            <a:ext cx="2743200" cy="365125"/>
          </a:xfrm>
          <a:prstGeom prst="rect">
            <a:avLst/>
          </a:prstGeom>
        </p:spPr>
        <p:txBody>
          <a:bodyPr/>
          <a:lstStyle/>
          <a:p>
            <a:fld id="{D1A4E1EE-31C1-4BD3-9FDE-FC3A40BE5FB6}" type="slidenum">
              <a:rPr lang="el-GR" smtClean="0"/>
              <a:pPr/>
              <a:t>‹#›</a:t>
            </a:fld>
            <a:endParaRPr lang="el-GR"/>
          </a:p>
        </p:txBody>
      </p:sp>
      <p:cxnSp>
        <p:nvCxnSpPr>
          <p:cNvPr id="8" name="Straight Connector 7"/>
          <p:cNvCxnSpPr/>
          <p:nvPr userDrawn="1"/>
        </p:nvCxnSpPr>
        <p:spPr>
          <a:xfrm>
            <a:off x="838200" y="1563363"/>
            <a:ext cx="105156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8679248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l-GR"/>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38200" y="6356352"/>
            <a:ext cx="2743200" cy="365125"/>
          </a:xfrm>
          <a:prstGeom prst="rect">
            <a:avLst/>
          </a:prstGeom>
        </p:spPr>
        <p:txBody>
          <a:bodyPr/>
          <a:lstStyle/>
          <a:p>
            <a:fld id="{D1171834-D8E4-4048-9618-347FE0F40CD6}" type="datetimeFigureOut">
              <a:rPr lang="el-GR" smtClean="0"/>
              <a:pPr/>
              <a:t>1/2/2022</a:t>
            </a:fld>
            <a:endParaRPr lang="el-GR"/>
          </a:p>
        </p:txBody>
      </p:sp>
      <p:sp>
        <p:nvSpPr>
          <p:cNvPr id="5" name="Footer Placeholder 4"/>
          <p:cNvSpPr>
            <a:spLocks noGrp="1"/>
          </p:cNvSpPr>
          <p:nvPr>
            <p:ph type="ftr" sz="quarter" idx="11"/>
          </p:nvPr>
        </p:nvSpPr>
        <p:spPr>
          <a:xfrm>
            <a:off x="4038600" y="6356352"/>
            <a:ext cx="4114800" cy="365125"/>
          </a:xfrm>
          <a:prstGeom prst="rect">
            <a:avLst/>
          </a:prstGeom>
        </p:spPr>
        <p:txBody>
          <a:bodyPr/>
          <a:lstStyle/>
          <a:p>
            <a:endParaRPr lang="el-GR"/>
          </a:p>
        </p:txBody>
      </p:sp>
      <p:sp>
        <p:nvSpPr>
          <p:cNvPr id="6" name="Slide Number Placeholder 5"/>
          <p:cNvSpPr>
            <a:spLocks noGrp="1"/>
          </p:cNvSpPr>
          <p:nvPr>
            <p:ph type="sldNum" sz="quarter" idx="12"/>
          </p:nvPr>
        </p:nvSpPr>
        <p:spPr>
          <a:xfrm>
            <a:off x="8610600" y="6356352"/>
            <a:ext cx="2743200" cy="365125"/>
          </a:xfrm>
          <a:prstGeom prst="rect">
            <a:avLst/>
          </a:prstGeom>
        </p:spPr>
        <p:txBody>
          <a:bodyPr/>
          <a:lstStyle/>
          <a:p>
            <a:fld id="{D1A4E1EE-31C1-4BD3-9FDE-FC3A40BE5FB6}" type="slidenum">
              <a:rPr lang="el-GR" smtClean="0"/>
              <a:pPr/>
              <a:t>‹#›</a:t>
            </a:fld>
            <a:endParaRPr lang="el-GR"/>
          </a:p>
        </p:txBody>
      </p:sp>
    </p:spTree>
    <p:extLst>
      <p:ext uri="{BB962C8B-B14F-4D97-AF65-F5344CB8AC3E}">
        <p14:creationId xmlns="" xmlns:p14="http://schemas.microsoft.com/office/powerpoint/2010/main" val="32398648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Date Placeholder 4"/>
          <p:cNvSpPr>
            <a:spLocks noGrp="1"/>
          </p:cNvSpPr>
          <p:nvPr>
            <p:ph type="dt" sz="half" idx="10"/>
          </p:nvPr>
        </p:nvSpPr>
        <p:spPr>
          <a:xfrm>
            <a:off x="838200" y="6356352"/>
            <a:ext cx="2743200" cy="365125"/>
          </a:xfrm>
          <a:prstGeom prst="rect">
            <a:avLst/>
          </a:prstGeom>
        </p:spPr>
        <p:txBody>
          <a:bodyPr/>
          <a:lstStyle/>
          <a:p>
            <a:fld id="{D1171834-D8E4-4048-9618-347FE0F40CD6}" type="datetimeFigureOut">
              <a:rPr lang="el-GR" smtClean="0"/>
              <a:pPr/>
              <a:t>1/2/2022</a:t>
            </a:fld>
            <a:endParaRPr lang="el-GR"/>
          </a:p>
        </p:txBody>
      </p:sp>
      <p:sp>
        <p:nvSpPr>
          <p:cNvPr id="6" name="Footer Placeholder 5"/>
          <p:cNvSpPr>
            <a:spLocks noGrp="1"/>
          </p:cNvSpPr>
          <p:nvPr>
            <p:ph type="ftr" sz="quarter" idx="11"/>
          </p:nvPr>
        </p:nvSpPr>
        <p:spPr>
          <a:xfrm>
            <a:off x="4038600" y="6356352"/>
            <a:ext cx="4114800" cy="365125"/>
          </a:xfrm>
          <a:prstGeom prst="rect">
            <a:avLst/>
          </a:prstGeom>
        </p:spPr>
        <p:txBody>
          <a:bodyPr/>
          <a:lstStyle/>
          <a:p>
            <a:endParaRPr lang="el-GR"/>
          </a:p>
        </p:txBody>
      </p:sp>
      <p:sp>
        <p:nvSpPr>
          <p:cNvPr id="7" name="Slide Number Placeholder 6"/>
          <p:cNvSpPr>
            <a:spLocks noGrp="1"/>
          </p:cNvSpPr>
          <p:nvPr>
            <p:ph type="sldNum" sz="quarter" idx="12"/>
          </p:nvPr>
        </p:nvSpPr>
        <p:spPr>
          <a:xfrm>
            <a:off x="8610600" y="6356352"/>
            <a:ext cx="2743200" cy="365125"/>
          </a:xfrm>
          <a:prstGeom prst="rect">
            <a:avLst/>
          </a:prstGeom>
        </p:spPr>
        <p:txBody>
          <a:bodyPr/>
          <a:lstStyle/>
          <a:p>
            <a:fld id="{D1A4E1EE-31C1-4BD3-9FDE-FC3A40BE5FB6}" type="slidenum">
              <a:rPr lang="el-GR" smtClean="0"/>
              <a:pPr/>
              <a:t>‹#›</a:t>
            </a:fld>
            <a:endParaRPr lang="el-GR"/>
          </a:p>
        </p:txBody>
      </p:sp>
    </p:spTree>
    <p:extLst>
      <p:ext uri="{BB962C8B-B14F-4D97-AF65-F5344CB8AC3E}">
        <p14:creationId xmlns="" xmlns:p14="http://schemas.microsoft.com/office/powerpoint/2010/main" val="27940423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endParaRPr lang="el-G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7" name="Date Placeholder 6"/>
          <p:cNvSpPr>
            <a:spLocks noGrp="1"/>
          </p:cNvSpPr>
          <p:nvPr>
            <p:ph type="dt" sz="half" idx="10"/>
          </p:nvPr>
        </p:nvSpPr>
        <p:spPr>
          <a:xfrm>
            <a:off x="838200" y="6356352"/>
            <a:ext cx="2743200" cy="365125"/>
          </a:xfrm>
          <a:prstGeom prst="rect">
            <a:avLst/>
          </a:prstGeom>
        </p:spPr>
        <p:txBody>
          <a:bodyPr/>
          <a:lstStyle/>
          <a:p>
            <a:fld id="{D1171834-D8E4-4048-9618-347FE0F40CD6}" type="datetimeFigureOut">
              <a:rPr lang="el-GR" smtClean="0"/>
              <a:pPr/>
              <a:t>1/2/2022</a:t>
            </a:fld>
            <a:endParaRPr lang="el-GR"/>
          </a:p>
        </p:txBody>
      </p:sp>
      <p:sp>
        <p:nvSpPr>
          <p:cNvPr id="8" name="Footer Placeholder 7"/>
          <p:cNvSpPr>
            <a:spLocks noGrp="1"/>
          </p:cNvSpPr>
          <p:nvPr>
            <p:ph type="ftr" sz="quarter" idx="11"/>
          </p:nvPr>
        </p:nvSpPr>
        <p:spPr>
          <a:xfrm>
            <a:off x="4038600" y="6356352"/>
            <a:ext cx="4114800" cy="365125"/>
          </a:xfrm>
          <a:prstGeom prst="rect">
            <a:avLst/>
          </a:prstGeom>
        </p:spPr>
        <p:txBody>
          <a:bodyPr/>
          <a:lstStyle/>
          <a:p>
            <a:endParaRPr lang="el-GR"/>
          </a:p>
        </p:txBody>
      </p:sp>
      <p:sp>
        <p:nvSpPr>
          <p:cNvPr id="9" name="Slide Number Placeholder 8"/>
          <p:cNvSpPr>
            <a:spLocks noGrp="1"/>
          </p:cNvSpPr>
          <p:nvPr>
            <p:ph type="sldNum" sz="quarter" idx="12"/>
          </p:nvPr>
        </p:nvSpPr>
        <p:spPr>
          <a:xfrm>
            <a:off x="8610600" y="6356352"/>
            <a:ext cx="2743200" cy="365125"/>
          </a:xfrm>
          <a:prstGeom prst="rect">
            <a:avLst/>
          </a:prstGeom>
        </p:spPr>
        <p:txBody>
          <a:bodyPr/>
          <a:lstStyle/>
          <a:p>
            <a:fld id="{D1A4E1EE-31C1-4BD3-9FDE-FC3A40BE5FB6}" type="slidenum">
              <a:rPr lang="el-GR" smtClean="0"/>
              <a:pPr/>
              <a:t>‹#›</a:t>
            </a:fld>
            <a:endParaRPr lang="el-GR"/>
          </a:p>
        </p:txBody>
      </p:sp>
    </p:spTree>
    <p:extLst>
      <p:ext uri="{BB962C8B-B14F-4D97-AF65-F5344CB8AC3E}">
        <p14:creationId xmlns="" xmlns:p14="http://schemas.microsoft.com/office/powerpoint/2010/main" val="148327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Date Placeholder 2"/>
          <p:cNvSpPr>
            <a:spLocks noGrp="1"/>
          </p:cNvSpPr>
          <p:nvPr>
            <p:ph type="dt" sz="half" idx="10"/>
          </p:nvPr>
        </p:nvSpPr>
        <p:spPr>
          <a:xfrm>
            <a:off x="838200" y="6356352"/>
            <a:ext cx="2743200" cy="365125"/>
          </a:xfrm>
          <a:prstGeom prst="rect">
            <a:avLst/>
          </a:prstGeom>
        </p:spPr>
        <p:txBody>
          <a:bodyPr/>
          <a:lstStyle/>
          <a:p>
            <a:fld id="{D1171834-D8E4-4048-9618-347FE0F40CD6}" type="datetimeFigureOut">
              <a:rPr lang="el-GR" smtClean="0"/>
              <a:pPr/>
              <a:t>1/2/2022</a:t>
            </a:fld>
            <a:endParaRPr lang="el-GR"/>
          </a:p>
        </p:txBody>
      </p:sp>
      <p:sp>
        <p:nvSpPr>
          <p:cNvPr id="4" name="Footer Placeholder 3"/>
          <p:cNvSpPr>
            <a:spLocks noGrp="1"/>
          </p:cNvSpPr>
          <p:nvPr>
            <p:ph type="ftr" sz="quarter" idx="11"/>
          </p:nvPr>
        </p:nvSpPr>
        <p:spPr>
          <a:xfrm>
            <a:off x="4038600" y="6356352"/>
            <a:ext cx="4114800" cy="365125"/>
          </a:xfrm>
          <a:prstGeom prst="rect">
            <a:avLst/>
          </a:prstGeom>
        </p:spPr>
        <p:txBody>
          <a:bodyPr/>
          <a:lstStyle/>
          <a:p>
            <a:endParaRPr lang="el-GR"/>
          </a:p>
        </p:txBody>
      </p:sp>
      <p:sp>
        <p:nvSpPr>
          <p:cNvPr id="5" name="Slide Number Placeholder 4"/>
          <p:cNvSpPr>
            <a:spLocks noGrp="1"/>
          </p:cNvSpPr>
          <p:nvPr>
            <p:ph type="sldNum" sz="quarter" idx="12"/>
          </p:nvPr>
        </p:nvSpPr>
        <p:spPr>
          <a:xfrm>
            <a:off x="8610600" y="6356352"/>
            <a:ext cx="2743200" cy="365125"/>
          </a:xfrm>
          <a:prstGeom prst="rect">
            <a:avLst/>
          </a:prstGeom>
        </p:spPr>
        <p:txBody>
          <a:bodyPr/>
          <a:lstStyle/>
          <a:p>
            <a:fld id="{D1A4E1EE-31C1-4BD3-9FDE-FC3A40BE5FB6}" type="slidenum">
              <a:rPr lang="el-GR" smtClean="0"/>
              <a:pPr/>
              <a:t>‹#›</a:t>
            </a:fld>
            <a:endParaRPr lang="el-GR"/>
          </a:p>
        </p:txBody>
      </p:sp>
    </p:spTree>
    <p:extLst>
      <p:ext uri="{BB962C8B-B14F-4D97-AF65-F5344CB8AC3E}">
        <p14:creationId xmlns="" xmlns:p14="http://schemas.microsoft.com/office/powerpoint/2010/main" val="3249222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2"/>
            <a:ext cx="2743200" cy="365125"/>
          </a:xfrm>
          <a:prstGeom prst="rect">
            <a:avLst/>
          </a:prstGeom>
        </p:spPr>
        <p:txBody>
          <a:bodyPr/>
          <a:lstStyle/>
          <a:p>
            <a:endParaRPr lang="el-GR" dirty="0"/>
          </a:p>
        </p:txBody>
      </p:sp>
      <p:sp>
        <p:nvSpPr>
          <p:cNvPr id="3" name="Footer Placeholder 2"/>
          <p:cNvSpPr>
            <a:spLocks noGrp="1"/>
          </p:cNvSpPr>
          <p:nvPr>
            <p:ph type="ftr" sz="quarter" idx="11"/>
          </p:nvPr>
        </p:nvSpPr>
        <p:spPr>
          <a:xfrm>
            <a:off x="4038600" y="6356352"/>
            <a:ext cx="4114800" cy="365125"/>
          </a:xfrm>
          <a:prstGeom prst="rect">
            <a:avLst/>
          </a:prstGeom>
        </p:spPr>
        <p:txBody>
          <a:bodyPr/>
          <a:lstStyle/>
          <a:p>
            <a:endParaRPr lang="el-GR"/>
          </a:p>
        </p:txBody>
      </p:sp>
      <p:sp>
        <p:nvSpPr>
          <p:cNvPr id="4" name="Slide Number Placeholder 3"/>
          <p:cNvSpPr>
            <a:spLocks noGrp="1"/>
          </p:cNvSpPr>
          <p:nvPr>
            <p:ph type="sldNum" sz="quarter" idx="12"/>
          </p:nvPr>
        </p:nvSpPr>
        <p:spPr>
          <a:xfrm>
            <a:off x="8610600" y="6356352"/>
            <a:ext cx="2743200" cy="365125"/>
          </a:xfrm>
          <a:prstGeom prst="rect">
            <a:avLst/>
          </a:prstGeom>
        </p:spPr>
        <p:txBody>
          <a:bodyPr/>
          <a:lstStyle/>
          <a:p>
            <a:fld id="{D1A4E1EE-31C1-4BD3-9FDE-FC3A40BE5FB6}" type="slidenum">
              <a:rPr lang="el-GR" smtClean="0"/>
              <a:pPr/>
              <a:t>‹#›</a:t>
            </a:fld>
            <a:endParaRPr lang="el-GR"/>
          </a:p>
        </p:txBody>
      </p:sp>
    </p:spTree>
    <p:extLst>
      <p:ext uri="{BB962C8B-B14F-4D97-AF65-F5344CB8AC3E}">
        <p14:creationId xmlns="" xmlns:p14="http://schemas.microsoft.com/office/powerpoint/2010/main" val="4034045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l-GR"/>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a:xfrm>
            <a:off x="838200" y="6356352"/>
            <a:ext cx="2743200" cy="365125"/>
          </a:xfrm>
          <a:prstGeom prst="rect">
            <a:avLst/>
          </a:prstGeom>
        </p:spPr>
        <p:txBody>
          <a:bodyPr/>
          <a:lstStyle/>
          <a:p>
            <a:fld id="{D1171834-D8E4-4048-9618-347FE0F40CD6}" type="datetimeFigureOut">
              <a:rPr lang="el-GR" smtClean="0"/>
              <a:pPr/>
              <a:t>1/2/2022</a:t>
            </a:fld>
            <a:endParaRPr lang="el-GR"/>
          </a:p>
        </p:txBody>
      </p:sp>
      <p:sp>
        <p:nvSpPr>
          <p:cNvPr id="6" name="Footer Placeholder 5"/>
          <p:cNvSpPr>
            <a:spLocks noGrp="1"/>
          </p:cNvSpPr>
          <p:nvPr>
            <p:ph type="ftr" sz="quarter" idx="11"/>
          </p:nvPr>
        </p:nvSpPr>
        <p:spPr>
          <a:xfrm>
            <a:off x="4038600" y="6356352"/>
            <a:ext cx="4114800" cy="365125"/>
          </a:xfrm>
          <a:prstGeom prst="rect">
            <a:avLst/>
          </a:prstGeom>
        </p:spPr>
        <p:txBody>
          <a:bodyPr/>
          <a:lstStyle/>
          <a:p>
            <a:endParaRPr lang="el-GR"/>
          </a:p>
        </p:txBody>
      </p:sp>
      <p:sp>
        <p:nvSpPr>
          <p:cNvPr id="7" name="Slide Number Placeholder 6"/>
          <p:cNvSpPr>
            <a:spLocks noGrp="1"/>
          </p:cNvSpPr>
          <p:nvPr>
            <p:ph type="sldNum" sz="quarter" idx="12"/>
          </p:nvPr>
        </p:nvSpPr>
        <p:spPr>
          <a:xfrm>
            <a:off x="8610600" y="6356352"/>
            <a:ext cx="2743200" cy="365125"/>
          </a:xfrm>
          <a:prstGeom prst="rect">
            <a:avLst/>
          </a:prstGeom>
        </p:spPr>
        <p:txBody>
          <a:bodyPr/>
          <a:lstStyle/>
          <a:p>
            <a:fld id="{D1A4E1EE-31C1-4BD3-9FDE-FC3A40BE5FB6}" type="slidenum">
              <a:rPr lang="el-GR" smtClean="0"/>
              <a:pPr/>
              <a:t>‹#›</a:t>
            </a:fld>
            <a:endParaRPr lang="el-GR"/>
          </a:p>
        </p:txBody>
      </p:sp>
    </p:spTree>
    <p:extLst>
      <p:ext uri="{BB962C8B-B14F-4D97-AF65-F5344CB8AC3E}">
        <p14:creationId xmlns="" xmlns:p14="http://schemas.microsoft.com/office/powerpoint/2010/main" val="42324058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l-GR"/>
          </a:p>
        </p:txBody>
      </p:sp>
      <p:sp>
        <p:nvSpPr>
          <p:cNvPr id="3" name="Picture Placeholder 2"/>
          <p:cNvSpPr>
            <a:spLocks noGrp="1"/>
          </p:cNvSpPr>
          <p:nvPr>
            <p:ph type="pic" idx="1"/>
          </p:nvPr>
        </p:nvSpPr>
        <p:spPr>
          <a:xfrm>
            <a:off x="5183188" y="987427"/>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l-G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a:xfrm>
            <a:off x="838200" y="6356352"/>
            <a:ext cx="2743200" cy="365125"/>
          </a:xfrm>
          <a:prstGeom prst="rect">
            <a:avLst/>
          </a:prstGeom>
        </p:spPr>
        <p:txBody>
          <a:bodyPr/>
          <a:lstStyle/>
          <a:p>
            <a:fld id="{D1171834-D8E4-4048-9618-347FE0F40CD6}" type="datetimeFigureOut">
              <a:rPr lang="el-GR" smtClean="0"/>
              <a:pPr/>
              <a:t>1/2/2022</a:t>
            </a:fld>
            <a:endParaRPr lang="el-GR"/>
          </a:p>
        </p:txBody>
      </p:sp>
      <p:sp>
        <p:nvSpPr>
          <p:cNvPr id="6" name="Footer Placeholder 5"/>
          <p:cNvSpPr>
            <a:spLocks noGrp="1"/>
          </p:cNvSpPr>
          <p:nvPr>
            <p:ph type="ftr" sz="quarter" idx="11"/>
          </p:nvPr>
        </p:nvSpPr>
        <p:spPr>
          <a:xfrm>
            <a:off x="4038600" y="6356352"/>
            <a:ext cx="4114800" cy="365125"/>
          </a:xfrm>
          <a:prstGeom prst="rect">
            <a:avLst/>
          </a:prstGeom>
        </p:spPr>
        <p:txBody>
          <a:bodyPr/>
          <a:lstStyle/>
          <a:p>
            <a:endParaRPr lang="el-GR"/>
          </a:p>
        </p:txBody>
      </p:sp>
      <p:sp>
        <p:nvSpPr>
          <p:cNvPr id="7" name="Slide Number Placeholder 6"/>
          <p:cNvSpPr>
            <a:spLocks noGrp="1"/>
          </p:cNvSpPr>
          <p:nvPr>
            <p:ph type="sldNum" sz="quarter" idx="12"/>
          </p:nvPr>
        </p:nvSpPr>
        <p:spPr>
          <a:xfrm>
            <a:off x="8610600" y="6356352"/>
            <a:ext cx="2743200" cy="365125"/>
          </a:xfrm>
          <a:prstGeom prst="rect">
            <a:avLst/>
          </a:prstGeom>
        </p:spPr>
        <p:txBody>
          <a:bodyPr/>
          <a:lstStyle/>
          <a:p>
            <a:fld id="{D1A4E1EE-31C1-4BD3-9FDE-FC3A40BE5FB6}" type="slidenum">
              <a:rPr lang="el-GR" smtClean="0"/>
              <a:pPr/>
              <a:t>‹#›</a:t>
            </a:fld>
            <a:endParaRPr lang="el-GR"/>
          </a:p>
        </p:txBody>
      </p:sp>
    </p:spTree>
    <p:extLst>
      <p:ext uri="{BB962C8B-B14F-4D97-AF65-F5344CB8AC3E}">
        <p14:creationId xmlns="" xmlns:p14="http://schemas.microsoft.com/office/powerpoint/2010/main" val="1136920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l-G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pic>
        <p:nvPicPr>
          <p:cNvPr id="8" name="Picture 2"/>
          <p:cNvPicPr>
            <a:picLocks noChangeAspect="1" noChangeArrowheads="1"/>
          </p:cNvPicPr>
          <p:nvPr userDrawn="1"/>
        </p:nvPicPr>
        <p:blipFill>
          <a:blip r:embed="rId13" cstate="print"/>
          <a:srcRect/>
          <a:stretch>
            <a:fillRect/>
          </a:stretch>
        </p:blipFill>
        <p:spPr bwMode="auto">
          <a:xfrm>
            <a:off x="8964911" y="6311902"/>
            <a:ext cx="2915940" cy="508405"/>
          </a:xfrm>
          <a:prstGeom prst="rect">
            <a:avLst/>
          </a:prstGeom>
          <a:noFill/>
          <a:ln w="9525">
            <a:noFill/>
            <a:miter lim="800000"/>
            <a:headEnd/>
            <a:tailEnd/>
          </a:ln>
        </p:spPr>
      </p:pic>
      <p:cxnSp>
        <p:nvCxnSpPr>
          <p:cNvPr id="10" name="Straight Connector 10"/>
          <p:cNvCxnSpPr/>
          <p:nvPr userDrawn="1"/>
        </p:nvCxnSpPr>
        <p:spPr>
          <a:xfrm>
            <a:off x="-11575" y="6303500"/>
            <a:ext cx="12204000"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Rectangle 3"/>
          <p:cNvSpPr>
            <a:spLocks noChangeArrowheads="1"/>
          </p:cNvSpPr>
          <p:nvPr userDrawn="1"/>
        </p:nvSpPr>
        <p:spPr bwMode="auto">
          <a:xfrm>
            <a:off x="2998327" y="6304776"/>
            <a:ext cx="4104283" cy="553998"/>
          </a:xfrm>
          <a:prstGeom prst="rect">
            <a:avLst/>
          </a:prstGeom>
          <a:noFill/>
          <a:ln w="9525">
            <a:noFill/>
            <a:miter lim="800000"/>
            <a:headEnd/>
            <a:tailEnd/>
          </a:ln>
          <a:effectLst/>
        </p:spPr>
        <p:txBody>
          <a:bodyPr wrap="square" anchor="ctr">
            <a:spAutoFit/>
          </a:bodyPr>
          <a:lstStyle/>
          <a:p>
            <a:pPr algn="r">
              <a:tabLst>
                <a:tab pos="2636773" algn="ctr"/>
                <a:tab pos="5273543" algn="r"/>
              </a:tabLst>
            </a:pPr>
            <a:r>
              <a:rPr lang="en-US" sz="1000" dirty="0">
                <a:solidFill>
                  <a:srgbClr val="595959"/>
                </a:solidFill>
                <a:latin typeface="Agency FB" pitchFamily="34" charset="0"/>
                <a:cs typeface="Times New Roman" pitchFamily="18" charset="0"/>
              </a:rPr>
              <a:t>“Coordinated Response to Child Abuse &amp; Neglect via Minimum Data Set: </a:t>
            </a:r>
            <a:r>
              <a:rPr lang="en-US" sz="1000" i="1" dirty="0">
                <a:solidFill>
                  <a:srgbClr val="595959"/>
                </a:solidFill>
                <a:latin typeface="Agency FB" pitchFamily="34" charset="0"/>
                <a:cs typeface="Times New Roman" pitchFamily="18" charset="0"/>
              </a:rPr>
              <a:t>from planning to practice</a:t>
            </a:r>
            <a:r>
              <a:rPr lang="en-US" sz="1000" dirty="0">
                <a:solidFill>
                  <a:srgbClr val="595959"/>
                </a:solidFill>
                <a:latin typeface="Agency FB" pitchFamily="34" charset="0"/>
                <a:cs typeface="Times New Roman" pitchFamily="18" charset="0"/>
              </a:rPr>
              <a:t>” [GA</a:t>
            </a:r>
            <a:r>
              <a:rPr lang="en-US" sz="1000" baseline="0" dirty="0">
                <a:solidFill>
                  <a:srgbClr val="595959"/>
                </a:solidFill>
                <a:latin typeface="Agency FB" pitchFamily="34" charset="0"/>
                <a:cs typeface="Times New Roman" pitchFamily="18" charset="0"/>
              </a:rPr>
              <a:t> </a:t>
            </a:r>
            <a:r>
              <a:rPr lang="en-US" sz="1000" baseline="0" dirty="0" err="1">
                <a:solidFill>
                  <a:srgbClr val="595959"/>
                </a:solidFill>
                <a:latin typeface="Agency FB" pitchFamily="34" charset="0"/>
                <a:cs typeface="Times New Roman" pitchFamily="18" charset="0"/>
              </a:rPr>
              <a:t>Nr</a:t>
            </a:r>
            <a:r>
              <a:rPr lang="en-US" sz="1000" dirty="0">
                <a:solidFill>
                  <a:srgbClr val="595959"/>
                </a:solidFill>
                <a:latin typeface="Agency FB" pitchFamily="34" charset="0"/>
                <a:cs typeface="Times New Roman" pitchFamily="18" charset="0"/>
              </a:rPr>
              <a:t>: 810508 — CAN-MDS II — Funded by EU REC Programme 2014-2020]1</a:t>
            </a:r>
          </a:p>
          <a:p>
            <a:pPr algn="ctr">
              <a:tabLst>
                <a:tab pos="2636773" algn="ctr"/>
                <a:tab pos="5273543" algn="r"/>
              </a:tabLst>
            </a:pPr>
            <a:r>
              <a:rPr lang="bg-BG" sz="1000" b="1" dirty="0" smtClean="0">
                <a:solidFill>
                  <a:schemeClr val="accent1"/>
                </a:solidFill>
                <a:latin typeface="Agency FB" pitchFamily="34" charset="0"/>
                <a:cs typeface="Times New Roman" pitchFamily="18" charset="0"/>
              </a:rPr>
              <a:t>Семинар за Оператори на </a:t>
            </a:r>
            <a:r>
              <a:rPr lang="en-US" sz="1000" b="1" dirty="0" smtClean="0">
                <a:solidFill>
                  <a:schemeClr val="accent1"/>
                </a:solidFill>
                <a:latin typeface="Agency FB" pitchFamily="34" charset="0"/>
                <a:cs typeface="Times New Roman" pitchFamily="18" charset="0"/>
              </a:rPr>
              <a:t>CAN-MDS </a:t>
            </a:r>
            <a:endParaRPr lang="en-US" sz="1400" b="1" dirty="0">
              <a:solidFill>
                <a:schemeClr val="accent1"/>
              </a:solidFill>
            </a:endParaRPr>
          </a:p>
        </p:txBody>
      </p:sp>
      <p:pic>
        <p:nvPicPr>
          <p:cNvPr id="14" name="Picture 13"/>
          <p:cNvPicPr>
            <a:picLocks noChangeAspect="1"/>
          </p:cNvPicPr>
          <p:nvPr userDrawn="1"/>
        </p:nvPicPr>
        <p:blipFill>
          <a:blip r:embed="rId14" cstate="print"/>
          <a:stretch>
            <a:fillRect/>
          </a:stretch>
        </p:blipFill>
        <p:spPr>
          <a:xfrm>
            <a:off x="1769420" y="6464922"/>
            <a:ext cx="471335" cy="312397"/>
          </a:xfrm>
          <a:prstGeom prst="rect">
            <a:avLst/>
          </a:prstGeom>
        </p:spPr>
      </p:pic>
      <p:pic>
        <p:nvPicPr>
          <p:cNvPr id="2050" name="Picture 2"/>
          <p:cNvPicPr>
            <a:picLocks noChangeAspect="1" noChangeArrowheads="1"/>
          </p:cNvPicPr>
          <p:nvPr userDrawn="1"/>
        </p:nvPicPr>
        <p:blipFill>
          <a:blip r:embed="rId15" cstate="print">
            <a:extLst>
              <a:ext uri="{28A0092B-C50C-407E-A947-70E740481C1C}">
                <a14:useLocalDpi xmlns="" xmlns:a14="http://schemas.microsoft.com/office/drawing/2010/main" val="0"/>
              </a:ext>
            </a:extLst>
          </a:blip>
          <a:srcRect/>
          <a:stretch>
            <a:fillRect/>
          </a:stretch>
        </p:blipFill>
        <p:spPr bwMode="auto">
          <a:xfrm>
            <a:off x="1293108" y="6464922"/>
            <a:ext cx="347387" cy="4101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41956351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377" rtl="0" eaLnBrk="1" latinLnBrk="0" hangingPunct="1">
        <a:lnSpc>
          <a:spcPct val="90000"/>
        </a:lnSpc>
        <a:spcBef>
          <a:spcPct val="0"/>
        </a:spcBef>
        <a:buNone/>
        <a:defRPr sz="3600" kern="1200">
          <a:solidFill>
            <a:schemeClr val="tx1"/>
          </a:solidFill>
          <a:latin typeface="Segoe UI Black" panose="020B0A02040204020203" pitchFamily="34" charset="0"/>
          <a:ea typeface="Segoe UI Black" panose="020B0A02040204020203" pitchFamily="34" charset="0"/>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bg-BG" sz="4000" dirty="0">
                <a:solidFill>
                  <a:srgbClr val="0070C0"/>
                </a:solidFill>
                <a:latin typeface="Segoe UI Light" pitchFamily="34" charset="0"/>
                <a:cs typeface="Segoe UI Light" pitchFamily="34" charset="0"/>
              </a:rPr>
              <a:t>Демонстрация на системата</a:t>
            </a:r>
            <a:r>
              <a:rPr lang="el-GR" sz="4000" dirty="0">
                <a:solidFill>
                  <a:srgbClr val="0070C0"/>
                </a:solidFill>
                <a:latin typeface="Segoe UI Light" pitchFamily="34" charset="0"/>
                <a:cs typeface="Segoe UI Light" pitchFamily="34" charset="0"/>
              </a:rPr>
              <a:t/>
            </a:r>
            <a:br>
              <a:rPr lang="el-GR" sz="4000" dirty="0">
                <a:solidFill>
                  <a:srgbClr val="0070C0"/>
                </a:solidFill>
                <a:latin typeface="Segoe UI Light" pitchFamily="34" charset="0"/>
                <a:cs typeface="Segoe UI Light" pitchFamily="34" charset="0"/>
              </a:rPr>
            </a:br>
            <a:r>
              <a:rPr lang="en-US" sz="4000" dirty="0" smtClean="0">
                <a:solidFill>
                  <a:srgbClr val="0070C0"/>
                </a:solidFill>
                <a:latin typeface="Segoe UI Light" pitchFamily="34" charset="0"/>
                <a:cs typeface="Segoe UI Light" pitchFamily="34" charset="0"/>
              </a:rPr>
              <a:t>CAN-MDS</a:t>
            </a:r>
            <a:endParaRPr lang="el-GR" sz="4000" dirty="0">
              <a:solidFill>
                <a:srgbClr val="0070C0"/>
              </a:solidFill>
              <a:latin typeface="Segoe UI Light" pitchFamily="34" charset="0"/>
              <a:cs typeface="Segoe UI Light" pitchFamily="34" charset="0"/>
            </a:endParaRPr>
          </a:p>
        </p:txBody>
      </p:sp>
      <p:sp>
        <p:nvSpPr>
          <p:cNvPr id="3" name="Subtitle 2"/>
          <p:cNvSpPr>
            <a:spLocks noGrp="1"/>
          </p:cNvSpPr>
          <p:nvPr>
            <p:ph type="subTitle" idx="1"/>
          </p:nvPr>
        </p:nvSpPr>
        <p:spPr>
          <a:xfrm>
            <a:off x="945266" y="3602038"/>
            <a:ext cx="10316901" cy="1655762"/>
          </a:xfrm>
        </p:spPr>
        <p:txBody>
          <a:bodyPr>
            <a:noAutofit/>
          </a:bodyPr>
          <a:lstStyle/>
          <a:p>
            <a:endParaRPr lang="en-US" dirty="0">
              <a:solidFill>
                <a:schemeClr val="bg1">
                  <a:lumMod val="50000"/>
                </a:schemeClr>
              </a:solidFill>
              <a:latin typeface="Segoe UI Black" panose="020B0A02040204020203" pitchFamily="34" charset="0"/>
              <a:ea typeface="Segoe UI Black" panose="020B0A02040204020203" pitchFamily="34" charset="0"/>
              <a:cs typeface="+mj-cs"/>
            </a:endParaRPr>
          </a:p>
          <a:p>
            <a:r>
              <a:rPr lang="bg-BG" sz="3200" dirty="0">
                <a:solidFill>
                  <a:srgbClr val="0070C0"/>
                </a:solidFill>
                <a:ea typeface="Segoe UI Black" panose="020B0A02040204020203" pitchFamily="34" charset="0"/>
              </a:rPr>
              <a:t>прием и подготовка за докладване</a:t>
            </a:r>
            <a:endParaRPr lang="en-US" sz="3200" dirty="0">
              <a:solidFill>
                <a:srgbClr val="0070C0"/>
              </a:solidFill>
              <a:ea typeface="Segoe UI Black" panose="020B0A02040204020203" pitchFamily="34" charset="0"/>
            </a:endParaRPr>
          </a:p>
        </p:txBody>
      </p:sp>
    </p:spTree>
    <p:extLst>
      <p:ext uri="{BB962C8B-B14F-4D97-AF65-F5344CB8AC3E}">
        <p14:creationId xmlns="" xmlns:p14="http://schemas.microsoft.com/office/powerpoint/2010/main" val="29500401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6096000" y="0"/>
            <a:ext cx="5209310" cy="6265718"/>
          </a:xfrm>
          <a:prstGeom prst="rect">
            <a:avLst/>
          </a:prstGeom>
        </p:spPr>
      </p:pic>
      <p:sp>
        <p:nvSpPr>
          <p:cNvPr id="4" name="TextBox 3"/>
          <p:cNvSpPr txBox="1"/>
          <p:nvPr/>
        </p:nvSpPr>
        <p:spPr>
          <a:xfrm>
            <a:off x="6095999" y="0"/>
            <a:ext cx="4939145" cy="6858000"/>
          </a:xfrm>
          <a:prstGeom prst="rect">
            <a:avLst/>
          </a:prstGeom>
        </p:spPr>
        <p:txBody>
          <a:bodyPr wrap="square" lIns="178594" tIns="178594" rIns="178594" bIns="178594" anchor="ctr">
            <a:normAutofit lnSpcReduction="10000"/>
          </a:bodyPr>
          <a:lstStyle/>
          <a:p>
            <a:pPr algn="ctr"/>
            <a:r>
              <a:rPr lang="ru-RU" sz="3937" dirty="0">
                <a:solidFill>
                  <a:srgbClr val="FFFFFF"/>
                </a:solidFill>
                <a:effectLst>
                  <a:outerShdw blurRad="25000" dist="50000" dir="2700000">
                    <a:srgbClr val="000000">
                      <a:alpha val="90000"/>
                    </a:srgbClr>
                  </a:outerShdw>
                </a:effectLst>
                <a:latin typeface="CooperHewitt-Medium"/>
              </a:rPr>
              <a:t>тествайте се: ясен ли ви е псевдонимът на детето, временният идентификационен номер на детето и процедурите, свързани със записването на двете или в CAN-MDS?</a:t>
            </a:r>
            <a:endParaRPr lang="en-US" sz="3937" dirty="0">
              <a:solidFill>
                <a:srgbClr val="FFFFFF"/>
              </a:solidFill>
              <a:effectLst>
                <a:outerShdw blurRad="25000" dist="50000" dir="2700000">
                  <a:srgbClr val="000000">
                    <a:alpha val="90000"/>
                  </a:srgbClr>
                </a:outerShdw>
              </a:effectLst>
              <a:latin typeface="CooperHewitt-Medium"/>
            </a:endParaRPr>
          </a:p>
        </p:txBody>
      </p:sp>
    </p:spTree>
    <p:extLst>
      <p:ext uri="{BB962C8B-B14F-4D97-AF65-F5344CB8AC3E}">
        <p14:creationId xmlns="" xmlns:p14="http://schemas.microsoft.com/office/powerpoint/2010/main" val="1845323690"/>
      </p:ext>
    </p:extLst>
  </p:cSld>
  <p:clrMapOvr>
    <a:masterClrMapping/>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524000" y="1885950"/>
            <a:ext cx="9144000" cy="3086100"/>
          </a:xfrm>
          <a:prstGeom prst="rect">
            <a:avLst/>
          </a:prstGeom>
        </p:spPr>
      </p:pic>
      <p:sp>
        <p:nvSpPr>
          <p:cNvPr id="4" name="TextBox 3"/>
          <p:cNvSpPr txBox="1"/>
          <p:nvPr/>
        </p:nvSpPr>
        <p:spPr>
          <a:xfrm>
            <a:off x="1524000" y="1885950"/>
            <a:ext cx="9144000" cy="3086100"/>
          </a:xfrm>
          <a:prstGeom prst="rect">
            <a:avLst/>
          </a:prstGeom>
        </p:spPr>
        <p:txBody>
          <a:bodyPr wrap="square" lIns="178594" tIns="178594" rIns="178594" bIns="178594" anchor="ctr">
            <a:normAutofit/>
          </a:bodyPr>
          <a:lstStyle/>
          <a:p>
            <a:pPr algn="ctr"/>
            <a:r>
              <a:rPr lang="bg-BG" sz="4781" dirty="0">
                <a:solidFill>
                  <a:srgbClr val="FFFFFF"/>
                </a:solidFill>
                <a:effectLst>
                  <a:outerShdw blurRad="25000" dist="50000" dir="2700000">
                    <a:srgbClr val="000000">
                      <a:alpha val="90000"/>
                    </a:srgbClr>
                  </a:outerShdw>
                </a:effectLst>
                <a:latin typeface="Segoe UI Light" panose="020B0502040204020203" pitchFamily="34" charset="0"/>
                <a:cs typeface="Segoe UI Light" panose="020B0502040204020203" pitchFamily="34" charset="0"/>
              </a:rPr>
              <a:t>Заменете </a:t>
            </a:r>
            <a:r>
              <a:rPr lang="bg-BG" sz="4781" dirty="0" smtClean="0">
                <a:solidFill>
                  <a:srgbClr val="FFFFFF"/>
                </a:solidFill>
                <a:effectLst>
                  <a:outerShdw blurRad="25000" dist="50000" dir="2700000">
                    <a:srgbClr val="000000">
                      <a:alpha val="90000"/>
                    </a:srgbClr>
                  </a:outerShdw>
                </a:effectLst>
                <a:latin typeface="Segoe UI Light" panose="020B0502040204020203" pitchFamily="34" charset="0"/>
                <a:cs typeface="Segoe UI Light" panose="020B0502040204020203" pitchFamily="34" charset="0"/>
              </a:rPr>
              <a:t>ВРЕМЕННИЯ</a:t>
            </a:r>
            <a:r>
              <a:rPr lang="en-US" sz="4781" dirty="0" smtClean="0">
                <a:solidFill>
                  <a:srgbClr val="FFFFFF"/>
                </a:solidFill>
                <a:effectLst>
                  <a:outerShdw blurRad="25000" dist="50000" dir="2700000">
                    <a:srgbClr val="000000">
                      <a:alpha val="90000"/>
                    </a:srgbClr>
                  </a:outerShdw>
                </a:effectLst>
                <a:latin typeface="Segoe UI Light" panose="020B0502040204020203" pitchFamily="34" charset="0"/>
                <a:cs typeface="Segoe UI Light" panose="020B0502040204020203" pitchFamily="34" charset="0"/>
              </a:rPr>
              <a:t> </a:t>
            </a:r>
            <a:r>
              <a:rPr lang="en-US" sz="4781" dirty="0">
                <a:solidFill>
                  <a:srgbClr val="FFFFFF"/>
                </a:solidFill>
                <a:effectLst>
                  <a:outerShdw blurRad="25000" dist="50000" dir="2700000">
                    <a:srgbClr val="000000">
                      <a:alpha val="90000"/>
                    </a:srgbClr>
                  </a:outerShdw>
                </a:effectLst>
                <a:latin typeface="Segoe UI Light" panose="020B0502040204020203" pitchFamily="34" charset="0"/>
                <a:cs typeface="Segoe UI Light" panose="020B0502040204020203" pitchFamily="34" charset="0"/>
              </a:rPr>
              <a:t>ID </a:t>
            </a:r>
            <a:r>
              <a:rPr lang="bg-BG" sz="4781" dirty="0">
                <a:solidFill>
                  <a:srgbClr val="FFFFFF"/>
                </a:solidFill>
                <a:effectLst>
                  <a:outerShdw blurRad="25000" dist="50000" dir="2700000">
                    <a:srgbClr val="000000">
                      <a:alpha val="90000"/>
                    </a:srgbClr>
                  </a:outerShdw>
                </a:effectLst>
                <a:latin typeface="Segoe UI Light" panose="020B0502040204020203" pitchFamily="34" charset="0"/>
                <a:cs typeface="Segoe UI Light" panose="020B0502040204020203" pitchFamily="34" charset="0"/>
              </a:rPr>
              <a:t>с </a:t>
            </a:r>
            <a:r>
              <a:rPr lang="en-US" sz="4781" dirty="0">
                <a:solidFill>
                  <a:srgbClr val="FFFFFF"/>
                </a:solidFill>
                <a:effectLst>
                  <a:outerShdw blurRad="25000" dist="50000" dir="2700000">
                    <a:srgbClr val="000000">
                      <a:alpha val="90000"/>
                    </a:srgbClr>
                  </a:outerShdw>
                </a:effectLst>
                <a:latin typeface="Segoe UI Light" panose="020B0502040204020203" pitchFamily="34" charset="0"/>
                <a:cs typeface="Segoe UI Light" panose="020B0502040204020203" pitchFamily="34" charset="0"/>
              </a:rPr>
              <a:t>ID “</a:t>
            </a:r>
            <a:r>
              <a:rPr lang="bg-BG" sz="4781" dirty="0">
                <a:solidFill>
                  <a:srgbClr val="FFFFFF"/>
                </a:solidFill>
                <a:effectLst>
                  <a:outerShdw blurRad="25000" dist="50000" dir="2700000">
                    <a:srgbClr val="000000">
                      <a:alpha val="90000"/>
                    </a:srgbClr>
                  </a:outerShdw>
                </a:effectLst>
                <a:latin typeface="Segoe UI Light" panose="020B0502040204020203" pitchFamily="34" charset="0"/>
                <a:cs typeface="Segoe UI Light" panose="020B0502040204020203" pitchFamily="34" charset="0"/>
              </a:rPr>
              <a:t>АНДРЕЙ</a:t>
            </a:r>
            <a:r>
              <a:rPr lang="en-US" sz="4781" dirty="0">
                <a:solidFill>
                  <a:srgbClr val="FFFFFF"/>
                </a:solidFill>
                <a:effectLst>
                  <a:outerShdw blurRad="25000" dist="50000" dir="2700000">
                    <a:srgbClr val="000000">
                      <a:alpha val="90000"/>
                    </a:srgbClr>
                  </a:outerShdw>
                </a:effectLst>
                <a:latin typeface="Segoe UI Light" panose="020B0502040204020203" pitchFamily="34" charset="0"/>
                <a:cs typeface="Segoe UI Light" panose="020B0502040204020203" pitchFamily="34" charset="0"/>
              </a:rPr>
              <a:t>”</a:t>
            </a:r>
            <a:r>
              <a:rPr lang="bg-BG" sz="4781" dirty="0">
                <a:solidFill>
                  <a:srgbClr val="FFFFFF"/>
                </a:solidFill>
                <a:effectLst>
                  <a:outerShdw blurRad="25000" dist="50000" dir="2700000">
                    <a:srgbClr val="000000">
                      <a:alpha val="90000"/>
                    </a:srgbClr>
                  </a:outerShdw>
                </a:effectLst>
                <a:latin typeface="Segoe UI Light" panose="020B0502040204020203" pitchFamily="34" charset="0"/>
                <a:cs typeface="Segoe UI Light" panose="020B0502040204020203" pitchFamily="34" charset="0"/>
              </a:rPr>
              <a:t> и проучете докладите чрез панела на оператора</a:t>
            </a:r>
            <a:endParaRPr lang="en-US" sz="4781" dirty="0">
              <a:solidFill>
                <a:srgbClr val="FFFFFF"/>
              </a:solidFill>
              <a:effectLst>
                <a:outerShdw blurRad="25000" dist="50000" dir="2700000">
                  <a:srgbClr val="000000">
                    <a:alpha val="90000"/>
                  </a:srgbClr>
                </a:outerShdw>
              </a:effectLst>
              <a:latin typeface="Segoe UI Light" panose="020B0502040204020203" pitchFamily="34" charset="0"/>
              <a:cs typeface="Segoe UI Light" panose="020B0502040204020203" pitchFamily="34" charset="0"/>
            </a:endParaRPr>
          </a:p>
        </p:txBody>
      </p:sp>
      <p:sp>
        <p:nvSpPr>
          <p:cNvPr id="5" name="TextBox 4"/>
          <p:cNvSpPr txBox="1"/>
          <p:nvPr/>
        </p:nvSpPr>
        <p:spPr>
          <a:xfrm>
            <a:off x="1524000" y="6768703"/>
            <a:ext cx="9144000" cy="85725"/>
          </a:xfrm>
          <a:prstGeom prst="rect">
            <a:avLst/>
          </a:prstGeom>
        </p:spPr>
        <p:txBody>
          <a:bodyPr wrap="none" lIns="178594" tIns="0" rIns="178594" bIns="0" anchor="t"/>
          <a:lstStyle/>
          <a:p>
            <a:pPr algn="l"/>
            <a:r>
              <a:rPr lang="en-US" sz="562" b="1">
                <a:solidFill>
                  <a:srgbClr val="FFFFFF"/>
                </a:solidFill>
                <a:latin typeface="Calibri"/>
              </a:rPr>
              <a:t>cc: PictureWendy - https://www.flickr.com/photos/45756179@N03</a:t>
            </a:r>
          </a:p>
        </p:txBody>
      </p:sp>
    </p:spTree>
    <p:extLst>
      <p:ext uri="{BB962C8B-B14F-4D97-AF65-F5344CB8AC3E}">
        <p14:creationId xmlns="" xmlns:p14="http://schemas.microsoft.com/office/powerpoint/2010/main" val="770083686"/>
      </p:ext>
    </p:extLst>
  </p:cSld>
  <p:clrMapOvr>
    <a:masterClrMapping/>
  </p:clrMapOvr>
  <p:transition>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87929" y="1885950"/>
            <a:ext cx="9280071" cy="3086100"/>
          </a:xfrm>
          <a:prstGeom prst="rect">
            <a:avLst/>
          </a:prstGeom>
          <a:solidFill>
            <a:schemeClr val="bg2">
              <a:lumMod val="75000"/>
            </a:schemeClr>
          </a:solidFill>
        </p:spPr>
        <p:txBody>
          <a:bodyPr wrap="square" lIns="178594" tIns="178594" rIns="178594" bIns="178594" anchor="ctr">
            <a:normAutofit lnSpcReduction="10000"/>
          </a:bodyPr>
          <a:lstStyle/>
          <a:p>
            <a:pPr algn="ctr"/>
            <a:r>
              <a:rPr lang="bg-BG" sz="4781" dirty="0">
                <a:solidFill>
                  <a:schemeClr val="tx1">
                    <a:lumMod val="75000"/>
                    <a:lumOff val="25000"/>
                  </a:schemeClr>
                </a:solidFill>
                <a:latin typeface="Segoe UI Light" panose="020B0502040204020203" pitchFamily="34" charset="0"/>
                <a:cs typeface="Segoe UI Light" panose="020B0502040204020203" pitchFamily="34" charset="0"/>
              </a:rPr>
              <a:t>Продължете с нов запис, използвайки </a:t>
            </a:r>
            <a:r>
              <a:rPr lang="en-US" sz="4781" dirty="0">
                <a:solidFill>
                  <a:schemeClr val="tx1">
                    <a:lumMod val="75000"/>
                    <a:lumOff val="25000"/>
                  </a:schemeClr>
                </a:solidFill>
                <a:latin typeface="Segoe UI Light" panose="020B0502040204020203" pitchFamily="34" charset="0"/>
                <a:cs typeface="Segoe UI Light" panose="020B0502040204020203" pitchFamily="34" charset="0"/>
              </a:rPr>
              <a:t>ID </a:t>
            </a:r>
            <a:r>
              <a:rPr lang="bg-BG" sz="4781" dirty="0">
                <a:solidFill>
                  <a:schemeClr val="tx1">
                    <a:lumMod val="75000"/>
                    <a:lumOff val="25000"/>
                  </a:schemeClr>
                </a:solidFill>
                <a:latin typeface="Segoe UI Light" panose="020B0502040204020203" pitchFamily="34" charset="0"/>
                <a:cs typeface="Segoe UI Light" panose="020B0502040204020203" pitchFamily="34" charset="0"/>
              </a:rPr>
              <a:t>на детето </a:t>
            </a:r>
            <a:r>
              <a:rPr lang="en-US" sz="4781" dirty="0">
                <a:solidFill>
                  <a:schemeClr val="tx1">
                    <a:lumMod val="75000"/>
                    <a:lumOff val="25000"/>
                  </a:schemeClr>
                </a:solidFill>
                <a:latin typeface="Segoe UI Light" panose="020B0502040204020203" pitchFamily="34" charset="0"/>
                <a:cs typeface="Segoe UI Light" panose="020B0502040204020203" pitchFamily="34" charset="0"/>
              </a:rPr>
              <a:t>“</a:t>
            </a:r>
            <a:r>
              <a:rPr lang="bg-BG" sz="4781" dirty="0">
                <a:solidFill>
                  <a:schemeClr val="tx1">
                    <a:lumMod val="75000"/>
                    <a:lumOff val="25000"/>
                  </a:schemeClr>
                </a:solidFill>
                <a:latin typeface="Segoe UI Light" panose="020B0502040204020203" pitchFamily="34" charset="0"/>
                <a:cs typeface="Segoe UI Light" panose="020B0502040204020203" pitchFamily="34" charset="0"/>
              </a:rPr>
              <a:t>АНДРЕЙ</a:t>
            </a:r>
            <a:r>
              <a:rPr lang="en-US" sz="4781" dirty="0">
                <a:solidFill>
                  <a:schemeClr val="tx1">
                    <a:lumMod val="75000"/>
                    <a:lumOff val="25000"/>
                  </a:schemeClr>
                </a:solidFill>
                <a:latin typeface="Segoe UI Light" panose="020B0502040204020203" pitchFamily="34" charset="0"/>
                <a:cs typeface="Segoe UI Light" panose="020B0502040204020203" pitchFamily="34" charset="0"/>
              </a:rPr>
              <a:t>”</a:t>
            </a:r>
            <a:r>
              <a:rPr lang="bg-BG" sz="4781" dirty="0">
                <a:solidFill>
                  <a:schemeClr val="tx1">
                    <a:lumMod val="75000"/>
                    <a:lumOff val="25000"/>
                  </a:schemeClr>
                </a:solidFill>
                <a:latin typeface="Segoe UI Light" panose="020B0502040204020203" pitchFamily="34" charset="0"/>
                <a:cs typeface="Segoe UI Light" panose="020B0502040204020203" pitchFamily="34" charset="0"/>
              </a:rPr>
              <a:t>, за да представите случая като „познато дете“</a:t>
            </a:r>
            <a:endParaRPr lang="en-US" sz="4781" dirty="0">
              <a:solidFill>
                <a:schemeClr val="tx1">
                  <a:lumMod val="75000"/>
                  <a:lumOff val="25000"/>
                </a:schemeClr>
              </a:solidFill>
              <a:latin typeface="Segoe UI Light" panose="020B0502040204020203" pitchFamily="34" charset="0"/>
              <a:cs typeface="Segoe UI Light" panose="020B0502040204020203" pitchFamily="34" charset="0"/>
            </a:endParaRPr>
          </a:p>
        </p:txBody>
      </p:sp>
    </p:spTree>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246280" cy="40010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121917" tIns="60958" rIns="121917" bIns="60958" numCol="1" anchor="ctr" anchorCtr="0" compatLnSpc="1">
            <a:prstTxWarp prst="textNoShape">
              <a:avLst/>
            </a:prstTxWarp>
            <a:spAutoFit/>
          </a:bodyPr>
          <a:lstStyle/>
          <a:p>
            <a:endParaRPr lang="el-GR"/>
          </a:p>
        </p:txBody>
      </p:sp>
      <p:pic>
        <p:nvPicPr>
          <p:cNvPr id="7" name="Image 7"/>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871531" y="2815333"/>
            <a:ext cx="1371600" cy="901700"/>
          </a:xfrm>
          <a:prstGeom prst="rect">
            <a:avLst/>
          </a:prstGeom>
          <a:noFill/>
          <a:extLst>
            <a:ext uri="{909E8E84-426E-40DD-AFC4-6F175D3DCCD1}">
              <a14:hiddenFill xmlns="" xmlns:a14="http://schemas.microsoft.com/office/drawing/2010/main">
                <a:solidFill>
                  <a:srgbClr val="FFFFFF"/>
                </a:solidFill>
              </a14:hiddenFill>
            </a:ext>
          </a:extLst>
        </p:spPr>
      </p:pic>
      <p:sp>
        <p:nvSpPr>
          <p:cNvPr id="8" name="Rectangle 3"/>
          <p:cNvSpPr>
            <a:spLocks noChangeArrowheads="1"/>
          </p:cNvSpPr>
          <p:nvPr/>
        </p:nvSpPr>
        <p:spPr bwMode="auto">
          <a:xfrm>
            <a:off x="3382395" y="2719654"/>
            <a:ext cx="7343662" cy="110799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121917" tIns="60958" rIns="121917" bIns="60958" numCol="1" anchor="ctr" anchorCtr="0" compatLnSpc="1">
            <a:prstTxWarp prst="textNoShape">
              <a:avLst/>
            </a:prstTxWarp>
            <a:spAutoFit/>
          </a:bodyPr>
          <a:lstStyle/>
          <a:p>
            <a:pPr lvl="0" algn="just" eaLnBrk="0" fontAlgn="base" hangingPunct="0">
              <a:spcBef>
                <a:spcPct val="0"/>
              </a:spcBef>
              <a:spcAft>
                <a:spcPct val="0"/>
              </a:spcAft>
            </a:pPr>
            <a:r>
              <a:rPr lang="en-GB" altLang="el-GR" sz="1600" i="1" dirty="0" smtClean="0">
                <a:latin typeface="Times New Roman" panose="02020603050405020304" pitchFamily="18" charset="0"/>
                <a:ea typeface="Calibri" panose="020F0502020204030204" pitchFamily="34" charset="0"/>
                <a:cs typeface="Times New Roman" panose="02020603050405020304" pitchFamily="18" charset="0"/>
              </a:rPr>
              <a:t>This publication was funded by the European Union</a:t>
            </a:r>
            <a:r>
              <a:rPr lang="en-GB" altLang="el-GR" sz="1600" i="1" dirty="0" smtClean="0">
                <a:latin typeface="Calibri" panose="020F0502020204030204" pitchFamily="34" charset="0"/>
                <a:ea typeface="Calibri" panose="020F0502020204030204" pitchFamily="34" charset="0"/>
                <a:cs typeface="Times New Roman" panose="02020603050405020304" pitchFamily="18" charset="0"/>
              </a:rPr>
              <a:t>’</a:t>
            </a:r>
            <a:r>
              <a:rPr lang="en-GB" altLang="el-GR" sz="1600" i="1" dirty="0" smtClean="0">
                <a:latin typeface="Times New Roman" panose="02020603050405020304" pitchFamily="18" charset="0"/>
                <a:ea typeface="Calibri" panose="020F0502020204030204" pitchFamily="34" charset="0"/>
                <a:cs typeface="Times New Roman" panose="02020603050405020304" pitchFamily="18" charset="0"/>
              </a:rPr>
              <a:t>s Rights, Equality and Citizenship Programme (REC 2014-2020). The content of this publication represents only the views of the authors and is their sole responsibility. The European Commission does not accept any responsibility for use that may be made of the information it contains.</a:t>
            </a:r>
            <a:endParaRPr lang="en-GB" altLang="el-GR" sz="2800" dirty="0" smtClean="0">
              <a:latin typeface="Arial" panose="020B0604020202020204" pitchFamily="34" charset="0"/>
            </a:endParaRPr>
          </a:p>
        </p:txBody>
      </p:sp>
    </p:spTree>
    <p:extLst>
      <p:ext uri="{BB962C8B-B14F-4D97-AF65-F5344CB8AC3E}">
        <p14:creationId xmlns="" xmlns:p14="http://schemas.microsoft.com/office/powerpoint/2010/main" val="5383704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Съдържание</a:t>
            </a:r>
            <a:endParaRPr lang="en-US" dirty="0"/>
          </a:p>
        </p:txBody>
      </p:sp>
      <p:sp>
        <p:nvSpPr>
          <p:cNvPr id="3" name="Content Placeholder 2"/>
          <p:cNvSpPr>
            <a:spLocks noGrp="1"/>
          </p:cNvSpPr>
          <p:nvPr>
            <p:ph idx="1"/>
          </p:nvPr>
        </p:nvSpPr>
        <p:spPr/>
        <p:txBody>
          <a:bodyPr/>
          <a:lstStyle/>
          <a:p>
            <a:r>
              <a:rPr lang="bg-BG" dirty="0"/>
              <a:t>стартиране </a:t>
            </a:r>
          </a:p>
          <a:p>
            <a:r>
              <a:rPr lang="bg-BG" dirty="0" smtClean="0"/>
              <a:t>последователно </a:t>
            </a:r>
            <a:r>
              <a:rPr lang="bg-BG" dirty="0"/>
              <a:t>въвеждане на данни в </a:t>
            </a:r>
            <a:r>
              <a:rPr lang="en-US" dirty="0"/>
              <a:t>CAN-MDS</a:t>
            </a:r>
          </a:p>
          <a:p>
            <a:r>
              <a:rPr lang="bg-BG" dirty="0"/>
              <a:t>практическо упражнение</a:t>
            </a:r>
            <a:endParaRPr lang="en-US" dirty="0"/>
          </a:p>
          <a:p>
            <a:pPr lvl="1"/>
            <a:r>
              <a:rPr lang="bg-BG" sz="2800" dirty="0"/>
              <a:t>използване на ВРЕМЕННЕН</a:t>
            </a:r>
            <a:r>
              <a:rPr lang="en-US" sz="2800" dirty="0"/>
              <a:t> ID</a:t>
            </a:r>
          </a:p>
          <a:p>
            <a:pPr lvl="1"/>
            <a:r>
              <a:rPr lang="bg-BG" sz="2800" dirty="0"/>
              <a:t>заместване на ВРЕМЕННИЯ</a:t>
            </a:r>
            <a:r>
              <a:rPr lang="en-US" sz="2800" dirty="0"/>
              <a:t> ID </a:t>
            </a:r>
            <a:r>
              <a:rPr lang="bg-BG" sz="2800" dirty="0"/>
              <a:t>с </a:t>
            </a:r>
            <a:r>
              <a:rPr lang="en-US" sz="2800" dirty="0"/>
              <a:t>ID</a:t>
            </a:r>
            <a:r>
              <a:rPr lang="bg-BG" sz="2800" dirty="0"/>
              <a:t> на детето</a:t>
            </a:r>
            <a:endParaRPr lang="en-US" sz="2800" dirty="0"/>
          </a:p>
          <a:p>
            <a:endParaRPr lang="en-US" dirty="0"/>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88373" y="590301"/>
            <a:ext cx="11450782" cy="1092994"/>
          </a:xfrm>
          <a:prstGeom prst="rect">
            <a:avLst/>
          </a:prstGeom>
          <a:noFill/>
        </p:spPr>
        <p:txBody>
          <a:bodyPr wrap="none" lIns="178594" tIns="0" rIns="178594" bIns="0" anchor="t"/>
          <a:lstStyle/>
          <a:p>
            <a:r>
              <a:rPr lang="en-US" sz="3200" dirty="0">
                <a:latin typeface="Segoe UI Black" panose="020B0A02040204020203" pitchFamily="34" charset="0"/>
                <a:ea typeface="Segoe UI Black" panose="020B0A02040204020203" pitchFamily="34" charset="0"/>
                <a:cs typeface="+mj-cs"/>
              </a:rPr>
              <a:t>#</a:t>
            </a:r>
            <a:r>
              <a:rPr lang="bg-BG" sz="3200" dirty="0">
                <a:latin typeface="Segoe UI Black" panose="020B0A02040204020203" pitchFamily="34" charset="0"/>
                <a:ea typeface="Segoe UI Black" panose="020B0A02040204020203" pitchFamily="34" charset="0"/>
                <a:cs typeface="+mj-cs"/>
              </a:rPr>
              <a:t>СТАРТИРАНЕ НА ПРИЕМ</a:t>
            </a:r>
            <a:endParaRPr lang="en-US" sz="3200" dirty="0">
              <a:latin typeface="Segoe UI Black" panose="020B0A02040204020203" pitchFamily="34" charset="0"/>
              <a:ea typeface="Segoe UI Black" panose="020B0A02040204020203" pitchFamily="34" charset="0"/>
              <a:cs typeface="+mj-cs"/>
            </a:endParaRPr>
          </a:p>
        </p:txBody>
      </p:sp>
      <p:sp>
        <p:nvSpPr>
          <p:cNvPr id="5" name="TextBox 4"/>
          <p:cNvSpPr txBox="1"/>
          <p:nvPr/>
        </p:nvSpPr>
        <p:spPr>
          <a:xfrm>
            <a:off x="379052" y="1600201"/>
            <a:ext cx="11404239" cy="4588074"/>
          </a:xfrm>
          <a:prstGeom prst="rect">
            <a:avLst/>
          </a:prstGeom>
          <a:noFill/>
        </p:spPr>
        <p:txBody>
          <a:bodyPr wrap="square">
            <a:normAutofit/>
          </a:bodyPr>
          <a:lstStyle/>
          <a:p>
            <a:pPr indent="-535762">
              <a:lnSpc>
                <a:spcPct val="115200"/>
              </a:lnSpc>
              <a:buAutoNum type="arabicPeriod"/>
            </a:pPr>
            <a:r>
              <a:rPr lang="en-US" sz="2400"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 </a:t>
            </a:r>
            <a:r>
              <a:rPr lang="bg-BG" sz="2400"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запишете във формуляра за запис данните по случая, когато/ както постъпват</a:t>
            </a:r>
            <a:endParaRPr lang="en-US" sz="2400"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endParaRPr>
          </a:p>
          <a:p>
            <a:pPr indent="-535762">
              <a:lnSpc>
                <a:spcPct val="115200"/>
              </a:lnSpc>
              <a:buAutoNum type="arabicPeriod"/>
            </a:pPr>
            <a:endParaRPr lang="en-US" sz="2400"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endParaRPr>
          </a:p>
          <a:p>
            <a:pPr indent="-535762">
              <a:lnSpc>
                <a:spcPct val="115200"/>
              </a:lnSpc>
              <a:buAutoNum type="arabicPeriod"/>
            </a:pPr>
            <a:r>
              <a:rPr lang="en-US" sz="2400"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 </a:t>
            </a:r>
            <a:r>
              <a:rPr lang="bg-BG" sz="2400"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влезте в</a:t>
            </a:r>
            <a:r>
              <a:rPr lang="en-US" sz="2400"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 CAN-MDS </a:t>
            </a:r>
            <a:r>
              <a:rPr lang="bg-BG" sz="2400"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чрез страницата на интерфейса на Оператора</a:t>
            </a:r>
            <a:endParaRPr lang="en-US" sz="2400"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endParaRPr>
          </a:p>
        </p:txBody>
      </p:sp>
      <p:pic>
        <p:nvPicPr>
          <p:cNvPr id="6" name="Picture 5"/>
          <p:cNvPicPr>
            <a:picLocks noChangeAspect="1"/>
          </p:cNvPicPr>
          <p:nvPr/>
        </p:nvPicPr>
        <p:blipFill rotWithShape="1">
          <a:blip r:embed="rId3"/>
          <a:srcRect l="27441" t="6364" r="30111" b="48486"/>
          <a:stretch/>
        </p:blipFill>
        <p:spPr>
          <a:xfrm>
            <a:off x="1007915" y="3185300"/>
            <a:ext cx="3711294" cy="2373317"/>
          </a:xfrm>
          <a:prstGeom prst="rect">
            <a:avLst/>
          </a:prstGeom>
          <a:ln>
            <a:noFill/>
          </a:ln>
          <a:effectLst>
            <a:outerShdw blurRad="190500" algn="tl" rotWithShape="0">
              <a:srgbClr val="000000">
                <a:alpha val="70000"/>
              </a:srgbClr>
            </a:outerShdw>
          </a:effectLst>
        </p:spPr>
      </p:pic>
      <p:pic>
        <p:nvPicPr>
          <p:cNvPr id="7" name="Picture 6"/>
          <p:cNvPicPr>
            <a:picLocks noChangeAspect="1"/>
          </p:cNvPicPr>
          <p:nvPr/>
        </p:nvPicPr>
        <p:blipFill rotWithShape="1">
          <a:blip r:embed="rId4"/>
          <a:srcRect l="478" t="8636" r="52" b="17122"/>
          <a:stretch/>
        </p:blipFill>
        <p:spPr>
          <a:xfrm>
            <a:off x="5055176" y="3185300"/>
            <a:ext cx="6728115" cy="3019026"/>
          </a:xfrm>
          <a:prstGeom prst="rect">
            <a:avLst/>
          </a:prstGeom>
          <a:ln>
            <a:noFill/>
          </a:ln>
          <a:effectLst>
            <a:outerShdw blurRad="190500" algn="tl" rotWithShape="0">
              <a:srgbClr val="000000">
                <a:alpha val="70000"/>
              </a:srgbClr>
            </a:outerShdw>
          </a:effectLst>
        </p:spPr>
      </p:pic>
    </p:spTree>
    <p:extLst>
      <p:ext uri="{BB962C8B-B14F-4D97-AF65-F5344CB8AC3E}">
        <p14:creationId xmlns="" xmlns:p14="http://schemas.microsoft.com/office/powerpoint/2010/main" val="1637102261"/>
      </p:ext>
    </p:extLst>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0610" y="689696"/>
            <a:ext cx="9144000" cy="439341"/>
          </a:xfrm>
          <a:prstGeom prst="rect">
            <a:avLst/>
          </a:prstGeom>
        </p:spPr>
        <p:txBody>
          <a:bodyPr wrap="none" lIns="178594" tIns="0" rIns="178594" bIns="0" anchor="t"/>
          <a:lstStyle/>
          <a:p>
            <a:r>
              <a:rPr lang="bg-BG" sz="3200" dirty="0">
                <a:latin typeface="Segoe UI Black" panose="020B0A02040204020203" pitchFamily="34" charset="0"/>
                <a:ea typeface="Segoe UI Black" panose="020B0A02040204020203" pitchFamily="34" charset="0"/>
                <a:cs typeface="+mj-cs"/>
              </a:rPr>
              <a:t>ВЪВЕДЕТЕ ВСИЧКИ ДАННИ, ПОСЛЕДОВАТЕЛНО В</a:t>
            </a:r>
            <a:r>
              <a:rPr lang="en-US" sz="3200" dirty="0">
                <a:latin typeface="Segoe UI Black" panose="020B0A02040204020203" pitchFamily="34" charset="0"/>
                <a:ea typeface="Segoe UI Black" panose="020B0A02040204020203" pitchFamily="34" charset="0"/>
                <a:cs typeface="+mj-cs"/>
              </a:rPr>
              <a:t> </a:t>
            </a:r>
            <a:endParaRPr lang="bg-BG" sz="3200" dirty="0" smtClean="0">
              <a:latin typeface="Segoe UI Black" panose="020B0A02040204020203" pitchFamily="34" charset="0"/>
              <a:ea typeface="Segoe UI Black" panose="020B0A02040204020203" pitchFamily="34" charset="0"/>
              <a:cs typeface="+mj-cs"/>
            </a:endParaRPr>
          </a:p>
          <a:p>
            <a:r>
              <a:rPr lang="en-US" sz="3200" dirty="0" smtClean="0">
                <a:latin typeface="Segoe UI Black" panose="020B0A02040204020203" pitchFamily="34" charset="0"/>
                <a:ea typeface="Segoe UI Black" panose="020B0A02040204020203" pitchFamily="34" charset="0"/>
                <a:cs typeface="+mj-cs"/>
              </a:rPr>
              <a:t>CAN-MDS</a:t>
            </a:r>
            <a:endParaRPr lang="en-US" sz="3200" dirty="0">
              <a:latin typeface="Segoe UI Black" panose="020B0A02040204020203" pitchFamily="34" charset="0"/>
              <a:ea typeface="Segoe UI Black" panose="020B0A02040204020203" pitchFamily="34" charset="0"/>
              <a:cs typeface="+mj-cs"/>
            </a:endParaRPr>
          </a:p>
        </p:txBody>
      </p:sp>
      <p:sp>
        <p:nvSpPr>
          <p:cNvPr id="5" name="TextBox 4"/>
          <p:cNvSpPr txBox="1"/>
          <p:nvPr/>
        </p:nvSpPr>
        <p:spPr>
          <a:xfrm>
            <a:off x="370610" y="1974601"/>
            <a:ext cx="8786813" cy="3506510"/>
          </a:xfrm>
          <a:prstGeom prst="rect">
            <a:avLst/>
          </a:prstGeom>
        </p:spPr>
        <p:txBody>
          <a:bodyPr wrap="square">
            <a:normAutofit/>
          </a:bodyPr>
          <a:lstStyle/>
          <a:p>
            <a:pPr marL="535762" indent="-535762">
              <a:lnSpc>
                <a:spcPct val="115200"/>
              </a:lnSpc>
              <a:buFont typeface="Wingdings 3" panose="05040102010807070707" pitchFamily="18" charset="2"/>
              <a:buChar char="´"/>
            </a:pPr>
            <a:r>
              <a:rPr lang="bg-BG" sz="2800"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уверете се, че са запазени</a:t>
            </a:r>
            <a:endParaRPr lang="en-US" sz="2800"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endParaRPr>
          </a:p>
          <a:p>
            <a:pPr marL="342900" indent="-342900" algn="l">
              <a:lnSpc>
                <a:spcPct val="115200"/>
              </a:lnSpc>
              <a:buFont typeface="Wingdings 3" panose="05040102010807070707" pitchFamily="18" charset="2"/>
              <a:buChar char="´"/>
            </a:pPr>
            <a:endParaRPr lang="en-US" sz="2800"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endParaRPr>
          </a:p>
          <a:p>
            <a:pPr marL="535762" indent="-535762">
              <a:lnSpc>
                <a:spcPct val="115200"/>
              </a:lnSpc>
              <a:buFont typeface="Wingdings 3" panose="05040102010807070707" pitchFamily="18" charset="2"/>
              <a:buChar char="´"/>
            </a:pPr>
            <a:r>
              <a:rPr lang="bg-BG" sz="2800"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проверете за съобщения от Националния администратор </a:t>
            </a:r>
            <a:r>
              <a:rPr lang="en-US" sz="2800"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a:t>
            </a:r>
            <a:r>
              <a:rPr lang="bg-BG" sz="2800"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за </a:t>
            </a:r>
            <a:r>
              <a:rPr lang="en-US" sz="2800"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ID</a:t>
            </a:r>
            <a:r>
              <a:rPr lang="bg-BG" sz="2800"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 на детето</a:t>
            </a:r>
            <a:r>
              <a:rPr lang="en-US" sz="2800"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a:t>
            </a:r>
          </a:p>
        </p:txBody>
      </p:sp>
      <p:sp>
        <p:nvSpPr>
          <p:cNvPr id="6" name="TextBox 5"/>
          <p:cNvSpPr txBox="1"/>
          <p:nvPr/>
        </p:nvSpPr>
        <p:spPr>
          <a:xfrm>
            <a:off x="1524000" y="6768703"/>
            <a:ext cx="9144000" cy="85725"/>
          </a:xfrm>
          <a:prstGeom prst="rect">
            <a:avLst/>
          </a:prstGeom>
        </p:spPr>
        <p:txBody>
          <a:bodyPr wrap="none" lIns="178594" tIns="0" rIns="178594" bIns="0" anchor="t"/>
          <a:lstStyle/>
          <a:p>
            <a:pPr algn="l"/>
            <a:r>
              <a:rPr lang="en-US" sz="562" b="1">
                <a:solidFill>
                  <a:srgbClr val="FFFFFF"/>
                </a:solidFill>
                <a:latin typeface="Calibri"/>
              </a:rPr>
              <a:t>cc: marfis75 - https://www.flickr.com/photos/45409431@N00</a:t>
            </a:r>
          </a:p>
        </p:txBody>
      </p:sp>
      <p:pic>
        <p:nvPicPr>
          <p:cNvPr id="7" name="Picture 6"/>
          <p:cNvPicPr>
            <a:picLocks noChangeAspect="1"/>
          </p:cNvPicPr>
          <p:nvPr/>
        </p:nvPicPr>
        <p:blipFill rotWithShape="1">
          <a:blip r:embed="rId3"/>
          <a:srcRect l="79635" t="23333" b="19546"/>
          <a:stretch/>
        </p:blipFill>
        <p:spPr>
          <a:xfrm>
            <a:off x="9382991" y="1974601"/>
            <a:ext cx="2323174" cy="3917373"/>
          </a:xfrm>
          <a:prstGeom prst="rect">
            <a:avLst/>
          </a:prstGeom>
          <a:ln>
            <a:noFill/>
          </a:ln>
          <a:effectLst>
            <a:outerShdw blurRad="190500" algn="tl" rotWithShape="0">
              <a:srgbClr val="000000">
                <a:alpha val="70000"/>
              </a:srgbClr>
            </a:outerShdw>
          </a:effectLst>
        </p:spPr>
      </p:pic>
    </p:spTree>
    <p:extLst>
      <p:ext uri="{BB962C8B-B14F-4D97-AF65-F5344CB8AC3E}">
        <p14:creationId xmlns="" xmlns:p14="http://schemas.microsoft.com/office/powerpoint/2010/main" val="1903640069"/>
      </p:ext>
    </p:extLst>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524000" y="2400300"/>
            <a:ext cx="4572000" cy="2057400"/>
          </a:xfrm>
          <a:prstGeom prst="rect">
            <a:avLst/>
          </a:prstGeom>
        </p:spPr>
      </p:pic>
      <p:sp>
        <p:nvSpPr>
          <p:cNvPr id="4" name="TextBox 3"/>
          <p:cNvSpPr txBox="1"/>
          <p:nvPr/>
        </p:nvSpPr>
        <p:spPr>
          <a:xfrm>
            <a:off x="1524000" y="2400300"/>
            <a:ext cx="4572000" cy="2057400"/>
          </a:xfrm>
          <a:prstGeom prst="rect">
            <a:avLst/>
          </a:prstGeom>
        </p:spPr>
        <p:txBody>
          <a:bodyPr wrap="square" lIns="178594" tIns="178594" rIns="178594" bIns="178594" anchor="ctr">
            <a:normAutofit fontScale="85000" lnSpcReduction="10000"/>
          </a:bodyPr>
          <a:lstStyle/>
          <a:p>
            <a:pPr algn="ctr"/>
            <a:r>
              <a:rPr lang="bg-BG" sz="5625" dirty="0">
                <a:solidFill>
                  <a:srgbClr val="FFFFFF"/>
                </a:solidFill>
                <a:effectLst>
                  <a:outerShdw blurRad="25000" dist="50000" dir="2700000">
                    <a:srgbClr val="000000">
                      <a:alpha val="90000"/>
                    </a:srgbClr>
                  </a:outerShdw>
                </a:effectLst>
                <a:latin typeface="Segoe UI Light" panose="020B0502040204020203" pitchFamily="34" charset="0"/>
                <a:cs typeface="Segoe UI Light" panose="020B0502040204020203" pitchFamily="34" charset="0"/>
              </a:rPr>
              <a:t>ПРАКТИЧЕСКО УПРАЖНЕНИЕ</a:t>
            </a:r>
            <a:endParaRPr lang="en-US" sz="5625" dirty="0">
              <a:solidFill>
                <a:srgbClr val="FFFFFF"/>
              </a:solidFill>
              <a:effectLst>
                <a:outerShdw blurRad="25000" dist="50000" dir="2700000">
                  <a:srgbClr val="000000">
                    <a:alpha val="90000"/>
                  </a:srgbClr>
                </a:outerShdw>
              </a:effectLst>
              <a:latin typeface="Segoe UI Light" panose="020B0502040204020203" pitchFamily="34" charset="0"/>
              <a:cs typeface="Segoe UI Light" panose="020B0502040204020203" pitchFamily="34" charset="0"/>
            </a:endParaRPr>
          </a:p>
        </p:txBody>
      </p:sp>
      <p:sp>
        <p:nvSpPr>
          <p:cNvPr id="5" name="TextBox 4"/>
          <p:cNvSpPr txBox="1"/>
          <p:nvPr/>
        </p:nvSpPr>
        <p:spPr>
          <a:xfrm>
            <a:off x="1524000" y="6768703"/>
            <a:ext cx="9144000" cy="85725"/>
          </a:xfrm>
          <a:prstGeom prst="rect">
            <a:avLst/>
          </a:prstGeom>
        </p:spPr>
        <p:txBody>
          <a:bodyPr wrap="none" lIns="178594" tIns="0" rIns="178594" bIns="0" anchor="t"/>
          <a:lstStyle/>
          <a:p>
            <a:pPr algn="l"/>
            <a:r>
              <a:rPr lang="en-US" sz="562" b="1">
                <a:solidFill>
                  <a:srgbClr val="FFFFFF"/>
                </a:solidFill>
                <a:latin typeface="Calibri"/>
              </a:rPr>
              <a:t>cc: PictureWendy - https://www.flickr.com/photos/45756179@N03</a:t>
            </a:r>
          </a:p>
        </p:txBody>
      </p:sp>
    </p:spTree>
    <p:extLst>
      <p:ext uri="{BB962C8B-B14F-4D97-AF65-F5344CB8AC3E}">
        <p14:creationId xmlns="" xmlns:p14="http://schemas.microsoft.com/office/powerpoint/2010/main" val="2547803880"/>
      </p:ext>
    </p:extLst>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524000" y="1885950"/>
            <a:ext cx="9144000" cy="3086100"/>
          </a:xfrm>
          <a:prstGeom prst="rect">
            <a:avLst/>
          </a:prstGeom>
        </p:spPr>
      </p:pic>
      <p:sp>
        <p:nvSpPr>
          <p:cNvPr id="4" name="TextBox 3"/>
          <p:cNvSpPr txBox="1"/>
          <p:nvPr/>
        </p:nvSpPr>
        <p:spPr>
          <a:xfrm>
            <a:off x="1524000" y="1885950"/>
            <a:ext cx="9144000" cy="3086100"/>
          </a:xfrm>
          <a:prstGeom prst="rect">
            <a:avLst/>
          </a:prstGeom>
        </p:spPr>
        <p:txBody>
          <a:bodyPr wrap="square" lIns="178594" tIns="178594" rIns="178594" bIns="178594" anchor="ctr">
            <a:normAutofit lnSpcReduction="10000"/>
          </a:bodyPr>
          <a:lstStyle/>
          <a:p>
            <a:pPr algn="ctr"/>
            <a:r>
              <a:rPr lang="ru-RU" sz="4781" dirty="0">
                <a:solidFill>
                  <a:srgbClr val="FFFFFF"/>
                </a:solidFill>
                <a:effectLst>
                  <a:outerShdw blurRad="25000" dist="50000" dir="2700000">
                    <a:srgbClr val="000000">
                      <a:alpha val="90000"/>
                    </a:srgbClr>
                  </a:outerShdw>
                </a:effectLst>
                <a:latin typeface="Segoe UI Light" panose="020B0502040204020203" pitchFamily="34" charset="0"/>
                <a:cs typeface="Segoe UI Light" panose="020B0502040204020203" pitchFamily="34" charset="0"/>
              </a:rPr>
              <a:t>използвайте следните данни, сякаш те описват реален случай и ги въведете в CAN-MDS, като използвате ВРЕМ ID</a:t>
            </a:r>
            <a:endParaRPr lang="en-US" sz="4781" dirty="0">
              <a:solidFill>
                <a:srgbClr val="FFFFFF"/>
              </a:solidFill>
              <a:effectLst>
                <a:outerShdw blurRad="25000" dist="50000" dir="2700000">
                  <a:srgbClr val="000000">
                    <a:alpha val="90000"/>
                  </a:srgbClr>
                </a:outerShdw>
              </a:effectLst>
              <a:latin typeface="Segoe UI Light" panose="020B0502040204020203" pitchFamily="34" charset="0"/>
              <a:cs typeface="Segoe UI Light" panose="020B0502040204020203" pitchFamily="34" charset="0"/>
            </a:endParaRPr>
          </a:p>
        </p:txBody>
      </p:sp>
      <p:sp>
        <p:nvSpPr>
          <p:cNvPr id="5" name="TextBox 4"/>
          <p:cNvSpPr txBox="1"/>
          <p:nvPr/>
        </p:nvSpPr>
        <p:spPr>
          <a:xfrm>
            <a:off x="1524000" y="6768703"/>
            <a:ext cx="9144000" cy="85725"/>
          </a:xfrm>
          <a:prstGeom prst="rect">
            <a:avLst/>
          </a:prstGeom>
        </p:spPr>
        <p:txBody>
          <a:bodyPr wrap="none" lIns="178594" tIns="0" rIns="178594" bIns="0" anchor="t"/>
          <a:lstStyle/>
          <a:p>
            <a:pPr algn="l"/>
            <a:r>
              <a:rPr lang="en-US" sz="562" b="1">
                <a:solidFill>
                  <a:srgbClr val="FFFFFF"/>
                </a:solidFill>
                <a:latin typeface="Calibri"/>
              </a:rPr>
              <a:t>cc: PictureWendy - https://www.flickr.com/photos/45756179@N03</a:t>
            </a:r>
          </a:p>
        </p:txBody>
      </p:sp>
    </p:spTree>
    <p:extLst>
      <p:ext uri="{BB962C8B-B14F-4D97-AF65-F5344CB8AC3E}">
        <p14:creationId xmlns="" xmlns:p14="http://schemas.microsoft.com/office/powerpoint/2010/main" val="770083686"/>
      </p:ext>
    </p:extLst>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09155" y="357188"/>
            <a:ext cx="10158845" cy="834798"/>
          </a:xfrm>
          <a:prstGeom prst="rect">
            <a:avLst/>
          </a:prstGeom>
        </p:spPr>
        <p:txBody>
          <a:bodyPr wrap="none" lIns="178594" tIns="0" rIns="178594" bIns="0" anchor="t"/>
          <a:lstStyle/>
          <a:p>
            <a:r>
              <a:rPr lang="bg-BG" sz="3200" dirty="0" smtClean="0">
                <a:latin typeface="Segoe UI Black" panose="020B0A02040204020203" pitchFamily="34" charset="0"/>
                <a:ea typeface="Segoe UI Black" panose="020B0A02040204020203" pitchFamily="34" charset="0"/>
                <a:cs typeface="+mj-cs"/>
              </a:rPr>
              <a:t>Случай</a:t>
            </a:r>
            <a:r>
              <a:rPr lang="en-US" sz="3200" dirty="0">
                <a:latin typeface="Segoe UI Black" panose="020B0A02040204020203" pitchFamily="34" charset="0"/>
                <a:ea typeface="Segoe UI Black" panose="020B0A02040204020203" pitchFamily="34" charset="0"/>
                <a:cs typeface="+mj-cs"/>
              </a:rPr>
              <a:t>: </a:t>
            </a:r>
            <a:r>
              <a:rPr lang="bg-BG" sz="3200" dirty="0">
                <a:latin typeface="Segoe UI Black" panose="020B0A02040204020203" pitchFamily="34" charset="0"/>
                <a:ea typeface="Segoe UI Black" panose="020B0A02040204020203" pitchFamily="34" charset="0"/>
                <a:cs typeface="+mj-cs"/>
              </a:rPr>
              <a:t>АНДРЕЙ</a:t>
            </a:r>
            <a:endParaRPr lang="en-US" sz="3200" dirty="0">
              <a:latin typeface="Segoe UI Black" panose="020B0A02040204020203" pitchFamily="34" charset="0"/>
              <a:ea typeface="Segoe UI Black" panose="020B0A02040204020203" pitchFamily="34" charset="0"/>
              <a:cs typeface="+mj-cs"/>
            </a:endParaRPr>
          </a:p>
        </p:txBody>
      </p:sp>
      <p:sp>
        <p:nvSpPr>
          <p:cNvPr id="5" name="TextBox 4"/>
          <p:cNvSpPr txBox="1"/>
          <p:nvPr/>
        </p:nvSpPr>
        <p:spPr>
          <a:xfrm>
            <a:off x="548797" y="1184564"/>
            <a:ext cx="11120193" cy="4908983"/>
          </a:xfrm>
          <a:prstGeom prst="rect">
            <a:avLst/>
          </a:prstGeom>
        </p:spPr>
        <p:txBody>
          <a:bodyPr wrap="square">
            <a:normAutofit/>
          </a:bodyPr>
          <a:lstStyle/>
          <a:p>
            <a:pPr marL="535762" indent="-535762">
              <a:buFont typeface="Wingdings 3" panose="05040102010807070707" pitchFamily="18" charset="2"/>
              <a:buChar char="´"/>
            </a:pPr>
            <a:r>
              <a:rPr lang="bg-BG" sz="2800" dirty="0">
                <a:latin typeface="Segoe UI Light" panose="020B0502040204020203" pitchFamily="34" charset="0"/>
                <a:cs typeface="Segoe UI Light" panose="020B0502040204020203" pitchFamily="34" charset="0"/>
              </a:rPr>
              <a:t>момче на </a:t>
            </a:r>
            <a:r>
              <a:rPr lang="en-US" sz="2800" dirty="0">
                <a:latin typeface="Segoe UI Light" panose="020B0502040204020203" pitchFamily="34" charset="0"/>
                <a:cs typeface="Segoe UI Light" panose="020B0502040204020203" pitchFamily="34" charset="0"/>
              </a:rPr>
              <a:t>8</a:t>
            </a:r>
            <a:r>
              <a:rPr lang="bg-BG" sz="2800" dirty="0">
                <a:latin typeface="Segoe UI Light" panose="020B0502040204020203" pitchFamily="34" charset="0"/>
                <a:cs typeface="Segoe UI Light" panose="020B0502040204020203" pitchFamily="34" charset="0"/>
              </a:rPr>
              <a:t> години</a:t>
            </a:r>
            <a:endParaRPr lang="en-US" sz="2800" dirty="0">
              <a:latin typeface="Segoe UI Light" panose="020B0502040204020203" pitchFamily="34" charset="0"/>
              <a:cs typeface="Segoe UI Light" panose="020B0502040204020203" pitchFamily="34" charset="0"/>
            </a:endParaRPr>
          </a:p>
          <a:p>
            <a:pPr marL="535762" indent="-535762">
              <a:buFont typeface="Wingdings 3" panose="05040102010807070707" pitchFamily="18" charset="2"/>
              <a:buChar char="´"/>
            </a:pPr>
            <a:r>
              <a:rPr lang="bg-BG" sz="2800" dirty="0">
                <a:latin typeface="Segoe UI Light" panose="020B0502040204020203" pitchFamily="34" charset="0"/>
                <a:cs typeface="Segoe UI Light" panose="020B0502040204020203" pitchFamily="34" charset="0"/>
              </a:rPr>
              <a:t>живее с майка си, майката има приятел, с когото съжителстват</a:t>
            </a:r>
            <a:endParaRPr lang="en-US" sz="2800" dirty="0">
              <a:latin typeface="Segoe UI Light" panose="020B0502040204020203" pitchFamily="34" charset="0"/>
              <a:cs typeface="Segoe UI Light" panose="020B0502040204020203" pitchFamily="34" charset="0"/>
            </a:endParaRPr>
          </a:p>
          <a:p>
            <a:pPr marL="535762" indent="-535762">
              <a:buFont typeface="Wingdings 3" panose="05040102010807070707" pitchFamily="18" charset="2"/>
              <a:buChar char="´"/>
            </a:pPr>
            <a:r>
              <a:rPr lang="bg-BG" sz="2800" dirty="0">
                <a:latin typeface="Segoe UI Light" panose="020B0502040204020203" pitchFamily="34" charset="0"/>
                <a:cs typeface="Segoe UI Light" panose="020B0502040204020203" pitchFamily="34" charset="0"/>
              </a:rPr>
              <a:t>съсед се обажда във вашата служба/ организация</a:t>
            </a:r>
            <a:endParaRPr lang="en-US" sz="2800" dirty="0">
              <a:latin typeface="Segoe UI Light" panose="020B0502040204020203" pitchFamily="34" charset="0"/>
              <a:cs typeface="Segoe UI Light" panose="020B0502040204020203" pitchFamily="34" charset="0"/>
            </a:endParaRPr>
          </a:p>
          <a:p>
            <a:pPr marL="535762" indent="-535762">
              <a:buFont typeface="Wingdings 3" panose="05040102010807070707" pitchFamily="18" charset="2"/>
              <a:buChar char="´"/>
            </a:pPr>
            <a:r>
              <a:rPr lang="bg-BG" sz="2800" dirty="0">
                <a:latin typeface="Segoe UI Light" panose="020B0502040204020203" pitchFamily="34" charset="0"/>
                <a:cs typeface="Segoe UI Light" panose="020B0502040204020203" pitchFamily="34" charset="0"/>
              </a:rPr>
              <a:t>съседът е чул майката да плаче и крещи, приятелят да псува, трясъци и силни шумове предната вечер</a:t>
            </a:r>
            <a:endParaRPr lang="en-US" sz="2800" dirty="0">
              <a:latin typeface="Segoe UI Light" panose="020B0502040204020203" pitchFamily="34" charset="0"/>
              <a:cs typeface="Segoe UI Light" panose="020B0502040204020203" pitchFamily="34" charset="0"/>
            </a:endParaRPr>
          </a:p>
          <a:p>
            <a:pPr marL="535762" indent="-535762">
              <a:buFont typeface="Wingdings 3" panose="05040102010807070707" pitchFamily="18" charset="2"/>
              <a:buChar char="´"/>
            </a:pPr>
            <a:r>
              <a:rPr lang="bg-BG" sz="2800" dirty="0">
                <a:latin typeface="Segoe UI Light" panose="020B0502040204020203" pitchFamily="34" charset="0"/>
                <a:cs typeface="Segoe UI Light" panose="020B0502040204020203" pitchFamily="34" charset="0"/>
              </a:rPr>
              <a:t>майката е гражданка на вашата страна, изглежда на около 30-35, работи на местен фермерски пазар, като поставя сергии </a:t>
            </a:r>
            <a:endParaRPr lang="en-US" sz="2800" dirty="0">
              <a:latin typeface="Segoe UI Light" panose="020B0502040204020203" pitchFamily="34" charset="0"/>
              <a:cs typeface="Segoe UI Light" panose="020B0502040204020203" pitchFamily="34" charset="0"/>
            </a:endParaRPr>
          </a:p>
          <a:p>
            <a:pPr marL="535762" indent="-535762">
              <a:buFont typeface="Wingdings 3" panose="05040102010807070707" pitchFamily="18" charset="2"/>
              <a:buChar char="´"/>
            </a:pPr>
            <a:r>
              <a:rPr lang="bg-BG" sz="2800" dirty="0">
                <a:latin typeface="Segoe UI Light" panose="020B0502040204020203" pitchFamily="34" charset="0"/>
                <a:cs typeface="Segoe UI Light" panose="020B0502040204020203" pitchFamily="34" charset="0"/>
              </a:rPr>
              <a:t>живеят в родния ви град</a:t>
            </a:r>
            <a:endParaRPr lang="en-US" sz="2800" dirty="0">
              <a:latin typeface="Segoe UI Light" panose="020B0502040204020203" pitchFamily="34" charset="0"/>
              <a:cs typeface="Segoe UI Light" panose="020B0502040204020203" pitchFamily="34" charset="0"/>
            </a:endParaRPr>
          </a:p>
          <a:p>
            <a:pPr marL="535762" indent="-535762">
              <a:buFont typeface="Wingdings 3" panose="05040102010807070707" pitchFamily="18" charset="2"/>
              <a:buChar char="´"/>
            </a:pPr>
            <a:r>
              <a:rPr lang="bg-BG" sz="2800" dirty="0">
                <a:latin typeface="Segoe UI Light" panose="020B0502040204020203" pitchFamily="34" charset="0"/>
                <a:cs typeface="Segoe UI Light" panose="020B0502040204020203" pitchFamily="34" charset="0"/>
              </a:rPr>
              <a:t>няма налични телефон, </a:t>
            </a:r>
            <a:r>
              <a:rPr lang="en-US" sz="2800" dirty="0">
                <a:latin typeface="Segoe UI Light" panose="020B0502040204020203" pitchFamily="34" charset="0"/>
                <a:cs typeface="Segoe UI Light" panose="020B0502040204020203" pitchFamily="34" charset="0"/>
              </a:rPr>
              <a:t>ID, </a:t>
            </a:r>
            <a:r>
              <a:rPr lang="bg-BG" sz="2800" dirty="0">
                <a:latin typeface="Segoe UI Light" panose="020B0502040204020203" pitchFamily="34" charset="0"/>
                <a:cs typeface="Segoe UI Light" panose="020B0502040204020203" pitchFamily="34" charset="0"/>
              </a:rPr>
              <a:t>дата на раждане </a:t>
            </a:r>
            <a:endParaRPr lang="en-US" sz="2800" dirty="0">
              <a:latin typeface="Segoe UI Light" panose="020B0502040204020203" pitchFamily="34" charset="0"/>
              <a:cs typeface="Segoe UI Light" panose="020B0502040204020203" pitchFamily="34" charset="0"/>
            </a:endParaRPr>
          </a:p>
          <a:p>
            <a:pPr marL="535762" indent="-535762">
              <a:buFont typeface="Wingdings 3" panose="05040102010807070707" pitchFamily="18" charset="2"/>
              <a:buChar char="´"/>
            </a:pPr>
            <a:r>
              <a:rPr lang="bg-BG" sz="2800" dirty="0">
                <a:latin typeface="Segoe UI Light" panose="020B0502040204020203" pitchFamily="34" charset="0"/>
                <a:cs typeface="Segoe UI Light" panose="020B0502040204020203" pitchFamily="34" charset="0"/>
              </a:rPr>
              <a:t>името на детето е Андрей Иванов</a:t>
            </a:r>
            <a:endParaRPr lang="en-US" sz="2800" dirty="0">
              <a:latin typeface="Segoe UI Light" panose="020B0502040204020203" pitchFamily="34" charset="0"/>
              <a:cs typeface="Segoe UI Light" panose="020B0502040204020203" pitchFamily="34" charset="0"/>
            </a:endParaRPr>
          </a:p>
        </p:txBody>
      </p:sp>
      <p:sp>
        <p:nvSpPr>
          <p:cNvPr id="6" name="TextBox 5"/>
          <p:cNvSpPr txBox="1"/>
          <p:nvPr/>
        </p:nvSpPr>
        <p:spPr>
          <a:xfrm>
            <a:off x="1524000" y="6768703"/>
            <a:ext cx="9144000" cy="85725"/>
          </a:xfrm>
          <a:prstGeom prst="rect">
            <a:avLst/>
          </a:prstGeom>
        </p:spPr>
        <p:txBody>
          <a:bodyPr wrap="none" lIns="178594" tIns="0" rIns="178594" bIns="0" anchor="t"/>
          <a:lstStyle/>
          <a:p>
            <a:pPr algn="l"/>
            <a:r>
              <a:rPr lang="en-US" sz="562" b="1">
                <a:solidFill>
                  <a:srgbClr val="FFFFFF"/>
                </a:solidFill>
                <a:latin typeface="Calibri"/>
              </a:rPr>
              <a:t>cc: Leo Reynolds - https://www.flickr.com/photos/49968232@N00</a:t>
            </a:r>
          </a:p>
        </p:txBody>
      </p:sp>
    </p:spTree>
    <p:extLst>
      <p:ext uri="{BB962C8B-B14F-4D97-AF65-F5344CB8AC3E}">
        <p14:creationId xmlns="" xmlns:p14="http://schemas.microsoft.com/office/powerpoint/2010/main" val="3958209615"/>
      </p:ext>
    </p:extLst>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524000" y="0"/>
            <a:ext cx="4572000" cy="6255327"/>
          </a:xfrm>
          <a:prstGeom prst="rect">
            <a:avLst/>
          </a:prstGeom>
        </p:spPr>
      </p:pic>
      <p:sp>
        <p:nvSpPr>
          <p:cNvPr id="4" name="TextBox 3"/>
          <p:cNvSpPr txBox="1"/>
          <p:nvPr/>
        </p:nvSpPr>
        <p:spPr>
          <a:xfrm>
            <a:off x="1524000" y="0"/>
            <a:ext cx="4572000" cy="6858000"/>
          </a:xfrm>
          <a:prstGeom prst="rect">
            <a:avLst/>
          </a:prstGeom>
        </p:spPr>
        <p:txBody>
          <a:bodyPr wrap="square" lIns="178594" tIns="178594" rIns="178594" bIns="178594" anchor="ctr">
            <a:normAutofit/>
          </a:bodyPr>
          <a:lstStyle/>
          <a:p>
            <a:pPr algn="ctr"/>
            <a:r>
              <a:rPr lang="bg-BG" sz="5344" dirty="0">
                <a:solidFill>
                  <a:srgbClr val="FFFFFF"/>
                </a:solidFill>
                <a:effectLst>
                  <a:outerShdw blurRad="25000" dist="50000" dir="2700000">
                    <a:srgbClr val="000000">
                      <a:alpha val="90000"/>
                    </a:srgbClr>
                  </a:outerShdw>
                </a:effectLst>
                <a:latin typeface="CooperHewitt-Medium"/>
              </a:rPr>
              <a:t>запишете вашите въпроси, задайте ги във вашата </a:t>
            </a:r>
            <a:r>
              <a:rPr lang="bg-BG" sz="5344" dirty="0" smtClean="0">
                <a:solidFill>
                  <a:srgbClr val="FFFFFF"/>
                </a:solidFill>
                <a:effectLst>
                  <a:outerShdw blurRad="25000" dist="50000" dir="2700000">
                    <a:srgbClr val="000000">
                      <a:alpha val="90000"/>
                    </a:srgbClr>
                  </a:outerShdw>
                </a:effectLst>
                <a:latin typeface="CooperHewitt-Medium"/>
              </a:rPr>
              <a:t>група за обучение</a:t>
            </a:r>
            <a:endParaRPr lang="en-US" sz="5344" dirty="0">
              <a:solidFill>
                <a:srgbClr val="FFFFFF"/>
              </a:solidFill>
              <a:effectLst>
                <a:outerShdw blurRad="25000" dist="50000" dir="2700000">
                  <a:srgbClr val="000000">
                    <a:alpha val="90000"/>
                  </a:srgbClr>
                </a:outerShdw>
              </a:effectLst>
              <a:latin typeface="CooperHewitt-Medium"/>
            </a:endParaRPr>
          </a:p>
        </p:txBody>
      </p:sp>
    </p:spTree>
    <p:extLst>
      <p:ext uri="{BB962C8B-B14F-4D97-AF65-F5344CB8AC3E}">
        <p14:creationId xmlns="" xmlns:p14="http://schemas.microsoft.com/office/powerpoint/2010/main" val="2518804264"/>
      </p:ext>
    </p:extLst>
  </p:cSld>
  <p:clrMapOvr>
    <a:masterClrMapping/>
  </p:clrMapOvr>
  <p:transition>
    <p:wipe dir="d"/>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14159</TotalTime>
  <Words>686</Words>
  <Application>Microsoft Office PowerPoint</Application>
  <PresentationFormat>Custom</PresentationFormat>
  <Paragraphs>66</Paragraphs>
  <Slides>12</Slides>
  <Notes>8</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Демонстрация на системата CAN-MDS</vt:lpstr>
      <vt:lpstr>Slide 2</vt:lpstr>
      <vt:lpstr>Съдържание</vt:lpstr>
      <vt:lpstr>Slide 4</vt:lpstr>
      <vt:lpstr>Slide 5</vt:lpstr>
      <vt:lpstr>Slide 6</vt:lpstr>
      <vt:lpstr>Slide 7</vt:lpstr>
      <vt:lpstr>Slide 8</vt:lpstr>
      <vt:lpstr>Slide 9</vt:lpstr>
      <vt:lpstr>Slide 10</vt:lpstr>
      <vt:lpstr>Slide 11</vt:lpstr>
      <vt:lpstr>Slide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iyplaptop1</cp:lastModifiedBy>
  <cp:revision>90</cp:revision>
  <dcterms:created xsi:type="dcterms:W3CDTF">2018-11-08T14:12:16Z</dcterms:created>
  <dcterms:modified xsi:type="dcterms:W3CDTF">2022-02-01T11:00:19Z</dcterms:modified>
</cp:coreProperties>
</file>