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304" r:id="rId3"/>
    <p:sldId id="303" r:id="rId4"/>
    <p:sldId id="257" r:id="rId5"/>
    <p:sldId id="302" r:id="rId6"/>
    <p:sldId id="301" r:id="rId7"/>
    <p:sldId id="299" r:id="rId8"/>
    <p:sldId id="300" r:id="rId9"/>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1601" autoAdjust="0"/>
    <p:restoredTop sz="85101" autoAdjust="0"/>
  </p:normalViewPr>
  <p:slideViewPr>
    <p:cSldViewPr snapToGrid="0">
      <p:cViewPr>
        <p:scale>
          <a:sx n="58" d="100"/>
          <a:sy n="58" d="100"/>
        </p:scale>
        <p:origin x="-600"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document most useful for this phase of practice might have been saved in your archive  as "WP2_D2.1.a_revised CAN-MDS Master </a:t>
            </a:r>
            <a:r>
              <a:rPr lang="en-US" dirty="0" err="1"/>
              <a:t>Toolkit_Guide</a:t>
            </a:r>
            <a:r>
              <a:rPr lang="en-US" dirty="0"/>
              <a:t> for Operators".
The shorter version of its name is:
Master Toolkit Guide (or Manual) for Operators.
It is recommended that you save a copy that you will be able to have handy as often and easily as you need to.</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smtClean="0"/>
              <a:t>ifth</a:t>
            </a:r>
            <a:r>
              <a:rPr lang="en-US" dirty="0" smtClean="0"/>
              <a:t> </a:t>
            </a:r>
            <a:r>
              <a:rPr lang="en-US" dirty="0"/>
              <a:t>level</a:t>
            </a:r>
            <a:endParaRPr lang="el-GR" dirty="0"/>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a:t>
            </a:r>
            <a:r>
              <a:rPr lang="en-US" sz="1000" baseline="0" dirty="0" err="1">
                <a:solidFill>
                  <a:srgbClr val="595959"/>
                </a:solidFill>
                <a:latin typeface="Agency FB" pitchFamily="34" charset="0"/>
                <a:cs typeface="Times New Roman" pitchFamily="18" charset="0"/>
              </a:rPr>
              <a:t>Nr</a:t>
            </a:r>
            <a:r>
              <a:rPr lang="en-US" sz="1000" dirty="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bg-BG" sz="1000" b="1" dirty="0" smtClean="0">
                <a:solidFill>
                  <a:schemeClr val="accent1"/>
                </a:solidFill>
                <a:latin typeface="Agency FB" pitchFamily="34" charset="0"/>
                <a:cs typeface="Times New Roman" pitchFamily="18" charset="0"/>
              </a:rPr>
              <a:t>Семинар за Оператори на системата </a:t>
            </a:r>
            <a:r>
              <a:rPr lang="en-US" sz="1000" b="1" dirty="0" smtClean="0">
                <a:solidFill>
                  <a:schemeClr val="accent1"/>
                </a:solidFill>
                <a:latin typeface="Agency FB" pitchFamily="34" charset="0"/>
                <a:cs typeface="Times New Roman" pitchFamily="18" charset="0"/>
              </a:rPr>
              <a:t>CAN-MDS</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1026" name="Picture 2"/>
          <p:cNvPicPr>
            <a:picLocks noChangeAspect="1" noChangeArrowheads="1"/>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1180646" y="6464922"/>
            <a:ext cx="347387" cy="4101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bg-BG" sz="4000" b="1" dirty="0">
                <a:solidFill>
                  <a:srgbClr val="0070C0"/>
                </a:solidFill>
                <a:latin typeface="Segoe UI Light" pitchFamily="34" charset="0"/>
                <a:cs typeface="Segoe UI Light" pitchFamily="34" charset="0"/>
              </a:rPr>
              <a:t>Осигуряване на разбиране на </a:t>
            </a:r>
            <a:r>
              <a:rPr lang="en-US" sz="4000" b="1" dirty="0">
                <a:solidFill>
                  <a:srgbClr val="0070C0"/>
                </a:solidFill>
                <a:latin typeface="Segoe UI Light" pitchFamily="34" charset="0"/>
                <a:cs typeface="Segoe UI Light" pitchFamily="34" charset="0"/>
              </a:rPr>
              <a:t>CAN-MDS</a:t>
            </a:r>
            <a:endParaRPr lang="el-GR" sz="4000" b="1" dirty="0">
              <a:solidFill>
                <a:srgbClr val="0070C0"/>
              </a:solidFill>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a:p>
            <a:r>
              <a:rPr lang="bg-BG" sz="3200" dirty="0">
                <a:solidFill>
                  <a:schemeClr val="bg1">
                    <a:lumMod val="50000"/>
                  </a:schemeClr>
                </a:solidFill>
                <a:ea typeface="Segoe UI Black" panose="020B0A02040204020203" pitchFamily="34" charset="0"/>
              </a:rPr>
              <a:t>работа с примерни случаи</a:t>
            </a:r>
            <a:endParaRPr lang="en-US" sz="3200" dirty="0">
              <a:solidFill>
                <a:schemeClr val="bg1">
                  <a:lumMod val="50000"/>
                </a:schemeClr>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Rectangle 3"/>
          <p:cNvSpPr>
            <a:spLocks noChangeArrowheads="1"/>
          </p:cNvSpPr>
          <p:nvPr/>
        </p:nvSpPr>
        <p:spPr bwMode="auto">
          <a:xfrm>
            <a:off x="3382395" y="2719654"/>
            <a:ext cx="7343662" cy="1107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6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8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Съдържание </a:t>
            </a:r>
            <a:r>
              <a:rPr lang="en-US" dirty="0"/>
              <a:t> </a:t>
            </a:r>
          </a:p>
        </p:txBody>
      </p:sp>
      <p:sp>
        <p:nvSpPr>
          <p:cNvPr id="3" name="Content Placeholder 2"/>
          <p:cNvSpPr>
            <a:spLocks noGrp="1"/>
          </p:cNvSpPr>
          <p:nvPr>
            <p:ph idx="1"/>
          </p:nvPr>
        </p:nvSpPr>
        <p:spPr/>
        <p:txBody>
          <a:bodyPr>
            <a:normAutofit/>
          </a:bodyPr>
          <a:lstStyle/>
          <a:p>
            <a:r>
              <a:rPr lang="bg-BG" dirty="0"/>
              <a:t>Подготовка</a:t>
            </a:r>
            <a:r>
              <a:rPr lang="en-US" dirty="0"/>
              <a:t> </a:t>
            </a:r>
            <a:endParaRPr lang="en-US" dirty="0">
              <a:sym typeface="Wingdings" pitchFamily="2" charset="2"/>
            </a:endParaRPr>
          </a:p>
          <a:p>
            <a:pPr lvl="1"/>
            <a:r>
              <a:rPr lang="bg-BG" sz="2800" i="1" dirty="0">
                <a:sym typeface="Wingdings" pitchFamily="2" charset="2"/>
              </a:rPr>
              <a:t>за обучителите</a:t>
            </a:r>
            <a:endParaRPr lang="en-US" sz="2800" i="1" dirty="0">
              <a:sym typeface="Wingdings" pitchFamily="2" charset="2"/>
            </a:endParaRPr>
          </a:p>
          <a:p>
            <a:r>
              <a:rPr lang="bg-BG" dirty="0"/>
              <a:t>Инструкции за обучаемите-оператори</a:t>
            </a:r>
            <a:r>
              <a:rPr lang="en-US" dirty="0"/>
              <a:t> </a:t>
            </a:r>
            <a:endParaRPr lang="en-US" dirty="0">
              <a:sym typeface="Wingdings" pitchFamily="2" charset="2"/>
            </a:endParaRPr>
          </a:p>
          <a:p>
            <a:pPr lvl="1"/>
            <a:r>
              <a:rPr lang="bg-BG" sz="2800" i="1" dirty="0"/>
              <a:t>преди началото</a:t>
            </a:r>
            <a:endParaRPr lang="en-US" sz="2800" i="1" dirty="0"/>
          </a:p>
          <a:p>
            <a:r>
              <a:rPr lang="bg-BG" dirty="0"/>
              <a:t>Инструкции</a:t>
            </a:r>
            <a:endParaRPr lang="en-US" dirty="0">
              <a:sym typeface="Wingdings" pitchFamily="2" charset="2"/>
            </a:endParaRPr>
          </a:p>
          <a:p>
            <a:pPr lvl="1"/>
            <a:r>
              <a:rPr lang="bg-BG" sz="2800" i="1" dirty="0"/>
              <a:t>за обучителите</a:t>
            </a:r>
            <a:r>
              <a:rPr lang="en-US" sz="2800" i="1" dirty="0"/>
              <a:t>: </a:t>
            </a:r>
            <a:r>
              <a:rPr lang="bg-BG" sz="2800" i="1" dirty="0"/>
              <a:t>преглед на записите и поясненията</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365127"/>
            <a:ext cx="11654971" cy="1190627"/>
          </a:xfrm>
        </p:spPr>
        <p:txBody>
          <a:bodyPr>
            <a:normAutofit/>
          </a:bodyPr>
          <a:lstStyle/>
          <a:p>
            <a:r>
              <a:rPr lang="bg-BG" dirty="0">
                <a:solidFill>
                  <a:srgbClr val="C00000"/>
                </a:solidFill>
              </a:rPr>
              <a:t>Подготовка </a:t>
            </a:r>
            <a:r>
              <a:rPr lang="en-US" dirty="0">
                <a:solidFill>
                  <a:srgbClr val="C00000"/>
                </a:solidFill>
              </a:rPr>
              <a:t>–</a:t>
            </a:r>
            <a:r>
              <a:rPr lang="bg-BG" dirty="0">
                <a:solidFill>
                  <a:srgbClr val="C00000"/>
                </a:solidFill>
              </a:rPr>
              <a:t> за о</a:t>
            </a:r>
            <a:r>
              <a:rPr lang="bg-BG" dirty="0" smtClean="0">
                <a:solidFill>
                  <a:srgbClr val="C00000"/>
                </a:solidFill>
              </a:rPr>
              <a:t>бучителите</a:t>
            </a:r>
            <a:endParaRPr lang="el-GR" sz="3100" i="1" dirty="0">
              <a:solidFill>
                <a:srgbClr val="C00000"/>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308203" y="1711322"/>
            <a:ext cx="5883797" cy="4351338"/>
          </a:xfrm>
        </p:spPr>
        <p:txBody>
          <a:bodyPr>
            <a:noAutofit/>
          </a:bodyPr>
          <a:lstStyle/>
          <a:p>
            <a:pPr marL="0" indent="0">
              <a:lnSpc>
                <a:spcPct val="100000"/>
              </a:lnSpc>
              <a:buNone/>
            </a:pPr>
            <a:r>
              <a:rPr lang="bg-BG" sz="1600" dirty="0"/>
              <a:t>Също така:</a:t>
            </a:r>
            <a:endParaRPr lang="en-US" sz="1600" dirty="0"/>
          </a:p>
          <a:p>
            <a:pPr>
              <a:lnSpc>
                <a:spcPct val="100000"/>
              </a:lnSpc>
            </a:pPr>
            <a:r>
              <a:rPr lang="ru-RU" sz="1600" dirty="0"/>
              <a:t>едно (или повече) лица / „актьори“ (различни от обучаваните) ще играят ролята на „източник на информация“ (напр. учител на детето; съсед и др.)</a:t>
            </a:r>
          </a:p>
          <a:p>
            <a:pPr>
              <a:lnSpc>
                <a:spcPct val="100000"/>
              </a:lnSpc>
            </a:pPr>
            <a:r>
              <a:rPr lang="en-US" sz="1600" dirty="0"/>
              <a:t>“</a:t>
            </a:r>
            <a:r>
              <a:rPr lang="bg-BG" sz="1600" dirty="0"/>
              <a:t>актьорите</a:t>
            </a:r>
            <a:r>
              <a:rPr lang="en-US" sz="1600" dirty="0"/>
              <a:t>” </a:t>
            </a:r>
            <a:r>
              <a:rPr lang="bg-BG" sz="1600" dirty="0"/>
              <a:t>са подсигурени с копия на примерните случаи</a:t>
            </a:r>
            <a:r>
              <a:rPr lang="en-US" sz="1600" dirty="0"/>
              <a:t> </a:t>
            </a:r>
            <a:endParaRPr lang="bg-BG" sz="1600" dirty="0"/>
          </a:p>
          <a:p>
            <a:pPr>
              <a:lnSpc>
                <a:spcPct val="100000"/>
              </a:lnSpc>
            </a:pPr>
            <a:r>
              <a:rPr lang="bg-BG" sz="1600" dirty="0"/>
              <a:t>те трябва да прочетат случая предварително, за да се запознаят с подробностите </a:t>
            </a:r>
          </a:p>
          <a:p>
            <a:pPr>
              <a:lnSpc>
                <a:spcPct val="100000"/>
              </a:lnSpc>
            </a:pPr>
            <a:r>
              <a:rPr lang="ru-RU" sz="1600" dirty="0"/>
              <a:t>в идеалния случай един актьор на един обучаем (лице в лице или дори по телефона)</a:t>
            </a:r>
          </a:p>
          <a:p>
            <a:pPr>
              <a:lnSpc>
                <a:spcPct val="100000"/>
              </a:lnSpc>
            </a:pPr>
            <a:r>
              <a:rPr lang="ru-RU" sz="1600" dirty="0"/>
              <a:t>ако не е възможно, групата на обучаемите се разделя на по-малки групи, съответно според броя на участниците</a:t>
            </a:r>
          </a:p>
          <a:p>
            <a:pPr>
              <a:lnSpc>
                <a:spcPct val="100000"/>
              </a:lnSpc>
            </a:pPr>
            <a:r>
              <a:rPr lang="ru-RU" sz="1600" dirty="0"/>
              <a:t>ЗАБЕЛЕЖКА: изисква се поне един актьор; в този случай един обучаем ще поеме ролята да задава въпроси</a:t>
            </a:r>
            <a:endParaRPr lang="el-GR" sz="1600" dirty="0"/>
          </a:p>
        </p:txBody>
      </p:sp>
      <p:sp>
        <p:nvSpPr>
          <p:cNvPr id="4" name="Content Placeholder 2"/>
          <p:cNvSpPr txBox="1">
            <a:spLocks/>
          </p:cNvSpPr>
          <p:nvPr/>
        </p:nvSpPr>
        <p:spPr>
          <a:xfrm>
            <a:off x="194310" y="1713252"/>
            <a:ext cx="6206490" cy="435133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bg-BG" sz="1600" dirty="0"/>
              <a:t>Индивидуални адреси за ВСЕКИ обучаем-оператор </a:t>
            </a:r>
            <a:r>
              <a:rPr lang="bg-BG" sz="1600" dirty="0" smtClean="0"/>
              <a:t>трябва </a:t>
            </a:r>
            <a:r>
              <a:rPr lang="bg-BG" sz="1600" dirty="0"/>
              <a:t>да бъдат </a:t>
            </a:r>
            <a:r>
              <a:rPr lang="bg-BG" sz="1600" dirty="0" smtClean="0"/>
              <a:t>предварително подготвени </a:t>
            </a:r>
            <a:r>
              <a:rPr lang="en-US" sz="1600" dirty="0"/>
              <a:t>(</a:t>
            </a:r>
            <a:r>
              <a:rPr lang="bg-BG" sz="1600" dirty="0"/>
              <a:t>информацията ще бъде записана в системата и ще бъде част от процеса на оценяване</a:t>
            </a:r>
            <a:r>
              <a:rPr lang="en-US" sz="1600" dirty="0"/>
              <a:t>)</a:t>
            </a:r>
          </a:p>
          <a:p>
            <a:pPr>
              <a:lnSpc>
                <a:spcPct val="100000"/>
              </a:lnSpc>
            </a:pPr>
            <a:r>
              <a:rPr lang="ru-RU" sz="1600" dirty="0"/>
              <a:t>Използвайте офлайн формите DB2 агенции-източници на данни и DB3 специалисти-оператори, за да запазите информацията (слайдове 3, 4)</a:t>
            </a:r>
          </a:p>
          <a:p>
            <a:pPr>
              <a:lnSpc>
                <a:spcPct val="100000"/>
              </a:lnSpc>
            </a:pPr>
            <a:r>
              <a:rPr lang="ru-RU" sz="1600" dirty="0"/>
              <a:t>Потребителските имена и пароли ще бъдат раздадени на обучаемите преди започване на симулацията с примерните случаи</a:t>
            </a:r>
          </a:p>
          <a:p>
            <a:pPr>
              <a:lnSpc>
                <a:spcPct val="100000"/>
              </a:lnSpc>
            </a:pPr>
            <a:r>
              <a:rPr lang="bg-BG" sz="1600" dirty="0"/>
              <a:t>Всеки обучаем-оператор трябва да има </a:t>
            </a:r>
            <a:r>
              <a:rPr lang="en-US" sz="1600" dirty="0"/>
              <a:t>PC/</a:t>
            </a:r>
            <a:r>
              <a:rPr lang="bg-BG" sz="1600" dirty="0"/>
              <a:t>лаптоп</a:t>
            </a:r>
            <a:r>
              <a:rPr lang="en-US" sz="1600" dirty="0"/>
              <a:t> </a:t>
            </a:r>
            <a:r>
              <a:rPr lang="bg-BG" sz="1600" dirty="0"/>
              <a:t>с интернет връзка</a:t>
            </a:r>
          </a:p>
          <a:p>
            <a:pPr>
              <a:lnSpc>
                <a:spcPct val="100000"/>
              </a:lnSpc>
            </a:pPr>
            <a:r>
              <a:rPr lang="ru-RU" sz="1600" dirty="0"/>
              <a:t>Принтирани копия на приложения I и II трябва да бъдат достъпни за всеки обучаем-оператор, както и копия на страници 47-49</a:t>
            </a:r>
            <a:endParaRPr lang="en-US" sz="1600" dirty="0"/>
          </a:p>
        </p:txBody>
      </p:sp>
    </p:spTree>
    <p:extLst>
      <p:ext uri="{BB962C8B-B14F-4D97-AF65-F5344CB8AC3E}">
        <p14:creationId xmlns="" xmlns:p14="http://schemas.microsoft.com/office/powerpoint/2010/main" val="370156375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489856" y="81646"/>
            <a:ext cx="11430001" cy="1551214"/>
          </a:xfrm>
          <a:prstGeom prst="rect">
            <a:avLst/>
          </a:prstGeom>
        </p:spPr>
        <p:txBody>
          <a:bodyPr wrap="square" lIns="212598" tIns="212598" rIns="212598" bIns="212598" anchor="ctr">
            <a:normAutofit fontScale="40000" lnSpcReduction="20000"/>
          </a:bodyPr>
          <a:lstStyle/>
          <a:p>
            <a:r>
              <a:rPr lang="bg-BG" sz="5400" dirty="0">
                <a:effectLst>
                  <a:outerShdw blurRad="20000" dist="25000" dir="2700000">
                    <a:srgbClr val="000000">
                      <a:alpha val="30000"/>
                    </a:srgbClr>
                  </a:outerShdw>
                </a:effectLst>
                <a:latin typeface="Segoe UI Light" pitchFamily="34" charset="0"/>
                <a:cs typeface="Segoe UI Light" pitchFamily="34" charset="0"/>
              </a:rPr>
              <a:t>Запишете информация за службите, съгласни да участват в </a:t>
            </a:r>
            <a:r>
              <a:rPr lang="en-US" sz="5400" dirty="0">
                <a:effectLst>
                  <a:outerShdw blurRad="20000" dist="25000" dir="2700000">
                    <a:srgbClr val="000000">
                      <a:alpha val="30000"/>
                    </a:srgbClr>
                  </a:outerShdw>
                </a:effectLst>
                <a:latin typeface="Segoe UI Light" pitchFamily="34" charset="0"/>
                <a:cs typeface="Segoe UI Light" pitchFamily="34" charset="0"/>
              </a:rPr>
              <a:t>CAN-MDS </a:t>
            </a:r>
            <a:r>
              <a:rPr lang="bg-BG" sz="5400" dirty="0">
                <a:effectLst>
                  <a:outerShdw blurRad="20000" dist="25000" dir="2700000">
                    <a:srgbClr val="000000">
                      <a:alpha val="30000"/>
                    </a:srgbClr>
                  </a:outerShdw>
                </a:effectLst>
                <a:latin typeface="Segoe UI Light" pitchFamily="34" charset="0"/>
                <a:cs typeface="Segoe UI Light" pitchFamily="34" charset="0"/>
              </a:rPr>
              <a:t>в </a:t>
            </a:r>
            <a:r>
              <a:rPr lang="en-US" sz="5400" b="1" dirty="0">
                <a:effectLst>
                  <a:outerShdw blurRad="20000" dist="25000" dir="2700000">
                    <a:srgbClr val="000000">
                      <a:alpha val="30000"/>
                    </a:srgbClr>
                  </a:outerShdw>
                </a:effectLst>
                <a:latin typeface="Segoe UI Light" pitchFamily="34" charset="0"/>
                <a:cs typeface="Segoe UI Light" pitchFamily="34" charset="0"/>
              </a:rPr>
              <a:t>DB2-</a:t>
            </a:r>
            <a:r>
              <a:rPr lang="bg-BG" sz="5400" b="1" dirty="0">
                <a:effectLst>
                  <a:outerShdw blurRad="20000" dist="25000" dir="2700000">
                    <a:srgbClr val="000000">
                      <a:alpha val="30000"/>
                    </a:srgbClr>
                  </a:outerShdw>
                </a:effectLst>
                <a:latin typeface="Segoe UI Light" pitchFamily="34" charset="0"/>
                <a:cs typeface="Segoe UI Light" pitchFamily="34" charset="0"/>
              </a:rPr>
              <a:t>Агенции</a:t>
            </a:r>
            <a:r>
              <a:rPr lang="en-US" sz="5400" dirty="0">
                <a:effectLst>
                  <a:outerShdw blurRad="20000" dist="25000" dir="2700000">
                    <a:srgbClr val="000000">
                      <a:alpha val="30000"/>
                    </a:srgbClr>
                  </a:outerShdw>
                </a:effectLst>
                <a:latin typeface="Segoe UI Light" pitchFamily="34" charset="0"/>
                <a:cs typeface="Segoe UI Light" pitchFamily="34" charset="0"/>
              </a:rPr>
              <a:t>-</a:t>
            </a:r>
            <a:r>
              <a:rPr lang="bg-BG" sz="5400" dirty="0">
                <a:effectLst>
                  <a:outerShdw blurRad="20000" dist="25000" dir="2700000">
                    <a:srgbClr val="000000">
                      <a:alpha val="30000"/>
                    </a:srgbClr>
                  </a:outerShdw>
                </a:effectLst>
                <a:latin typeface="Segoe UI Light" pitchFamily="34" charset="0"/>
                <a:cs typeface="Segoe UI Light" pitchFamily="34" charset="0"/>
              </a:rPr>
              <a:t>Източници на данни</a:t>
            </a:r>
            <a:endParaRPr lang="en-US" sz="5400" dirty="0">
              <a:effectLst>
                <a:outerShdw blurRad="20000" dist="25000" dir="2700000">
                  <a:srgbClr val="000000">
                    <a:alpha val="30000"/>
                  </a:srgbClr>
                </a:outerShdw>
              </a:effectLst>
              <a:latin typeface="Segoe UI Light" pitchFamily="34" charset="0"/>
              <a:cs typeface="Segoe UI Light" pitchFamily="34" charset="0"/>
            </a:endParaRPr>
          </a:p>
          <a:p>
            <a:r>
              <a:rPr lang="en-US" sz="5400" dirty="0">
                <a:effectLst>
                  <a:outerShdw blurRad="20000" dist="25000" dir="2700000">
                    <a:srgbClr val="000000">
                      <a:alpha val="30000"/>
                    </a:srgbClr>
                  </a:outerShdw>
                </a:effectLst>
                <a:latin typeface="Segoe UI Light" pitchFamily="34" charset="0"/>
                <a:cs typeface="Segoe UI Light" pitchFamily="34" charset="0"/>
              </a:rPr>
              <a:t>	- </a:t>
            </a:r>
            <a:r>
              <a:rPr lang="bg-BG" sz="5400" dirty="0">
                <a:effectLst>
                  <a:outerShdw blurRad="20000" dist="25000" dir="2700000">
                    <a:srgbClr val="000000">
                      <a:alpha val="30000"/>
                    </a:srgbClr>
                  </a:outerShdw>
                </a:effectLst>
                <a:latin typeface="Segoe UI Light" pitchFamily="34" charset="0"/>
                <a:cs typeface="Segoe UI Light" pitchFamily="34" charset="0"/>
              </a:rPr>
              <a:t>На по-късен етап чрез тази информация ще създадете </a:t>
            </a:r>
            <a:r>
              <a:rPr lang="en-US" sz="5400" dirty="0">
                <a:effectLst>
                  <a:outerShdw blurRad="20000" dist="25000" dir="2700000">
                    <a:srgbClr val="000000">
                      <a:alpha val="30000"/>
                    </a:srgbClr>
                  </a:outerShdw>
                </a:effectLst>
                <a:latin typeface="Segoe UI Light" pitchFamily="34" charset="0"/>
                <a:cs typeface="Segoe UI Light" pitchFamily="34" charset="0"/>
              </a:rPr>
              <a:t>ID</a:t>
            </a:r>
            <a:r>
              <a:rPr lang="bg-BG" sz="5400" dirty="0">
                <a:effectLst>
                  <a:outerShdw blurRad="20000" dist="25000" dir="2700000">
                    <a:srgbClr val="000000">
                      <a:alpha val="30000"/>
                    </a:srgbClr>
                  </a:outerShdw>
                </a:effectLst>
                <a:latin typeface="Segoe UI Light" pitchFamily="34" charset="0"/>
                <a:cs typeface="Segoe UI Light" pitchFamily="34" charset="0"/>
              </a:rPr>
              <a:t> на агенциите/службите</a:t>
            </a:r>
            <a:endParaRPr lang="en-US" sz="5400" dirty="0">
              <a:effectLst>
                <a:outerShdw blurRad="20000" dist="25000" dir="2700000">
                  <a:srgbClr val="000000">
                    <a:alpha val="30000"/>
                  </a:srgbClr>
                </a:outerShdw>
              </a:effectLst>
              <a:latin typeface="Segoe UI Light" pitchFamily="34" charset="0"/>
              <a:cs typeface="Segoe UI Light" pitchFamily="34" charset="0"/>
            </a:endParaRPr>
          </a:p>
        </p:txBody>
      </p:sp>
      <p:graphicFrame>
        <p:nvGraphicFramePr>
          <p:cNvPr id="9" name="Table 8"/>
          <p:cNvGraphicFramePr>
            <a:graphicFrameLocks noGrp="1"/>
          </p:cNvGraphicFramePr>
          <p:nvPr>
            <p:extLst>
              <p:ext uri="{D42A27DB-BD31-4B8C-83A1-F6EECF244321}">
                <p14:modId xmlns="" xmlns:p14="http://schemas.microsoft.com/office/powerpoint/2010/main" val="3881963541"/>
              </p:ext>
            </p:extLst>
          </p:nvPr>
        </p:nvGraphicFramePr>
        <p:xfrm>
          <a:off x="914399" y="1528221"/>
          <a:ext cx="10417630" cy="4696968"/>
        </p:xfrm>
        <a:graphic>
          <a:graphicData uri="http://schemas.openxmlformats.org/drawingml/2006/table">
            <a:tbl>
              <a:tblPr/>
              <a:tblGrid>
                <a:gridCol w="5208815">
                  <a:extLst>
                    <a:ext uri="{9D8B030D-6E8A-4147-A177-3AD203B41FA5}">
                      <a16:colId xmlns="" xmlns:a16="http://schemas.microsoft.com/office/drawing/2014/main" val="20000"/>
                    </a:ext>
                  </a:extLst>
                </a:gridCol>
                <a:gridCol w="5208815">
                  <a:extLst>
                    <a:ext uri="{9D8B030D-6E8A-4147-A177-3AD203B41FA5}">
                      <a16:colId xmlns="" xmlns:a16="http://schemas.microsoft.com/office/drawing/2014/main" val="20001"/>
                    </a:ext>
                  </a:extLst>
                </a:gridCol>
              </a:tblGrid>
              <a:tr h="0">
                <a:tc gridSpan="2">
                  <a:txBody>
                    <a:bodyPr/>
                    <a:lstStyle/>
                    <a:p>
                      <a:pPr>
                        <a:lnSpc>
                          <a:spcPct val="115000"/>
                        </a:lnSpc>
                        <a:spcAft>
                          <a:spcPts val="0"/>
                        </a:spcAft>
                      </a:pPr>
                      <a:r>
                        <a:rPr lang="bg-BG" sz="2800" dirty="0">
                          <a:solidFill>
                            <a:srgbClr val="FFFFFF"/>
                          </a:solidFill>
                          <a:latin typeface="Calibri"/>
                          <a:ea typeface="Times New Roman"/>
                          <a:cs typeface="Times New Roman"/>
                        </a:rPr>
                        <a:t>Данни, които да се събират за </a:t>
                      </a:r>
                      <a:r>
                        <a:rPr lang="en-US" sz="2800" dirty="0">
                          <a:solidFill>
                            <a:srgbClr val="FFFFFF"/>
                          </a:solidFill>
                          <a:latin typeface="Calibri"/>
                          <a:ea typeface="Times New Roman"/>
                          <a:cs typeface="Times New Roman"/>
                        </a:rPr>
                        <a:t>DB2</a:t>
                      </a:r>
                      <a:r>
                        <a:rPr lang="en-US" sz="2800" baseline="0" dirty="0">
                          <a:solidFill>
                            <a:srgbClr val="FFFFFF"/>
                          </a:solidFill>
                          <a:latin typeface="Calibri"/>
                          <a:ea typeface="Times New Roman"/>
                          <a:cs typeface="Times New Roman"/>
                        </a:rPr>
                        <a:t> “</a:t>
                      </a:r>
                      <a:r>
                        <a:rPr lang="bg-BG" sz="2800" baseline="0" dirty="0">
                          <a:solidFill>
                            <a:srgbClr val="FFFFFF"/>
                          </a:solidFill>
                          <a:latin typeface="Calibri"/>
                          <a:ea typeface="Times New Roman"/>
                          <a:cs typeface="Times New Roman"/>
                        </a:rPr>
                        <a:t>Агенции</a:t>
                      </a:r>
                      <a:r>
                        <a:rPr lang="en-US" sz="2800" baseline="0" dirty="0">
                          <a:solidFill>
                            <a:srgbClr val="FFFFFF"/>
                          </a:solidFill>
                          <a:latin typeface="Calibri"/>
                          <a:ea typeface="Times New Roman"/>
                          <a:cs typeface="Times New Roman"/>
                        </a:rPr>
                        <a:t>-</a:t>
                      </a:r>
                      <a:r>
                        <a:rPr lang="bg-BG" sz="2800" baseline="0" dirty="0">
                          <a:solidFill>
                            <a:srgbClr val="FFFFFF"/>
                          </a:solidFill>
                          <a:latin typeface="Calibri"/>
                          <a:ea typeface="Times New Roman"/>
                          <a:cs typeface="Times New Roman"/>
                        </a:rPr>
                        <a:t>Източници на данни</a:t>
                      </a:r>
                      <a:r>
                        <a:rPr lang="en-US" sz="2800" dirty="0">
                          <a:solidFill>
                            <a:srgbClr val="FFFFFF"/>
                          </a:solidFill>
                          <a:latin typeface="Calibri"/>
                          <a:ea typeface="Times New Roman"/>
                          <a:cs typeface="Times New Roman"/>
                        </a:rPr>
                        <a:t>”</a:t>
                      </a:r>
                      <a:r>
                        <a:rPr lang="en-US" sz="2800" b="1" dirty="0">
                          <a:solidFill>
                            <a:srgbClr val="FFFFFF"/>
                          </a:solidFill>
                          <a:latin typeface="Calibri"/>
                          <a:ea typeface="Calibri"/>
                          <a:cs typeface="Times New Roman"/>
                        </a:rPr>
                        <a:t> </a:t>
                      </a:r>
                      <a:endParaRPr lang="en-US" sz="2800" dirty="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hMerge="1">
                  <a:txBody>
                    <a:bodyPr/>
                    <a:lstStyle/>
                    <a:p>
                      <a:endParaRPr lang="en-US"/>
                    </a:p>
                  </a:txBody>
                  <a:tcPr/>
                </a:tc>
                <a:extLst>
                  <a:ext uri="{0D108BD9-81ED-4DB2-BD59-A6C34878D82A}">
                    <a16:rowId xmlns="" xmlns:a16="http://schemas.microsoft.com/office/drawing/2014/main" val="10000"/>
                  </a:ext>
                </a:extLst>
              </a:tr>
              <a:tr h="0">
                <a:tc rowSpan="3">
                  <a:txBody>
                    <a:bodyPr/>
                    <a:lstStyle/>
                    <a:p>
                      <a:pPr>
                        <a:lnSpc>
                          <a:spcPct val="115000"/>
                        </a:lnSpc>
                        <a:spcAft>
                          <a:spcPts val="0"/>
                        </a:spcAft>
                      </a:pPr>
                      <a:r>
                        <a:rPr lang="bg-BG" sz="2000" b="1" dirty="0">
                          <a:solidFill>
                            <a:srgbClr val="000000"/>
                          </a:solidFill>
                          <a:latin typeface="Arial Narrow"/>
                          <a:ea typeface="Calibri"/>
                          <a:cs typeface="Calibri"/>
                        </a:rPr>
                        <a:t>Идентификация</a:t>
                      </a:r>
                      <a:endParaRPr lang="en-US" sz="2800" dirty="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2000" dirty="0">
                          <a:solidFill>
                            <a:srgbClr val="000000"/>
                          </a:solidFill>
                          <a:latin typeface="Arial Narrow"/>
                          <a:ea typeface="Calibri"/>
                          <a:cs typeface="Calibri"/>
                        </a:rPr>
                        <a:t>Име на агенцията</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1"/>
                  </a:ext>
                </a:extLst>
              </a:tr>
              <a:tr h="0">
                <a:tc vMerge="1">
                  <a:txBody>
                    <a:bodyPr/>
                    <a:lstStyle/>
                    <a:p>
                      <a:endParaRPr lang="en-US"/>
                    </a:p>
                  </a:txBody>
                  <a:tcPr/>
                </a:tc>
                <a:tc>
                  <a:txBody>
                    <a:bodyPr/>
                    <a:lstStyle/>
                    <a:p>
                      <a:pPr>
                        <a:lnSpc>
                          <a:spcPct val="115000"/>
                        </a:lnSpc>
                        <a:spcAft>
                          <a:spcPts val="0"/>
                        </a:spcAft>
                      </a:pPr>
                      <a:r>
                        <a:rPr lang="bg-BG" sz="2000" dirty="0">
                          <a:solidFill>
                            <a:srgbClr val="000000"/>
                          </a:solidFill>
                          <a:latin typeface="Arial Narrow"/>
                          <a:ea typeface="Calibri"/>
                          <a:cs typeface="Calibri"/>
                        </a:rPr>
                        <a:t>Юридически статут</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2"/>
                  </a:ext>
                </a:extLst>
              </a:tr>
              <a:tr h="0">
                <a:tc vMerge="1">
                  <a:txBody>
                    <a:bodyPr/>
                    <a:lstStyle/>
                    <a:p>
                      <a:endParaRPr lang="en-US"/>
                    </a:p>
                  </a:txBody>
                  <a:tcPr/>
                </a:tc>
                <a:tc>
                  <a:txBody>
                    <a:bodyPr/>
                    <a:lstStyle/>
                    <a:p>
                      <a:pPr>
                        <a:lnSpc>
                          <a:spcPct val="115000"/>
                        </a:lnSpc>
                        <a:spcAft>
                          <a:spcPts val="0"/>
                        </a:spcAft>
                      </a:pPr>
                      <a:r>
                        <a:rPr lang="bg-BG" sz="2000" dirty="0">
                          <a:solidFill>
                            <a:srgbClr val="000000"/>
                          </a:solidFill>
                          <a:latin typeface="Arial Narrow"/>
                          <a:ea typeface="Calibri"/>
                          <a:cs typeface="Calibri"/>
                        </a:rPr>
                        <a:t>Област/ сектор</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3"/>
                  </a:ext>
                </a:extLst>
              </a:tr>
              <a:tr h="0">
                <a:tc rowSpan="6">
                  <a:txBody>
                    <a:bodyPr/>
                    <a:lstStyle/>
                    <a:p>
                      <a:pPr>
                        <a:lnSpc>
                          <a:spcPct val="115000"/>
                        </a:lnSpc>
                        <a:spcAft>
                          <a:spcPts val="0"/>
                        </a:spcAft>
                      </a:pPr>
                      <a:r>
                        <a:rPr lang="bg-BG" sz="2000" b="1" dirty="0">
                          <a:solidFill>
                            <a:srgbClr val="000000"/>
                          </a:solidFill>
                          <a:latin typeface="Arial Narrow"/>
                          <a:ea typeface="Calibri"/>
                          <a:cs typeface="Calibri"/>
                        </a:rPr>
                        <a:t>Координати</a:t>
                      </a:r>
                      <a:endParaRPr lang="en-US" sz="2800" dirty="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2000" dirty="0">
                          <a:solidFill>
                            <a:srgbClr val="000000"/>
                          </a:solidFill>
                          <a:latin typeface="Arial Narrow"/>
                          <a:ea typeface="Calibri"/>
                          <a:cs typeface="Calibri"/>
                        </a:rPr>
                        <a:t>Име на улица</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4"/>
                  </a:ext>
                </a:extLst>
              </a:tr>
              <a:tr h="0">
                <a:tc vMerge="1">
                  <a:txBody>
                    <a:bodyPr/>
                    <a:lstStyle/>
                    <a:p>
                      <a:endParaRPr lang="en-US"/>
                    </a:p>
                  </a:txBody>
                  <a:tcPr/>
                </a:tc>
                <a:tc>
                  <a:txBody>
                    <a:bodyPr/>
                    <a:lstStyle/>
                    <a:p>
                      <a:pPr>
                        <a:lnSpc>
                          <a:spcPct val="115000"/>
                        </a:lnSpc>
                        <a:spcAft>
                          <a:spcPts val="0"/>
                        </a:spcAft>
                      </a:pPr>
                      <a:r>
                        <a:rPr lang="bg-BG" sz="2000" dirty="0">
                          <a:solidFill>
                            <a:srgbClr val="000000"/>
                          </a:solidFill>
                          <a:latin typeface="Arial Narrow"/>
                          <a:ea typeface="Calibri"/>
                          <a:cs typeface="Calibri"/>
                        </a:rPr>
                        <a:t>Номер на улица</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5"/>
                  </a:ext>
                </a:extLst>
              </a:tr>
              <a:tr h="0">
                <a:tc vMerge="1">
                  <a:txBody>
                    <a:bodyPr/>
                    <a:lstStyle/>
                    <a:p>
                      <a:endParaRPr lang="en-US"/>
                    </a:p>
                  </a:txBody>
                  <a:tcPr/>
                </a:tc>
                <a:tc>
                  <a:txBody>
                    <a:bodyPr/>
                    <a:lstStyle/>
                    <a:p>
                      <a:pPr>
                        <a:lnSpc>
                          <a:spcPct val="115000"/>
                        </a:lnSpc>
                        <a:spcAft>
                          <a:spcPts val="0"/>
                        </a:spcAft>
                      </a:pPr>
                      <a:r>
                        <a:rPr lang="bg-BG" sz="2000" dirty="0">
                          <a:solidFill>
                            <a:srgbClr val="000000"/>
                          </a:solidFill>
                          <a:latin typeface="Arial Narrow"/>
                          <a:ea typeface="Calibri"/>
                          <a:cs typeface="Calibri"/>
                        </a:rPr>
                        <a:t>Пощенски код</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6"/>
                  </a:ext>
                </a:extLst>
              </a:tr>
              <a:tr h="0">
                <a:tc vMerge="1">
                  <a:txBody>
                    <a:bodyPr/>
                    <a:lstStyle/>
                    <a:p>
                      <a:endParaRPr lang="en-US"/>
                    </a:p>
                  </a:txBody>
                  <a:tcPr/>
                </a:tc>
                <a:tc>
                  <a:txBody>
                    <a:bodyPr/>
                    <a:lstStyle/>
                    <a:p>
                      <a:pPr>
                        <a:lnSpc>
                          <a:spcPct val="115000"/>
                        </a:lnSpc>
                        <a:spcAft>
                          <a:spcPts val="0"/>
                        </a:spcAft>
                      </a:pPr>
                      <a:r>
                        <a:rPr lang="bg-BG" sz="2000" dirty="0">
                          <a:solidFill>
                            <a:srgbClr val="000000"/>
                          </a:solidFill>
                          <a:latin typeface="Arial Narrow"/>
                          <a:ea typeface="Times New Roman"/>
                          <a:cs typeface="Calibri"/>
                        </a:rPr>
                        <a:t>Град</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7"/>
                  </a:ext>
                </a:extLst>
              </a:tr>
              <a:tr h="0">
                <a:tc vMerge="1">
                  <a:txBody>
                    <a:bodyPr/>
                    <a:lstStyle/>
                    <a:p>
                      <a:endParaRPr lang="en-US"/>
                    </a:p>
                  </a:txBody>
                  <a:tcPr/>
                </a:tc>
                <a:tc>
                  <a:txBody>
                    <a:bodyPr/>
                    <a:lstStyle/>
                    <a:p>
                      <a:pPr>
                        <a:lnSpc>
                          <a:spcPct val="115000"/>
                        </a:lnSpc>
                        <a:spcAft>
                          <a:spcPts val="0"/>
                        </a:spcAft>
                      </a:pPr>
                      <a:r>
                        <a:rPr lang="bg-BG" sz="2000" dirty="0">
                          <a:solidFill>
                            <a:srgbClr val="000000"/>
                          </a:solidFill>
                          <a:latin typeface="Arial Narrow"/>
                          <a:ea typeface="Times New Roman"/>
                          <a:cs typeface="Calibri"/>
                        </a:rPr>
                        <a:t>Телефонен номер</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8"/>
                  </a:ext>
                </a:extLst>
              </a:tr>
              <a:tr h="0">
                <a:tc vMerge="1">
                  <a:txBody>
                    <a:bodyPr/>
                    <a:lstStyle/>
                    <a:p>
                      <a:endParaRPr lang="en-US"/>
                    </a:p>
                  </a:txBody>
                  <a:tcPr/>
                </a:tc>
                <a:tc>
                  <a:txBody>
                    <a:bodyPr/>
                    <a:lstStyle/>
                    <a:p>
                      <a:pPr>
                        <a:lnSpc>
                          <a:spcPct val="115000"/>
                        </a:lnSpc>
                        <a:spcAft>
                          <a:spcPts val="0"/>
                        </a:spcAft>
                      </a:pPr>
                      <a:r>
                        <a:rPr lang="el-GR" sz="2000" dirty="0">
                          <a:solidFill>
                            <a:srgbClr val="000000"/>
                          </a:solidFill>
                          <a:latin typeface="Arial Narrow"/>
                          <a:ea typeface="Calibri"/>
                          <a:cs typeface="Calibri"/>
                        </a:rPr>
                        <a:t>E-mail </a:t>
                      </a:r>
                      <a:r>
                        <a:rPr lang="bg-BG" sz="2000" dirty="0">
                          <a:solidFill>
                            <a:srgbClr val="000000"/>
                          </a:solidFill>
                          <a:latin typeface="Arial Narrow"/>
                          <a:ea typeface="Calibri"/>
                          <a:cs typeface="Calibri"/>
                        </a:rPr>
                        <a:t>адрес</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9"/>
                  </a:ext>
                </a:extLst>
              </a:tr>
              <a:tr h="0">
                <a:tc rowSpan="2">
                  <a:txBody>
                    <a:bodyPr/>
                    <a:lstStyle/>
                    <a:p>
                      <a:pPr>
                        <a:lnSpc>
                          <a:spcPct val="115000"/>
                        </a:lnSpc>
                        <a:spcAft>
                          <a:spcPts val="0"/>
                        </a:spcAft>
                      </a:pPr>
                      <a:r>
                        <a:rPr lang="bg-BG" sz="2000" b="1" dirty="0">
                          <a:solidFill>
                            <a:srgbClr val="000000"/>
                          </a:solidFill>
                          <a:latin typeface="Arial Narrow"/>
                          <a:ea typeface="Times New Roman"/>
                          <a:cs typeface="Calibri"/>
                        </a:rPr>
                        <a:t>Билатерално споразумение</a:t>
                      </a:r>
                      <a:endParaRPr lang="en-US" sz="2800" dirty="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2000" dirty="0">
                          <a:solidFill>
                            <a:srgbClr val="000000"/>
                          </a:solidFill>
                          <a:latin typeface="Arial Narrow"/>
                          <a:ea typeface="Calibri"/>
                          <a:cs typeface="Calibri"/>
                        </a:rPr>
                        <a:t>изпратено</a:t>
                      </a:r>
                      <a:r>
                        <a:rPr lang="en-US" sz="2000" dirty="0">
                          <a:solidFill>
                            <a:srgbClr val="000000"/>
                          </a:solidFill>
                          <a:latin typeface="Arial Narrow"/>
                          <a:ea typeface="Calibri"/>
                          <a:cs typeface="Calibri"/>
                        </a:rPr>
                        <a:t> (</a:t>
                      </a:r>
                      <a:r>
                        <a:rPr lang="bg-BG" sz="2000" dirty="0">
                          <a:solidFill>
                            <a:srgbClr val="000000"/>
                          </a:solidFill>
                          <a:latin typeface="Arial Narrow"/>
                          <a:ea typeface="Calibri"/>
                          <a:cs typeface="Calibri"/>
                        </a:rPr>
                        <a:t>да</a:t>
                      </a:r>
                      <a:r>
                        <a:rPr lang="en-US" sz="2000" dirty="0">
                          <a:solidFill>
                            <a:srgbClr val="000000"/>
                          </a:solidFill>
                          <a:latin typeface="Arial Narrow"/>
                          <a:ea typeface="Calibri"/>
                          <a:cs typeface="Calibri"/>
                        </a:rPr>
                        <a:t>/</a:t>
                      </a:r>
                      <a:r>
                        <a:rPr lang="bg-BG" sz="2000" dirty="0">
                          <a:solidFill>
                            <a:srgbClr val="000000"/>
                          </a:solidFill>
                          <a:latin typeface="Arial Narrow"/>
                          <a:ea typeface="Calibri"/>
                          <a:cs typeface="Calibri"/>
                        </a:rPr>
                        <a:t>не</a:t>
                      </a:r>
                      <a:r>
                        <a:rPr lang="en-US" sz="2000" dirty="0" smtClean="0">
                          <a:solidFill>
                            <a:srgbClr val="000000"/>
                          </a:solidFill>
                          <a:latin typeface="Arial Narrow"/>
                          <a:ea typeface="Calibri"/>
                          <a:cs typeface="Calibri"/>
                        </a:rPr>
                        <a:t>)</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0"/>
                  </a:ext>
                </a:extLst>
              </a:tr>
              <a:tr h="0">
                <a:tc vMerge="1">
                  <a:txBody>
                    <a:bodyPr/>
                    <a:lstStyle/>
                    <a:p>
                      <a:endParaRPr lang="en-US"/>
                    </a:p>
                  </a:txBody>
                  <a:tcPr/>
                </a:tc>
                <a:tc>
                  <a:txBody>
                    <a:bodyPr/>
                    <a:lstStyle/>
                    <a:p>
                      <a:pPr>
                        <a:lnSpc>
                          <a:spcPct val="115000"/>
                        </a:lnSpc>
                        <a:spcAft>
                          <a:spcPts val="0"/>
                        </a:spcAft>
                      </a:pPr>
                      <a:r>
                        <a:rPr lang="el-GR" sz="2000" dirty="0">
                          <a:solidFill>
                            <a:srgbClr val="000000"/>
                          </a:solidFill>
                          <a:latin typeface="Arial Narrow"/>
                          <a:ea typeface="Calibri"/>
                          <a:cs typeface="Calibri"/>
                        </a:rPr>
                        <a:t>(</a:t>
                      </a:r>
                      <a:r>
                        <a:rPr lang="bg-BG" sz="2000" dirty="0">
                          <a:solidFill>
                            <a:srgbClr val="000000"/>
                          </a:solidFill>
                          <a:latin typeface="Arial Narrow"/>
                          <a:ea typeface="Calibri"/>
                          <a:cs typeface="Calibri"/>
                        </a:rPr>
                        <a:t>ако да</a:t>
                      </a:r>
                      <a:r>
                        <a:rPr lang="el-GR" sz="2000" dirty="0">
                          <a:solidFill>
                            <a:srgbClr val="000000"/>
                          </a:solidFill>
                          <a:latin typeface="Arial Narrow"/>
                          <a:ea typeface="Calibri"/>
                          <a:cs typeface="Calibri"/>
                        </a:rPr>
                        <a:t>) </a:t>
                      </a:r>
                      <a:r>
                        <a:rPr lang="bg-BG" sz="2000" dirty="0">
                          <a:solidFill>
                            <a:srgbClr val="000000"/>
                          </a:solidFill>
                          <a:latin typeface="Arial Narrow"/>
                          <a:ea typeface="Calibri"/>
                          <a:cs typeface="Calibri"/>
                        </a:rPr>
                        <a:t>дата</a:t>
                      </a:r>
                      <a:endParaRPr lang="en-US" sz="28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1"/>
                  </a:ext>
                </a:extLst>
              </a:tr>
              <a:tr h="0">
                <a:tc gridSpan="2">
                  <a:txBody>
                    <a:bodyPr/>
                    <a:lstStyle/>
                    <a:p>
                      <a:pPr>
                        <a:lnSpc>
                          <a:spcPct val="115000"/>
                        </a:lnSpc>
                        <a:spcAft>
                          <a:spcPts val="0"/>
                        </a:spcAft>
                      </a:pPr>
                      <a:r>
                        <a:rPr lang="bg-BG" sz="2000" b="1" dirty="0">
                          <a:solidFill>
                            <a:srgbClr val="000000"/>
                          </a:solidFill>
                          <a:latin typeface="Arial Narrow"/>
                          <a:ea typeface="Times New Roman"/>
                          <a:cs typeface="Calibri"/>
                        </a:rPr>
                        <a:t>Забележки</a:t>
                      </a:r>
                      <a:endParaRPr lang="en-US" sz="2800" dirty="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0012"/>
                  </a:ext>
                </a:extLst>
              </a:tr>
            </a:tbl>
          </a:graphicData>
        </a:graphic>
      </p:graphicFrame>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489856" y="81646"/>
            <a:ext cx="11430001" cy="1551214"/>
          </a:xfrm>
          <a:prstGeom prst="rect">
            <a:avLst/>
          </a:prstGeom>
        </p:spPr>
        <p:txBody>
          <a:bodyPr wrap="square" lIns="212598" tIns="212598" rIns="212598" bIns="212598" anchor="ctr">
            <a:normAutofit fontScale="40000" lnSpcReduction="20000"/>
          </a:bodyPr>
          <a:lstStyle/>
          <a:p>
            <a:r>
              <a:rPr lang="bg-BG" sz="5400" dirty="0">
                <a:effectLst>
                  <a:outerShdw blurRad="20000" dist="25000" dir="2700000">
                    <a:srgbClr val="000000">
                      <a:alpha val="30000"/>
                    </a:srgbClr>
                  </a:outerShdw>
                </a:effectLst>
                <a:latin typeface="Segoe UI Light" pitchFamily="34" charset="0"/>
                <a:cs typeface="Segoe UI Light" pitchFamily="34" charset="0"/>
              </a:rPr>
              <a:t>Запишете информация за професионалистите, съгласни да участват в </a:t>
            </a:r>
            <a:r>
              <a:rPr lang="en-US" sz="5400" dirty="0">
                <a:effectLst>
                  <a:outerShdw blurRad="20000" dist="25000" dir="2700000">
                    <a:srgbClr val="000000">
                      <a:alpha val="30000"/>
                    </a:srgbClr>
                  </a:outerShdw>
                </a:effectLst>
                <a:latin typeface="Segoe UI Light" pitchFamily="34" charset="0"/>
                <a:cs typeface="Segoe UI Light" pitchFamily="34" charset="0"/>
              </a:rPr>
              <a:t>CAN-MDS </a:t>
            </a:r>
            <a:r>
              <a:rPr lang="bg-BG" sz="5400" dirty="0">
                <a:effectLst>
                  <a:outerShdw blurRad="20000" dist="25000" dir="2700000">
                    <a:srgbClr val="000000">
                      <a:alpha val="30000"/>
                    </a:srgbClr>
                  </a:outerShdw>
                </a:effectLst>
                <a:latin typeface="Segoe UI Light" pitchFamily="34" charset="0"/>
                <a:cs typeface="Segoe UI Light" pitchFamily="34" charset="0"/>
              </a:rPr>
              <a:t>в</a:t>
            </a:r>
            <a:r>
              <a:rPr lang="en-US" sz="5400" dirty="0">
                <a:effectLst>
                  <a:outerShdw blurRad="20000" dist="25000" dir="2700000">
                    <a:srgbClr val="000000">
                      <a:alpha val="30000"/>
                    </a:srgbClr>
                  </a:outerShdw>
                </a:effectLst>
                <a:latin typeface="Segoe UI Light" pitchFamily="34" charset="0"/>
                <a:cs typeface="Segoe UI Light" pitchFamily="34" charset="0"/>
              </a:rPr>
              <a:t> </a:t>
            </a:r>
            <a:r>
              <a:rPr lang="en-US" sz="5400" b="1" dirty="0">
                <a:effectLst>
                  <a:outerShdw blurRad="20000" dist="25000" dir="2700000">
                    <a:srgbClr val="000000">
                      <a:alpha val="30000"/>
                    </a:srgbClr>
                  </a:outerShdw>
                </a:effectLst>
                <a:latin typeface="Segoe UI Light" pitchFamily="34" charset="0"/>
                <a:cs typeface="Segoe UI Light" pitchFamily="34" charset="0"/>
              </a:rPr>
              <a:t>DB3 </a:t>
            </a:r>
            <a:r>
              <a:rPr lang="bg-BG" sz="5400" b="1" dirty="0">
                <a:effectLst>
                  <a:outerShdw blurRad="20000" dist="25000" dir="2700000">
                    <a:srgbClr val="000000">
                      <a:alpha val="30000"/>
                    </a:srgbClr>
                  </a:outerShdw>
                </a:effectLst>
                <a:latin typeface="Segoe UI Light" pitchFamily="34" charset="0"/>
                <a:cs typeface="Segoe UI Light" pitchFamily="34" charset="0"/>
              </a:rPr>
              <a:t>Професионалисти </a:t>
            </a:r>
            <a:r>
              <a:rPr lang="en-US" sz="5400" b="1" dirty="0">
                <a:effectLst>
                  <a:outerShdw blurRad="20000" dist="25000" dir="2700000">
                    <a:srgbClr val="000000">
                      <a:alpha val="30000"/>
                    </a:srgbClr>
                  </a:outerShdw>
                </a:effectLst>
                <a:latin typeface="Segoe UI Light" pitchFamily="34" charset="0"/>
                <a:cs typeface="Segoe UI Light" pitchFamily="34" charset="0"/>
              </a:rPr>
              <a:t>-</a:t>
            </a:r>
            <a:r>
              <a:rPr lang="bg-BG" sz="5400" b="1" dirty="0">
                <a:effectLst>
                  <a:outerShdw blurRad="20000" dist="25000" dir="2700000">
                    <a:srgbClr val="000000">
                      <a:alpha val="30000"/>
                    </a:srgbClr>
                  </a:outerShdw>
                </a:effectLst>
                <a:latin typeface="Segoe UI Light" pitchFamily="34" charset="0"/>
                <a:cs typeface="Segoe UI Light" pitchFamily="34" charset="0"/>
              </a:rPr>
              <a:t>Оператори</a:t>
            </a:r>
            <a:endParaRPr lang="en-US" sz="5400" b="1" dirty="0">
              <a:effectLst>
                <a:outerShdw blurRad="20000" dist="25000" dir="2700000">
                  <a:srgbClr val="000000">
                    <a:alpha val="30000"/>
                  </a:srgbClr>
                </a:outerShdw>
              </a:effectLst>
              <a:latin typeface="Segoe UI Light" pitchFamily="34" charset="0"/>
              <a:cs typeface="Segoe UI Light" pitchFamily="34" charset="0"/>
            </a:endParaRPr>
          </a:p>
          <a:p>
            <a:r>
              <a:rPr lang="en-US" sz="5400" dirty="0">
                <a:effectLst>
                  <a:outerShdw blurRad="20000" dist="25000" dir="2700000">
                    <a:srgbClr val="000000">
                      <a:alpha val="30000"/>
                    </a:srgbClr>
                  </a:outerShdw>
                </a:effectLst>
                <a:latin typeface="Segoe UI Light" pitchFamily="34" charset="0"/>
                <a:cs typeface="Segoe UI Light" pitchFamily="34" charset="0"/>
              </a:rPr>
              <a:t>- </a:t>
            </a:r>
            <a:r>
              <a:rPr lang="bg-BG" sz="5400" dirty="0">
                <a:effectLst>
                  <a:outerShdw blurRad="20000" dist="25000" dir="2700000">
                    <a:srgbClr val="000000">
                      <a:alpha val="30000"/>
                    </a:srgbClr>
                  </a:outerShdw>
                </a:effectLst>
                <a:latin typeface="Segoe UI Light" pitchFamily="34" charset="0"/>
                <a:cs typeface="Segoe UI Light" pitchFamily="34" charset="0"/>
              </a:rPr>
              <a:t>ИЗПОЛЗВАЙТЕ тази информация за организиране на семинарите за операторите и за създаване на </a:t>
            </a:r>
            <a:r>
              <a:rPr lang="en-US" sz="5400" dirty="0">
                <a:effectLst>
                  <a:outerShdw blurRad="20000" dist="25000" dir="2700000">
                    <a:srgbClr val="000000">
                      <a:alpha val="30000"/>
                    </a:srgbClr>
                  </a:outerShdw>
                </a:effectLst>
                <a:latin typeface="Segoe UI Light" pitchFamily="34" charset="0"/>
                <a:cs typeface="Segoe UI Light" pitchFamily="34" charset="0"/>
              </a:rPr>
              <a:t>ID</a:t>
            </a:r>
            <a:r>
              <a:rPr lang="bg-BG" sz="5400" dirty="0">
                <a:effectLst>
                  <a:outerShdw blurRad="20000" dist="25000" dir="2700000">
                    <a:srgbClr val="000000">
                      <a:alpha val="30000"/>
                    </a:srgbClr>
                  </a:outerShdw>
                </a:effectLst>
                <a:latin typeface="Segoe UI Light" pitchFamily="34" charset="0"/>
                <a:cs typeface="Segoe UI Light" pitchFamily="34" charset="0"/>
              </a:rPr>
              <a:t> на операторите</a:t>
            </a:r>
            <a:endParaRPr lang="en-US" sz="5400" dirty="0">
              <a:effectLst>
                <a:outerShdw blurRad="20000" dist="25000" dir="2700000">
                  <a:srgbClr val="000000">
                    <a:alpha val="30000"/>
                  </a:srgbClr>
                </a:outerShdw>
              </a:effectLst>
              <a:latin typeface="Segoe UI Light" pitchFamily="34" charset="0"/>
              <a:cs typeface="Segoe UI Light" pitchFamily="34"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1512945077"/>
              </p:ext>
            </p:extLst>
          </p:nvPr>
        </p:nvGraphicFramePr>
        <p:xfrm>
          <a:off x="685797" y="1658873"/>
          <a:ext cx="10907488" cy="4732020"/>
        </p:xfrm>
        <a:graphic>
          <a:graphicData uri="http://schemas.openxmlformats.org/drawingml/2006/table">
            <a:tbl>
              <a:tblPr/>
              <a:tblGrid>
                <a:gridCol w="5289334">
                  <a:extLst>
                    <a:ext uri="{9D8B030D-6E8A-4147-A177-3AD203B41FA5}">
                      <a16:colId xmlns="" xmlns:a16="http://schemas.microsoft.com/office/drawing/2014/main" val="20000"/>
                    </a:ext>
                  </a:extLst>
                </a:gridCol>
                <a:gridCol w="5618154">
                  <a:extLst>
                    <a:ext uri="{9D8B030D-6E8A-4147-A177-3AD203B41FA5}">
                      <a16:colId xmlns="" xmlns:a16="http://schemas.microsoft.com/office/drawing/2014/main" val="20001"/>
                    </a:ext>
                  </a:extLst>
                </a:gridCol>
              </a:tblGrid>
              <a:tr h="0">
                <a:tc gridSpan="2">
                  <a:txBody>
                    <a:bodyPr/>
                    <a:lstStyle/>
                    <a:p>
                      <a:pPr>
                        <a:lnSpc>
                          <a:spcPct val="115000"/>
                        </a:lnSpc>
                        <a:spcAft>
                          <a:spcPts val="0"/>
                        </a:spcAft>
                      </a:pPr>
                      <a:r>
                        <a:rPr lang="bg-BG" sz="1800" dirty="0">
                          <a:solidFill>
                            <a:srgbClr val="FFFFFF"/>
                          </a:solidFill>
                          <a:latin typeface="Calibri"/>
                          <a:ea typeface="Times New Roman"/>
                          <a:cs typeface="Times New Roman"/>
                        </a:rPr>
                        <a:t>Данни, които да се събират за</a:t>
                      </a:r>
                      <a:r>
                        <a:rPr lang="en-US" sz="1800" dirty="0">
                          <a:solidFill>
                            <a:srgbClr val="FFFFFF"/>
                          </a:solidFill>
                          <a:latin typeface="Calibri"/>
                          <a:ea typeface="Times New Roman"/>
                          <a:cs typeface="Times New Roman"/>
                        </a:rPr>
                        <a:t> “DB 3. </a:t>
                      </a:r>
                      <a:r>
                        <a:rPr lang="bg-BG" sz="1800" dirty="0">
                          <a:solidFill>
                            <a:srgbClr val="FFFFFF"/>
                          </a:solidFill>
                          <a:latin typeface="Calibri"/>
                          <a:ea typeface="Times New Roman"/>
                          <a:cs typeface="Times New Roman"/>
                        </a:rPr>
                        <a:t>Вторични данни за</a:t>
                      </a:r>
                      <a:r>
                        <a:rPr lang="en-US" sz="1800" dirty="0">
                          <a:solidFill>
                            <a:srgbClr val="FFFFFF"/>
                          </a:solidFill>
                          <a:latin typeface="Calibri"/>
                          <a:ea typeface="Times New Roman"/>
                          <a:cs typeface="Times New Roman"/>
                        </a:rPr>
                        <a:t> CAN-MDS </a:t>
                      </a:r>
                      <a:r>
                        <a:rPr lang="bg-BG" sz="1800" dirty="0">
                          <a:solidFill>
                            <a:srgbClr val="FFFFFF"/>
                          </a:solidFill>
                          <a:latin typeface="Calibri"/>
                          <a:ea typeface="Times New Roman"/>
                          <a:cs typeface="Times New Roman"/>
                        </a:rPr>
                        <a:t>Обучени професионалисти“ база данни</a:t>
                      </a:r>
                      <a:r>
                        <a:rPr lang="en-US" sz="1400" b="1" dirty="0">
                          <a:solidFill>
                            <a:srgbClr val="FFFFFF"/>
                          </a:solidFill>
                          <a:latin typeface="Arial Narrow"/>
                          <a:ea typeface="Calibri"/>
                          <a:cs typeface="Calibri"/>
                        </a:rPr>
                        <a:t> </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hMerge="1">
                  <a:txBody>
                    <a:bodyPr/>
                    <a:lstStyle/>
                    <a:p>
                      <a:endParaRPr lang="en-US"/>
                    </a:p>
                  </a:txBody>
                  <a:tcPr/>
                </a:tc>
                <a:extLst>
                  <a:ext uri="{0D108BD9-81ED-4DB2-BD59-A6C34878D82A}">
                    <a16:rowId xmlns="" xmlns:a16="http://schemas.microsoft.com/office/drawing/2014/main" val="10000"/>
                  </a:ext>
                </a:extLst>
              </a:tr>
              <a:tr h="0">
                <a:tc rowSpan="2">
                  <a:txBody>
                    <a:bodyPr/>
                    <a:lstStyle/>
                    <a:p>
                      <a:pPr>
                        <a:lnSpc>
                          <a:spcPct val="115000"/>
                        </a:lnSpc>
                        <a:spcAft>
                          <a:spcPts val="0"/>
                        </a:spcAft>
                      </a:pPr>
                      <a:r>
                        <a:rPr lang="bg-BG" sz="1400" b="1" dirty="0">
                          <a:latin typeface="Arial Narrow"/>
                          <a:ea typeface="Times New Roman"/>
                          <a:cs typeface="Calibri"/>
                        </a:rPr>
                        <a:t>Идентичност</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1400" dirty="0">
                          <a:latin typeface="Arial Narrow"/>
                          <a:ea typeface="Times New Roman"/>
                          <a:cs typeface="Calibri"/>
                        </a:rPr>
                        <a:t>Фамилия</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1"/>
                  </a:ext>
                </a:extLst>
              </a:tr>
              <a:tr h="0">
                <a:tc vMerge="1">
                  <a:txBody>
                    <a:bodyPr/>
                    <a:lstStyle/>
                    <a:p>
                      <a:endParaRPr lang="en-US"/>
                    </a:p>
                  </a:txBody>
                  <a:tcPr/>
                </a:tc>
                <a:tc>
                  <a:txBody>
                    <a:bodyPr/>
                    <a:lstStyle/>
                    <a:p>
                      <a:pPr>
                        <a:lnSpc>
                          <a:spcPct val="115000"/>
                        </a:lnSpc>
                        <a:spcAft>
                          <a:spcPts val="0"/>
                        </a:spcAft>
                      </a:pPr>
                      <a:r>
                        <a:rPr lang="bg-BG" sz="1400" dirty="0">
                          <a:latin typeface="Arial Narrow"/>
                          <a:ea typeface="Times New Roman"/>
                          <a:cs typeface="Calibri"/>
                        </a:rPr>
                        <a:t>Име</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2"/>
                  </a:ext>
                </a:extLst>
              </a:tr>
              <a:tr h="0">
                <a:tc rowSpan="4">
                  <a:txBody>
                    <a:bodyPr/>
                    <a:lstStyle/>
                    <a:p>
                      <a:pPr>
                        <a:lnSpc>
                          <a:spcPct val="115000"/>
                        </a:lnSpc>
                        <a:spcAft>
                          <a:spcPts val="0"/>
                        </a:spcAft>
                      </a:pPr>
                      <a:r>
                        <a:rPr lang="bg-BG" sz="1400" b="1" dirty="0">
                          <a:latin typeface="Arial Narrow"/>
                          <a:ea typeface="Times New Roman"/>
                          <a:cs typeface="Calibri"/>
                        </a:rPr>
                        <a:t>Професионален опит/ биография</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el-GR" sz="1400">
                          <a:latin typeface="Arial Narrow"/>
                          <a:ea typeface="Calibri"/>
                          <a:cs typeface="Calibri"/>
                        </a:rPr>
                        <a:t>ISCO-08</a:t>
                      </a:r>
                      <a:endParaRPr lang="en-US" sz="180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3"/>
                  </a:ext>
                </a:extLst>
              </a:tr>
              <a:tr h="204026">
                <a:tc vMerge="1">
                  <a:txBody>
                    <a:bodyPr/>
                    <a:lstStyle/>
                    <a:p>
                      <a:endParaRPr lang="en-US"/>
                    </a:p>
                  </a:txBody>
                  <a:tcPr/>
                </a:tc>
                <a:tc>
                  <a:txBody>
                    <a:bodyPr/>
                    <a:lstStyle/>
                    <a:p>
                      <a:pPr>
                        <a:lnSpc>
                          <a:spcPct val="115000"/>
                        </a:lnSpc>
                        <a:spcAft>
                          <a:spcPts val="0"/>
                        </a:spcAft>
                      </a:pPr>
                      <a:r>
                        <a:rPr lang="bg-BG" sz="1400" dirty="0">
                          <a:latin typeface="Arial Narrow"/>
                          <a:ea typeface="Calibri"/>
                          <a:cs typeface="Calibri"/>
                        </a:rPr>
                        <a:t>Наличен лиценз</a:t>
                      </a:r>
                      <a:r>
                        <a:rPr lang="el-GR" sz="1400" dirty="0">
                          <a:latin typeface="Arial Narrow"/>
                          <a:ea typeface="Calibri"/>
                          <a:cs typeface="Calibri"/>
                        </a:rPr>
                        <a:t> (</a:t>
                      </a:r>
                      <a:r>
                        <a:rPr lang="bg-BG" sz="1400" dirty="0">
                          <a:latin typeface="Arial Narrow"/>
                          <a:ea typeface="Calibri"/>
                          <a:cs typeface="Calibri"/>
                        </a:rPr>
                        <a:t>да</a:t>
                      </a:r>
                      <a:r>
                        <a:rPr lang="el-GR" sz="1400" dirty="0">
                          <a:latin typeface="Arial Narrow"/>
                          <a:ea typeface="Calibri"/>
                          <a:cs typeface="Calibri"/>
                        </a:rPr>
                        <a:t>/</a:t>
                      </a:r>
                      <a:r>
                        <a:rPr lang="bg-BG" sz="1400" dirty="0">
                          <a:latin typeface="Arial Narrow"/>
                          <a:ea typeface="Calibri"/>
                          <a:cs typeface="Calibri"/>
                        </a:rPr>
                        <a:t>не</a:t>
                      </a:r>
                      <a:r>
                        <a:rPr lang="el-GR" sz="1400" dirty="0">
                          <a:latin typeface="Arial Narrow"/>
                          <a:ea typeface="Calibri"/>
                          <a:cs typeface="Calibri"/>
                        </a:rPr>
                        <a:t>)</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4"/>
                  </a:ext>
                </a:extLst>
              </a:tr>
              <a:tr h="0">
                <a:tc vMerge="1">
                  <a:txBody>
                    <a:bodyPr/>
                    <a:lstStyle/>
                    <a:p>
                      <a:endParaRPr lang="en-US"/>
                    </a:p>
                  </a:txBody>
                  <a:tcPr/>
                </a:tc>
                <a:tc>
                  <a:txBody>
                    <a:bodyPr/>
                    <a:lstStyle/>
                    <a:p>
                      <a:pPr>
                        <a:lnSpc>
                          <a:spcPct val="115000"/>
                        </a:lnSpc>
                        <a:spcAft>
                          <a:spcPts val="0"/>
                        </a:spcAft>
                      </a:pPr>
                      <a:r>
                        <a:rPr lang="bg-BG" sz="1400" dirty="0">
                          <a:latin typeface="Arial Narrow"/>
                          <a:ea typeface="Calibri"/>
                          <a:cs typeface="Calibri"/>
                        </a:rPr>
                        <a:t>Субект на етичен кодекс</a:t>
                      </a:r>
                      <a:r>
                        <a:rPr lang="en-US" sz="1400" dirty="0">
                          <a:latin typeface="Arial Narrow"/>
                          <a:ea typeface="Calibri"/>
                          <a:cs typeface="Calibri"/>
                        </a:rPr>
                        <a:t> (</a:t>
                      </a:r>
                      <a:r>
                        <a:rPr lang="bg-BG" sz="1400" dirty="0">
                          <a:latin typeface="Arial Narrow"/>
                          <a:ea typeface="Calibri"/>
                          <a:cs typeface="Calibri"/>
                        </a:rPr>
                        <a:t>да</a:t>
                      </a:r>
                      <a:r>
                        <a:rPr lang="en-US" sz="1400" dirty="0">
                          <a:latin typeface="Arial Narrow"/>
                          <a:ea typeface="Calibri"/>
                          <a:cs typeface="Calibri"/>
                        </a:rPr>
                        <a:t>/</a:t>
                      </a:r>
                      <a:r>
                        <a:rPr lang="bg-BG" sz="1400" dirty="0">
                          <a:latin typeface="Arial Narrow"/>
                          <a:ea typeface="Calibri"/>
                          <a:cs typeface="Calibri"/>
                        </a:rPr>
                        <a:t>не</a:t>
                      </a:r>
                      <a:r>
                        <a:rPr lang="en-US" sz="1400" dirty="0">
                          <a:latin typeface="Arial Narrow"/>
                          <a:ea typeface="Calibri"/>
                          <a:cs typeface="Calibri"/>
                        </a:rPr>
                        <a:t>)</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5"/>
                  </a:ext>
                </a:extLst>
              </a:tr>
              <a:tr h="0">
                <a:tc vMerge="1">
                  <a:txBody>
                    <a:bodyPr/>
                    <a:lstStyle/>
                    <a:p>
                      <a:endParaRPr lang="en-US"/>
                    </a:p>
                  </a:txBody>
                  <a:tcPr/>
                </a:tc>
                <a:tc>
                  <a:txBody>
                    <a:bodyPr/>
                    <a:lstStyle/>
                    <a:p>
                      <a:pPr>
                        <a:lnSpc>
                          <a:spcPct val="115000"/>
                        </a:lnSpc>
                        <a:spcAft>
                          <a:spcPts val="0"/>
                        </a:spcAft>
                      </a:pPr>
                      <a:r>
                        <a:rPr lang="bg-BG" sz="1400" dirty="0">
                          <a:latin typeface="Arial Narrow"/>
                          <a:ea typeface="Calibri"/>
                          <a:cs typeface="Calibri"/>
                        </a:rPr>
                        <a:t>Упълномощен да докладва НПД </a:t>
                      </a:r>
                      <a:r>
                        <a:rPr lang="en-US" sz="1400" dirty="0">
                          <a:latin typeface="Arial Narrow"/>
                          <a:ea typeface="Calibri"/>
                          <a:cs typeface="Calibri"/>
                        </a:rPr>
                        <a:t>(</a:t>
                      </a:r>
                      <a:r>
                        <a:rPr lang="bg-BG" sz="1400" dirty="0">
                          <a:latin typeface="Arial Narrow"/>
                          <a:ea typeface="Calibri"/>
                          <a:cs typeface="Calibri"/>
                        </a:rPr>
                        <a:t>да</a:t>
                      </a:r>
                      <a:r>
                        <a:rPr lang="en-US" sz="1400" dirty="0">
                          <a:latin typeface="Arial Narrow"/>
                          <a:ea typeface="Calibri"/>
                          <a:cs typeface="Calibri"/>
                        </a:rPr>
                        <a:t>/</a:t>
                      </a:r>
                      <a:r>
                        <a:rPr lang="bg-BG" sz="1400" dirty="0">
                          <a:latin typeface="Arial Narrow"/>
                          <a:ea typeface="Calibri"/>
                          <a:cs typeface="Calibri"/>
                        </a:rPr>
                        <a:t>не</a:t>
                      </a:r>
                      <a:r>
                        <a:rPr lang="en-US" sz="1400" dirty="0">
                          <a:latin typeface="Arial Narrow"/>
                          <a:ea typeface="Calibri"/>
                          <a:cs typeface="Calibri"/>
                        </a:rPr>
                        <a:t>)</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6"/>
                  </a:ext>
                </a:extLst>
              </a:tr>
              <a:tr h="0">
                <a:tc rowSpan="2">
                  <a:txBody>
                    <a:bodyPr/>
                    <a:lstStyle/>
                    <a:p>
                      <a:pPr>
                        <a:lnSpc>
                          <a:spcPct val="115000"/>
                        </a:lnSpc>
                        <a:spcAft>
                          <a:spcPts val="0"/>
                        </a:spcAft>
                      </a:pPr>
                      <a:r>
                        <a:rPr lang="bg-BG" sz="1400" b="1" dirty="0">
                          <a:latin typeface="Arial Narrow"/>
                          <a:ea typeface="Times New Roman"/>
                          <a:cs typeface="Calibri"/>
                        </a:rPr>
                        <a:t>Координати</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1400" dirty="0">
                          <a:latin typeface="Arial Narrow"/>
                          <a:ea typeface="Calibri"/>
                          <a:cs typeface="Calibri"/>
                        </a:rPr>
                        <a:t>Директен/ личен телефон</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7"/>
                  </a:ext>
                </a:extLst>
              </a:tr>
              <a:tr h="0">
                <a:tc vMerge="1">
                  <a:txBody>
                    <a:bodyPr/>
                    <a:lstStyle/>
                    <a:p>
                      <a:endParaRPr lang="en-US"/>
                    </a:p>
                  </a:txBody>
                  <a:tcPr/>
                </a:tc>
                <a:tc>
                  <a:txBody>
                    <a:bodyPr/>
                    <a:lstStyle/>
                    <a:p>
                      <a:pPr>
                        <a:lnSpc>
                          <a:spcPct val="115000"/>
                        </a:lnSpc>
                        <a:spcAft>
                          <a:spcPts val="0"/>
                        </a:spcAft>
                      </a:pPr>
                      <a:r>
                        <a:rPr lang="bg-BG" sz="1400" dirty="0">
                          <a:latin typeface="Arial Narrow"/>
                          <a:ea typeface="Calibri"/>
                          <a:cs typeface="Calibri"/>
                        </a:rPr>
                        <a:t>Личен </a:t>
                      </a:r>
                      <a:r>
                        <a:rPr lang="el-GR" sz="1400" dirty="0">
                          <a:latin typeface="Arial Narrow"/>
                          <a:ea typeface="Calibri"/>
                          <a:cs typeface="Calibri"/>
                        </a:rPr>
                        <a:t>e-mail</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8"/>
                  </a:ext>
                </a:extLst>
              </a:tr>
              <a:tr h="0">
                <a:tc rowSpan="4">
                  <a:txBody>
                    <a:bodyPr/>
                    <a:lstStyle/>
                    <a:p>
                      <a:pPr>
                        <a:lnSpc>
                          <a:spcPct val="115000"/>
                        </a:lnSpc>
                        <a:spcAft>
                          <a:spcPts val="0"/>
                        </a:spcAft>
                      </a:pPr>
                      <a:r>
                        <a:rPr lang="bg-BG" sz="1400" b="1" dirty="0">
                          <a:latin typeface="Arial Narrow"/>
                          <a:ea typeface="Times New Roman"/>
                          <a:cs typeface="Calibri"/>
                        </a:rPr>
                        <a:t>Агенция, в която работи</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el-GR" sz="1400" dirty="0">
                          <a:latin typeface="Arial Narrow"/>
                          <a:ea typeface="Calibri"/>
                          <a:cs typeface="Calibri"/>
                        </a:rPr>
                        <a:t>ID</a:t>
                      </a:r>
                      <a:r>
                        <a:rPr lang="bg-BG" sz="1400" dirty="0">
                          <a:latin typeface="Arial Narrow"/>
                          <a:ea typeface="Calibri"/>
                          <a:cs typeface="Calibri"/>
                        </a:rPr>
                        <a:t> на агенцията</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09"/>
                  </a:ext>
                </a:extLst>
              </a:tr>
              <a:tr h="0">
                <a:tc vMerge="1">
                  <a:txBody>
                    <a:bodyPr/>
                    <a:lstStyle/>
                    <a:p>
                      <a:endParaRPr lang="en-US"/>
                    </a:p>
                  </a:txBody>
                  <a:tcPr/>
                </a:tc>
                <a:tc>
                  <a:txBody>
                    <a:bodyPr/>
                    <a:lstStyle/>
                    <a:p>
                      <a:pPr>
                        <a:lnSpc>
                          <a:spcPct val="115000"/>
                        </a:lnSpc>
                        <a:spcAft>
                          <a:spcPts val="0"/>
                        </a:spcAft>
                      </a:pPr>
                      <a:r>
                        <a:rPr lang="bg-BG" sz="1400" dirty="0">
                          <a:latin typeface="Arial Narrow"/>
                          <a:ea typeface="Calibri"/>
                          <a:cs typeface="Calibri"/>
                        </a:rPr>
                        <a:t>Оператор</a:t>
                      </a:r>
                      <a:r>
                        <a:rPr lang="el-GR" sz="1400" dirty="0">
                          <a:latin typeface="Arial Narrow"/>
                          <a:ea typeface="Calibri"/>
                          <a:cs typeface="Calibri"/>
                        </a:rPr>
                        <a:t> (</a:t>
                      </a:r>
                      <a:r>
                        <a:rPr lang="bg-BG" sz="1400" dirty="0">
                          <a:latin typeface="Arial Narrow"/>
                          <a:ea typeface="Calibri"/>
                          <a:cs typeface="Calibri"/>
                        </a:rPr>
                        <a:t>да</a:t>
                      </a:r>
                      <a:r>
                        <a:rPr lang="el-GR" sz="1400" dirty="0">
                          <a:latin typeface="Arial Narrow"/>
                          <a:ea typeface="Calibri"/>
                          <a:cs typeface="Calibri"/>
                        </a:rPr>
                        <a:t>/</a:t>
                      </a:r>
                      <a:r>
                        <a:rPr lang="bg-BG" sz="1400" dirty="0">
                          <a:latin typeface="Arial Narrow"/>
                          <a:ea typeface="Calibri"/>
                          <a:cs typeface="Calibri"/>
                        </a:rPr>
                        <a:t>не</a:t>
                      </a:r>
                      <a:r>
                        <a:rPr lang="el-GR" sz="1400" dirty="0">
                          <a:latin typeface="Arial Narrow"/>
                          <a:ea typeface="Calibri"/>
                          <a:cs typeface="Calibri"/>
                        </a:rPr>
                        <a:t>)</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0"/>
                  </a:ext>
                </a:extLst>
              </a:tr>
              <a:tr h="0">
                <a:tc vMerge="1">
                  <a:txBody>
                    <a:bodyPr/>
                    <a:lstStyle/>
                    <a:p>
                      <a:endParaRPr lang="en-US"/>
                    </a:p>
                  </a:txBody>
                  <a:tcPr/>
                </a:tc>
                <a:tc>
                  <a:txBody>
                    <a:bodyPr/>
                    <a:lstStyle/>
                    <a:p>
                      <a:pPr>
                        <a:lnSpc>
                          <a:spcPct val="115000"/>
                        </a:lnSpc>
                        <a:spcAft>
                          <a:spcPts val="0"/>
                        </a:spcAft>
                      </a:pPr>
                      <a:r>
                        <a:rPr lang="bg-BG" sz="1400" dirty="0">
                          <a:latin typeface="Arial Narrow"/>
                          <a:ea typeface="Calibri"/>
                          <a:cs typeface="Calibri"/>
                        </a:rPr>
                        <a:t>(ако да</a:t>
                      </a:r>
                      <a:r>
                        <a:rPr lang="el-GR" sz="1400" dirty="0">
                          <a:latin typeface="Arial Narrow"/>
                          <a:ea typeface="Calibri"/>
                          <a:cs typeface="Calibri"/>
                        </a:rPr>
                        <a:t>) </a:t>
                      </a:r>
                      <a:r>
                        <a:rPr lang="bg-BG" sz="1400" dirty="0">
                          <a:latin typeface="Arial Narrow"/>
                          <a:ea typeface="Calibri"/>
                          <a:cs typeface="Calibri"/>
                        </a:rPr>
                        <a:t>откога</a:t>
                      </a:r>
                      <a:r>
                        <a:rPr lang="el-GR" sz="1400" dirty="0">
                          <a:latin typeface="Arial Narrow"/>
                          <a:ea typeface="Calibri"/>
                          <a:cs typeface="Calibri"/>
                        </a:rPr>
                        <a:t> (</a:t>
                      </a:r>
                      <a:r>
                        <a:rPr lang="bg-BG" sz="1400" dirty="0">
                          <a:latin typeface="Arial Narrow"/>
                          <a:ea typeface="Calibri"/>
                          <a:cs typeface="Calibri"/>
                        </a:rPr>
                        <a:t>дата</a:t>
                      </a:r>
                      <a:r>
                        <a:rPr lang="el-GR" sz="1400" dirty="0">
                          <a:latin typeface="Arial Narrow"/>
                          <a:ea typeface="Calibri"/>
                          <a:cs typeface="Calibri"/>
                        </a:rPr>
                        <a:t>)</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1"/>
                  </a:ext>
                </a:extLst>
              </a:tr>
              <a:tr h="0">
                <a:tc vMerge="1">
                  <a:txBody>
                    <a:bodyPr/>
                    <a:lstStyle/>
                    <a:p>
                      <a:endParaRPr lang="en-US"/>
                    </a:p>
                  </a:txBody>
                  <a:tcPr/>
                </a:tc>
                <a:tc>
                  <a:txBody>
                    <a:bodyPr/>
                    <a:lstStyle/>
                    <a:p>
                      <a:pPr>
                        <a:lnSpc>
                          <a:spcPct val="115000"/>
                        </a:lnSpc>
                        <a:spcAft>
                          <a:spcPts val="0"/>
                        </a:spcAft>
                      </a:pPr>
                      <a:r>
                        <a:rPr lang="el-GR" sz="1400" dirty="0">
                          <a:latin typeface="Arial Narrow"/>
                          <a:ea typeface="Calibri"/>
                          <a:cs typeface="Calibri"/>
                        </a:rPr>
                        <a:t>ID </a:t>
                      </a:r>
                      <a:r>
                        <a:rPr lang="bg-BG" sz="1400" dirty="0">
                          <a:latin typeface="Arial Narrow"/>
                          <a:ea typeface="Calibri"/>
                          <a:cs typeface="Calibri"/>
                        </a:rPr>
                        <a:t>номер в агенцията</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2"/>
                  </a:ext>
                </a:extLst>
              </a:tr>
              <a:tr h="0">
                <a:tc rowSpan="2">
                  <a:txBody>
                    <a:bodyPr/>
                    <a:lstStyle/>
                    <a:p>
                      <a:pPr>
                        <a:lnSpc>
                          <a:spcPct val="115000"/>
                        </a:lnSpc>
                        <a:spcAft>
                          <a:spcPts val="0"/>
                        </a:spcAft>
                      </a:pPr>
                      <a:r>
                        <a:rPr lang="el-GR" sz="1400" b="1" dirty="0">
                          <a:latin typeface="Arial Narrow"/>
                          <a:ea typeface="Calibri"/>
                          <a:cs typeface="Calibri"/>
                        </a:rPr>
                        <a:t>CAN-MDS </a:t>
                      </a:r>
                      <a:r>
                        <a:rPr lang="bg-BG" sz="1400" b="1" dirty="0">
                          <a:latin typeface="Arial Narrow"/>
                          <a:ea typeface="Calibri"/>
                          <a:cs typeface="Calibri"/>
                        </a:rPr>
                        <a:t>обучение</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1400" dirty="0">
                          <a:latin typeface="Arial Narrow"/>
                          <a:ea typeface="Calibri"/>
                          <a:cs typeface="Calibri"/>
                        </a:rPr>
                        <a:t>Да</a:t>
                      </a:r>
                      <a:r>
                        <a:rPr lang="el-GR" sz="1400" dirty="0">
                          <a:latin typeface="Arial Narrow"/>
                          <a:ea typeface="Calibri"/>
                          <a:cs typeface="Calibri"/>
                        </a:rPr>
                        <a:t>/</a:t>
                      </a:r>
                      <a:r>
                        <a:rPr lang="bg-BG" sz="1400" dirty="0">
                          <a:latin typeface="Arial Narrow"/>
                          <a:ea typeface="Calibri"/>
                          <a:cs typeface="Calibri"/>
                        </a:rPr>
                        <a:t>не</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3"/>
                  </a:ext>
                </a:extLst>
              </a:tr>
              <a:tr h="0">
                <a:tc vMerge="1">
                  <a:txBody>
                    <a:bodyPr/>
                    <a:lstStyle/>
                    <a:p>
                      <a:endParaRPr lang="en-US"/>
                    </a:p>
                  </a:txBody>
                  <a:tcPr/>
                </a:tc>
                <a:tc>
                  <a:txBody>
                    <a:bodyPr/>
                    <a:lstStyle/>
                    <a:p>
                      <a:pPr>
                        <a:lnSpc>
                          <a:spcPct val="115000"/>
                        </a:lnSpc>
                        <a:spcAft>
                          <a:spcPts val="0"/>
                        </a:spcAft>
                      </a:pPr>
                      <a:r>
                        <a:rPr lang="el-GR" sz="1400" dirty="0">
                          <a:latin typeface="Arial Narrow"/>
                          <a:ea typeface="Calibri"/>
                          <a:cs typeface="Calibri"/>
                        </a:rPr>
                        <a:t>(i</a:t>
                      </a:r>
                      <a:r>
                        <a:rPr lang="bg-BG" sz="1400" dirty="0">
                          <a:latin typeface="Arial Narrow"/>
                          <a:ea typeface="Calibri"/>
                          <a:cs typeface="Calibri"/>
                        </a:rPr>
                        <a:t>ако да</a:t>
                      </a:r>
                      <a:r>
                        <a:rPr lang="el-GR" sz="1400" dirty="0">
                          <a:latin typeface="Arial Narrow"/>
                          <a:ea typeface="Calibri"/>
                          <a:cs typeface="Calibri"/>
                        </a:rPr>
                        <a:t>) </a:t>
                      </a:r>
                      <a:r>
                        <a:rPr lang="bg-BG" sz="1400" dirty="0">
                          <a:latin typeface="Arial Narrow"/>
                          <a:ea typeface="Calibri"/>
                          <a:cs typeface="Calibri"/>
                        </a:rPr>
                        <a:t>дата</a:t>
                      </a:r>
                      <a:r>
                        <a:rPr lang="el-GR" sz="1400" dirty="0">
                          <a:latin typeface="Arial Narrow"/>
                          <a:ea typeface="Calibri"/>
                          <a:cs typeface="Calibri"/>
                        </a:rPr>
                        <a:t> </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4"/>
                  </a:ext>
                </a:extLst>
              </a:tr>
              <a:tr h="0">
                <a:tc>
                  <a:txBody>
                    <a:bodyPr/>
                    <a:lstStyle/>
                    <a:p>
                      <a:pPr>
                        <a:lnSpc>
                          <a:spcPct val="115000"/>
                        </a:lnSpc>
                        <a:spcAft>
                          <a:spcPts val="0"/>
                        </a:spcAft>
                      </a:pPr>
                      <a:r>
                        <a:rPr lang="bg-BG" sz="1400" b="1" dirty="0">
                          <a:latin typeface="Arial Narrow"/>
                          <a:ea typeface="Calibri"/>
                          <a:cs typeface="Calibri"/>
                        </a:rPr>
                        <a:t>Информирано съгласие</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1400" dirty="0">
                          <a:latin typeface="Arial Narrow"/>
                          <a:ea typeface="Calibri"/>
                          <a:cs typeface="Calibri"/>
                        </a:rPr>
                        <a:t>подписано</a:t>
                      </a:r>
                      <a:r>
                        <a:rPr lang="en-US" sz="1400" dirty="0">
                          <a:latin typeface="Arial Narrow"/>
                          <a:ea typeface="Calibri"/>
                          <a:cs typeface="Calibri"/>
                        </a:rPr>
                        <a:t> (</a:t>
                      </a:r>
                      <a:r>
                        <a:rPr lang="bg-BG" sz="1400" dirty="0">
                          <a:latin typeface="Arial Narrow"/>
                          <a:ea typeface="Calibri"/>
                          <a:cs typeface="Calibri"/>
                        </a:rPr>
                        <a:t>да</a:t>
                      </a:r>
                      <a:r>
                        <a:rPr lang="en-US" sz="1400" dirty="0">
                          <a:latin typeface="Arial Narrow"/>
                          <a:ea typeface="Calibri"/>
                          <a:cs typeface="Calibri"/>
                        </a:rPr>
                        <a:t>/</a:t>
                      </a:r>
                      <a:r>
                        <a:rPr lang="bg-BG" sz="1400" dirty="0">
                          <a:latin typeface="Arial Narrow"/>
                          <a:ea typeface="Calibri"/>
                          <a:cs typeface="Calibri"/>
                        </a:rPr>
                        <a:t>не</a:t>
                      </a:r>
                      <a:r>
                        <a:rPr lang="en-US" sz="1400" dirty="0">
                          <a:latin typeface="Arial Narrow"/>
                          <a:ea typeface="Calibri"/>
                          <a:cs typeface="Calibri"/>
                        </a:rPr>
                        <a:t>) </a:t>
                      </a:r>
                      <a:r>
                        <a:rPr lang="en-US" sz="1400" b="1" dirty="0">
                          <a:solidFill>
                            <a:srgbClr val="FF0000"/>
                          </a:solidFill>
                          <a:latin typeface="Arial Narrow"/>
                          <a:ea typeface="Calibri"/>
                          <a:cs typeface="Calibri"/>
                        </a:rPr>
                        <a:t>[</a:t>
                      </a:r>
                      <a:r>
                        <a:rPr lang="bg-BG" sz="1400" b="1" dirty="0">
                          <a:solidFill>
                            <a:srgbClr val="FF0000"/>
                          </a:solidFill>
                          <a:latin typeface="Arial Narrow"/>
                          <a:ea typeface="Calibri"/>
                          <a:cs typeface="Calibri"/>
                        </a:rPr>
                        <a:t>необходим е темплейт</a:t>
                      </a:r>
                      <a:r>
                        <a:rPr lang="en-US" sz="1400" b="1" dirty="0">
                          <a:solidFill>
                            <a:srgbClr val="FF0000"/>
                          </a:solidFill>
                          <a:latin typeface="Arial Narrow"/>
                          <a:ea typeface="Calibri"/>
                          <a:cs typeface="Calibri"/>
                        </a:rPr>
                        <a:t>]</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5"/>
                  </a:ext>
                </a:extLst>
              </a:tr>
              <a:tr h="0">
                <a:tc rowSpan="2">
                  <a:txBody>
                    <a:bodyPr/>
                    <a:lstStyle/>
                    <a:p>
                      <a:pPr>
                        <a:lnSpc>
                          <a:spcPct val="115000"/>
                        </a:lnSpc>
                        <a:spcAft>
                          <a:spcPts val="0"/>
                        </a:spcAft>
                      </a:pPr>
                      <a:r>
                        <a:rPr lang="el-GR" sz="1400" b="1">
                          <a:latin typeface="Arial Narrow"/>
                          <a:ea typeface="Calibri"/>
                          <a:cs typeface="Calibri"/>
                        </a:rPr>
                        <a:t>e-CAN-MDS </a:t>
                      </a:r>
                      <a:endParaRPr lang="en-US" sz="180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a:lnSpc>
                          <a:spcPct val="115000"/>
                        </a:lnSpc>
                        <a:spcAft>
                          <a:spcPts val="0"/>
                        </a:spcAft>
                      </a:pPr>
                      <a:r>
                        <a:rPr lang="bg-BG" sz="1400" dirty="0">
                          <a:latin typeface="Arial Narrow"/>
                          <a:ea typeface="Times New Roman"/>
                          <a:cs typeface="Calibri"/>
                        </a:rPr>
                        <a:t>Потребителско име</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6"/>
                  </a:ext>
                </a:extLst>
              </a:tr>
              <a:tr h="0">
                <a:tc vMerge="1">
                  <a:txBody>
                    <a:bodyPr/>
                    <a:lstStyle/>
                    <a:p>
                      <a:endParaRPr lang="en-US"/>
                    </a:p>
                  </a:txBody>
                  <a:tcPr/>
                </a:tc>
                <a:tc>
                  <a:txBody>
                    <a:bodyPr/>
                    <a:lstStyle/>
                    <a:p>
                      <a:pPr>
                        <a:lnSpc>
                          <a:spcPct val="115000"/>
                        </a:lnSpc>
                        <a:spcAft>
                          <a:spcPts val="0"/>
                        </a:spcAft>
                      </a:pPr>
                      <a:r>
                        <a:rPr lang="bg-BG" sz="1400" dirty="0">
                          <a:latin typeface="Arial Narrow"/>
                          <a:ea typeface="Times New Roman"/>
                          <a:cs typeface="Calibri"/>
                        </a:rPr>
                        <a:t>Ниво на достъп</a:t>
                      </a:r>
                      <a:endParaRPr lang="en-US" sz="1800" dirty="0">
                        <a:latin typeface="Calibri"/>
                        <a:ea typeface="Times New Roman"/>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extLst>
                  <a:ext uri="{0D108BD9-81ED-4DB2-BD59-A6C34878D82A}">
                    <a16:rowId xmlns="" xmlns:a16="http://schemas.microsoft.com/office/drawing/2014/main" val="10017"/>
                  </a:ext>
                </a:extLst>
              </a:tr>
              <a:tr h="0">
                <a:tc gridSpan="2">
                  <a:txBody>
                    <a:bodyPr/>
                    <a:lstStyle/>
                    <a:p>
                      <a:pPr>
                        <a:lnSpc>
                          <a:spcPct val="115000"/>
                        </a:lnSpc>
                        <a:spcAft>
                          <a:spcPts val="0"/>
                        </a:spcAft>
                      </a:pPr>
                      <a:r>
                        <a:rPr lang="el-GR" sz="1400" b="1" dirty="0">
                          <a:latin typeface="Arial Narrow"/>
                          <a:ea typeface="Calibri"/>
                          <a:cs typeface="Calibri"/>
                        </a:rPr>
                        <a:t>Notes</a:t>
                      </a:r>
                      <a:endParaRPr lang="en-US" sz="1800" dirty="0">
                        <a:latin typeface="Calibri"/>
                        <a:ea typeface="Times New Roman"/>
                        <a:cs typeface="Times New Roman"/>
                      </a:endParaRPr>
                    </a:p>
                  </a:txBody>
                  <a:tcPr marL="68580" marR="6858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hMerge="1">
                  <a:txBody>
                    <a:bodyPr/>
                    <a:lstStyle/>
                    <a:p>
                      <a:endParaRPr lang="en-US"/>
                    </a:p>
                  </a:txBody>
                  <a:tcPr/>
                </a:tc>
                <a:extLst>
                  <a:ext uri="{0D108BD9-81ED-4DB2-BD59-A6C34878D82A}">
                    <a16:rowId xmlns="" xmlns:a16="http://schemas.microsoft.com/office/drawing/2014/main" val="10018"/>
                  </a:ext>
                </a:extLst>
              </a:tr>
            </a:tbl>
          </a:graphicData>
        </a:graphic>
      </p:graphicFrame>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a:t>Инструкции за обучаемите- оператори преди началото</a:t>
            </a:r>
            <a:endParaRPr lang="el-GR" dirty="0"/>
          </a:p>
        </p:txBody>
      </p:sp>
      <p:sp>
        <p:nvSpPr>
          <p:cNvPr id="3" name="Content Placeholder 2"/>
          <p:cNvSpPr>
            <a:spLocks noGrp="1"/>
          </p:cNvSpPr>
          <p:nvPr>
            <p:ph idx="1"/>
          </p:nvPr>
        </p:nvSpPr>
        <p:spPr/>
        <p:txBody>
          <a:bodyPr>
            <a:normAutofit fontScale="92500"/>
          </a:bodyPr>
          <a:lstStyle/>
          <a:p>
            <a:pPr marL="0" indent="0">
              <a:buNone/>
            </a:pPr>
            <a:r>
              <a:rPr lang="bg-BG" sz="2200" i="1" dirty="0"/>
              <a:t>Сега ще продължим със симулация на процеса</a:t>
            </a:r>
            <a:r>
              <a:rPr lang="en-US" sz="2200" i="1" dirty="0"/>
              <a:t>.</a:t>
            </a:r>
          </a:p>
          <a:p>
            <a:r>
              <a:rPr lang="bg-BG" sz="2200" i="1" dirty="0"/>
              <a:t>Педиатър </a:t>
            </a:r>
            <a:r>
              <a:rPr lang="en-US" sz="2200" i="1" dirty="0"/>
              <a:t>(</a:t>
            </a:r>
            <a:r>
              <a:rPr lang="bg-BG" sz="2200" i="1" dirty="0"/>
              <a:t>или училищен директор или друг</a:t>
            </a:r>
            <a:r>
              <a:rPr lang="en-US" sz="2200" i="1" dirty="0"/>
              <a:t>) </a:t>
            </a:r>
            <a:r>
              <a:rPr lang="bg-BG" sz="2200" i="1" dirty="0"/>
              <a:t>ви се обажда или идва в агенцията ви, за да съобщи някои свои притеснения относно сигурността на дете</a:t>
            </a:r>
            <a:endParaRPr lang="en-US" sz="2200" i="1" dirty="0"/>
          </a:p>
          <a:p>
            <a:r>
              <a:rPr lang="bg-BG" sz="2200" i="1" dirty="0"/>
              <a:t>След като чуете какво има да ви каже, може да я/го попитате за допълнителна информация </a:t>
            </a:r>
            <a:r>
              <a:rPr lang="en-US" sz="2200" i="1" dirty="0"/>
              <a:t>(</a:t>
            </a:r>
            <a:r>
              <a:rPr lang="bg-BG" sz="2200" i="1" dirty="0"/>
              <a:t>както правите вероятно в ежедневната си работа) и да вземете предвид информацията, която ви е нужна за </a:t>
            </a:r>
            <a:r>
              <a:rPr lang="en-US" sz="2200" i="1" dirty="0"/>
              <a:t>CAN-MDS</a:t>
            </a:r>
          </a:p>
          <a:p>
            <a:pPr lvl="1"/>
            <a:r>
              <a:rPr lang="bg-BG" sz="2200" i="1" dirty="0"/>
              <a:t>Може да използвате страниците с предложените подсказки, ако мислите, че ще ви бъдат полезни</a:t>
            </a:r>
            <a:endParaRPr lang="en-US" sz="2200" i="1" dirty="0"/>
          </a:p>
          <a:p>
            <a:pPr marL="1608138" indent="-1608138">
              <a:buNone/>
            </a:pPr>
            <a:r>
              <a:rPr lang="bg-BG" sz="2200" b="1" dirty="0">
                <a:solidFill>
                  <a:schemeClr val="accent1"/>
                </a:solidFill>
              </a:rPr>
              <a:t>ВАЖНО</a:t>
            </a:r>
            <a:r>
              <a:rPr lang="en-US" sz="2200" dirty="0">
                <a:solidFill>
                  <a:schemeClr val="accent1"/>
                </a:solidFill>
              </a:rPr>
              <a:t>: </a:t>
            </a:r>
            <a:r>
              <a:rPr lang="bg-BG" sz="2200" dirty="0">
                <a:solidFill>
                  <a:schemeClr val="accent1"/>
                </a:solidFill>
              </a:rPr>
              <a:t>по време на целия процес моля внасяйте информацията в </a:t>
            </a:r>
            <a:r>
              <a:rPr lang="en-US" sz="2200" dirty="0">
                <a:solidFill>
                  <a:schemeClr val="accent1"/>
                </a:solidFill>
              </a:rPr>
              <a:t>2</a:t>
            </a:r>
            <a:r>
              <a:rPr lang="bg-BG" sz="2200" dirty="0">
                <a:solidFill>
                  <a:schemeClr val="accent1"/>
                </a:solidFill>
              </a:rPr>
              <a:t>-та</a:t>
            </a:r>
            <a:r>
              <a:rPr lang="en-US" sz="2200" dirty="0">
                <a:solidFill>
                  <a:schemeClr val="accent1"/>
                </a:solidFill>
              </a:rPr>
              <a:t> </a:t>
            </a:r>
            <a:r>
              <a:rPr lang="bg-BG" sz="2200" dirty="0">
                <a:solidFill>
                  <a:schemeClr val="accent1"/>
                </a:solidFill>
              </a:rPr>
              <a:t>кратки чеклиста, за да сте сигурни, че сте събрали цялата необходима информация</a:t>
            </a:r>
            <a:endParaRPr lang="en-US" sz="2200" dirty="0">
              <a:solidFill>
                <a:schemeClr val="accent1"/>
              </a:solidFill>
            </a:endParaRPr>
          </a:p>
          <a:p>
            <a:r>
              <a:rPr lang="bg-BG" sz="2200" i="1" dirty="0"/>
              <a:t>След края на процеса, моля отидете в </a:t>
            </a:r>
            <a:r>
              <a:rPr lang="en-US" sz="2200" i="1" dirty="0"/>
              <a:t>CAN-MDS </a:t>
            </a:r>
            <a:r>
              <a:rPr lang="bg-BG" sz="2200" i="1" dirty="0"/>
              <a:t>системата</a:t>
            </a:r>
            <a:r>
              <a:rPr lang="en-US" sz="2200" i="1" dirty="0"/>
              <a:t>, </a:t>
            </a:r>
            <a:r>
              <a:rPr lang="bg-BG" sz="2200" i="1" dirty="0"/>
              <a:t>въветете своето потребителско име и парола и продължете със записване на инцидента, използвайки ВРЕМЕНЕН </a:t>
            </a:r>
            <a:r>
              <a:rPr lang="en-US" sz="2200" i="1" dirty="0"/>
              <a:t>ID. </a:t>
            </a:r>
            <a:r>
              <a:rPr lang="bg-BG" sz="2200" i="1" dirty="0"/>
              <a:t>Когато приключите процеса, изпратете записа</a:t>
            </a:r>
            <a:endParaRPr lang="en-US" sz="2200" i="1" dirty="0">
              <a:solidFill>
                <a:schemeClr val="accent1"/>
              </a:solidFill>
            </a:endParaRPr>
          </a:p>
        </p:txBody>
      </p:sp>
    </p:spTree>
    <p:extLst>
      <p:ext uri="{BB962C8B-B14F-4D97-AF65-F5344CB8AC3E}">
        <p14:creationId xmlns="" xmlns:p14="http://schemas.microsoft.com/office/powerpoint/2010/main" val="268974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a:solidFill>
                  <a:srgbClr val="C00000"/>
                </a:solidFill>
              </a:rPr>
              <a:t>Инструкции за обучители</a:t>
            </a:r>
            <a:r>
              <a:rPr lang="en-US" dirty="0">
                <a:solidFill>
                  <a:srgbClr val="C00000"/>
                </a:solidFill>
              </a:rPr>
              <a:t/>
            </a:r>
            <a:br>
              <a:rPr lang="en-US" dirty="0">
                <a:solidFill>
                  <a:srgbClr val="C00000"/>
                </a:solidFill>
              </a:rPr>
            </a:br>
            <a:r>
              <a:rPr lang="bg-BG" dirty="0">
                <a:solidFill>
                  <a:srgbClr val="C00000"/>
                </a:solidFill>
              </a:rPr>
              <a:t>Преглед на записи и пояснения</a:t>
            </a:r>
            <a:endParaRPr lang="el-GR" dirty="0">
              <a:solidFill>
                <a:srgbClr val="C00000"/>
              </a:solidFill>
            </a:endParaRPr>
          </a:p>
        </p:txBody>
      </p:sp>
      <p:sp>
        <p:nvSpPr>
          <p:cNvPr id="3" name="Content Placeholder 2"/>
          <p:cNvSpPr>
            <a:spLocks noGrp="1"/>
          </p:cNvSpPr>
          <p:nvPr>
            <p:ph idx="1"/>
          </p:nvPr>
        </p:nvSpPr>
        <p:spPr/>
        <p:txBody>
          <a:bodyPr>
            <a:normAutofit/>
          </a:bodyPr>
          <a:lstStyle/>
          <a:p>
            <a:r>
              <a:rPr lang="bg-BG" dirty="0"/>
              <a:t>Когато всички обучаеми – оператори изпратят своите записи, помолете ги да отворят съответния доклад</a:t>
            </a:r>
            <a:endParaRPr lang="en-US" dirty="0"/>
          </a:p>
          <a:p>
            <a:pPr lvl="1"/>
            <a:r>
              <a:rPr lang="bg-BG" dirty="0"/>
              <a:t>Вие</a:t>
            </a:r>
            <a:r>
              <a:rPr lang="en-US" dirty="0"/>
              <a:t> (</a:t>
            </a:r>
            <a:r>
              <a:rPr lang="bg-BG" dirty="0"/>
              <a:t>обучителят</a:t>
            </a:r>
            <a:r>
              <a:rPr lang="en-US" dirty="0"/>
              <a:t>) </a:t>
            </a:r>
            <a:r>
              <a:rPr lang="bg-BG" dirty="0"/>
              <a:t>трябва да имате пълния запис </a:t>
            </a:r>
            <a:r>
              <a:rPr lang="en-US" dirty="0"/>
              <a:t>(</a:t>
            </a:r>
            <a:r>
              <a:rPr lang="bg-BG" dirty="0"/>
              <a:t>който сте подготвили отпреди</a:t>
            </a:r>
            <a:r>
              <a:rPr lang="en-US" dirty="0"/>
              <a:t>) </a:t>
            </a:r>
            <a:r>
              <a:rPr lang="bg-BG" dirty="0"/>
              <a:t>и да преминете ред по ред през записа</a:t>
            </a:r>
            <a:endParaRPr lang="en-US" dirty="0"/>
          </a:p>
          <a:p>
            <a:pPr lvl="1"/>
            <a:r>
              <a:rPr lang="bg-BG" dirty="0">
                <a:solidFill>
                  <a:schemeClr val="accent1"/>
                </a:solidFill>
              </a:rPr>
              <a:t>Когато се забележат разлики (от един или повече обучаеми), може да дискутирате какво се е случило, дали е имало недоразумения или обучаемите са се сблъскали с някакви други проблеми (технически или други</a:t>
            </a:r>
            <a:r>
              <a:rPr lang="en-US" dirty="0">
                <a:solidFill>
                  <a:schemeClr val="accent1"/>
                </a:solidFill>
              </a:rPr>
              <a:t>)</a:t>
            </a:r>
          </a:p>
          <a:p>
            <a:r>
              <a:rPr lang="bg-BG" dirty="0"/>
              <a:t>Ако остава време, моля повторете процеса с втория примерен случай</a:t>
            </a:r>
            <a:endParaRPr lang="en-US" dirty="0"/>
          </a:p>
          <a:p>
            <a:pPr lvl="1"/>
            <a:endParaRPr lang="en-US" dirty="0">
              <a:solidFill>
                <a:schemeClr val="accent1"/>
              </a:solidFill>
            </a:endParaRPr>
          </a:p>
        </p:txBody>
      </p:sp>
    </p:spTree>
    <p:extLst>
      <p:ext uri="{BB962C8B-B14F-4D97-AF65-F5344CB8AC3E}">
        <p14:creationId xmlns="" xmlns:p14="http://schemas.microsoft.com/office/powerpoint/2010/main" val="277522675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14713</TotalTime>
  <Words>785</Words>
  <Application>Microsoft Office PowerPoint</Application>
  <PresentationFormat>Custom</PresentationFormat>
  <Paragraphs>84</Paragraphs>
  <Slides>8</Slides>
  <Notes>1</Notes>
  <HiddenSlides>5</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Осигуряване на разбиране на CAN-MDS</vt:lpstr>
      <vt:lpstr>Slide 2</vt:lpstr>
      <vt:lpstr>Съдържание  </vt:lpstr>
      <vt:lpstr>Подготовка – за обучителите</vt:lpstr>
      <vt:lpstr>Slide 5</vt:lpstr>
      <vt:lpstr>Slide 6</vt:lpstr>
      <vt:lpstr>Инструкции за обучаемите- оператори преди началото</vt:lpstr>
      <vt:lpstr>Инструкции за обучители Преглед на записи и пояснения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128</cp:revision>
  <dcterms:created xsi:type="dcterms:W3CDTF">2018-11-08T14:12:16Z</dcterms:created>
  <dcterms:modified xsi:type="dcterms:W3CDTF">2022-02-01T11:00:12Z</dcterms:modified>
</cp:coreProperties>
</file>