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sldIdLst>
    <p:sldId id="256" r:id="rId2"/>
    <p:sldId id="502" r:id="rId3"/>
    <p:sldId id="474" r:id="rId4"/>
    <p:sldId id="475" r:id="rId5"/>
    <p:sldId id="500" r:id="rId6"/>
    <p:sldId id="476" r:id="rId7"/>
    <p:sldId id="477" r:id="rId8"/>
    <p:sldId id="486" r:id="rId9"/>
    <p:sldId id="478" r:id="rId10"/>
    <p:sldId id="480" r:id="rId11"/>
    <p:sldId id="487" r:id="rId12"/>
    <p:sldId id="481" r:id="rId13"/>
    <p:sldId id="501" r:id="rId14"/>
    <p:sldId id="482" r:id="rId15"/>
    <p:sldId id="490" r:id="rId16"/>
    <p:sldId id="491" r:id="rId17"/>
    <p:sldId id="497" r:id="rId18"/>
    <p:sldId id="498" r:id="rId19"/>
    <p:sldId id="494" r:id="rId20"/>
    <p:sldId id="495" r:id="rId21"/>
    <p:sldId id="492" r:id="rId22"/>
    <p:sldId id="496" r:id="rId23"/>
    <p:sldId id="483" r:id="rId24"/>
    <p:sldId id="485" r:id="rId25"/>
    <p:sldId id="423" r:id="rId26"/>
    <p:sldId id="473" r:id="rId27"/>
    <p:sldId id="499" r:id="rId28"/>
    <p:sldId id="455" r:id="rId29"/>
    <p:sldId id="462" r:id="rId30"/>
    <p:sldId id="463" r:id="rId31"/>
    <p:sldId id="464" r:id="rId32"/>
    <p:sldId id="465" r:id="rId33"/>
  </p:sldIdLst>
  <p:sldSz cx="9144000" cy="5143500" type="screen16x9"/>
  <p:notesSz cx="6858000" cy="9144000"/>
  <p:defaultTextStyle>
    <a:defPPr>
      <a:defRPr lang="el-GR"/>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guide id="3" orient="horz" pos="1620">
          <p15:clr>
            <a:srgbClr val="A4A3A4"/>
          </p15:clr>
        </p15:guide>
        <p15:guide id="4"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0147" autoAdjust="0"/>
    <p:restoredTop sz="90672" autoAdjust="0"/>
  </p:normalViewPr>
  <p:slideViewPr>
    <p:cSldViewPr snapToGrid="0">
      <p:cViewPr>
        <p:scale>
          <a:sx n="100" d="100"/>
          <a:sy n="100" d="100"/>
        </p:scale>
        <p:origin x="-654" y="150"/>
      </p:cViewPr>
      <p:guideLst>
        <p:guide orient="horz" pos="2160"/>
        <p:guide orient="horz" pos="1620"/>
        <p:guide pos="3840"/>
        <p:guide pos="2880"/>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79" d="100"/>
          <a:sy n="79" d="100"/>
        </p:scale>
        <p:origin x="3060" y="96"/>
      </p:cViewPr>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7C624EB-1C4B-4232-B975-72A2D3EFBEC8}" type="datetimeFigureOut">
              <a:rPr lang="el-GR" smtClean="0"/>
              <a:pPr/>
              <a:t>1/2/2022</a:t>
            </a:fld>
            <a:endParaRPr lang="el-G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0E7539B-C323-4049-8909-F9628D885A5E}" type="slidenum">
              <a:rPr lang="el-GR" smtClean="0"/>
              <a:pPr/>
              <a:t>‹#›</a:t>
            </a:fld>
            <a:endParaRPr lang="el-GR"/>
          </a:p>
        </p:txBody>
      </p:sp>
    </p:spTree>
    <p:extLst>
      <p:ext uri="{BB962C8B-B14F-4D97-AF65-F5344CB8AC3E}">
        <p14:creationId xmlns="" xmlns:p14="http://schemas.microsoft.com/office/powerpoint/2010/main" val="3638204054"/>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www.britishcouncil.org/sites/default/files/handling_disclosure_from_a_child_0.pdf" TargetMode="External"/><Relationship Id="rId7" Type="http://schemas.openxmlformats.org/officeDocument/2006/relationships/hyperlink" Target="https://www.rdhmag.com/patient-care/article/14167560/recognizing-and-responding-to-child-abuse-and-neglect-a-guide-for-dental-professionals" TargetMode="External"/><Relationship Id="rId2" Type="http://schemas.openxmlformats.org/officeDocument/2006/relationships/slide" Target="../slides/slide11.xml"/><Relationship Id="rId1" Type="http://schemas.openxmlformats.org/officeDocument/2006/relationships/notesMaster" Target="../notesMasters/notesMaster1.xml"/><Relationship Id="rId6" Type="http://schemas.openxmlformats.org/officeDocument/2006/relationships/hyperlink" Target="https://www.rdhmag.com/resources/contact/14167578/amber-d-riley-ms-rdh" TargetMode="External"/><Relationship Id="rId5" Type="http://schemas.openxmlformats.org/officeDocument/2006/relationships/hyperlink" Target="https://www.rdhmag.com/resources/contact/14167580/sakher-alqahtani-bds-mclindent-phd" TargetMode="External"/><Relationship Id="rId4" Type="http://schemas.openxmlformats.org/officeDocument/2006/relationships/hyperlink" Target="https://www.dss.virginia.gov/files/division/dfs/mandated_reporters/cps/resources_guidance/032-02-0280-03-eng-07-19.pdf" TargetMode="Externa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www.dss.virginia.gov/files/division/dfs/mandated_reporters/cps/resources_guidance/032-02-0280-03-eng-07-19.pdf" TargetMode="External"/><Relationship Id="rId2" Type="http://schemas.openxmlformats.org/officeDocument/2006/relationships/slide" Target="../slides/slide12.xml"/><Relationship Id="rId1" Type="http://schemas.openxmlformats.org/officeDocument/2006/relationships/notesMaster" Target="../notesMasters/notesMaster1.xml"/><Relationship Id="rId6" Type="http://schemas.openxmlformats.org/officeDocument/2006/relationships/hyperlink" Target="https://www.rdhmag.com/patient-care/article/14167560/recognizing-and-responding-to-child-abuse-and-neglect-a-guide-for-dental-professionals" TargetMode="External"/><Relationship Id="rId5" Type="http://schemas.openxmlformats.org/officeDocument/2006/relationships/hyperlink" Target="https://www.rdhmag.com/resources/contact/14167578/amber-d-riley-ms-rdh" TargetMode="External"/><Relationship Id="rId4" Type="http://schemas.openxmlformats.org/officeDocument/2006/relationships/hyperlink" Target="https://www.rdhmag.com/resources/contact/14167580/sakher-alqahtani-bds-mclindent-phd" TargetMode="Externa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www.dss.virginia.gov/files/division/dfs/mandated_reporters/cps/resources_guidance/032-02-0280-03-eng-07-19.pdf" TargetMode="External"/><Relationship Id="rId2" Type="http://schemas.openxmlformats.org/officeDocument/2006/relationships/slide" Target="../slides/slide13.xml"/><Relationship Id="rId1" Type="http://schemas.openxmlformats.org/officeDocument/2006/relationships/notesMaster" Target="../notesMasters/notesMaster1.xml"/><Relationship Id="rId6" Type="http://schemas.openxmlformats.org/officeDocument/2006/relationships/hyperlink" Target="https://www.rdhmag.com/patient-care/article/14167560/recognizing-and-responding-to-child-abuse-and-neglect-a-guide-for-dental-professionals" TargetMode="External"/><Relationship Id="rId5" Type="http://schemas.openxmlformats.org/officeDocument/2006/relationships/hyperlink" Target="https://www.rdhmag.com/resources/contact/14167578/amber-d-riley-ms-rdh" TargetMode="External"/><Relationship Id="rId4" Type="http://schemas.openxmlformats.org/officeDocument/2006/relationships/hyperlink" Target="https://www.rdhmag.com/resources/contact/14167580/sakher-alqahtani-bds-mclindent-phd" TargetMode="Externa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www.helpguide.org/articles/abuse/child-abuse-and-neglect.htm"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www.dss.virginia.gov/files/division/dfs/mandated_reporters/cps/resources_guidance/032-02-0280-03-eng-07-19.pdf" TargetMode="External"/><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s://www.dss.virginia.gov/files/division/dfs/mandated_reporters/cps/resources_guidance/032-02-0280-03-eng-07-19.pdf" TargetMode="External"/><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3" Type="http://schemas.openxmlformats.org/officeDocument/2006/relationships/hyperlink" Target="https://www.dss.virginia.gov/files/division/dfs/mandated_reporters/cps/resources_guidance/032-02-0280-03-eng-07-19.pdf" TargetMode="External"/><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3" Type="http://schemas.openxmlformats.org/officeDocument/2006/relationships/hyperlink" Target="https://www.dss.virginia.gov/files/division/dfs/mandated_reporters/cps/resources_guidance/032-02-0280-03-eng-07-19.pdf" TargetMode="External"/><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highspeedtraining.co.uk/hub/disclosure-child-abuse/"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highspeedtraining.co.uk/hub/disclosure-child-abuse/"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traversebaycac.org/2018/07/13/10-reasons-children-dont-disclose-sexual-abuse/"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www.dss.virginia.gov/files/division/dfs/mandated_reporters/cps/resources_guidance/032-02-0280-03-eng-07-19.pdf"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dss.virginia.gov/files/division/dfs/mandated_reporters/cps/resources_guidance/032-02-0280-03-eng-07-19.pdf" TargetMode="External"/><Relationship Id="rId2" Type="http://schemas.openxmlformats.org/officeDocument/2006/relationships/slide" Target="../slides/slide10.xml"/><Relationship Id="rId1" Type="http://schemas.openxmlformats.org/officeDocument/2006/relationships/notesMaster" Target="../notesMasters/notesMaster1.xml"/><Relationship Id="rId6" Type="http://schemas.openxmlformats.org/officeDocument/2006/relationships/hyperlink" Target="https://www.rdhmag.com/patient-care/article/14167560/recognizing-and-responding-to-child-abuse-and-neglect-a-guide-for-dental-professionals" TargetMode="External"/><Relationship Id="rId5" Type="http://schemas.openxmlformats.org/officeDocument/2006/relationships/hyperlink" Target="https://www.rdhmag.com/resources/contact/14167578/amber-d-riley-ms-rdh" TargetMode="External"/><Relationship Id="rId4" Type="http://schemas.openxmlformats.org/officeDocument/2006/relationships/hyperlink" Target="https://www.rdhmag.com/resources/contact/14167580/sakher-alqahtani-bds-mclindent-phd"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a:t>
            </a:fld>
            <a:endParaRPr lang="el-GR"/>
          </a:p>
        </p:txBody>
      </p:sp>
    </p:spTree>
    <p:extLst>
      <p:ext uri="{BB962C8B-B14F-4D97-AF65-F5344CB8AC3E}">
        <p14:creationId xmlns="" xmlns:p14="http://schemas.microsoft.com/office/powerpoint/2010/main" val="12916489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&lt;see slide&gt;</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Also: </a:t>
            </a:r>
            <a:r>
              <a:rPr lang="en-US" sz="1200" b="1" dirty="0" smtClean="0">
                <a:latin typeface="Segoe UI Light" panose="020B0502040204020203" pitchFamily="34" charset="0"/>
                <a:cs typeface="Segoe UI Light" panose="020B0502040204020203" pitchFamily="34" charset="0"/>
              </a:rPr>
              <a:t>Write some notes about what they have told you</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Make some very brief notes at the time and write them up in detail as soon as possible.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Do not destroy your original notes in case they are required by Court.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Record the date, time, place, words used by the child and how the child appeared to you – be specific.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Record the actual words used; including any swear words or slang.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Record statements and observable things, not your interpretations or assumptions – keep it factual. </a:t>
            </a:r>
            <a:endParaRPr lang="en-US" sz="1200" b="0" i="0" kern="1200" dirty="0" smtClean="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hlinkClick r:id="rId3"/>
              </a:rPr>
              <a:t>https://www.britishcouncil.org/sites/default/files/handling_disclosure_from_a_child_0.pdf</a:t>
            </a: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smtClean="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latin typeface="+mn-lt"/>
                <a:ea typeface="+mn-ea"/>
                <a:cs typeface="+mn-cs"/>
              </a:rPr>
              <a:t>Use the child’s words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latin typeface="+mn-lt"/>
                <a:ea typeface="+mn-ea"/>
                <a:cs typeface="+mn-cs"/>
              </a:rPr>
              <a:t>Times or dates significant to incident of abuse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latin typeface="+mn-lt"/>
                <a:ea typeface="+mn-ea"/>
                <a:cs typeface="+mn-cs"/>
              </a:rPr>
              <a:t>Observations and injuries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latin typeface="+mn-lt"/>
                <a:ea typeface="+mn-ea"/>
                <a:cs typeface="+mn-cs"/>
              </a:rPr>
              <a:t>As soon as possible after you have spoken with the child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smtClean="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Source: A Guide For Mandated Reporters In Recognizing And Reporting Child Abuse And Neglect. Commonwealth of Virginia Department of Social Services Child Protective Services. Available</a:t>
            </a:r>
            <a:r>
              <a:rPr lang="en-US" baseline="0" dirty="0" smtClean="0"/>
              <a:t> at: </a:t>
            </a:r>
            <a:r>
              <a:rPr lang="en-GB" dirty="0" smtClean="0">
                <a:hlinkClick r:id="rId4"/>
              </a:rPr>
              <a:t>https://www.dss.virginia.gov/files/division/dfs/mandated_reporters/cps/resources_guidance/032-02-0280-03-eng-07-19.pdf</a:t>
            </a:r>
            <a:endParaRPr lang="en-GB"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err="1" smtClean="0">
                <a:solidFill>
                  <a:schemeClr val="tx1"/>
                </a:solidFill>
                <a:effectLst/>
                <a:latin typeface="+mn-lt"/>
                <a:ea typeface="+mn-ea"/>
                <a:cs typeface="+mn-cs"/>
                <a:hlinkClick r:id="rId5"/>
              </a:rPr>
              <a:t>Sakher</a:t>
            </a:r>
            <a:r>
              <a:rPr lang="en-US" sz="1200" b="0" i="0" u="none" strike="noStrike" kern="1200" dirty="0" smtClean="0">
                <a:solidFill>
                  <a:schemeClr val="tx1"/>
                </a:solidFill>
                <a:effectLst/>
                <a:latin typeface="+mn-lt"/>
                <a:ea typeface="+mn-ea"/>
                <a:cs typeface="+mn-cs"/>
                <a:hlinkClick r:id="rId5"/>
              </a:rPr>
              <a:t> </a:t>
            </a:r>
            <a:r>
              <a:rPr lang="en-US" sz="1200" b="0" i="0" u="none" strike="noStrike" kern="1200" dirty="0" err="1" smtClean="0">
                <a:solidFill>
                  <a:schemeClr val="tx1"/>
                </a:solidFill>
                <a:effectLst/>
                <a:latin typeface="+mn-lt"/>
                <a:ea typeface="+mn-ea"/>
                <a:cs typeface="+mn-cs"/>
                <a:hlinkClick r:id="rId5"/>
              </a:rPr>
              <a:t>AlQahtani</a:t>
            </a:r>
            <a:r>
              <a:rPr lang="en-US" sz="1200" b="0" i="0" u="none" strike="noStrike" kern="1200" dirty="0" smtClean="0">
                <a:solidFill>
                  <a:schemeClr val="tx1"/>
                </a:solidFill>
                <a:effectLst/>
                <a:latin typeface="+mn-lt"/>
                <a:ea typeface="+mn-ea"/>
                <a:cs typeface="+mn-cs"/>
                <a:hlinkClick r:id="rId5"/>
              </a:rPr>
              <a:t>, BDS, </a:t>
            </a:r>
            <a:r>
              <a:rPr lang="en-US" sz="1200" b="0" i="0" u="none" strike="noStrike" kern="1200" dirty="0" err="1" smtClean="0">
                <a:solidFill>
                  <a:schemeClr val="tx1"/>
                </a:solidFill>
                <a:effectLst/>
                <a:latin typeface="+mn-lt"/>
                <a:ea typeface="+mn-ea"/>
                <a:cs typeface="+mn-cs"/>
                <a:hlinkClick r:id="rId5"/>
              </a:rPr>
              <a:t>MClinDent</a:t>
            </a:r>
            <a:r>
              <a:rPr lang="en-US" sz="1200" b="0" i="0" u="none" strike="noStrike" kern="1200" dirty="0" smtClean="0">
                <a:solidFill>
                  <a:schemeClr val="tx1"/>
                </a:solidFill>
                <a:effectLst/>
                <a:latin typeface="+mn-lt"/>
                <a:ea typeface="+mn-ea"/>
                <a:cs typeface="+mn-cs"/>
                <a:hlinkClick r:id="rId5"/>
              </a:rPr>
              <a:t>, </a:t>
            </a:r>
            <a:r>
              <a:rPr lang="en-US" sz="1200" b="0" i="0" u="none" strike="noStrike" kern="1200" dirty="0" err="1" smtClean="0">
                <a:solidFill>
                  <a:schemeClr val="tx1"/>
                </a:solidFill>
                <a:effectLst/>
                <a:latin typeface="+mn-lt"/>
                <a:ea typeface="+mn-ea"/>
                <a:cs typeface="+mn-cs"/>
                <a:hlinkClick r:id="rId5"/>
              </a:rPr>
              <a:t>PhD</a:t>
            </a:r>
            <a:r>
              <a:rPr lang="en-US" sz="1200" b="0" i="0" u="none" strike="noStrike" kern="1200" dirty="0" err="1" smtClean="0">
                <a:solidFill>
                  <a:schemeClr val="tx1"/>
                </a:solidFill>
                <a:effectLst/>
                <a:latin typeface="+mn-lt"/>
                <a:ea typeface="+mn-ea"/>
                <a:cs typeface="+mn-cs"/>
                <a:hlinkClick r:id="rId6"/>
              </a:rPr>
              <a:t>Amber</a:t>
            </a:r>
            <a:r>
              <a:rPr lang="en-US" sz="1200" b="0" i="0" u="none" strike="noStrike" kern="1200" dirty="0" smtClean="0">
                <a:solidFill>
                  <a:schemeClr val="tx1"/>
                </a:solidFill>
                <a:effectLst/>
                <a:latin typeface="+mn-lt"/>
                <a:ea typeface="+mn-ea"/>
                <a:cs typeface="+mn-cs"/>
                <a:hlinkClick r:id="rId6"/>
              </a:rPr>
              <a:t> D. Riley, MS, RDH</a:t>
            </a:r>
            <a:r>
              <a:rPr lang="en-US" sz="1200" b="0" i="0" u="none" strike="noStrike" kern="1200" baseline="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Identifying and responding to child abuse and neglect - For the dental professional, identifying child abuse and neglect is not always a straightforward task. Knowing the relevant laws and research findings is important to lead to informed assessments and decisions. Available at: </a:t>
            </a:r>
            <a:r>
              <a:rPr lang="en-GB" dirty="0" smtClean="0">
                <a:hlinkClick r:id="rId7"/>
              </a:rPr>
              <a:t>https://www.rdhmag.com/patient-care/article/14167560/recognizing-and-responding-to-child-abuse-and-neglect-a-guide-for-dental-professionals</a:t>
            </a:r>
            <a:endParaRPr lang="en-GB"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l-GR" b="0"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l-GR" b="0" dirty="0" smtClean="0"/>
          </a:p>
          <a:p>
            <a:endParaRPr lang="el-GR" b="0"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11</a:t>
            </a:fld>
            <a:endParaRPr lang="el-GR"/>
          </a:p>
        </p:txBody>
      </p:sp>
    </p:spTree>
    <p:extLst>
      <p:ext uri="{BB962C8B-B14F-4D97-AF65-F5344CB8AC3E}">
        <p14:creationId xmlns="" xmlns:p14="http://schemas.microsoft.com/office/powerpoint/2010/main" val="37167484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&lt;see slide&gt;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Sources: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A Guide For Mandated Reporters In Recognizing And Reporting Child Abuse And Neglect. Commonwealth of Virginia Department of Social Services Child Protective Services. Available</a:t>
            </a:r>
            <a:r>
              <a:rPr lang="en-US" baseline="0" dirty="0" smtClean="0"/>
              <a:t> at: </a:t>
            </a:r>
            <a:r>
              <a:rPr lang="en-GB" dirty="0" smtClean="0">
                <a:hlinkClick r:id="rId3"/>
              </a:rPr>
              <a:t>https://www.dss.virginia.gov/files/division/dfs/mandated_reporters/cps/resources_guidance/032-02-0280-03-eng-07-19.pdf</a:t>
            </a:r>
            <a:endParaRPr lang="en-GB"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err="1" smtClean="0">
                <a:solidFill>
                  <a:schemeClr val="tx1"/>
                </a:solidFill>
                <a:effectLst/>
                <a:latin typeface="+mn-lt"/>
                <a:ea typeface="+mn-ea"/>
                <a:cs typeface="+mn-cs"/>
                <a:hlinkClick r:id="rId4"/>
              </a:rPr>
              <a:t>Sakher</a:t>
            </a:r>
            <a:r>
              <a:rPr lang="en-US" sz="1200" b="0" i="0" u="none" strike="noStrike" kern="1200" dirty="0" smtClean="0">
                <a:solidFill>
                  <a:schemeClr val="tx1"/>
                </a:solidFill>
                <a:effectLst/>
                <a:latin typeface="+mn-lt"/>
                <a:ea typeface="+mn-ea"/>
                <a:cs typeface="+mn-cs"/>
                <a:hlinkClick r:id="rId4"/>
              </a:rPr>
              <a:t> </a:t>
            </a:r>
            <a:r>
              <a:rPr lang="en-US" sz="1200" b="0" i="0" u="none" strike="noStrike" kern="1200" dirty="0" err="1" smtClean="0">
                <a:solidFill>
                  <a:schemeClr val="tx1"/>
                </a:solidFill>
                <a:effectLst/>
                <a:latin typeface="+mn-lt"/>
                <a:ea typeface="+mn-ea"/>
                <a:cs typeface="+mn-cs"/>
                <a:hlinkClick r:id="rId4"/>
              </a:rPr>
              <a:t>AlQahtani</a:t>
            </a:r>
            <a:r>
              <a:rPr lang="en-US" sz="1200" b="0" i="0" u="none" strike="noStrike" kern="1200" dirty="0" smtClean="0">
                <a:solidFill>
                  <a:schemeClr val="tx1"/>
                </a:solidFill>
                <a:effectLst/>
                <a:latin typeface="+mn-lt"/>
                <a:ea typeface="+mn-ea"/>
                <a:cs typeface="+mn-cs"/>
                <a:hlinkClick r:id="rId4"/>
              </a:rPr>
              <a:t>, BDS, </a:t>
            </a:r>
            <a:r>
              <a:rPr lang="en-US" sz="1200" b="0" i="0" u="none" strike="noStrike" kern="1200" dirty="0" err="1" smtClean="0">
                <a:solidFill>
                  <a:schemeClr val="tx1"/>
                </a:solidFill>
                <a:effectLst/>
                <a:latin typeface="+mn-lt"/>
                <a:ea typeface="+mn-ea"/>
                <a:cs typeface="+mn-cs"/>
                <a:hlinkClick r:id="rId4"/>
              </a:rPr>
              <a:t>MClinDent</a:t>
            </a:r>
            <a:r>
              <a:rPr lang="en-US" sz="1200" b="0" i="0" u="none" strike="noStrike" kern="1200" dirty="0" smtClean="0">
                <a:solidFill>
                  <a:schemeClr val="tx1"/>
                </a:solidFill>
                <a:effectLst/>
                <a:latin typeface="+mn-lt"/>
                <a:ea typeface="+mn-ea"/>
                <a:cs typeface="+mn-cs"/>
                <a:hlinkClick r:id="rId4"/>
              </a:rPr>
              <a:t>, </a:t>
            </a:r>
            <a:r>
              <a:rPr lang="en-US" sz="1200" b="0" i="0" u="none" strike="noStrike" kern="1200" dirty="0" err="1" smtClean="0">
                <a:solidFill>
                  <a:schemeClr val="tx1"/>
                </a:solidFill>
                <a:effectLst/>
                <a:latin typeface="+mn-lt"/>
                <a:ea typeface="+mn-ea"/>
                <a:cs typeface="+mn-cs"/>
                <a:hlinkClick r:id="rId4"/>
              </a:rPr>
              <a:t>PhD</a:t>
            </a:r>
            <a:r>
              <a:rPr lang="en-US" sz="1200" b="0" i="0" u="none" strike="noStrike" kern="1200" dirty="0" err="1" smtClean="0">
                <a:solidFill>
                  <a:schemeClr val="tx1"/>
                </a:solidFill>
                <a:effectLst/>
                <a:latin typeface="+mn-lt"/>
                <a:ea typeface="+mn-ea"/>
                <a:cs typeface="+mn-cs"/>
                <a:hlinkClick r:id="rId5"/>
              </a:rPr>
              <a:t>Amber</a:t>
            </a:r>
            <a:r>
              <a:rPr lang="en-US" sz="1200" b="0" i="0" u="none" strike="noStrike" kern="1200" dirty="0" smtClean="0">
                <a:solidFill>
                  <a:schemeClr val="tx1"/>
                </a:solidFill>
                <a:effectLst/>
                <a:latin typeface="+mn-lt"/>
                <a:ea typeface="+mn-ea"/>
                <a:cs typeface="+mn-cs"/>
                <a:hlinkClick r:id="rId5"/>
              </a:rPr>
              <a:t> D. Riley, MS, RDH</a:t>
            </a:r>
            <a:r>
              <a:rPr lang="en-US" sz="1200" b="0" i="0" u="none" strike="noStrike" kern="1200" baseline="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Identifying and responding to child abuse and neglect - For the dental professional, identifying child abuse and neglect is not always a straightforward task. Knowing the relevant laws and research findings is important to lead to informed assessments and decisions. Available at: </a:t>
            </a:r>
            <a:r>
              <a:rPr lang="en-GB" dirty="0" smtClean="0">
                <a:hlinkClick r:id="rId6"/>
              </a:rPr>
              <a:t>https://www.rdhmag.com/patient-care/article/14167560/recognizing-and-responding-to-child-abuse-and-neglect-a-guide-for-dental-professionals</a:t>
            </a:r>
            <a:endParaRPr lang="el-GR"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l-GR" dirty="0" smtClean="0"/>
          </a:p>
          <a:p>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12</a:t>
            </a:fld>
            <a:endParaRPr lang="el-GR"/>
          </a:p>
        </p:txBody>
      </p:sp>
    </p:spTree>
    <p:extLst>
      <p:ext uri="{BB962C8B-B14F-4D97-AF65-F5344CB8AC3E}">
        <p14:creationId xmlns="" xmlns:p14="http://schemas.microsoft.com/office/powerpoint/2010/main" val="37167484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&lt;see slide&gt;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Sources: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A Guide For Mandated Reporters In Recognizing And Reporting Child Abuse And Neglect. Commonwealth of Virginia Department of Social Services Child Protective Services. Available</a:t>
            </a:r>
            <a:r>
              <a:rPr lang="en-US" baseline="0" dirty="0" smtClean="0"/>
              <a:t> at: </a:t>
            </a:r>
            <a:r>
              <a:rPr lang="en-GB" dirty="0" smtClean="0">
                <a:hlinkClick r:id="rId3"/>
              </a:rPr>
              <a:t>https://www.dss.virginia.gov/files/division/dfs/mandated_reporters/cps/resources_guidance/032-02-0280-03-eng-07-19.pdf</a:t>
            </a:r>
            <a:endParaRPr lang="en-GB"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err="1" smtClean="0">
                <a:solidFill>
                  <a:schemeClr val="tx1"/>
                </a:solidFill>
                <a:effectLst/>
                <a:latin typeface="+mn-lt"/>
                <a:ea typeface="+mn-ea"/>
                <a:cs typeface="+mn-cs"/>
                <a:hlinkClick r:id="rId4"/>
              </a:rPr>
              <a:t>Sakher</a:t>
            </a:r>
            <a:r>
              <a:rPr lang="en-US" sz="1200" b="0" i="0" u="none" strike="noStrike" kern="1200" dirty="0" smtClean="0">
                <a:solidFill>
                  <a:schemeClr val="tx1"/>
                </a:solidFill>
                <a:effectLst/>
                <a:latin typeface="+mn-lt"/>
                <a:ea typeface="+mn-ea"/>
                <a:cs typeface="+mn-cs"/>
                <a:hlinkClick r:id="rId4"/>
              </a:rPr>
              <a:t> </a:t>
            </a:r>
            <a:r>
              <a:rPr lang="en-US" sz="1200" b="0" i="0" u="none" strike="noStrike" kern="1200" dirty="0" err="1" smtClean="0">
                <a:solidFill>
                  <a:schemeClr val="tx1"/>
                </a:solidFill>
                <a:effectLst/>
                <a:latin typeface="+mn-lt"/>
                <a:ea typeface="+mn-ea"/>
                <a:cs typeface="+mn-cs"/>
                <a:hlinkClick r:id="rId4"/>
              </a:rPr>
              <a:t>AlQahtani</a:t>
            </a:r>
            <a:r>
              <a:rPr lang="en-US" sz="1200" b="0" i="0" u="none" strike="noStrike" kern="1200" dirty="0" smtClean="0">
                <a:solidFill>
                  <a:schemeClr val="tx1"/>
                </a:solidFill>
                <a:effectLst/>
                <a:latin typeface="+mn-lt"/>
                <a:ea typeface="+mn-ea"/>
                <a:cs typeface="+mn-cs"/>
                <a:hlinkClick r:id="rId4"/>
              </a:rPr>
              <a:t>, BDS, </a:t>
            </a:r>
            <a:r>
              <a:rPr lang="en-US" sz="1200" b="0" i="0" u="none" strike="noStrike" kern="1200" dirty="0" err="1" smtClean="0">
                <a:solidFill>
                  <a:schemeClr val="tx1"/>
                </a:solidFill>
                <a:effectLst/>
                <a:latin typeface="+mn-lt"/>
                <a:ea typeface="+mn-ea"/>
                <a:cs typeface="+mn-cs"/>
                <a:hlinkClick r:id="rId4"/>
              </a:rPr>
              <a:t>MClinDent</a:t>
            </a:r>
            <a:r>
              <a:rPr lang="en-US" sz="1200" b="0" i="0" u="none" strike="noStrike" kern="1200" dirty="0" smtClean="0">
                <a:solidFill>
                  <a:schemeClr val="tx1"/>
                </a:solidFill>
                <a:effectLst/>
                <a:latin typeface="+mn-lt"/>
                <a:ea typeface="+mn-ea"/>
                <a:cs typeface="+mn-cs"/>
                <a:hlinkClick r:id="rId4"/>
              </a:rPr>
              <a:t>, </a:t>
            </a:r>
            <a:r>
              <a:rPr lang="en-US" sz="1200" b="0" i="0" u="none" strike="noStrike" kern="1200" dirty="0" err="1" smtClean="0">
                <a:solidFill>
                  <a:schemeClr val="tx1"/>
                </a:solidFill>
                <a:effectLst/>
                <a:latin typeface="+mn-lt"/>
                <a:ea typeface="+mn-ea"/>
                <a:cs typeface="+mn-cs"/>
                <a:hlinkClick r:id="rId4"/>
              </a:rPr>
              <a:t>PhD</a:t>
            </a:r>
            <a:r>
              <a:rPr lang="en-US" sz="1200" b="0" i="0" u="none" strike="noStrike" kern="1200" dirty="0" err="1" smtClean="0">
                <a:solidFill>
                  <a:schemeClr val="tx1"/>
                </a:solidFill>
                <a:effectLst/>
                <a:latin typeface="+mn-lt"/>
                <a:ea typeface="+mn-ea"/>
                <a:cs typeface="+mn-cs"/>
                <a:hlinkClick r:id="rId5"/>
              </a:rPr>
              <a:t>Amber</a:t>
            </a:r>
            <a:r>
              <a:rPr lang="en-US" sz="1200" b="0" i="0" u="none" strike="noStrike" kern="1200" dirty="0" smtClean="0">
                <a:solidFill>
                  <a:schemeClr val="tx1"/>
                </a:solidFill>
                <a:effectLst/>
                <a:latin typeface="+mn-lt"/>
                <a:ea typeface="+mn-ea"/>
                <a:cs typeface="+mn-cs"/>
                <a:hlinkClick r:id="rId5"/>
              </a:rPr>
              <a:t> D. Riley, MS, RDH</a:t>
            </a:r>
            <a:r>
              <a:rPr lang="en-US" sz="1200" b="0" i="0" u="none" strike="noStrike" kern="1200" baseline="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Identifying and responding to child abuse and neglect - For the dental professional, identifying child abuse and neglect is not always a straightforward task. Knowing the relevant laws and research findings is important to lead to informed assessments and decisions. Available at: </a:t>
            </a:r>
            <a:r>
              <a:rPr lang="en-GB" dirty="0" smtClean="0">
                <a:hlinkClick r:id="rId6"/>
              </a:rPr>
              <a:t>https://www.rdhmag.com/patient-care/article/14167560/recognizing-and-responding-to-child-abuse-and-neglect-a-guide-for-dental-professionals</a:t>
            </a:r>
            <a:endParaRPr lang="el-GR"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l-GR" dirty="0" smtClean="0"/>
          </a:p>
          <a:p>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13</a:t>
            </a:fld>
            <a:endParaRPr lang="el-GR"/>
          </a:p>
        </p:txBody>
      </p:sp>
    </p:spTree>
    <p:extLst>
      <p:ext uri="{BB962C8B-B14F-4D97-AF65-F5344CB8AC3E}">
        <p14:creationId xmlns="" xmlns:p14="http://schemas.microsoft.com/office/powerpoint/2010/main" val="37167484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dirty="0" smtClean="0"/>
              <a:t>&lt;see slide&gt;</a:t>
            </a:r>
            <a:endParaRPr lang="el-GR" dirty="0" smtClean="0"/>
          </a:p>
          <a:p>
            <a:endParaRPr lang="en-US" dirty="0" smtClean="0"/>
          </a:p>
          <a:p>
            <a:pPr marL="0" marR="0" indent="0" algn="l" defTabSz="685800" rtl="0" eaLnBrk="1" fontAlgn="auto" latinLnBrk="0" hangingPunct="1">
              <a:lnSpc>
                <a:spcPct val="100000"/>
              </a:lnSpc>
              <a:spcBef>
                <a:spcPts val="0"/>
              </a:spcBef>
              <a:spcAft>
                <a:spcPts val="0"/>
              </a:spcAft>
              <a:buClrTx/>
              <a:buSzTx/>
              <a:buFontTx/>
              <a:buNone/>
              <a:tabLst/>
              <a:defRPr/>
            </a:pPr>
            <a:r>
              <a:rPr lang="en-US" dirty="0" smtClean="0"/>
              <a:t>Also: </a:t>
            </a:r>
          </a:p>
          <a:p>
            <a:pPr marL="0" marR="0" indent="0" algn="l" defTabSz="685800" rtl="0" eaLnBrk="1" fontAlgn="auto" latinLnBrk="0" hangingPunct="1">
              <a:lnSpc>
                <a:spcPct val="100000"/>
              </a:lnSpc>
              <a:spcBef>
                <a:spcPts val="0"/>
              </a:spcBef>
              <a:spcAft>
                <a:spcPts val="0"/>
              </a:spcAft>
              <a:buClrTx/>
              <a:buSzTx/>
              <a:buFontTx/>
              <a:buNone/>
              <a:tabLst/>
              <a:defRPr/>
            </a:pPr>
            <a:r>
              <a:rPr lang="en-US" sz="900" dirty="0" smtClean="0">
                <a:solidFill>
                  <a:schemeClr val="accent1"/>
                </a:solidFill>
              </a:rPr>
              <a:t>- listen to the child, letting them explain what happened in his or her own words; don’t stop child in the middle of the story to go get someone or do something else </a:t>
            </a:r>
          </a:p>
          <a:p>
            <a:pPr marL="0" marR="0" indent="0" algn="l" defTabSz="685800" rtl="0" eaLnBrk="1" fontAlgn="auto" latinLnBrk="0" hangingPunct="1">
              <a:lnSpc>
                <a:spcPct val="100000"/>
              </a:lnSpc>
              <a:spcBef>
                <a:spcPts val="0"/>
              </a:spcBef>
              <a:spcAft>
                <a:spcPts val="0"/>
              </a:spcAft>
              <a:buClrTx/>
              <a:buSzTx/>
              <a:buFontTx/>
              <a:buNone/>
              <a:tabLst/>
              <a:defRPr/>
            </a:pPr>
            <a:r>
              <a:rPr lang="en-US" sz="900" dirty="0" smtClean="0">
                <a:solidFill>
                  <a:schemeClr val="accent1"/>
                </a:solidFill>
                <a:latin typeface="Segoe UI Light" panose="020B0502040204020203" pitchFamily="34" charset="0"/>
                <a:cs typeface="Segoe UI Light" panose="020B0502040204020203" pitchFamily="34" charset="0"/>
              </a:rPr>
              <a:t>- reassure the child that he/she is not at fault and have done nothing wrong</a:t>
            </a:r>
          </a:p>
          <a:p>
            <a:pPr marL="0" marR="0" indent="0" algn="l" defTabSz="685800" rtl="0" eaLnBrk="1" fontAlgn="auto" latinLnBrk="0" hangingPunct="1">
              <a:lnSpc>
                <a:spcPct val="100000"/>
              </a:lnSpc>
              <a:spcBef>
                <a:spcPts val="0"/>
              </a:spcBef>
              <a:spcAft>
                <a:spcPts val="0"/>
              </a:spcAft>
              <a:buClrTx/>
              <a:buSzTx/>
              <a:buFontTx/>
              <a:buNone/>
              <a:tabLst/>
              <a:defRPr/>
            </a:pPr>
            <a:endParaRPr lang="en-US" sz="900" dirty="0" smtClean="0">
              <a:solidFill>
                <a:schemeClr val="accent1"/>
              </a:solidFill>
            </a:endParaRP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14</a:t>
            </a:fld>
            <a:endParaRPr lang="el-GR"/>
          </a:p>
        </p:txBody>
      </p:sp>
    </p:spTree>
    <p:extLst>
      <p:ext uri="{BB962C8B-B14F-4D97-AF65-F5344CB8AC3E}">
        <p14:creationId xmlns="" xmlns:p14="http://schemas.microsoft.com/office/powerpoint/2010/main" val="35820221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Source: </a:t>
            </a:r>
            <a:r>
              <a:rPr lang="en-GB" dirty="0" smtClean="0">
                <a:hlinkClick r:id="rId3"/>
              </a:rPr>
              <a:t>https://www.helpguide.org/articles/abuse/child-abuse-and-neglect.htm</a:t>
            </a:r>
            <a:endParaRPr lang="en-GB" dirty="0" smtClean="0"/>
          </a:p>
          <a:p>
            <a:endParaRPr lang="en-GB" dirty="0" smtClean="0"/>
          </a:p>
          <a:p>
            <a:r>
              <a:rPr lang="en-GB" dirty="0" smtClean="0"/>
              <a:t>&lt;see slide&gt;</a:t>
            </a:r>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15</a:t>
            </a:fld>
            <a:endParaRPr lang="el-GR"/>
          </a:p>
        </p:txBody>
      </p:sp>
    </p:spTree>
    <p:extLst>
      <p:ext uri="{BB962C8B-B14F-4D97-AF65-F5344CB8AC3E}">
        <p14:creationId xmlns="" xmlns:p14="http://schemas.microsoft.com/office/powerpoint/2010/main" val="37030516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Please adapt according to country specific</a:t>
            </a:r>
            <a:endParaRPr lang="el-GR" dirty="0" smtClean="0"/>
          </a:p>
          <a:p>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16</a:t>
            </a:fld>
            <a:endParaRPr lang="el-GR"/>
          </a:p>
        </p:txBody>
      </p:sp>
    </p:spTree>
    <p:extLst>
      <p:ext uri="{BB962C8B-B14F-4D97-AF65-F5344CB8AC3E}">
        <p14:creationId xmlns="" xmlns:p14="http://schemas.microsoft.com/office/powerpoint/2010/main" val="196019788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US" sz="900" b="0" dirty="0" smtClean="0">
                <a:solidFill>
                  <a:srgbClr val="FF0000"/>
                </a:solidFill>
              </a:rPr>
              <a:t>To be completed based on “WORKING FILE 7. Secondary Data for Mandatory reporting of CAN” of the Administrator’s Guide</a:t>
            </a:r>
            <a:endParaRPr lang="el-GR" sz="900" b="0" dirty="0" smtClean="0">
              <a:solidFill>
                <a:srgbClr val="FF0000"/>
              </a:solidFill>
            </a:endParaRPr>
          </a:p>
          <a:p>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17</a:t>
            </a:fld>
            <a:endParaRPr lang="el-GR"/>
          </a:p>
        </p:txBody>
      </p:sp>
    </p:spTree>
    <p:extLst>
      <p:ext uri="{BB962C8B-B14F-4D97-AF65-F5344CB8AC3E}">
        <p14:creationId xmlns="" xmlns:p14="http://schemas.microsoft.com/office/powerpoint/2010/main" val="20524448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Please adapt according to country specifics</a:t>
            </a:r>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18</a:t>
            </a:fld>
            <a:endParaRPr lang="el-GR"/>
          </a:p>
        </p:txBody>
      </p:sp>
    </p:spTree>
    <p:extLst>
      <p:ext uri="{BB962C8B-B14F-4D97-AF65-F5344CB8AC3E}">
        <p14:creationId xmlns="" xmlns:p14="http://schemas.microsoft.com/office/powerpoint/2010/main" val="267845873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Source: A Guide For Mandated Reporters In Recognizing And Reporting Child Abuse And Neglect. Commonwealth of Virginia Department of Social Services Child Protective Services. Available</a:t>
            </a:r>
            <a:r>
              <a:rPr lang="en-US" baseline="0" dirty="0" smtClean="0"/>
              <a:t> at: </a:t>
            </a:r>
            <a:r>
              <a:rPr lang="en-GB" dirty="0" smtClean="0">
                <a:hlinkClick r:id="rId3"/>
              </a:rPr>
              <a:t>https://www.dss.virginia.gov/files/division/dfs/mandated_reporters/cps/resources_guidance/032-02-0280-03-eng-07-19.pdf</a:t>
            </a:r>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19</a:t>
            </a:fld>
            <a:endParaRPr lang="el-GR"/>
          </a:p>
        </p:txBody>
      </p:sp>
    </p:spTree>
    <p:extLst>
      <p:ext uri="{BB962C8B-B14F-4D97-AF65-F5344CB8AC3E}">
        <p14:creationId xmlns="" xmlns:p14="http://schemas.microsoft.com/office/powerpoint/2010/main" val="26943891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Source: A Guide For Mandated Reporters In Recognizing And Reporting Child Abuse And Neglect. Commonwealth of Virginia Department of Social Services Child Protective Services. Available</a:t>
            </a:r>
            <a:r>
              <a:rPr lang="en-US" baseline="0" dirty="0" smtClean="0"/>
              <a:t> at: </a:t>
            </a:r>
            <a:r>
              <a:rPr lang="en-GB" dirty="0" smtClean="0">
                <a:hlinkClick r:id="rId3"/>
              </a:rPr>
              <a:t>https://www.dss.virginia.gov/files/division/dfs/mandated_reporters/cps/resources_guidance/032-02-0280-03-eng-07-19.pdf</a:t>
            </a:r>
            <a:endParaRPr lang="el-GR" dirty="0" smtClean="0"/>
          </a:p>
          <a:p>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20</a:t>
            </a:fld>
            <a:endParaRPr lang="el-GR"/>
          </a:p>
        </p:txBody>
      </p:sp>
    </p:spTree>
    <p:extLst>
      <p:ext uri="{BB962C8B-B14F-4D97-AF65-F5344CB8AC3E}">
        <p14:creationId xmlns="" xmlns:p14="http://schemas.microsoft.com/office/powerpoint/2010/main" val="4206119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this session</a:t>
            </a:r>
            <a:r>
              <a:rPr lang="en-US" baseline="0" dirty="0" smtClean="0"/>
              <a:t> we are going to explore </a:t>
            </a:r>
            <a:r>
              <a:rPr lang="en-US" sz="1600" dirty="0" smtClean="0"/>
              <a:t>why children don't tell if they have been abused and/or neglected and why children eventually reveal abuse</a:t>
            </a:r>
          </a:p>
          <a:p>
            <a:r>
              <a:rPr lang="en-US" sz="1600" dirty="0" smtClean="0"/>
              <a:t>We will discuss also about the appropriate responding to a child who discloses being abused or neglected and the procedure of reporting (</a:t>
            </a:r>
            <a:r>
              <a:rPr lang="en-US" sz="1400" dirty="0" smtClean="0"/>
              <a:t>Who must report, Why to report, When to report, Where to report and What to report). </a:t>
            </a:r>
          </a:p>
          <a:p>
            <a:r>
              <a:rPr lang="en-US" sz="1400" dirty="0" smtClean="0"/>
              <a:t>At the end the c</a:t>
            </a:r>
            <a:r>
              <a:rPr lang="en-US" sz="1600" dirty="0" smtClean="0"/>
              <a:t>onnection of reporting to CAN-MDS and recording will </a:t>
            </a:r>
            <a:r>
              <a:rPr lang="en-US" sz="1600" smtClean="0"/>
              <a:t>be outlined</a:t>
            </a:r>
            <a:endParaRPr lang="en-US" sz="1600" dirty="0" smtClean="0"/>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3</a:t>
            </a:fld>
            <a:endParaRPr lang="el-GR"/>
          </a:p>
        </p:txBody>
      </p:sp>
    </p:spTree>
    <p:extLst>
      <p:ext uri="{BB962C8B-B14F-4D97-AF65-F5344CB8AC3E}">
        <p14:creationId xmlns="" xmlns:p14="http://schemas.microsoft.com/office/powerpoint/2010/main" val="312609821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 different in your country, please adapt according to country specifics</a:t>
            </a:r>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21</a:t>
            </a:fld>
            <a:endParaRPr lang="el-GR"/>
          </a:p>
        </p:txBody>
      </p:sp>
    </p:spTree>
    <p:extLst>
      <p:ext uri="{BB962C8B-B14F-4D97-AF65-F5344CB8AC3E}">
        <p14:creationId xmlns="" xmlns:p14="http://schemas.microsoft.com/office/powerpoint/2010/main" val="207524166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Please adapt to country specifics</a:t>
            </a:r>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22</a:t>
            </a:fld>
            <a:endParaRPr lang="el-GR"/>
          </a:p>
        </p:txBody>
      </p:sp>
    </p:spTree>
    <p:extLst>
      <p:ext uri="{BB962C8B-B14F-4D97-AF65-F5344CB8AC3E}">
        <p14:creationId xmlns="" xmlns:p14="http://schemas.microsoft.com/office/powerpoint/2010/main" val="380381125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Source: A Guide For Mandated Reporters In Recognizing And Reporting Child Abuse And Neglect. Commonwealth of Virginia Department of Social Services Child Protective Services. Available</a:t>
            </a:r>
            <a:r>
              <a:rPr lang="en-US" baseline="0" dirty="0" smtClean="0"/>
              <a:t> at: </a:t>
            </a:r>
            <a:r>
              <a:rPr lang="en-GB" dirty="0" smtClean="0">
                <a:hlinkClick r:id="rId3"/>
              </a:rPr>
              <a:t>https://www.dss.virginia.gov/files/division/dfs/mandated_reporters/cps/resources_guidance/032-02-0280-03-eng-07-19.pdf</a:t>
            </a:r>
            <a:endParaRPr lang="el-GR" dirty="0" smtClean="0"/>
          </a:p>
          <a:p>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23</a:t>
            </a:fld>
            <a:endParaRPr lang="el-GR"/>
          </a:p>
        </p:txBody>
      </p:sp>
    </p:spTree>
    <p:extLst>
      <p:ext uri="{BB962C8B-B14F-4D97-AF65-F5344CB8AC3E}">
        <p14:creationId xmlns="" xmlns:p14="http://schemas.microsoft.com/office/powerpoint/2010/main" val="51216313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reporting process may not always go smoothly. Difficulties may be encountered which can act as a barrier to reporting or can discourage continued involvement in situations of child abuse and neglect. </a:t>
            </a:r>
          </a:p>
          <a:p>
            <a:r>
              <a:rPr lang="en-US" dirty="0" smtClean="0"/>
              <a:t>-Professionals who have had an unsatisfactory experience when reporting suspected child abuse or neglect may be reluctant to report a second time. These professionals may have been discouraged from reporting, or may have developed a distrust of Authorities, feeling that a previous referral was not handled to their satisfaction.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-The Belief That Nothing Will Be Done: while reporting does not guarantee that the situation will improve, not reporting guarantees that if abuse or neglect exists, the child will continue to be at risk. Sometimes potential reporters are convinced that nothing will be done if they report, so they don’t report. Aside from the legal considerations, such reasoning is faulty. If an incident of suspected child abuse or neglect is reported, some action will occur. At the very least, reporting ensures that responsible authorities is made aware of your concerns and your legal obligation will be fulfilled. On the other hand, if the incident is not reported, nothing will occur. Abused and neglected children cannot be protected unless they are first identified. The key to identification is reporting.</a:t>
            </a:r>
          </a:p>
          <a:p>
            <a:pPr marL="0" marR="0" lvl="0" indent="0" algn="l" defTabSz="914400" rtl="0" eaLnBrk="1" fontAlgn="auto" latinLnBrk="0" hangingPunct="1">
              <a:lnSpc>
                <a:spcPct val="100000"/>
              </a:lnSpc>
              <a:spcBef>
                <a:spcPts val="0"/>
              </a:spcBef>
              <a:spcAft>
                <a:spcPts val="0"/>
              </a:spcAft>
              <a:buClrTx/>
              <a:buSzTx/>
              <a:buFontTx/>
              <a:buNone/>
              <a:tabLst/>
              <a:defRPr/>
            </a:pPr>
            <a:endParaRPr lang="el-GR" dirty="0" smtClean="0"/>
          </a:p>
          <a:p>
            <a:pPr marL="0" marR="0" lvl="0" indent="0" algn="l" defTabSz="685800" rtl="0" eaLnBrk="1" fontAlgn="auto" latinLnBrk="0" hangingPunct="1">
              <a:lnSpc>
                <a:spcPct val="100000"/>
              </a:lnSpc>
              <a:spcBef>
                <a:spcPts val="0"/>
              </a:spcBef>
              <a:spcAft>
                <a:spcPts val="0"/>
              </a:spcAft>
              <a:buClrTx/>
              <a:buSzTx/>
              <a:buFontTx/>
              <a:buNone/>
              <a:tabLst/>
              <a:defRPr/>
            </a:pPr>
            <a:r>
              <a:rPr lang="en-US" dirty="0" smtClean="0"/>
              <a:t>Source: A Guide For Mandated Reporters In Recognizing And Reporting Child Abuse And Neglect. Commonwealth of Virginia Department of Social Services Child Protective Services. Available</a:t>
            </a:r>
            <a:r>
              <a:rPr lang="en-US" baseline="0" dirty="0" smtClean="0"/>
              <a:t> at: </a:t>
            </a:r>
            <a:r>
              <a:rPr lang="en-GB" dirty="0" smtClean="0">
                <a:hlinkClick r:id="rId3"/>
              </a:rPr>
              <a:t>https://www.dss.virginia.gov/files/division/dfs/mandated_reporters/cps/resources_guidance/032-02-0280-03-eng-07-19.pdf</a:t>
            </a:r>
            <a:endParaRPr lang="el-GR" dirty="0" smtClean="0"/>
          </a:p>
          <a:p>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24</a:t>
            </a:fld>
            <a:endParaRPr lang="el-GR"/>
          </a:p>
        </p:txBody>
      </p:sp>
    </p:spTree>
    <p:extLst>
      <p:ext uri="{BB962C8B-B14F-4D97-AF65-F5344CB8AC3E}">
        <p14:creationId xmlns="" xmlns:p14="http://schemas.microsoft.com/office/powerpoint/2010/main" val="338251951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US" sz="900" dirty="0" smtClean="0">
                <a:solidFill>
                  <a:srgbClr val="FF0000"/>
                </a:solidFill>
              </a:rPr>
              <a:t>(adapt based on information included in the Operator’s Manual, </a:t>
            </a:r>
            <a:r>
              <a:rPr lang="en-US" sz="900" b="1" i="1" dirty="0" smtClean="0">
                <a:solidFill>
                  <a:srgbClr val="FF0000"/>
                </a:solidFill>
              </a:rPr>
              <a:t>What is provisioned by the National Law </a:t>
            </a:r>
            <a:r>
              <a:rPr lang="en-US" sz="900" dirty="0" smtClean="0">
                <a:solidFill>
                  <a:srgbClr val="FF0000"/>
                </a:solidFill>
              </a:rPr>
              <a:t> and Working File 7)</a:t>
            </a:r>
            <a:endParaRPr lang="el-GR" sz="900" i="1" dirty="0" smtClean="0">
              <a:solidFill>
                <a:srgbClr val="FF0000"/>
              </a:solidFill>
            </a:endParaRPr>
          </a:p>
          <a:p>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25</a:t>
            </a:fld>
            <a:endParaRPr lang="el-GR"/>
          </a:p>
        </p:txBody>
      </p:sp>
    </p:spTree>
    <p:extLst>
      <p:ext uri="{BB962C8B-B14F-4D97-AF65-F5344CB8AC3E}">
        <p14:creationId xmlns="" xmlns:p14="http://schemas.microsoft.com/office/powerpoint/2010/main" val="427569083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Please use information from the respective chapter of national Operator’s Manual</a:t>
            </a:r>
            <a:endParaRPr lang="el-GR" dirty="0" smtClean="0"/>
          </a:p>
          <a:p>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26</a:t>
            </a:fld>
            <a:endParaRPr lang="el-GR"/>
          </a:p>
        </p:txBody>
      </p:sp>
    </p:spTree>
    <p:extLst>
      <p:ext uri="{BB962C8B-B14F-4D97-AF65-F5344CB8AC3E}">
        <p14:creationId xmlns="" xmlns:p14="http://schemas.microsoft.com/office/powerpoint/2010/main" val="269702975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Please use information from the respective chapter of national Operator’s Manual</a:t>
            </a:r>
            <a:endParaRPr lang="el-GR" dirty="0" smtClean="0"/>
          </a:p>
          <a:p>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27</a:t>
            </a:fld>
            <a:endParaRPr lang="el-GR"/>
          </a:p>
        </p:txBody>
      </p:sp>
    </p:spTree>
    <p:extLst>
      <p:ext uri="{BB962C8B-B14F-4D97-AF65-F5344CB8AC3E}">
        <p14:creationId xmlns="" xmlns:p14="http://schemas.microsoft.com/office/powerpoint/2010/main" val="383020875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solidFill>
                  <a:schemeClr val="accent2">
                    <a:lumMod val="75000"/>
                  </a:schemeClr>
                </a:solidFill>
                <a:latin typeface="Segoe UI Light" panose="020B0502040204020203" pitchFamily="34" charset="0"/>
                <a:cs typeface="Segoe UI Light" panose="020B0502040204020203" pitchFamily="34" charset="0"/>
              </a:rPr>
              <a:t>[We suggest presenting the meaning of each component of the project’s (CAN-MDS) acronym, as we have, here, as they relate directly to the issues under discussion, here, in this part of the training. You are welcome to add comments that make more sense for your country’s situation, or change the emphasis during the presentation to more accurately reflect your audience’s areas of interest and/or concern]</a:t>
            </a:r>
            <a:r>
              <a:rPr lang="en-US" sz="1200" b="1" dirty="0" smtClean="0">
                <a:solidFill>
                  <a:schemeClr val="accent1">
                    <a:lumMod val="75000"/>
                  </a:schemeClr>
                </a:solidFill>
                <a:effectLst>
                  <a:outerShdw blurRad="38100" dist="38100" dir="2700000" algn="tl">
                    <a:srgbClr val="000000">
                      <a:alpha val="43137"/>
                    </a:srgbClr>
                  </a:outerShdw>
                </a:effectLst>
              </a:rPr>
              <a:t/>
            </a:r>
            <a:br>
              <a:rPr lang="en-US" sz="1200" b="1" dirty="0" smtClean="0">
                <a:solidFill>
                  <a:schemeClr val="accent1">
                    <a:lumMod val="75000"/>
                  </a:schemeClr>
                </a:solidFill>
                <a:effectLst>
                  <a:outerShdw blurRad="38100" dist="38100" dir="2700000" algn="tl">
                    <a:srgbClr val="000000">
                      <a:alpha val="43137"/>
                    </a:srgbClr>
                  </a:outerShdw>
                </a:effectLst>
              </a:rPr>
            </a:br>
            <a:endParaRPr lang="el-GR"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D7A5B808-B173-457B-8766-C37406316B0C}" type="slidenum">
              <a:rPr lang="el-GR" smtClean="0"/>
              <a:pPr/>
              <a:t>28</a:t>
            </a:fld>
            <a:endParaRPr lang="el-GR"/>
          </a:p>
        </p:txBody>
      </p:sp>
    </p:spTree>
    <p:extLst>
      <p:ext uri="{BB962C8B-B14F-4D97-AF65-F5344CB8AC3E}">
        <p14:creationId xmlns="" xmlns:p14="http://schemas.microsoft.com/office/powerpoint/2010/main" val="120187629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&lt;see slide&gt;</a:t>
            </a:r>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29</a:t>
            </a:fld>
            <a:endParaRPr lang="el-GR"/>
          </a:p>
        </p:txBody>
      </p:sp>
    </p:spTree>
    <p:extLst>
      <p:ext uri="{BB962C8B-B14F-4D97-AF65-F5344CB8AC3E}">
        <p14:creationId xmlns="" xmlns:p14="http://schemas.microsoft.com/office/powerpoint/2010/main" val="238992241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US" dirty="0" smtClean="0"/>
              <a:t>&lt;see slide&gt;</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30</a:t>
            </a:fld>
            <a:endParaRPr lang="el-GR"/>
          </a:p>
        </p:txBody>
      </p:sp>
    </p:spTree>
    <p:extLst>
      <p:ext uri="{BB962C8B-B14F-4D97-AF65-F5344CB8AC3E}">
        <p14:creationId xmlns="" xmlns:p14="http://schemas.microsoft.com/office/powerpoint/2010/main" val="39023094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Despite there being a range of people for children to talk to, it’s evident that many child victims choose to keep their experiences of abuse hidden. This could be for a variety of reasons and isn’t simply because keeping secrets is something that children and teenagers ‘just do’. Children may keep quiet about abuse for various reasons:</a:t>
            </a:r>
          </a:p>
          <a:p>
            <a:r>
              <a:rPr lang="en-US" sz="1200" b="1" i="0" kern="1200" dirty="0" smtClean="0">
                <a:solidFill>
                  <a:schemeClr val="tx1"/>
                </a:solidFill>
                <a:effectLst/>
                <a:latin typeface="+mn-lt"/>
                <a:ea typeface="+mn-ea"/>
                <a:cs typeface="+mn-cs"/>
              </a:rPr>
              <a:t>They may be afraid of the consequences</a:t>
            </a:r>
          </a:p>
          <a:p>
            <a:r>
              <a:rPr lang="en-US" sz="1200" b="0" i="0" kern="1200" dirty="0" smtClean="0">
                <a:solidFill>
                  <a:schemeClr val="tx1"/>
                </a:solidFill>
                <a:effectLst/>
                <a:latin typeface="+mn-lt"/>
                <a:ea typeface="+mn-ea"/>
                <a:cs typeface="+mn-cs"/>
              </a:rPr>
              <a:t>Children often hold back from telling someone about the abuse they’re suffering because they’re scared of what might happen next. They may worry that they’ll get in trouble (with the person they’ve told or with the abuser) or that they’ll get the abuser in trouble for ‘telling on them’. The child may also be concerned about the adult’s reaction – that they’ll be angry, frightened or shocked, that they may go to the police or that they’ll have the child put into care.</a:t>
            </a:r>
          </a:p>
          <a:p>
            <a:r>
              <a:rPr lang="en-US" sz="1200" b="1" i="0" kern="1200" dirty="0" smtClean="0">
                <a:solidFill>
                  <a:schemeClr val="tx1"/>
                </a:solidFill>
                <a:effectLst/>
                <a:latin typeface="+mn-lt"/>
                <a:ea typeface="+mn-ea"/>
                <a:cs typeface="+mn-cs"/>
              </a:rPr>
              <a:t>They may worry that they won’t be believed</a:t>
            </a:r>
          </a:p>
          <a:p>
            <a:r>
              <a:rPr lang="en-US" sz="1200" b="0" i="0" kern="1200" dirty="0" smtClean="0">
                <a:solidFill>
                  <a:schemeClr val="tx1"/>
                </a:solidFill>
                <a:effectLst/>
                <a:latin typeface="+mn-lt"/>
                <a:ea typeface="+mn-ea"/>
                <a:cs typeface="+mn-cs"/>
              </a:rPr>
              <a:t>It can take a lot of courage for a child to approach an adult and disclose information about abuse, so it’s understandable that the child may choose not to say anything just in case the adult doesn’t believe what they are being told. The child may prefer to keep quiet rather than risk being humiliated, ignored or dismissed.</a:t>
            </a:r>
          </a:p>
          <a:p>
            <a:r>
              <a:rPr lang="en-US" sz="1200" b="1" i="0" kern="1200" dirty="0" smtClean="0">
                <a:solidFill>
                  <a:schemeClr val="tx1"/>
                </a:solidFill>
                <a:effectLst/>
                <a:latin typeface="+mn-lt"/>
                <a:ea typeface="+mn-ea"/>
                <a:cs typeface="+mn-cs"/>
              </a:rPr>
              <a:t>They may feel guilty or to blame</a:t>
            </a:r>
          </a:p>
          <a:p>
            <a:r>
              <a:rPr lang="en-US" sz="1200" b="0" i="0" kern="1200" dirty="0" smtClean="0">
                <a:solidFill>
                  <a:schemeClr val="tx1"/>
                </a:solidFill>
                <a:effectLst/>
                <a:latin typeface="+mn-lt"/>
                <a:ea typeface="+mn-ea"/>
                <a:cs typeface="+mn-cs"/>
              </a:rPr>
              <a:t>Children may blame themselves for what’s going on and may feel too guilty or ashamed to tell someone. They may think that the abuse is their fault because they’ve done something to deserve it. As a result, the details of what’s happening may feel too embarrassing for them to talk about, making it easier for them to simply say nothing.</a:t>
            </a:r>
          </a:p>
          <a:p>
            <a:r>
              <a:rPr lang="en-US" dirty="0" smtClean="0"/>
              <a:t/>
            </a:r>
            <a:br>
              <a:rPr lang="en-US" dirty="0" smtClean="0"/>
            </a:br>
            <a:r>
              <a:rPr lang="en-US" dirty="0" smtClean="0"/>
              <a:t>source: </a:t>
            </a:r>
            <a:r>
              <a:rPr lang="en-GB" dirty="0" smtClean="0">
                <a:hlinkClick r:id="rId3"/>
              </a:rPr>
              <a:t>https://www.highspeedtraining.co.uk/hub/disclosure-child-abuse/</a:t>
            </a:r>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4</a:t>
            </a:fld>
            <a:endParaRPr lang="el-GR"/>
          </a:p>
        </p:txBody>
      </p:sp>
    </p:spTree>
    <p:extLst>
      <p:ext uri="{BB962C8B-B14F-4D97-AF65-F5344CB8AC3E}">
        <p14:creationId xmlns="" xmlns:p14="http://schemas.microsoft.com/office/powerpoint/2010/main" val="168457670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US" dirty="0" smtClean="0"/>
              <a:t>&lt;see slide&gt;</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31</a:t>
            </a:fld>
            <a:endParaRPr lang="el-GR"/>
          </a:p>
        </p:txBody>
      </p:sp>
    </p:spTree>
    <p:extLst>
      <p:ext uri="{BB962C8B-B14F-4D97-AF65-F5344CB8AC3E}">
        <p14:creationId xmlns="" xmlns:p14="http://schemas.microsoft.com/office/powerpoint/2010/main" val="321281946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US" dirty="0" smtClean="0"/>
              <a:t>&lt;see slide&gt;</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32</a:t>
            </a:fld>
            <a:endParaRPr lang="el-GR"/>
          </a:p>
        </p:txBody>
      </p:sp>
    </p:spTree>
    <p:extLst>
      <p:ext uri="{BB962C8B-B14F-4D97-AF65-F5344CB8AC3E}">
        <p14:creationId xmlns="" xmlns:p14="http://schemas.microsoft.com/office/powerpoint/2010/main" val="2035078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kern="1200" dirty="0" smtClean="0">
                <a:solidFill>
                  <a:schemeClr val="tx1"/>
                </a:solidFill>
                <a:effectLst/>
                <a:latin typeface="+mn-lt"/>
                <a:ea typeface="+mn-ea"/>
                <a:cs typeface="+mn-cs"/>
              </a:rPr>
              <a:t>They may not have the ability to speak out</a:t>
            </a:r>
          </a:p>
          <a:p>
            <a:r>
              <a:rPr lang="en-US" sz="1200" b="0" i="0" kern="1200" dirty="0" smtClean="0">
                <a:solidFill>
                  <a:schemeClr val="tx1"/>
                </a:solidFill>
                <a:effectLst/>
                <a:latin typeface="+mn-lt"/>
                <a:ea typeface="+mn-ea"/>
                <a:cs typeface="+mn-cs"/>
              </a:rPr>
              <a:t>Younger children, or those who have a disability, may not have the words to describe what is happening to them, let alone the ability to understand what is going on. Children are vulnerable at any age but particularly so if they don’t have the skills to </a:t>
            </a:r>
            <a:r>
              <a:rPr lang="en-US" sz="1200" b="0" i="0" kern="1200" dirty="0" err="1" smtClean="0">
                <a:solidFill>
                  <a:schemeClr val="tx1"/>
                </a:solidFill>
                <a:effectLst/>
                <a:latin typeface="+mn-lt"/>
                <a:ea typeface="+mn-ea"/>
                <a:cs typeface="+mn-cs"/>
              </a:rPr>
              <a:t>recognise</a:t>
            </a:r>
            <a:r>
              <a:rPr lang="en-US" sz="1200" b="0" i="0" kern="1200" dirty="0" smtClean="0">
                <a:solidFill>
                  <a:schemeClr val="tx1"/>
                </a:solidFill>
                <a:effectLst/>
                <a:latin typeface="+mn-lt"/>
                <a:ea typeface="+mn-ea"/>
                <a:cs typeface="+mn-cs"/>
              </a:rPr>
              <a:t> the abuse. This can easily lead to cases of abuse going undetected.</a:t>
            </a:r>
          </a:p>
          <a:p>
            <a:r>
              <a:rPr lang="en-US" sz="1200" b="1" i="0" kern="1200" dirty="0" smtClean="0">
                <a:solidFill>
                  <a:schemeClr val="tx1"/>
                </a:solidFill>
                <a:effectLst/>
                <a:latin typeface="+mn-lt"/>
                <a:ea typeface="+mn-ea"/>
                <a:cs typeface="+mn-cs"/>
              </a:rPr>
              <a:t>They may love the abuser and think the abuse is normal</a:t>
            </a:r>
          </a:p>
          <a:p>
            <a:r>
              <a:rPr lang="en-US" sz="1200" b="0" i="0" kern="1200" dirty="0" smtClean="0">
                <a:solidFill>
                  <a:schemeClr val="tx1"/>
                </a:solidFill>
                <a:effectLst/>
                <a:latin typeface="+mn-lt"/>
                <a:ea typeface="+mn-ea"/>
                <a:cs typeface="+mn-cs"/>
              </a:rPr>
              <a:t>If the child is being abused by someone that they know, trust and love – a friend or family member – then they may believe that the abuse is normal and not </a:t>
            </a:r>
            <a:r>
              <a:rPr lang="en-US" sz="1200" b="0" i="0" kern="1200" dirty="0" err="1" smtClean="0">
                <a:solidFill>
                  <a:schemeClr val="tx1"/>
                </a:solidFill>
                <a:effectLst/>
                <a:latin typeface="+mn-lt"/>
                <a:ea typeface="+mn-ea"/>
                <a:cs typeface="+mn-cs"/>
              </a:rPr>
              <a:t>recognise</a:t>
            </a:r>
            <a:r>
              <a:rPr lang="en-US" sz="1200" b="0" i="0" kern="1200" dirty="0" smtClean="0">
                <a:solidFill>
                  <a:schemeClr val="tx1"/>
                </a:solidFill>
                <a:effectLst/>
                <a:latin typeface="+mn-lt"/>
                <a:ea typeface="+mn-ea"/>
                <a:cs typeface="+mn-cs"/>
              </a:rPr>
              <a:t> that anything is wrong. They may believe that they’re in control of the situation because they have a positive relationship with the person in question.</a:t>
            </a:r>
          </a:p>
          <a:p>
            <a:r>
              <a:rPr lang="en-US" sz="1200" b="1" i="0" kern="1200" dirty="0" smtClean="0">
                <a:solidFill>
                  <a:schemeClr val="tx1"/>
                </a:solidFill>
                <a:effectLst/>
                <a:latin typeface="+mn-lt"/>
                <a:ea typeface="+mn-ea"/>
                <a:cs typeface="+mn-cs"/>
              </a:rPr>
              <a:t>They may be hoping that the abuse will stop</a:t>
            </a:r>
          </a:p>
          <a:p>
            <a:r>
              <a:rPr lang="en-US" sz="1200" b="0" i="0" kern="1200" dirty="0" smtClean="0">
                <a:solidFill>
                  <a:schemeClr val="tx1"/>
                </a:solidFill>
                <a:effectLst/>
                <a:latin typeface="+mn-lt"/>
                <a:ea typeface="+mn-ea"/>
                <a:cs typeface="+mn-cs"/>
              </a:rPr>
              <a:t>A child may refrain from speaking out about the abuse they are suffering because they believe that the situation is only temporary and that it will soon stop. The child may think they are being punished for something, or that the abuse is just a part of normal life, and may be waiting for the moment to pass.</a:t>
            </a:r>
          </a:p>
          <a:p>
            <a:r>
              <a:rPr lang="en-US" sz="1200" b="1" i="0" kern="1200" dirty="0" smtClean="0">
                <a:solidFill>
                  <a:schemeClr val="tx1"/>
                </a:solidFill>
                <a:effectLst/>
                <a:latin typeface="+mn-lt"/>
                <a:ea typeface="+mn-ea"/>
                <a:cs typeface="+mn-cs"/>
              </a:rPr>
              <a:t>They have never been asked</a:t>
            </a:r>
          </a:p>
          <a:p>
            <a:r>
              <a:rPr lang="en-US" sz="1200" b="0" i="0" kern="1200" dirty="0" smtClean="0">
                <a:solidFill>
                  <a:schemeClr val="tx1"/>
                </a:solidFill>
                <a:effectLst/>
                <a:latin typeface="+mn-lt"/>
                <a:ea typeface="+mn-ea"/>
                <a:cs typeface="+mn-cs"/>
              </a:rPr>
              <a:t>In some cases it may be that the child is simply waiting for someone to notice that something isn’t right. The child may not have the courage or opportunity to speak out and they may be hoping that a trusting adult will approach them and ask what’s wrong. This makes it essential for adults to stay alert to the possible signs of abuse and discuss the </a:t>
            </a:r>
            <a:r>
              <a:rPr lang="en-US" sz="1200" b="0" i="0" kern="1200" dirty="0" err="1" smtClean="0">
                <a:solidFill>
                  <a:schemeClr val="tx1"/>
                </a:solidFill>
                <a:effectLst/>
                <a:latin typeface="+mn-lt"/>
                <a:ea typeface="+mn-ea"/>
                <a:cs typeface="+mn-cs"/>
              </a:rPr>
              <a:t>behaviours</a:t>
            </a:r>
            <a:r>
              <a:rPr lang="en-US" sz="1200" b="0" i="0" kern="1200" dirty="0" smtClean="0">
                <a:solidFill>
                  <a:schemeClr val="tx1"/>
                </a:solidFill>
                <a:effectLst/>
                <a:latin typeface="+mn-lt"/>
                <a:ea typeface="+mn-ea"/>
                <a:cs typeface="+mn-cs"/>
              </a:rPr>
              <a:t> with the child when appropriate.</a:t>
            </a:r>
          </a:p>
          <a:p>
            <a:r>
              <a:rPr lang="en-US" dirty="0" smtClean="0"/>
              <a:t/>
            </a:r>
            <a:br>
              <a:rPr lang="en-US" dirty="0" smtClean="0"/>
            </a:br>
            <a:r>
              <a:rPr lang="en-US" dirty="0" smtClean="0"/>
              <a:t>source: </a:t>
            </a:r>
            <a:r>
              <a:rPr lang="en-GB" dirty="0" smtClean="0">
                <a:hlinkClick r:id="rId3"/>
              </a:rPr>
              <a:t>https://www.highspeedtraining.co.uk/hub/disclosure-child-abuse/</a:t>
            </a:r>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5</a:t>
            </a:fld>
            <a:endParaRPr lang="el-GR"/>
          </a:p>
        </p:txBody>
      </p:sp>
    </p:spTree>
    <p:extLst>
      <p:ext uri="{BB962C8B-B14F-4D97-AF65-F5344CB8AC3E}">
        <p14:creationId xmlns="" xmlns:p14="http://schemas.microsoft.com/office/powerpoint/2010/main" val="16845767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0000" lnSpcReduction="20000"/>
          </a:bodyPr>
          <a:lstStyle/>
          <a:p>
            <a:r>
              <a:rPr lang="en-US" sz="1200" b="0" i="1" kern="1200" dirty="0" smtClean="0">
                <a:solidFill>
                  <a:schemeClr val="tx1"/>
                </a:solidFill>
                <a:latin typeface="+mn-lt"/>
                <a:ea typeface="+mn-ea"/>
                <a:cs typeface="+mn-cs"/>
              </a:rPr>
              <a:t>it may be difficult to comprehend that a child would </a:t>
            </a:r>
            <a:r>
              <a:rPr lang="en-US" sz="1200" b="1" i="1" kern="1200" dirty="0" smtClean="0">
                <a:solidFill>
                  <a:schemeClr val="tx1"/>
                </a:solidFill>
                <a:latin typeface="+mn-lt"/>
                <a:ea typeface="+mn-ea"/>
                <a:cs typeface="+mn-cs"/>
              </a:rPr>
              <a:t>NOT</a:t>
            </a:r>
            <a:r>
              <a:rPr lang="en-US" sz="1200" b="0" i="1" kern="1200" dirty="0" smtClean="0">
                <a:solidFill>
                  <a:schemeClr val="tx1"/>
                </a:solidFill>
                <a:latin typeface="+mn-lt"/>
                <a:ea typeface="+mn-ea"/>
                <a:cs typeface="+mn-cs"/>
              </a:rPr>
              <a:t> immediately run to tell someone — mom, dad, a teacher, sibling, grandparent — after experiencing sexual abuse. Unfortunately, silence or delayed disclosure is actually the norm, rather than the exception.</a:t>
            </a:r>
          </a:p>
          <a:p>
            <a:endParaRPr lang="en-US" sz="1200" b="0" i="1"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 1) “Keep it a secret!”</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Perpetrators instruct children to keep the abuse a “secret,” that it’s something special that just the two of them are doing. This tactic is used frequently, especially with younger children.</a:t>
            </a:r>
          </a:p>
          <a:p>
            <a:r>
              <a:rPr lang="en-US" sz="1200" b="1" kern="1200" dirty="0" smtClean="0">
                <a:solidFill>
                  <a:schemeClr val="tx1"/>
                </a:solidFill>
                <a:latin typeface="+mn-lt"/>
                <a:ea typeface="+mn-ea"/>
                <a:cs typeface="+mn-cs"/>
              </a:rPr>
              <a:t>2) Fear and Threats.</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Another common tactic used by sexual perpetrators is to instill fear in child victims and/or threaten them. Threats can take a variety of forms including physical harm to the child, the child’s parents, siblings, friends or even a child’s pets. Threats can also include withholding items or privileges that are special to a child or even the basic necessities of life such as food and water. Sometimes, kids are just plain scared of or intimidated by their abusers. A child might also be fearful of how the person they want to disclosure to will react, or of negative repercussions, both explicit and implied, for telling.</a:t>
            </a:r>
          </a:p>
          <a:p>
            <a:r>
              <a:rPr lang="en-US" sz="1200" b="1" kern="1200" dirty="0" smtClean="0">
                <a:solidFill>
                  <a:schemeClr val="tx1"/>
                </a:solidFill>
                <a:latin typeface="+mn-lt"/>
                <a:ea typeface="+mn-ea"/>
                <a:cs typeface="+mn-cs"/>
              </a:rPr>
              <a:t>3) “I don’t know how or who to tell.”</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It is difficult for a young child or even a teenager trying to find the words to describe their experience of sexual abuse. For younger children, this is can often be difficult if they do not know the proper names of their body parts or understand basic body safety principles. For older kids, even if they can describe the abuse, it’s often embarrassing for them to talk about even with someone they trust. In fact, most children who disclose sexual abuse DO NOT tell their parents — rather, they seek out someone else in their circle of trust, if they choose to disclose at all.</a:t>
            </a:r>
          </a:p>
          <a:p>
            <a:r>
              <a:rPr lang="en-US" sz="1200" b="1" kern="1200" dirty="0" smtClean="0">
                <a:solidFill>
                  <a:schemeClr val="tx1"/>
                </a:solidFill>
                <a:latin typeface="+mn-lt"/>
                <a:ea typeface="+mn-ea"/>
                <a:cs typeface="+mn-cs"/>
              </a:rPr>
              <a:t>4) The Blame Game.</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Perpetrators often lead a child to believe that the sexual abuse is all the child’s fault! A child is told that s/he is the reason behind the abuse and that the child “made” the perpetrator do it — the perpetrator places all the blame for the abuse on the child.</a:t>
            </a:r>
          </a:p>
          <a:p>
            <a:r>
              <a:rPr lang="en-US" sz="1200" b="1" kern="1200" dirty="0" smtClean="0">
                <a:solidFill>
                  <a:schemeClr val="tx1"/>
                </a:solidFill>
                <a:latin typeface="+mn-lt"/>
                <a:ea typeface="+mn-ea"/>
                <a:cs typeface="+mn-cs"/>
              </a:rPr>
              <a:t>5) Grooming.</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Grooming is the process of earning a child victim’s trust and compliance. Perpetrators groom victims for two reasons: 1. “Test the waters” to see how a child victim will react or respond to advances; 2. Train the child victim for continued inappropriate and more advanced sexual contact. Grooming enables predators to earn a victim’s trust and can also reduce the likelihood that a victim will disclose the abuse. Grooming can take place in a very short period of time, or through numerous interactions with a child over a longer period of time. </a:t>
            </a:r>
          </a:p>
          <a:p>
            <a:r>
              <a:rPr lang="en-US" sz="1200" b="1" kern="1200" dirty="0" smtClean="0">
                <a:solidFill>
                  <a:schemeClr val="tx1"/>
                </a:solidFill>
                <a:latin typeface="+mn-lt"/>
                <a:ea typeface="+mn-ea"/>
                <a:cs typeface="+mn-cs"/>
              </a:rPr>
              <a:t>6) “No one will believe you!”</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By diminishing a child’s self-esteem and convincing a child that no one will believe them, perpetrators often manipulate children into silence. This tactic is commonly used by people in positions of power or authority. If a child thinks his/her story of abuse will not be believed, then why bother telling anyone?</a:t>
            </a:r>
          </a:p>
          <a:p>
            <a:r>
              <a:rPr lang="en-US" sz="1200" b="1" kern="1200" dirty="0" smtClean="0">
                <a:solidFill>
                  <a:schemeClr val="tx1"/>
                </a:solidFill>
                <a:latin typeface="+mn-lt"/>
                <a:ea typeface="+mn-ea"/>
                <a:cs typeface="+mn-cs"/>
              </a:rPr>
              <a:t>7) Dissociation.</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Dissociation is defined as disruptions in aspects of consciousness, identity, memory, physical actions and/or the environment. This state of being can often help children live through abuse by psychologically separating the child from the trauma as the abusive event is occurring. Sometimes, children who dissociate from abusive events do not recall the abuse until sometime in the future.</a:t>
            </a:r>
          </a:p>
          <a:p>
            <a:r>
              <a:rPr lang="en-US" sz="1200" b="1" kern="1200" dirty="0" smtClean="0">
                <a:solidFill>
                  <a:schemeClr val="tx1"/>
                </a:solidFill>
                <a:latin typeface="+mn-lt"/>
                <a:ea typeface="+mn-ea"/>
                <a:cs typeface="+mn-cs"/>
              </a:rPr>
              <a:t>8) Punishment.</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Many times, children are led to believe they will get in trouble for disclosing. Punishment can take on many forms including physical abuse, harm to other family members including beloved pets, or elimination of items that are special to a child (toys, special privileges, etc.). Kids are sometimes told they will be taken away from a parent or home they love if they tell anyone about the abuse.</a:t>
            </a:r>
          </a:p>
          <a:p>
            <a:r>
              <a:rPr lang="en-US" sz="1200" b="1" kern="1200" dirty="0" smtClean="0">
                <a:solidFill>
                  <a:schemeClr val="tx1"/>
                </a:solidFill>
                <a:latin typeface="+mn-lt"/>
                <a:ea typeface="+mn-ea"/>
                <a:cs typeface="+mn-cs"/>
              </a:rPr>
              <a:t>9) Shame.</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Sexual assault victims of any age can experience shame, embarrassment or humiliation. Those feelings can be so strong that they override the choice to tell anyone about the abuse.</a:t>
            </a:r>
          </a:p>
          <a:p>
            <a:r>
              <a:rPr lang="en-US" sz="1200" b="1" kern="1200" dirty="0" smtClean="0">
                <a:solidFill>
                  <a:schemeClr val="tx1"/>
                </a:solidFill>
                <a:latin typeface="+mn-lt"/>
                <a:ea typeface="+mn-ea"/>
                <a:cs typeface="+mn-cs"/>
              </a:rPr>
              <a:t>10) Love.</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Love is a powerful motivator to stay silent about abuse. The vast majority of all sexually abused children knows, love, or trust their abusers. So, it’s pretty common for children to have strong feelings for those perpetrating crimes against them. Because of those strong feelings, children often keep sexual abuse a secret. Love can take on many forms in child sexual abuse cases; some examples include:</a:t>
            </a:r>
          </a:p>
          <a:p>
            <a:pPr lvl="0"/>
            <a:r>
              <a:rPr lang="en-US" sz="1200" kern="1200" dirty="0" smtClean="0">
                <a:solidFill>
                  <a:schemeClr val="tx1"/>
                </a:solidFill>
                <a:latin typeface="+mn-lt"/>
                <a:ea typeface="+mn-ea"/>
                <a:cs typeface="+mn-cs"/>
              </a:rPr>
              <a:t>The child loves a parent or another family member who is abusing him/her</a:t>
            </a:r>
          </a:p>
          <a:p>
            <a:pPr lvl="0"/>
            <a:r>
              <a:rPr lang="en-US" sz="1200" kern="1200" dirty="0" smtClean="0">
                <a:solidFill>
                  <a:schemeClr val="tx1"/>
                </a:solidFill>
                <a:latin typeface="+mn-lt"/>
                <a:ea typeface="+mn-ea"/>
                <a:cs typeface="+mn-cs"/>
              </a:rPr>
              <a:t>The child wants to protect mom, dad, grandma, etc. if that person’s partner is sexually molesting him/her</a:t>
            </a:r>
          </a:p>
          <a:p>
            <a:pPr lvl="0"/>
            <a:r>
              <a:rPr lang="en-US" sz="1200" kern="1200" dirty="0" smtClean="0">
                <a:solidFill>
                  <a:schemeClr val="tx1"/>
                </a:solidFill>
                <a:latin typeface="+mn-lt"/>
                <a:ea typeface="+mn-ea"/>
                <a:cs typeface="+mn-cs"/>
              </a:rPr>
              <a:t>A Romeo-Juliet scenario exists where the child thinks s/he is in love with an older perpetrator</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latin typeface="+mn-lt"/>
                <a:ea typeface="+mn-ea"/>
                <a:cs typeface="+mn-cs"/>
              </a:rPr>
              <a:t>Source: </a:t>
            </a:r>
            <a:r>
              <a:rPr lang="en-GB" sz="1200" u="sng" kern="1200" dirty="0" smtClean="0">
                <a:solidFill>
                  <a:schemeClr val="tx1"/>
                </a:solidFill>
                <a:latin typeface="+mn-lt"/>
                <a:ea typeface="+mn-ea"/>
                <a:cs typeface="+mn-cs"/>
                <a:hlinkClick r:id="rId3"/>
              </a:rPr>
              <a:t>https://www.traversebaycac.org/2018/07/13/10-reasons-children-dont-disclose-sexual-abuse/</a:t>
            </a:r>
            <a:endParaRPr lang="en-US" sz="1200" kern="1200" dirty="0" smtClean="0">
              <a:solidFill>
                <a:schemeClr val="tx1"/>
              </a:solidFill>
              <a:latin typeface="+mn-lt"/>
              <a:ea typeface="+mn-ea"/>
              <a:cs typeface="+mn-cs"/>
            </a:endParaRPr>
          </a:p>
          <a:p>
            <a:endParaRPr lang="en-US" dirty="0" smtClean="0"/>
          </a:p>
          <a:p>
            <a:r>
              <a:rPr lang="en-US" dirty="0" smtClean="0"/>
              <a:t>Townsend, C. (2016). Child sexual abuse disclosure: What practitioners need to know. Charleston, S.C., Darkness to Light. Retrieved from www.D2L.org. </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6</a:t>
            </a:fld>
            <a:endParaRPr lang="el-GR"/>
          </a:p>
        </p:txBody>
      </p:sp>
    </p:spTree>
    <p:extLst>
      <p:ext uri="{BB962C8B-B14F-4D97-AF65-F5344CB8AC3E}">
        <p14:creationId xmlns="" xmlns:p14="http://schemas.microsoft.com/office/powerpoint/2010/main" val="35354367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smtClean="0"/>
              <a:t>&lt;see slide&gt;</a:t>
            </a:r>
          </a:p>
        </p:txBody>
      </p:sp>
      <p:sp>
        <p:nvSpPr>
          <p:cNvPr id="4" name="Slide Number Placeholder 3"/>
          <p:cNvSpPr>
            <a:spLocks noGrp="1"/>
          </p:cNvSpPr>
          <p:nvPr>
            <p:ph type="sldNum" sz="quarter" idx="10"/>
          </p:nvPr>
        </p:nvSpPr>
        <p:spPr/>
        <p:txBody>
          <a:bodyPr/>
          <a:lstStyle/>
          <a:p>
            <a:fld id="{10E7539B-C323-4049-8909-F9628D885A5E}" type="slidenum">
              <a:rPr lang="el-GR" smtClean="0"/>
              <a:pPr/>
              <a:t>7</a:t>
            </a:fld>
            <a:endParaRPr lang="el-GR"/>
          </a:p>
        </p:txBody>
      </p:sp>
    </p:spTree>
    <p:extLst>
      <p:ext uri="{BB962C8B-B14F-4D97-AF65-F5344CB8AC3E}">
        <p14:creationId xmlns="" xmlns:p14="http://schemas.microsoft.com/office/powerpoint/2010/main" val="3292198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smtClean="0"/>
              <a:t>&lt;see slide&gt;</a:t>
            </a:r>
          </a:p>
        </p:txBody>
      </p:sp>
      <p:sp>
        <p:nvSpPr>
          <p:cNvPr id="4" name="Slide Number Placeholder 3"/>
          <p:cNvSpPr>
            <a:spLocks noGrp="1"/>
          </p:cNvSpPr>
          <p:nvPr>
            <p:ph type="sldNum" sz="quarter" idx="10"/>
          </p:nvPr>
        </p:nvSpPr>
        <p:spPr/>
        <p:txBody>
          <a:bodyPr/>
          <a:lstStyle/>
          <a:p>
            <a:fld id="{10E7539B-C323-4049-8909-F9628D885A5E}" type="slidenum">
              <a:rPr lang="el-GR" smtClean="0"/>
              <a:pPr/>
              <a:t>8</a:t>
            </a:fld>
            <a:endParaRPr lang="el-GR"/>
          </a:p>
        </p:txBody>
      </p:sp>
    </p:spTree>
    <p:extLst>
      <p:ext uri="{BB962C8B-B14F-4D97-AF65-F5344CB8AC3E}">
        <p14:creationId xmlns="" xmlns:p14="http://schemas.microsoft.com/office/powerpoint/2010/main" val="38106178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&lt;see slide&gt;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Source: A Guide For Mandated Reporters In Recognizing And Reporting Child Abuse And Neglect. Commonwealth of Virginia Department of Social Services Child Protective Services. Available</a:t>
            </a:r>
            <a:r>
              <a:rPr lang="en-US" baseline="0" dirty="0" smtClean="0"/>
              <a:t> at: </a:t>
            </a:r>
            <a:r>
              <a:rPr lang="en-GB" dirty="0" smtClean="0">
                <a:hlinkClick r:id="rId3"/>
              </a:rPr>
              <a:t>https://www.dss.virginia.gov/files/division/dfs/mandated_reporters/cps/resources_guidance/032-02-0280-03-eng-07-19.pdf</a:t>
            </a:r>
            <a:endParaRPr lang="el-GR" dirty="0" smtClean="0"/>
          </a:p>
          <a:p>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9</a:t>
            </a:fld>
            <a:endParaRPr lang="el-GR"/>
          </a:p>
        </p:txBody>
      </p:sp>
    </p:spTree>
    <p:extLst>
      <p:ext uri="{BB962C8B-B14F-4D97-AF65-F5344CB8AC3E}">
        <p14:creationId xmlns="" xmlns:p14="http://schemas.microsoft.com/office/powerpoint/2010/main" val="37167484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Sources: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effectLst/>
                <a:latin typeface="+mn-lt"/>
                <a:ea typeface="+mn-ea"/>
                <a:cs typeface="+mn-cs"/>
              </a:rPr>
              <a:t>Pollack, D., &amp; </a:t>
            </a:r>
            <a:r>
              <a:rPr lang="en-US" sz="1200" b="0" i="0" kern="1200" dirty="0" err="1" smtClean="0">
                <a:solidFill>
                  <a:schemeClr val="tx1"/>
                </a:solidFill>
                <a:effectLst/>
                <a:latin typeface="+mn-lt"/>
                <a:ea typeface="+mn-ea"/>
                <a:cs typeface="+mn-cs"/>
              </a:rPr>
              <a:t>Kornblum</a:t>
            </a:r>
            <a:r>
              <a:rPr lang="en-US" sz="1200" b="0" i="0" kern="1200" dirty="0" smtClean="0">
                <a:solidFill>
                  <a:schemeClr val="tx1"/>
                </a:solidFill>
                <a:effectLst/>
                <a:latin typeface="+mn-lt"/>
                <a:ea typeface="+mn-ea"/>
                <a:cs typeface="+mn-cs"/>
              </a:rPr>
              <a:t>, L. S. (2019). When a child discloses abuse. Available at: </a:t>
            </a:r>
            <a:r>
              <a:rPr lang="en-US" dirty="0" smtClean="0"/>
              <a:t>http://129.98.180.24:8080/bitstream/handle/20.500.12202/4520/Pollack%20Kornblum%20Exchange%20When%20a%20child%20discloses%20abuse%20PDF.pdf?sequence=1&amp;isAllowed=y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A Guide For Mandated Reporters In Recognizing And Reporting Child Abuse And Neglect. Commonwealth of Virginia Department of Social Services Child Protective Services. Available</a:t>
            </a:r>
            <a:r>
              <a:rPr lang="en-US" baseline="0" dirty="0" smtClean="0"/>
              <a:t> at: </a:t>
            </a:r>
            <a:r>
              <a:rPr lang="en-GB" dirty="0" smtClean="0">
                <a:hlinkClick r:id="rId3"/>
              </a:rPr>
              <a:t>https://www.dss.virginia.gov/files/division/dfs/mandated_reporters/cps/resources_guidance/032-02-0280-03-eng-07-19.pdf</a:t>
            </a:r>
            <a:endParaRPr lang="en-GB"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err="1" smtClean="0">
                <a:solidFill>
                  <a:schemeClr val="tx1"/>
                </a:solidFill>
                <a:effectLst/>
                <a:latin typeface="+mn-lt"/>
                <a:ea typeface="+mn-ea"/>
                <a:cs typeface="+mn-cs"/>
                <a:hlinkClick r:id="rId4"/>
              </a:rPr>
              <a:t>Sakher</a:t>
            </a:r>
            <a:r>
              <a:rPr lang="en-US" sz="1200" b="0" i="0" u="none" strike="noStrike" kern="1200" dirty="0" smtClean="0">
                <a:solidFill>
                  <a:schemeClr val="tx1"/>
                </a:solidFill>
                <a:effectLst/>
                <a:latin typeface="+mn-lt"/>
                <a:ea typeface="+mn-ea"/>
                <a:cs typeface="+mn-cs"/>
                <a:hlinkClick r:id="rId4"/>
              </a:rPr>
              <a:t> </a:t>
            </a:r>
            <a:r>
              <a:rPr lang="en-US" sz="1200" b="0" i="0" u="none" strike="noStrike" kern="1200" dirty="0" err="1" smtClean="0">
                <a:solidFill>
                  <a:schemeClr val="tx1"/>
                </a:solidFill>
                <a:effectLst/>
                <a:latin typeface="+mn-lt"/>
                <a:ea typeface="+mn-ea"/>
                <a:cs typeface="+mn-cs"/>
                <a:hlinkClick r:id="rId4"/>
              </a:rPr>
              <a:t>AlQahtani</a:t>
            </a:r>
            <a:r>
              <a:rPr lang="en-US" sz="1200" b="0" i="0" u="none" strike="noStrike" kern="1200" dirty="0" smtClean="0">
                <a:solidFill>
                  <a:schemeClr val="tx1"/>
                </a:solidFill>
                <a:effectLst/>
                <a:latin typeface="+mn-lt"/>
                <a:ea typeface="+mn-ea"/>
                <a:cs typeface="+mn-cs"/>
                <a:hlinkClick r:id="rId4"/>
              </a:rPr>
              <a:t>, BDS, </a:t>
            </a:r>
            <a:r>
              <a:rPr lang="en-US" sz="1200" b="0" i="0" u="none" strike="noStrike" kern="1200" dirty="0" err="1" smtClean="0">
                <a:solidFill>
                  <a:schemeClr val="tx1"/>
                </a:solidFill>
                <a:effectLst/>
                <a:latin typeface="+mn-lt"/>
                <a:ea typeface="+mn-ea"/>
                <a:cs typeface="+mn-cs"/>
                <a:hlinkClick r:id="rId4"/>
              </a:rPr>
              <a:t>MClinDent</a:t>
            </a:r>
            <a:r>
              <a:rPr lang="en-US" sz="1200" b="0" i="0" u="none" strike="noStrike" kern="1200" dirty="0" smtClean="0">
                <a:solidFill>
                  <a:schemeClr val="tx1"/>
                </a:solidFill>
                <a:effectLst/>
                <a:latin typeface="+mn-lt"/>
                <a:ea typeface="+mn-ea"/>
                <a:cs typeface="+mn-cs"/>
                <a:hlinkClick r:id="rId4"/>
              </a:rPr>
              <a:t>, </a:t>
            </a:r>
            <a:r>
              <a:rPr lang="en-US" sz="1200" b="0" i="0" u="none" strike="noStrike" kern="1200" dirty="0" err="1" smtClean="0">
                <a:solidFill>
                  <a:schemeClr val="tx1"/>
                </a:solidFill>
                <a:effectLst/>
                <a:latin typeface="+mn-lt"/>
                <a:ea typeface="+mn-ea"/>
                <a:cs typeface="+mn-cs"/>
                <a:hlinkClick r:id="rId4"/>
              </a:rPr>
              <a:t>PhD</a:t>
            </a:r>
            <a:r>
              <a:rPr lang="en-US" sz="1200" b="0" i="0" u="none" strike="noStrike" kern="1200" dirty="0" err="1" smtClean="0">
                <a:solidFill>
                  <a:schemeClr val="tx1"/>
                </a:solidFill>
                <a:effectLst/>
                <a:latin typeface="+mn-lt"/>
                <a:ea typeface="+mn-ea"/>
                <a:cs typeface="+mn-cs"/>
                <a:hlinkClick r:id="rId5"/>
              </a:rPr>
              <a:t>Amber</a:t>
            </a:r>
            <a:r>
              <a:rPr lang="en-US" sz="1200" b="0" i="0" u="none" strike="noStrike" kern="1200" dirty="0" smtClean="0">
                <a:solidFill>
                  <a:schemeClr val="tx1"/>
                </a:solidFill>
                <a:effectLst/>
                <a:latin typeface="+mn-lt"/>
                <a:ea typeface="+mn-ea"/>
                <a:cs typeface="+mn-cs"/>
                <a:hlinkClick r:id="rId5"/>
              </a:rPr>
              <a:t> D. Riley, MS, RDH</a:t>
            </a:r>
            <a:r>
              <a:rPr lang="en-US" sz="1200" b="0" i="0" u="none" strike="noStrike" kern="1200" baseline="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Identifying and responding to child abuse and neglect - For the dental professional, identifying child abuse and neglect is not always a straightforward task. Knowing the relevant laws and research findings is important to lead to informed assessments and decisions. Available at: </a:t>
            </a:r>
            <a:r>
              <a:rPr lang="en-GB" dirty="0" smtClean="0">
                <a:hlinkClick r:id="rId6"/>
              </a:rPr>
              <a:t>https://www.rdhmag.com/patient-care/article/14167560/recognizing-and-responding-to-child-abuse-and-neglect-a-guide-for-dental-professionals</a:t>
            </a:r>
            <a:endParaRPr lang="en-GB"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l-GR" b="0" dirty="0" smtClean="0"/>
          </a:p>
          <a:p>
            <a:endParaRPr lang="el-GR" b="0"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10</a:t>
            </a:fld>
            <a:endParaRPr lang="el-GR"/>
          </a:p>
        </p:txBody>
      </p:sp>
    </p:spTree>
    <p:extLst>
      <p:ext uri="{BB962C8B-B14F-4D97-AF65-F5344CB8AC3E}">
        <p14:creationId xmlns="" xmlns:p14="http://schemas.microsoft.com/office/powerpoint/2010/main" val="37167484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en-US" smtClean="0"/>
              <a:t>Click to edit Master title style</a:t>
            </a:r>
            <a:endParaRPr lang="el-GR"/>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892" indent="0" algn="ctr">
              <a:buNone/>
              <a:defRPr sz="1500"/>
            </a:lvl2pPr>
            <a:lvl3pPr marL="685783" indent="0" algn="ctr">
              <a:buNone/>
              <a:defRPr sz="140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en-US" smtClean="0"/>
              <a:t>Click to edit Master subtitle style</a:t>
            </a:r>
            <a:endParaRPr lang="el-GR"/>
          </a:p>
        </p:txBody>
      </p:sp>
    </p:spTree>
    <p:extLst>
      <p:ext uri="{BB962C8B-B14F-4D97-AF65-F5344CB8AC3E}">
        <p14:creationId xmlns="" xmlns:p14="http://schemas.microsoft.com/office/powerpoint/2010/main" val="359524985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Tree>
    <p:extLst>
      <p:ext uri="{BB962C8B-B14F-4D97-AF65-F5344CB8AC3E}">
        <p14:creationId xmlns="" xmlns:p14="http://schemas.microsoft.com/office/powerpoint/2010/main" val="40374821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273844"/>
            <a:ext cx="1971675" cy="4358879"/>
          </a:xfrm>
        </p:spPr>
        <p:txBody>
          <a:bodyPr vert="eaVert"/>
          <a:lstStyle/>
          <a:p>
            <a:r>
              <a:rPr lang="en-US" smtClean="0"/>
              <a:t>Click to edit Master title style</a:t>
            </a:r>
            <a:endParaRPr lang="el-GR"/>
          </a:p>
        </p:txBody>
      </p:sp>
      <p:sp>
        <p:nvSpPr>
          <p:cNvPr id="3" name="Vertical Text Placeholder 2"/>
          <p:cNvSpPr>
            <a:spLocks noGrp="1"/>
          </p:cNvSpPr>
          <p:nvPr>
            <p:ph type="body" orient="vert" idx="1"/>
          </p:nvPr>
        </p:nvSpPr>
        <p:spPr>
          <a:xfrm>
            <a:off x="628651" y="273844"/>
            <a:ext cx="5800725" cy="435887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Tree>
    <p:extLst>
      <p:ext uri="{BB962C8B-B14F-4D97-AF65-F5344CB8AC3E}">
        <p14:creationId xmlns="" xmlns:p14="http://schemas.microsoft.com/office/powerpoint/2010/main" val="33034902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Custom Layout">
    <p:spTree>
      <p:nvGrpSpPr>
        <p:cNvPr id="1" name=""/>
        <p:cNvGrpSpPr/>
        <p:nvPr/>
      </p:nvGrpSpPr>
      <p:grpSpPr>
        <a:xfrm>
          <a:off x="0" y="0"/>
          <a:ext cx="0" cy="0"/>
          <a:chOff x="0" y="0"/>
          <a:chExt cx="0" cy="0"/>
        </a:xfrm>
      </p:grpSpPr>
      <p:pic>
        <p:nvPicPr>
          <p:cNvPr id="6" name="Picture 2"/>
          <p:cNvPicPr>
            <a:picLocks noChangeAspect="1" noChangeArrowheads="1"/>
          </p:cNvPicPr>
          <p:nvPr userDrawn="1"/>
        </p:nvPicPr>
        <p:blipFill>
          <a:blip r:embed="rId2" cstate="print"/>
          <a:srcRect/>
          <a:stretch>
            <a:fillRect/>
          </a:stretch>
        </p:blipFill>
        <p:spPr bwMode="auto">
          <a:xfrm>
            <a:off x="6723683" y="4733927"/>
            <a:ext cx="2186955" cy="381304"/>
          </a:xfrm>
          <a:prstGeom prst="rect">
            <a:avLst/>
          </a:prstGeom>
          <a:noFill/>
          <a:ln w="9525">
            <a:noFill/>
            <a:miter lim="800000"/>
            <a:headEnd/>
            <a:tailEnd/>
          </a:ln>
        </p:spPr>
      </p:pic>
      <p:sp>
        <p:nvSpPr>
          <p:cNvPr id="10" name="Rectangle 3"/>
          <p:cNvSpPr>
            <a:spLocks noChangeArrowheads="1"/>
          </p:cNvSpPr>
          <p:nvPr userDrawn="1"/>
        </p:nvSpPr>
        <p:spPr bwMode="auto">
          <a:xfrm>
            <a:off x="2248746" y="4728582"/>
            <a:ext cx="3078212" cy="438582"/>
          </a:xfrm>
          <a:prstGeom prst="rect">
            <a:avLst/>
          </a:prstGeom>
          <a:noFill/>
          <a:ln w="9525">
            <a:noFill/>
            <a:miter lim="800000"/>
            <a:headEnd/>
            <a:tailEnd/>
          </a:ln>
          <a:effectLst/>
        </p:spPr>
        <p:txBody>
          <a:bodyPr wrap="square" lIns="68580" tIns="34290" rIns="68580" bIns="34290" anchor="ctr">
            <a:spAutoFit/>
          </a:bodyPr>
          <a:lstStyle/>
          <a:p>
            <a:pPr algn="r">
              <a:tabLst>
                <a:tab pos="1977580" algn="ctr"/>
                <a:tab pos="3955157" algn="r"/>
              </a:tabLst>
            </a:pPr>
            <a:r>
              <a:rPr lang="en-US" sz="800" dirty="0" smtClean="0">
                <a:solidFill>
                  <a:srgbClr val="595959"/>
                </a:solidFill>
                <a:latin typeface="Agency FB" pitchFamily="34" charset="0"/>
                <a:cs typeface="Times New Roman" pitchFamily="18" charset="0"/>
              </a:rPr>
              <a:t>“Coordinated Response to Child Abuse &amp; Neglect via Minimum Data Set: </a:t>
            </a:r>
            <a:r>
              <a:rPr lang="en-US" sz="800" i="1" dirty="0" smtClean="0">
                <a:solidFill>
                  <a:srgbClr val="595959"/>
                </a:solidFill>
                <a:latin typeface="Agency FB" pitchFamily="34" charset="0"/>
                <a:cs typeface="Times New Roman" pitchFamily="18" charset="0"/>
              </a:rPr>
              <a:t>from planning to practice</a:t>
            </a:r>
            <a:r>
              <a:rPr lang="en-US" sz="800" dirty="0" smtClean="0">
                <a:solidFill>
                  <a:srgbClr val="595959"/>
                </a:solidFill>
                <a:latin typeface="Agency FB" pitchFamily="34" charset="0"/>
                <a:cs typeface="Times New Roman" pitchFamily="18" charset="0"/>
              </a:rPr>
              <a:t>” [GA</a:t>
            </a:r>
            <a:r>
              <a:rPr lang="en-US" sz="800" baseline="0" dirty="0" smtClean="0">
                <a:solidFill>
                  <a:srgbClr val="595959"/>
                </a:solidFill>
                <a:latin typeface="Agency FB" pitchFamily="34" charset="0"/>
                <a:cs typeface="Times New Roman" pitchFamily="18" charset="0"/>
              </a:rPr>
              <a:t> </a:t>
            </a:r>
            <a:r>
              <a:rPr lang="en-US" sz="800" baseline="0" dirty="0" err="1" smtClean="0">
                <a:solidFill>
                  <a:srgbClr val="595959"/>
                </a:solidFill>
                <a:latin typeface="Agency FB" pitchFamily="34" charset="0"/>
                <a:cs typeface="Times New Roman" pitchFamily="18" charset="0"/>
              </a:rPr>
              <a:t>Nr</a:t>
            </a:r>
            <a:r>
              <a:rPr lang="en-US" sz="800" dirty="0" smtClean="0">
                <a:solidFill>
                  <a:srgbClr val="595959"/>
                </a:solidFill>
                <a:latin typeface="Agency FB" pitchFamily="34" charset="0"/>
                <a:cs typeface="Times New Roman" pitchFamily="18" charset="0"/>
              </a:rPr>
              <a:t>: 810508 — CAN-MDS II — Funded by EU REC Programme 2014-2020]1</a:t>
            </a:r>
          </a:p>
          <a:p>
            <a:pPr algn="ctr">
              <a:tabLst>
                <a:tab pos="1977580" algn="ctr"/>
                <a:tab pos="3955157" algn="r"/>
              </a:tabLst>
            </a:pPr>
            <a:r>
              <a:rPr lang="en-US" sz="800" b="1" dirty="0" smtClean="0">
                <a:solidFill>
                  <a:schemeClr val="accent1"/>
                </a:solidFill>
                <a:latin typeface="Agency FB" pitchFamily="34" charset="0"/>
                <a:cs typeface="Times New Roman" pitchFamily="18" charset="0"/>
              </a:rPr>
              <a:t>CAN-MDS</a:t>
            </a:r>
            <a:r>
              <a:rPr lang="en-US" sz="800" b="1" baseline="0" dirty="0" smtClean="0">
                <a:solidFill>
                  <a:schemeClr val="accent1"/>
                </a:solidFill>
                <a:latin typeface="Agency FB" pitchFamily="34" charset="0"/>
                <a:cs typeface="Times New Roman" pitchFamily="18" charset="0"/>
              </a:rPr>
              <a:t> Operators’ Seminar</a:t>
            </a:r>
            <a:endParaRPr lang="en-US" sz="800" b="1" dirty="0" smtClean="0">
              <a:solidFill>
                <a:schemeClr val="accent1"/>
              </a:solidFill>
              <a:latin typeface="Agency FB" pitchFamily="34" charset="0"/>
              <a:cs typeface="Times New Roman" pitchFamily="18" charset="0"/>
            </a:endParaRPr>
          </a:p>
        </p:txBody>
      </p:sp>
      <p:pic>
        <p:nvPicPr>
          <p:cNvPr id="11" name="Picture 10"/>
          <p:cNvPicPr>
            <a:picLocks noChangeAspect="1"/>
          </p:cNvPicPr>
          <p:nvPr userDrawn="1"/>
        </p:nvPicPr>
        <p:blipFill>
          <a:blip r:embed="rId3" cstate="print"/>
          <a:stretch>
            <a:fillRect/>
          </a:stretch>
        </p:blipFill>
        <p:spPr>
          <a:xfrm>
            <a:off x="1327066" y="4848692"/>
            <a:ext cx="353501" cy="234298"/>
          </a:xfrm>
          <a:prstGeom prst="rect">
            <a:avLst/>
          </a:prstGeom>
        </p:spPr>
      </p:pic>
      <p:sp>
        <p:nvSpPr>
          <p:cNvPr id="12" name="Rectangle 11"/>
          <p:cNvSpPr/>
          <p:nvPr userDrawn="1"/>
        </p:nvSpPr>
        <p:spPr>
          <a:xfrm>
            <a:off x="124691" y="4772893"/>
            <a:ext cx="1114425" cy="349063"/>
          </a:xfrm>
          <a:prstGeom prst="rect">
            <a:avLst/>
          </a:prstGeom>
        </p:spPr>
        <p:style>
          <a:lnRef idx="2">
            <a:schemeClr val="accent2"/>
          </a:lnRef>
          <a:fillRef idx="1">
            <a:schemeClr val="lt1"/>
          </a:fillRef>
          <a:effectRef idx="0">
            <a:schemeClr val="accent2"/>
          </a:effectRef>
          <a:fontRef idx="minor">
            <a:schemeClr val="dk1"/>
          </a:fontRef>
        </p:style>
        <p:txBody>
          <a:bodyPr lIns="68580" tIns="34290" rIns="68580" bIns="34290" rtlCol="0" anchor="ctr"/>
          <a:lstStyle/>
          <a:p>
            <a:pPr algn="ctr"/>
            <a:r>
              <a:rPr lang="en-US" dirty="0" smtClean="0">
                <a:solidFill>
                  <a:srgbClr val="FF0000"/>
                </a:solidFill>
              </a:rPr>
              <a:t>your logo</a:t>
            </a:r>
            <a:endParaRPr lang="el-GR" dirty="0">
              <a:solidFill>
                <a:srgbClr val="FF0000"/>
              </a:solidFill>
            </a:endParaRPr>
          </a:p>
        </p:txBody>
      </p:sp>
    </p:spTree>
    <p:extLst>
      <p:ext uri="{BB962C8B-B14F-4D97-AF65-F5344CB8AC3E}">
        <p14:creationId xmlns="" xmlns:p14="http://schemas.microsoft.com/office/powerpoint/2010/main" val="11252535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6"/>
            <a:ext cx="7886700" cy="892970"/>
          </a:xfrm>
        </p:spPr>
        <p:txBody>
          <a:bodyPr/>
          <a:lstStyle/>
          <a:p>
            <a:r>
              <a:rPr lang="en-US" dirty="0" smtClean="0"/>
              <a:t>Click to edit Master title style</a:t>
            </a:r>
            <a:endParaRPr lang="el-GR" dirty="0"/>
          </a:p>
        </p:txBody>
      </p:sp>
      <p:sp>
        <p:nvSpPr>
          <p:cNvPr id="3" name="Content Placeholder 2"/>
          <p:cNvSpPr>
            <a:spLocks noGrp="1"/>
          </p:cNvSpPr>
          <p:nvPr>
            <p:ph idx="1"/>
          </p:nvPr>
        </p:nvSpPr>
        <p:spPr/>
        <p:txBody>
          <a:bodyPr/>
          <a:lstStyle>
            <a:lvl1pPr marL="271457" indent="-271457">
              <a:buClr>
                <a:schemeClr val="accent1"/>
              </a:buClr>
              <a:buFont typeface="Wingdings 3" panose="05040102010807070707" pitchFamily="18" charset="2"/>
              <a:buChar char="´"/>
              <a:defRPr/>
            </a:lvl1pPr>
            <a:lvl2pPr marL="607204" indent="-264313">
              <a:buClr>
                <a:schemeClr val="accent1">
                  <a:lumMod val="75000"/>
                </a:schemeClr>
              </a:buClr>
              <a:buFont typeface="Wingdings 3" panose="05040102010807070707" pitchFamily="18" charset="2"/>
              <a:buChar char="´"/>
              <a:defRPr/>
            </a:lvl2pPr>
            <a:lvl3pPr marL="942952" indent="-257168">
              <a:buClr>
                <a:schemeClr val="accent1">
                  <a:lumMod val="50000"/>
                </a:schemeClr>
              </a:buClr>
              <a:buFont typeface="Wingdings 3" panose="05040102010807070707" pitchFamily="18" charset="2"/>
              <a:buChar char="´"/>
              <a:defRPr/>
            </a:lvl3pPr>
            <a:lvl4pPr marL="1278699" indent="-250025">
              <a:buClr>
                <a:schemeClr val="tx2">
                  <a:lumMod val="50000"/>
                </a:schemeClr>
              </a:buClr>
              <a:buFont typeface="Wingdings 3" panose="05040102010807070707" pitchFamily="18" charset="2"/>
              <a:buChar char="´"/>
              <a:defRPr/>
            </a:lvl4pPr>
            <a:lvl5pPr marL="1614448" indent="-242882">
              <a:buClr>
                <a:schemeClr val="tx2">
                  <a:lumMod val="75000"/>
                </a:schemeClr>
              </a:buClr>
              <a:buFont typeface="Wingdings 3" panose="05040102010807070707" pitchFamily="18" charset="2"/>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l-GR" dirty="0"/>
          </a:p>
        </p:txBody>
      </p:sp>
      <p:cxnSp>
        <p:nvCxnSpPr>
          <p:cNvPr id="8" name="Straight Connector 7"/>
          <p:cNvCxnSpPr/>
          <p:nvPr userDrawn="1"/>
        </p:nvCxnSpPr>
        <p:spPr>
          <a:xfrm>
            <a:off x="628650" y="1172522"/>
            <a:ext cx="78867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186792485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5"/>
            <a:ext cx="7886700" cy="2139553"/>
          </a:xfrm>
        </p:spPr>
        <p:txBody>
          <a:bodyPr anchor="b"/>
          <a:lstStyle>
            <a:lvl1pPr>
              <a:defRPr sz="4500"/>
            </a:lvl1pPr>
          </a:lstStyle>
          <a:p>
            <a:r>
              <a:rPr lang="en-US" smtClean="0"/>
              <a:t>Click to edit Master title style</a:t>
            </a:r>
            <a:endParaRPr lang="el-GR"/>
          </a:p>
        </p:txBody>
      </p:sp>
      <p:sp>
        <p:nvSpPr>
          <p:cNvPr id="3" name="Text Placeholder 2"/>
          <p:cNvSpPr>
            <a:spLocks noGrp="1"/>
          </p:cNvSpPr>
          <p:nvPr>
            <p:ph type="body" idx="1"/>
          </p:nvPr>
        </p:nvSpPr>
        <p:spPr>
          <a:xfrm>
            <a:off x="623888" y="3442099"/>
            <a:ext cx="7886700" cy="1125140"/>
          </a:xfrm>
        </p:spPr>
        <p:txBody>
          <a:bodyPr/>
          <a:lstStyle>
            <a:lvl1pPr marL="0" indent="0">
              <a:buNone/>
              <a:defRPr sz="1800">
                <a:solidFill>
                  <a:schemeClr val="tx1">
                    <a:tint val="75000"/>
                  </a:schemeClr>
                </a:solidFill>
              </a:defRPr>
            </a:lvl1pPr>
            <a:lvl2pPr marL="342892" indent="0">
              <a:buNone/>
              <a:defRPr sz="1500">
                <a:solidFill>
                  <a:schemeClr val="tx1">
                    <a:tint val="75000"/>
                  </a:schemeClr>
                </a:solidFill>
              </a:defRPr>
            </a:lvl2pPr>
            <a:lvl3pPr marL="685783" indent="0">
              <a:buNone/>
              <a:defRPr sz="1400">
                <a:solidFill>
                  <a:schemeClr val="tx1">
                    <a:tint val="75000"/>
                  </a:schemeClr>
                </a:solidFill>
              </a:defRPr>
            </a:lvl3pPr>
            <a:lvl4pPr marL="1028675" indent="0">
              <a:buNone/>
              <a:defRPr sz="1200">
                <a:solidFill>
                  <a:schemeClr val="tx1">
                    <a:tint val="75000"/>
                  </a:schemeClr>
                </a:solidFill>
              </a:defRPr>
            </a:lvl4pPr>
            <a:lvl5pPr marL="1371566" indent="0">
              <a:buNone/>
              <a:defRPr sz="1200">
                <a:solidFill>
                  <a:schemeClr val="tx1">
                    <a:tint val="75000"/>
                  </a:schemeClr>
                </a:solidFill>
              </a:defRPr>
            </a:lvl5pPr>
            <a:lvl6pPr marL="1714457" indent="0">
              <a:buNone/>
              <a:defRPr sz="1200">
                <a:solidFill>
                  <a:schemeClr val="tx1">
                    <a:tint val="75000"/>
                  </a:schemeClr>
                </a:solidFill>
              </a:defRPr>
            </a:lvl6pPr>
            <a:lvl7pPr marL="2057348" indent="0">
              <a:buNone/>
              <a:defRPr sz="1200">
                <a:solidFill>
                  <a:schemeClr val="tx1">
                    <a:tint val="75000"/>
                  </a:schemeClr>
                </a:solidFill>
              </a:defRPr>
            </a:lvl7pPr>
            <a:lvl8pPr marL="2400240" indent="0">
              <a:buNone/>
              <a:defRPr sz="1200">
                <a:solidFill>
                  <a:schemeClr val="tx1">
                    <a:tint val="75000"/>
                  </a:schemeClr>
                </a:solidFill>
              </a:defRPr>
            </a:lvl8pPr>
            <a:lvl9pPr marL="2743132" indent="0">
              <a:buNone/>
              <a:defRPr sz="1200">
                <a:solidFill>
                  <a:schemeClr val="tx1">
                    <a:tint val="75000"/>
                  </a:schemeClr>
                </a:solidFill>
              </a:defRPr>
            </a:lvl9pPr>
          </a:lstStyle>
          <a:p>
            <a:pPr lvl="0"/>
            <a:r>
              <a:rPr lang="en-US" smtClean="0"/>
              <a:t>Click to edit Master text styles</a:t>
            </a:r>
          </a:p>
        </p:txBody>
      </p:sp>
    </p:spTree>
    <p:extLst>
      <p:ext uri="{BB962C8B-B14F-4D97-AF65-F5344CB8AC3E}">
        <p14:creationId xmlns="" xmlns:p14="http://schemas.microsoft.com/office/powerpoint/2010/main" val="32398648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Content Placeholder 2"/>
          <p:cNvSpPr>
            <a:spLocks noGrp="1"/>
          </p:cNvSpPr>
          <p:nvPr>
            <p:ph sz="half" idx="1"/>
          </p:nvPr>
        </p:nvSpPr>
        <p:spPr>
          <a:xfrm>
            <a:off x="628650" y="1369219"/>
            <a:ext cx="3886200" cy="326350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Content Placeholder 3"/>
          <p:cNvSpPr>
            <a:spLocks noGrp="1"/>
          </p:cNvSpPr>
          <p:nvPr>
            <p:ph sz="half" idx="2"/>
          </p:nvPr>
        </p:nvSpPr>
        <p:spPr>
          <a:xfrm>
            <a:off x="4629150" y="1369219"/>
            <a:ext cx="3886200" cy="326350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Tree>
    <p:extLst>
      <p:ext uri="{BB962C8B-B14F-4D97-AF65-F5344CB8AC3E}">
        <p14:creationId xmlns="" xmlns:p14="http://schemas.microsoft.com/office/powerpoint/2010/main" val="27940423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6"/>
            <a:ext cx="7886700" cy="994172"/>
          </a:xfrm>
        </p:spPr>
        <p:txBody>
          <a:bodyPr/>
          <a:lstStyle/>
          <a:p>
            <a:r>
              <a:rPr lang="en-US" smtClean="0"/>
              <a:t>Click to edit Master title style</a:t>
            </a:r>
            <a:endParaRPr lang="el-GR"/>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892" indent="0">
              <a:buNone/>
              <a:defRPr sz="1500" b="1"/>
            </a:lvl2pPr>
            <a:lvl3pPr marL="685783" indent="0">
              <a:buNone/>
              <a:defRPr sz="140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1878806"/>
            <a:ext cx="3868340" cy="276344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Text Placeholder 4"/>
          <p:cNvSpPr>
            <a:spLocks noGrp="1"/>
          </p:cNvSpPr>
          <p:nvPr>
            <p:ph type="body" sz="quarter" idx="3"/>
          </p:nvPr>
        </p:nvSpPr>
        <p:spPr>
          <a:xfrm>
            <a:off x="4629151" y="1260872"/>
            <a:ext cx="3887391" cy="617934"/>
          </a:xfrm>
        </p:spPr>
        <p:txBody>
          <a:bodyPr anchor="b"/>
          <a:lstStyle>
            <a:lvl1pPr marL="0" indent="0">
              <a:buNone/>
              <a:defRPr sz="1800" b="1"/>
            </a:lvl1pPr>
            <a:lvl2pPr marL="342892" indent="0">
              <a:buNone/>
              <a:defRPr sz="1500" b="1"/>
            </a:lvl2pPr>
            <a:lvl3pPr marL="685783" indent="0">
              <a:buNone/>
              <a:defRPr sz="140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1" y="1878806"/>
            <a:ext cx="3887391" cy="276344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Tree>
    <p:extLst>
      <p:ext uri="{BB962C8B-B14F-4D97-AF65-F5344CB8AC3E}">
        <p14:creationId xmlns="" xmlns:p14="http://schemas.microsoft.com/office/powerpoint/2010/main" val="14832777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Tree>
    <p:extLst>
      <p:ext uri="{BB962C8B-B14F-4D97-AF65-F5344CB8AC3E}">
        <p14:creationId xmlns="" xmlns:p14="http://schemas.microsoft.com/office/powerpoint/2010/main" val="32492221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40340450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smtClean="0"/>
              <a:t>Click to edit Master title style</a:t>
            </a:r>
            <a:endParaRPr lang="el-GR"/>
          </a:p>
        </p:txBody>
      </p:sp>
      <p:sp>
        <p:nvSpPr>
          <p:cNvPr id="3" name="Content Placeholder 2"/>
          <p:cNvSpPr>
            <a:spLocks noGrp="1"/>
          </p:cNvSpPr>
          <p:nvPr>
            <p:ph idx="1"/>
          </p:nvPr>
        </p:nvSpPr>
        <p:spPr>
          <a:xfrm>
            <a:off x="3887391" y="740571"/>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892" indent="0">
              <a:buNone/>
              <a:defRPr sz="1100"/>
            </a:lvl2pPr>
            <a:lvl3pPr marL="685783" indent="0">
              <a:buNone/>
              <a:defRPr sz="900"/>
            </a:lvl3pPr>
            <a:lvl4pPr marL="1028675" indent="0">
              <a:buNone/>
              <a:defRPr sz="800"/>
            </a:lvl4pPr>
            <a:lvl5pPr marL="1371566" indent="0">
              <a:buNone/>
              <a:defRPr sz="800"/>
            </a:lvl5pPr>
            <a:lvl6pPr marL="1714457" indent="0">
              <a:buNone/>
              <a:defRPr sz="800"/>
            </a:lvl6pPr>
            <a:lvl7pPr marL="2057348" indent="0">
              <a:buNone/>
              <a:defRPr sz="800"/>
            </a:lvl7pPr>
            <a:lvl8pPr marL="2400240" indent="0">
              <a:buNone/>
              <a:defRPr sz="800"/>
            </a:lvl8pPr>
            <a:lvl9pPr marL="2743132" indent="0">
              <a:buNone/>
              <a:defRPr sz="800"/>
            </a:lvl9pPr>
          </a:lstStyle>
          <a:p>
            <a:pPr lvl="0"/>
            <a:r>
              <a:rPr lang="en-US" smtClean="0"/>
              <a:t>Click to edit Master text styles</a:t>
            </a:r>
          </a:p>
        </p:txBody>
      </p:sp>
    </p:spTree>
    <p:extLst>
      <p:ext uri="{BB962C8B-B14F-4D97-AF65-F5344CB8AC3E}">
        <p14:creationId xmlns="" xmlns:p14="http://schemas.microsoft.com/office/powerpoint/2010/main" val="42324058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smtClean="0"/>
              <a:t>Click to edit Master title style</a:t>
            </a:r>
            <a:endParaRPr lang="el-GR"/>
          </a:p>
        </p:txBody>
      </p:sp>
      <p:sp>
        <p:nvSpPr>
          <p:cNvPr id="3" name="Picture Placeholder 2"/>
          <p:cNvSpPr>
            <a:spLocks noGrp="1"/>
          </p:cNvSpPr>
          <p:nvPr>
            <p:ph type="pic" idx="1"/>
          </p:nvPr>
        </p:nvSpPr>
        <p:spPr>
          <a:xfrm>
            <a:off x="3887391" y="740571"/>
            <a:ext cx="4629150" cy="3655219"/>
          </a:xfrm>
        </p:spPr>
        <p:txBody>
          <a:bodyPr/>
          <a:lstStyle>
            <a:lvl1pPr marL="0" indent="0">
              <a:buNone/>
              <a:defRPr sz="2400"/>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endParaRPr lang="el-GR"/>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892" indent="0">
              <a:buNone/>
              <a:defRPr sz="1100"/>
            </a:lvl2pPr>
            <a:lvl3pPr marL="685783" indent="0">
              <a:buNone/>
              <a:defRPr sz="900"/>
            </a:lvl3pPr>
            <a:lvl4pPr marL="1028675" indent="0">
              <a:buNone/>
              <a:defRPr sz="800"/>
            </a:lvl4pPr>
            <a:lvl5pPr marL="1371566" indent="0">
              <a:buNone/>
              <a:defRPr sz="800"/>
            </a:lvl5pPr>
            <a:lvl6pPr marL="1714457" indent="0">
              <a:buNone/>
              <a:defRPr sz="800"/>
            </a:lvl6pPr>
            <a:lvl7pPr marL="2057348" indent="0">
              <a:buNone/>
              <a:defRPr sz="800"/>
            </a:lvl7pPr>
            <a:lvl8pPr marL="2400240" indent="0">
              <a:buNone/>
              <a:defRPr sz="800"/>
            </a:lvl8pPr>
            <a:lvl9pPr marL="2743132" indent="0">
              <a:buNone/>
              <a:defRPr sz="800"/>
            </a:lvl9pPr>
          </a:lstStyle>
          <a:p>
            <a:pPr lvl="0"/>
            <a:r>
              <a:rPr lang="en-US" smtClean="0"/>
              <a:t>Click to edit Master text styles</a:t>
            </a:r>
          </a:p>
        </p:txBody>
      </p:sp>
    </p:spTree>
    <p:extLst>
      <p:ext uri="{BB962C8B-B14F-4D97-AF65-F5344CB8AC3E}">
        <p14:creationId xmlns="" xmlns:p14="http://schemas.microsoft.com/office/powerpoint/2010/main" val="11369200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w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6"/>
            <a:ext cx="7886700" cy="994172"/>
          </a:xfrm>
          <a:prstGeom prst="rect">
            <a:avLst/>
          </a:prstGeom>
        </p:spPr>
        <p:txBody>
          <a:bodyPr vert="horz" lIns="68580" tIns="34290" rIns="68580" bIns="34290" rtlCol="0" anchor="ctr">
            <a:normAutofit/>
          </a:bodyPr>
          <a:lstStyle/>
          <a:p>
            <a:r>
              <a:rPr lang="en-US" smtClean="0"/>
              <a:t>Click to edit Master title style</a:t>
            </a:r>
            <a:endParaRPr lang="el-GR"/>
          </a:p>
        </p:txBody>
      </p:sp>
      <p:sp>
        <p:nvSpPr>
          <p:cNvPr id="3" name="Text Placeholder 2"/>
          <p:cNvSpPr>
            <a:spLocks noGrp="1"/>
          </p:cNvSpPr>
          <p:nvPr>
            <p:ph type="body" idx="1"/>
          </p:nvPr>
        </p:nvSpPr>
        <p:spPr>
          <a:xfrm>
            <a:off x="628650" y="1369219"/>
            <a:ext cx="7886700" cy="3263504"/>
          </a:xfrm>
          <a:prstGeom prst="rect">
            <a:avLst/>
          </a:prstGeom>
        </p:spPr>
        <p:txBody>
          <a:bodyPr vert="horz" lIns="68580" tIns="34290" rIns="68580" bIns="3429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pic>
        <p:nvPicPr>
          <p:cNvPr id="8" name="Picture 2"/>
          <p:cNvPicPr>
            <a:picLocks noChangeAspect="1" noChangeArrowheads="1"/>
          </p:cNvPicPr>
          <p:nvPr userDrawn="1"/>
        </p:nvPicPr>
        <p:blipFill>
          <a:blip r:embed="rId14" cstate="print"/>
          <a:srcRect/>
          <a:stretch>
            <a:fillRect/>
          </a:stretch>
        </p:blipFill>
        <p:spPr bwMode="auto">
          <a:xfrm>
            <a:off x="6723683" y="4733927"/>
            <a:ext cx="2186955" cy="381304"/>
          </a:xfrm>
          <a:prstGeom prst="rect">
            <a:avLst/>
          </a:prstGeom>
          <a:noFill/>
          <a:ln w="9525">
            <a:noFill/>
            <a:miter lim="800000"/>
            <a:headEnd/>
            <a:tailEnd/>
          </a:ln>
        </p:spPr>
      </p:pic>
      <p:cxnSp>
        <p:nvCxnSpPr>
          <p:cNvPr id="10" name="Straight Connector 10"/>
          <p:cNvCxnSpPr/>
          <p:nvPr userDrawn="1"/>
        </p:nvCxnSpPr>
        <p:spPr>
          <a:xfrm>
            <a:off x="-8681" y="4727625"/>
            <a:ext cx="9153000" cy="0"/>
          </a:xfrm>
          <a:prstGeom prst="line">
            <a:avLst/>
          </a:prstGeom>
        </p:spPr>
        <p:style>
          <a:lnRef idx="1">
            <a:schemeClr val="accent1"/>
          </a:lnRef>
          <a:fillRef idx="0">
            <a:schemeClr val="accent1"/>
          </a:fillRef>
          <a:effectRef idx="0">
            <a:schemeClr val="accent1"/>
          </a:effectRef>
          <a:fontRef idx="minor">
            <a:schemeClr val="tx1"/>
          </a:fontRef>
        </p:style>
      </p:cxnSp>
      <p:sp>
        <p:nvSpPr>
          <p:cNvPr id="13" name="Rectangle 3"/>
          <p:cNvSpPr>
            <a:spLocks noChangeArrowheads="1"/>
          </p:cNvSpPr>
          <p:nvPr userDrawn="1"/>
        </p:nvSpPr>
        <p:spPr bwMode="auto">
          <a:xfrm>
            <a:off x="2248746" y="4728582"/>
            <a:ext cx="3078212" cy="438582"/>
          </a:xfrm>
          <a:prstGeom prst="rect">
            <a:avLst/>
          </a:prstGeom>
          <a:noFill/>
          <a:ln w="9525">
            <a:noFill/>
            <a:miter lim="800000"/>
            <a:headEnd/>
            <a:tailEnd/>
          </a:ln>
          <a:effectLst/>
        </p:spPr>
        <p:txBody>
          <a:bodyPr wrap="square" lIns="68580" tIns="34290" rIns="68580" bIns="34290" anchor="ctr">
            <a:spAutoFit/>
          </a:bodyPr>
          <a:lstStyle/>
          <a:p>
            <a:pPr algn="r">
              <a:tabLst>
                <a:tab pos="1977580" algn="ctr"/>
                <a:tab pos="3955157" algn="r"/>
              </a:tabLst>
            </a:pPr>
            <a:r>
              <a:rPr lang="en-US" sz="800" dirty="0" smtClean="0">
                <a:solidFill>
                  <a:srgbClr val="595959"/>
                </a:solidFill>
                <a:latin typeface="Agency FB" pitchFamily="34" charset="0"/>
                <a:cs typeface="Times New Roman" pitchFamily="18" charset="0"/>
              </a:rPr>
              <a:t>“Coordinated Response to Child Abuse &amp; Neglect via Minimum Data Set: </a:t>
            </a:r>
            <a:r>
              <a:rPr lang="en-US" sz="800" i="1" dirty="0" smtClean="0">
                <a:solidFill>
                  <a:srgbClr val="595959"/>
                </a:solidFill>
                <a:latin typeface="Agency FB" pitchFamily="34" charset="0"/>
                <a:cs typeface="Times New Roman" pitchFamily="18" charset="0"/>
              </a:rPr>
              <a:t>from planning to practice</a:t>
            </a:r>
            <a:r>
              <a:rPr lang="en-US" sz="800" dirty="0" smtClean="0">
                <a:solidFill>
                  <a:srgbClr val="595959"/>
                </a:solidFill>
                <a:latin typeface="Agency FB" pitchFamily="34" charset="0"/>
                <a:cs typeface="Times New Roman" pitchFamily="18" charset="0"/>
              </a:rPr>
              <a:t>” [GA</a:t>
            </a:r>
            <a:r>
              <a:rPr lang="en-US" sz="800" baseline="0" dirty="0" smtClean="0">
                <a:solidFill>
                  <a:srgbClr val="595959"/>
                </a:solidFill>
                <a:latin typeface="Agency FB" pitchFamily="34" charset="0"/>
                <a:cs typeface="Times New Roman" pitchFamily="18" charset="0"/>
              </a:rPr>
              <a:t> </a:t>
            </a:r>
            <a:r>
              <a:rPr lang="en-US" sz="800" baseline="0" dirty="0" err="1" smtClean="0">
                <a:solidFill>
                  <a:srgbClr val="595959"/>
                </a:solidFill>
                <a:latin typeface="Agency FB" pitchFamily="34" charset="0"/>
                <a:cs typeface="Times New Roman" pitchFamily="18" charset="0"/>
              </a:rPr>
              <a:t>Nr</a:t>
            </a:r>
            <a:r>
              <a:rPr lang="en-US" sz="800" dirty="0" smtClean="0">
                <a:solidFill>
                  <a:srgbClr val="595959"/>
                </a:solidFill>
                <a:latin typeface="Agency FB" pitchFamily="34" charset="0"/>
                <a:cs typeface="Times New Roman" pitchFamily="18" charset="0"/>
              </a:rPr>
              <a:t>: 810508 — CAN-MDS II — Funded by EU REC Programme 2014-2020]1</a:t>
            </a:r>
          </a:p>
          <a:p>
            <a:pPr algn="ctr">
              <a:tabLst>
                <a:tab pos="1977580" algn="ctr"/>
                <a:tab pos="3955157" algn="r"/>
              </a:tabLst>
            </a:pPr>
            <a:r>
              <a:rPr lang="bg-BG" sz="800" b="1" dirty="0" smtClean="0">
                <a:solidFill>
                  <a:schemeClr val="accent1"/>
                </a:solidFill>
                <a:latin typeface="Agency FB" pitchFamily="34" charset="0"/>
                <a:cs typeface="Times New Roman" pitchFamily="18" charset="0"/>
              </a:rPr>
              <a:t>Семинар за Оператори на </a:t>
            </a:r>
            <a:r>
              <a:rPr lang="en-US" sz="800" b="1" dirty="0" smtClean="0">
                <a:solidFill>
                  <a:schemeClr val="accent1"/>
                </a:solidFill>
                <a:latin typeface="Agency FB" pitchFamily="34" charset="0"/>
                <a:cs typeface="Times New Roman" pitchFamily="18" charset="0"/>
              </a:rPr>
              <a:t>CAN-MDS</a:t>
            </a:r>
          </a:p>
        </p:txBody>
      </p:sp>
      <p:pic>
        <p:nvPicPr>
          <p:cNvPr id="14" name="Picture 13"/>
          <p:cNvPicPr>
            <a:picLocks noChangeAspect="1"/>
          </p:cNvPicPr>
          <p:nvPr userDrawn="1"/>
        </p:nvPicPr>
        <p:blipFill>
          <a:blip r:embed="rId15" cstate="print"/>
          <a:stretch>
            <a:fillRect/>
          </a:stretch>
        </p:blipFill>
        <p:spPr>
          <a:xfrm>
            <a:off x="1327066" y="4848692"/>
            <a:ext cx="353501" cy="234298"/>
          </a:xfrm>
          <a:prstGeom prst="rect">
            <a:avLst/>
          </a:prstGeom>
        </p:spPr>
      </p:pic>
      <p:pic>
        <p:nvPicPr>
          <p:cNvPr id="9" name="Picture 8"/>
          <p:cNvPicPr/>
          <p:nvPr userDrawn="1"/>
        </p:nvPicPr>
        <p:blipFill>
          <a:blip r:embed="rId16" cstate="print">
            <a:extLst>
              <a:ext uri="{28A0092B-C50C-407E-A947-70E740481C1C}">
                <a14:useLocalDpi xmlns="" xmlns:a14="http://schemas.microsoft.com/office/drawing/2010/main" val="0"/>
              </a:ext>
            </a:extLst>
          </a:blip>
          <a:srcRect/>
          <a:stretch>
            <a:fillRect/>
          </a:stretch>
        </p:blipFill>
        <p:spPr bwMode="auto">
          <a:xfrm>
            <a:off x="949908" y="4848692"/>
            <a:ext cx="281128" cy="294809"/>
          </a:xfrm>
          <a:prstGeom prst="rect">
            <a:avLst/>
          </a:prstGeom>
          <a:noFill/>
          <a:ln>
            <a:noFill/>
          </a:ln>
        </p:spPr>
      </p:pic>
    </p:spTree>
    <p:extLst>
      <p:ext uri="{BB962C8B-B14F-4D97-AF65-F5344CB8AC3E}">
        <p14:creationId xmlns="" xmlns:p14="http://schemas.microsoft.com/office/powerpoint/2010/main" val="41956351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iming>
    <p:tnLst>
      <p:par>
        <p:cTn id="1" dur="indefinite" restart="never" nodeType="tmRoot"/>
      </p:par>
    </p:tnLst>
  </p:timing>
  <p:txStyles>
    <p:titleStyle>
      <a:lvl1pPr algn="l" defTabSz="685783" rtl="0" eaLnBrk="1" latinLnBrk="0" hangingPunct="1">
        <a:lnSpc>
          <a:spcPct val="90000"/>
        </a:lnSpc>
        <a:spcBef>
          <a:spcPct val="0"/>
        </a:spcBef>
        <a:buNone/>
        <a:defRPr sz="2700" kern="1200">
          <a:solidFill>
            <a:schemeClr val="tx1"/>
          </a:solidFill>
          <a:latin typeface="Segoe UI Black" panose="020B0A02040204020203" pitchFamily="34" charset="0"/>
          <a:ea typeface="Segoe UI Black" panose="020B0A02040204020203" pitchFamily="34" charset="0"/>
          <a:cs typeface="+mj-cs"/>
        </a:defRPr>
      </a:lvl1pPr>
    </p:titleStyle>
    <p:bodyStyle>
      <a:lvl1pPr marL="171446" indent="-171446" algn="l" defTabSz="685783" rtl="0" eaLnBrk="1" latinLnBrk="0" hangingPunct="1">
        <a:lnSpc>
          <a:spcPct val="90000"/>
        </a:lnSpc>
        <a:spcBef>
          <a:spcPts val="750"/>
        </a:spcBef>
        <a:buFont typeface="Arial" panose="020B0604020202020204" pitchFamily="34" charset="0"/>
        <a:buChar char="•"/>
        <a:defRPr sz="2100" kern="1200">
          <a:solidFill>
            <a:schemeClr val="tx1"/>
          </a:solidFill>
          <a:latin typeface="Segoe UI Light" panose="020B0502040204020203" pitchFamily="34" charset="0"/>
          <a:ea typeface="+mn-ea"/>
          <a:cs typeface="Segoe UI Light" panose="020B0502040204020203" pitchFamily="34" charset="0"/>
        </a:defRPr>
      </a:lvl1pPr>
      <a:lvl2pPr marL="514337" indent="-171446" algn="l" defTabSz="685783" rtl="0" eaLnBrk="1" latinLnBrk="0" hangingPunct="1">
        <a:lnSpc>
          <a:spcPct val="90000"/>
        </a:lnSpc>
        <a:spcBef>
          <a:spcPts val="375"/>
        </a:spcBef>
        <a:buFont typeface="Arial" panose="020B0604020202020204" pitchFamily="34" charset="0"/>
        <a:buChar char="•"/>
        <a:defRPr sz="1800" kern="1200">
          <a:solidFill>
            <a:schemeClr val="tx1"/>
          </a:solidFill>
          <a:latin typeface="Segoe UI Light" panose="020B0502040204020203" pitchFamily="34" charset="0"/>
          <a:ea typeface="+mn-ea"/>
          <a:cs typeface="Segoe UI Light" panose="020B0502040204020203" pitchFamily="34" charset="0"/>
        </a:defRPr>
      </a:lvl2pPr>
      <a:lvl3pPr marL="857228" indent="-171446" algn="l" defTabSz="685783" rtl="0" eaLnBrk="1" latinLnBrk="0" hangingPunct="1">
        <a:lnSpc>
          <a:spcPct val="90000"/>
        </a:lnSpc>
        <a:spcBef>
          <a:spcPts val="375"/>
        </a:spcBef>
        <a:buFont typeface="Arial" panose="020B0604020202020204" pitchFamily="34" charset="0"/>
        <a:buChar char="•"/>
        <a:defRPr sz="1500" kern="1200">
          <a:solidFill>
            <a:schemeClr val="tx1"/>
          </a:solidFill>
          <a:latin typeface="Segoe UI Light" panose="020B0502040204020203" pitchFamily="34" charset="0"/>
          <a:ea typeface="+mn-ea"/>
          <a:cs typeface="Segoe UI Light" panose="020B0502040204020203" pitchFamily="34" charset="0"/>
        </a:defRPr>
      </a:lvl3pPr>
      <a:lvl4pPr marL="1200120" indent="-171446" algn="l" defTabSz="685783" rtl="0" eaLnBrk="1" latinLnBrk="0" hangingPunct="1">
        <a:lnSpc>
          <a:spcPct val="90000"/>
        </a:lnSpc>
        <a:spcBef>
          <a:spcPts val="375"/>
        </a:spcBef>
        <a:buFont typeface="Arial" panose="020B0604020202020204" pitchFamily="34" charset="0"/>
        <a:buChar char="•"/>
        <a:defRPr sz="1400" kern="1200">
          <a:solidFill>
            <a:schemeClr val="tx1"/>
          </a:solidFill>
          <a:latin typeface="Segoe UI Light" panose="020B0502040204020203" pitchFamily="34" charset="0"/>
          <a:ea typeface="+mn-ea"/>
          <a:cs typeface="Segoe UI Light" panose="020B0502040204020203" pitchFamily="34" charset="0"/>
        </a:defRPr>
      </a:lvl4pPr>
      <a:lvl5pPr marL="1543012" indent="-171446" algn="l" defTabSz="685783" rtl="0" eaLnBrk="1" latinLnBrk="0" hangingPunct="1">
        <a:lnSpc>
          <a:spcPct val="90000"/>
        </a:lnSpc>
        <a:spcBef>
          <a:spcPts val="375"/>
        </a:spcBef>
        <a:buFont typeface="Arial" panose="020B0604020202020204" pitchFamily="34" charset="0"/>
        <a:buChar char="•"/>
        <a:defRPr sz="1400" kern="1200">
          <a:solidFill>
            <a:schemeClr val="tx1"/>
          </a:solidFill>
          <a:latin typeface="Segoe UI Light" panose="020B0502040204020203" pitchFamily="34" charset="0"/>
          <a:ea typeface="+mn-ea"/>
          <a:cs typeface="Segoe UI Light" panose="020B0502040204020203" pitchFamily="34" charset="0"/>
        </a:defRPr>
      </a:lvl5pPr>
      <a:lvl6pPr marL="1885903" indent="-171446" algn="l" defTabSz="68578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el-GR"/>
      </a:defPPr>
      <a:lvl1pPr marL="0" algn="l" defTabSz="685783" rtl="0" eaLnBrk="1" latinLnBrk="0" hangingPunct="1">
        <a:defRPr sz="1400" kern="1200">
          <a:solidFill>
            <a:schemeClr val="tx1"/>
          </a:solidFill>
          <a:latin typeface="+mn-lt"/>
          <a:ea typeface="+mn-ea"/>
          <a:cs typeface="+mn-cs"/>
        </a:defRPr>
      </a:lvl1pPr>
      <a:lvl2pPr marL="342892" algn="l" defTabSz="685783" rtl="0" eaLnBrk="1" latinLnBrk="0" hangingPunct="1">
        <a:defRPr sz="1400" kern="1200">
          <a:solidFill>
            <a:schemeClr val="tx1"/>
          </a:solidFill>
          <a:latin typeface="+mn-lt"/>
          <a:ea typeface="+mn-ea"/>
          <a:cs typeface="+mn-cs"/>
        </a:defRPr>
      </a:lvl2pPr>
      <a:lvl3pPr marL="685783" algn="l" defTabSz="685783" rtl="0" eaLnBrk="1" latinLnBrk="0" hangingPunct="1">
        <a:defRPr sz="1400" kern="1200">
          <a:solidFill>
            <a:schemeClr val="tx1"/>
          </a:solidFill>
          <a:latin typeface="+mn-lt"/>
          <a:ea typeface="+mn-ea"/>
          <a:cs typeface="+mn-cs"/>
        </a:defRPr>
      </a:lvl3pPr>
      <a:lvl4pPr marL="1028675" algn="l" defTabSz="685783" rtl="0" eaLnBrk="1" latinLnBrk="0" hangingPunct="1">
        <a:defRPr sz="1400" kern="1200">
          <a:solidFill>
            <a:schemeClr val="tx1"/>
          </a:solidFill>
          <a:latin typeface="+mn-lt"/>
          <a:ea typeface="+mn-ea"/>
          <a:cs typeface="+mn-cs"/>
        </a:defRPr>
      </a:lvl4pPr>
      <a:lvl5pPr marL="1371566" algn="l" defTabSz="685783" rtl="0" eaLnBrk="1" latinLnBrk="0" hangingPunct="1">
        <a:defRPr sz="1400" kern="1200">
          <a:solidFill>
            <a:schemeClr val="tx1"/>
          </a:solidFill>
          <a:latin typeface="+mn-lt"/>
          <a:ea typeface="+mn-ea"/>
          <a:cs typeface="+mn-cs"/>
        </a:defRPr>
      </a:lvl5pPr>
      <a:lvl6pPr marL="1714457" algn="l" defTabSz="685783" rtl="0" eaLnBrk="1" latinLnBrk="0" hangingPunct="1">
        <a:defRPr sz="1400" kern="1200">
          <a:solidFill>
            <a:schemeClr val="tx1"/>
          </a:solidFill>
          <a:latin typeface="+mn-lt"/>
          <a:ea typeface="+mn-ea"/>
          <a:cs typeface="+mn-cs"/>
        </a:defRPr>
      </a:lvl6pPr>
      <a:lvl7pPr marL="2057348" algn="l" defTabSz="685783" rtl="0" eaLnBrk="1" latinLnBrk="0" hangingPunct="1">
        <a:defRPr sz="1400" kern="1200">
          <a:solidFill>
            <a:schemeClr val="tx1"/>
          </a:solidFill>
          <a:latin typeface="+mn-lt"/>
          <a:ea typeface="+mn-ea"/>
          <a:cs typeface="+mn-cs"/>
        </a:defRPr>
      </a:lvl7pPr>
      <a:lvl8pPr marL="2400240" algn="l" defTabSz="685783" rtl="0" eaLnBrk="1" latinLnBrk="0" hangingPunct="1">
        <a:defRPr sz="1400" kern="1200">
          <a:solidFill>
            <a:schemeClr val="tx1"/>
          </a:solidFill>
          <a:latin typeface="+mn-lt"/>
          <a:ea typeface="+mn-ea"/>
          <a:cs typeface="+mn-cs"/>
        </a:defRPr>
      </a:lvl8pPr>
      <a:lvl9pPr marL="2743132" algn="l" defTabSz="685783"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https://www.childsafehouse.org/info/faqs/why-do-children-not-tell/"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2880" y="457200"/>
            <a:ext cx="8625840" cy="2175273"/>
          </a:xfrm>
        </p:spPr>
        <p:txBody>
          <a:bodyPr>
            <a:noAutofit/>
          </a:bodyPr>
          <a:lstStyle/>
          <a:p>
            <a:r>
              <a:rPr lang="bg-BG" sz="4000" dirty="0" smtClean="0">
                <a:solidFill>
                  <a:srgbClr val="0070C0"/>
                </a:solidFill>
                <a:latin typeface="Segoe UI Light" pitchFamily="34" charset="0"/>
                <a:cs typeface="Segoe UI Light" pitchFamily="34" charset="0"/>
              </a:rPr>
              <a:t>Справяне с недостатъчното докладване</a:t>
            </a:r>
            <a:r>
              <a:rPr lang="en-US" sz="4000" dirty="0" smtClean="0">
                <a:solidFill>
                  <a:srgbClr val="0070C0"/>
                </a:solidFill>
                <a:latin typeface="Segoe UI Light" pitchFamily="34" charset="0"/>
                <a:cs typeface="Segoe UI Light" pitchFamily="34" charset="0"/>
              </a:rPr>
              <a:t> </a:t>
            </a:r>
            <a:r>
              <a:rPr lang="bg-BG" sz="4000" dirty="0" smtClean="0">
                <a:solidFill>
                  <a:srgbClr val="0070C0"/>
                </a:solidFill>
                <a:latin typeface="Segoe UI Light" pitchFamily="34" charset="0"/>
                <a:cs typeface="Segoe UI Light" pitchFamily="34" charset="0"/>
              </a:rPr>
              <a:t>на случаи на насилие и пренебрегване на деца (НПД)</a:t>
            </a:r>
            <a:endParaRPr lang="el-GR" sz="4000" dirty="0">
              <a:solidFill>
                <a:srgbClr val="0070C0"/>
              </a:solidFill>
              <a:latin typeface="Segoe UI Light" pitchFamily="34" charset="0"/>
              <a:cs typeface="Segoe UI Light" pitchFamily="34" charset="0"/>
            </a:endParaRPr>
          </a:p>
        </p:txBody>
      </p:sp>
      <p:sp>
        <p:nvSpPr>
          <p:cNvPr id="3" name="Subtitle 2"/>
          <p:cNvSpPr>
            <a:spLocks noGrp="1"/>
          </p:cNvSpPr>
          <p:nvPr>
            <p:ph type="subTitle" idx="1"/>
          </p:nvPr>
        </p:nvSpPr>
        <p:spPr>
          <a:xfrm>
            <a:off x="708950" y="2484120"/>
            <a:ext cx="7737676" cy="1844040"/>
          </a:xfrm>
        </p:spPr>
        <p:txBody>
          <a:bodyPr>
            <a:noAutofit/>
          </a:bodyPr>
          <a:lstStyle/>
          <a:p>
            <a:endParaRPr lang="bg-BG" sz="2400" dirty="0" smtClean="0">
              <a:solidFill>
                <a:schemeClr val="bg1">
                  <a:lumMod val="50000"/>
                </a:schemeClr>
              </a:solidFill>
              <a:ea typeface="Segoe UI Black" panose="020B0A02040204020203" pitchFamily="34" charset="0"/>
            </a:endParaRPr>
          </a:p>
          <a:p>
            <a:r>
              <a:rPr lang="bg-BG" sz="2400" dirty="0" smtClean="0">
                <a:solidFill>
                  <a:schemeClr val="bg1">
                    <a:lumMod val="50000"/>
                  </a:schemeClr>
                </a:solidFill>
                <a:ea typeface="Segoe UI Black" panose="020B0A02040204020203" pitchFamily="34" charset="0"/>
              </a:rPr>
              <a:t>Отговор при разкриване случаи на НПД</a:t>
            </a:r>
            <a:r>
              <a:rPr lang="en-US" sz="2400" dirty="0" smtClean="0">
                <a:solidFill>
                  <a:schemeClr val="bg1">
                    <a:lumMod val="50000"/>
                  </a:schemeClr>
                </a:solidFill>
                <a:ea typeface="Segoe UI Black" panose="020B0A02040204020203" pitchFamily="34" charset="0"/>
              </a:rPr>
              <a:t>, </a:t>
            </a:r>
            <a:r>
              <a:rPr lang="bg-BG" sz="2400" dirty="0" smtClean="0">
                <a:solidFill>
                  <a:schemeClr val="bg1">
                    <a:lumMod val="50000"/>
                  </a:schemeClr>
                </a:solidFill>
                <a:ea typeface="Segoe UI Black" panose="020B0A02040204020203" pitchFamily="34" charset="0"/>
              </a:rPr>
              <a:t>сигнализиране за случаи на НПД</a:t>
            </a:r>
            <a:endParaRPr lang="en-US" sz="2400" dirty="0" smtClean="0">
              <a:solidFill>
                <a:schemeClr val="bg1">
                  <a:lumMod val="50000"/>
                </a:schemeClr>
              </a:solidFill>
              <a:ea typeface="Segoe UI Black" panose="020B0A02040204020203" pitchFamily="34" charset="0"/>
            </a:endParaRPr>
          </a:p>
          <a:p>
            <a:r>
              <a:rPr lang="bg-BG" sz="2400" dirty="0" smtClean="0">
                <a:solidFill>
                  <a:schemeClr val="bg1">
                    <a:lumMod val="50000"/>
                  </a:schemeClr>
                </a:solidFill>
                <a:ea typeface="Segoe UI Black" panose="020B0A02040204020203" pitchFamily="34" charset="0"/>
              </a:rPr>
              <a:t>Правна рамка</a:t>
            </a:r>
            <a:r>
              <a:rPr lang="en-US" sz="2400" dirty="0" smtClean="0">
                <a:solidFill>
                  <a:schemeClr val="bg1">
                    <a:lumMod val="50000"/>
                  </a:schemeClr>
                </a:solidFill>
                <a:ea typeface="Segoe UI Black" panose="020B0A02040204020203" pitchFamily="34" charset="0"/>
              </a:rPr>
              <a:t>&amp; </a:t>
            </a:r>
            <a:r>
              <a:rPr lang="bg-BG" sz="2400" dirty="0" smtClean="0">
                <a:solidFill>
                  <a:schemeClr val="bg1">
                    <a:lumMod val="50000"/>
                  </a:schemeClr>
                </a:solidFill>
                <a:ea typeface="Segoe UI Black" panose="020B0A02040204020203" pitchFamily="34" charset="0"/>
              </a:rPr>
              <a:t>задължение за сигнализиране</a:t>
            </a:r>
            <a:endParaRPr lang="en-US" sz="2400" dirty="0" smtClean="0">
              <a:solidFill>
                <a:schemeClr val="bg1">
                  <a:lumMod val="50000"/>
                </a:schemeClr>
              </a:solidFill>
              <a:ea typeface="Segoe UI Black" panose="020B0A02040204020203" pitchFamily="34" charset="0"/>
            </a:endParaRPr>
          </a:p>
        </p:txBody>
      </p:sp>
    </p:spTree>
    <p:extLst>
      <p:ext uri="{BB962C8B-B14F-4D97-AF65-F5344CB8AC3E}">
        <p14:creationId xmlns="" xmlns:p14="http://schemas.microsoft.com/office/powerpoint/2010/main" val="29500401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 y="0"/>
            <a:ext cx="8854440" cy="1112520"/>
          </a:xfrm>
        </p:spPr>
        <p:txBody>
          <a:bodyPr>
            <a:normAutofit/>
          </a:bodyPr>
          <a:lstStyle/>
          <a:p>
            <a:r>
              <a:rPr lang="bg-BG" sz="2800" dirty="0">
                <a:solidFill>
                  <a:schemeClr val="accent1"/>
                </a:solidFill>
              </a:rPr>
              <a:t>Отговор към детето</a:t>
            </a:r>
            <a:r>
              <a:rPr lang="en-US" dirty="0" smtClean="0"/>
              <a:t/>
            </a:r>
            <a:br>
              <a:rPr lang="en-US" dirty="0" smtClean="0"/>
            </a:br>
            <a:r>
              <a:rPr lang="ru-RU" sz="2100" dirty="0">
                <a:latin typeface="Segoe UI Light" pitchFamily="34" charset="0"/>
                <a:cs typeface="Segoe UI Light" pitchFamily="34" charset="0"/>
              </a:rPr>
              <a:t>Какво да правите по време на </a:t>
            </a:r>
            <a:r>
              <a:rPr lang="ru-RU" sz="2100" dirty="0" err="1">
                <a:latin typeface="Segoe UI Light" pitchFamily="34" charset="0"/>
                <a:cs typeface="Segoe UI Light" pitchFamily="34" charset="0"/>
              </a:rPr>
              <a:t>разкриването</a:t>
            </a:r>
            <a:r>
              <a:rPr lang="ru-RU" sz="2100" dirty="0">
                <a:latin typeface="Segoe UI Light" pitchFamily="34" charset="0"/>
                <a:cs typeface="Segoe UI Light" pitchFamily="34" charset="0"/>
              </a:rPr>
              <a:t> </a:t>
            </a:r>
            <a:r>
              <a:rPr lang="ru-RU" sz="2100" dirty="0" smtClean="0">
                <a:latin typeface="Segoe UI Light" pitchFamily="34" charset="0"/>
                <a:cs typeface="Segoe UI Light" pitchFamily="34" charset="0"/>
              </a:rPr>
              <a:t>за преживяно насилие?</a:t>
            </a:r>
            <a:endParaRPr lang="el-GR" sz="2100" dirty="0">
              <a:latin typeface="Segoe UI Light" pitchFamily="34" charset="0"/>
              <a:cs typeface="Segoe UI Light" pitchFamily="34" charset="0"/>
            </a:endParaRPr>
          </a:p>
        </p:txBody>
      </p:sp>
      <p:sp>
        <p:nvSpPr>
          <p:cNvPr id="6" name="Content Placeholder 5"/>
          <p:cNvSpPr>
            <a:spLocks noGrp="1"/>
          </p:cNvSpPr>
          <p:nvPr>
            <p:ph idx="1"/>
          </p:nvPr>
        </p:nvSpPr>
        <p:spPr>
          <a:xfrm>
            <a:off x="304800" y="1356360"/>
            <a:ext cx="8340437" cy="3581400"/>
          </a:xfrm>
        </p:spPr>
        <p:txBody>
          <a:bodyPr>
            <a:noAutofit/>
          </a:bodyPr>
          <a:lstStyle/>
          <a:p>
            <a:r>
              <a:rPr lang="bg-BG" sz="1800" dirty="0" smtClean="0"/>
              <a:t>Насочете цялото си внимание към детето</a:t>
            </a:r>
            <a:endParaRPr lang="en-US" sz="1800" dirty="0" smtClean="0"/>
          </a:p>
          <a:p>
            <a:r>
              <a:rPr lang="bg-BG" sz="1800" dirty="0" smtClean="0"/>
              <a:t>Намерете уединено място, за да разговаряте, без прекъсвания</a:t>
            </a:r>
            <a:endParaRPr lang="bg-BG" sz="1800" dirty="0"/>
          </a:p>
          <a:p>
            <a:r>
              <a:rPr lang="bg-BG" sz="1800" dirty="0" smtClean="0"/>
              <a:t>Поставете детето да седне удобно и седнете близо до него, а не зад бюрото</a:t>
            </a:r>
            <a:endParaRPr lang="en-US" sz="1800" dirty="0" smtClean="0"/>
          </a:p>
          <a:p>
            <a:r>
              <a:rPr lang="bg-BG" sz="1800" dirty="0" smtClean="0"/>
              <a:t>Убедете детето, че е правилно да сподели за преживяното насилие и вече не е в беда</a:t>
            </a:r>
            <a:endParaRPr lang="en-US" sz="1800" dirty="0" smtClean="0"/>
          </a:p>
          <a:p>
            <a:pPr lvl="0"/>
            <a:r>
              <a:rPr lang="bg-BG" sz="1800" dirty="0" smtClean="0"/>
              <a:t>Подкрепете детето</a:t>
            </a:r>
            <a:r>
              <a:rPr lang="en-US" sz="1800" dirty="0" smtClean="0"/>
              <a:t>: “</a:t>
            </a:r>
            <a:r>
              <a:rPr lang="bg-BG" sz="1800" dirty="0" smtClean="0"/>
              <a:t>Съжалявам, че това ти се е случило</a:t>
            </a:r>
            <a:r>
              <a:rPr lang="en-US" sz="1800" dirty="0" smtClean="0"/>
              <a:t>.” </a:t>
            </a:r>
          </a:p>
          <a:p>
            <a:r>
              <a:rPr lang="bg-BG" sz="1800" dirty="0" smtClean="0"/>
              <a:t>Поддържайте спокоен външен вид и контролирайте чувствата си</a:t>
            </a:r>
            <a:endParaRPr lang="en-US" sz="1800" dirty="0" smtClean="0"/>
          </a:p>
          <a:p>
            <a:r>
              <a:rPr lang="bg-BG" sz="1800" dirty="0" smtClean="0"/>
              <a:t>Използвайте отворени въпроси, като например</a:t>
            </a:r>
            <a:r>
              <a:rPr lang="en-US" sz="1800" dirty="0" smtClean="0"/>
              <a:t>: </a:t>
            </a:r>
          </a:p>
          <a:p>
            <a:pPr lvl="1"/>
            <a:r>
              <a:rPr lang="en-US" i="1" dirty="0" smtClean="0"/>
              <a:t>“</a:t>
            </a:r>
            <a:r>
              <a:rPr lang="bg-BG" i="1" dirty="0" smtClean="0"/>
              <a:t>Може ли да ми кажеш какво се случи</a:t>
            </a:r>
            <a:r>
              <a:rPr lang="en-US" i="1" dirty="0" smtClean="0"/>
              <a:t>?” </a:t>
            </a:r>
            <a:r>
              <a:rPr lang="bg-BG" dirty="0" smtClean="0"/>
              <a:t>или</a:t>
            </a:r>
            <a:endParaRPr lang="en-US" dirty="0" smtClean="0"/>
          </a:p>
          <a:p>
            <a:pPr lvl="1"/>
            <a:r>
              <a:rPr lang="en-US" i="1" dirty="0" smtClean="0"/>
              <a:t>“</a:t>
            </a:r>
            <a:r>
              <a:rPr lang="bg-BG" i="1" dirty="0" smtClean="0"/>
              <a:t>Учудвам се, кой те научи как да правиш това</a:t>
            </a:r>
            <a:r>
              <a:rPr lang="en-US" i="1" dirty="0" smtClean="0"/>
              <a:t>.” </a:t>
            </a:r>
          </a:p>
        </p:txBody>
      </p:sp>
    </p:spTree>
    <p:extLst>
      <p:ext uri="{BB962C8B-B14F-4D97-AF65-F5344CB8AC3E}">
        <p14:creationId xmlns="" xmlns:p14="http://schemas.microsoft.com/office/powerpoint/2010/main" val="360746227"/>
      </p:ext>
    </p:extLst>
  </p:cSld>
  <p:clrMapOvr>
    <a:masterClrMapping/>
  </p:clrMapOvr>
  <p:transition>
    <p:wipe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25800"/>
            <a:ext cx="7886700" cy="892970"/>
          </a:xfrm>
        </p:spPr>
        <p:txBody>
          <a:bodyPr>
            <a:normAutofit fontScale="90000"/>
          </a:bodyPr>
          <a:lstStyle/>
          <a:p>
            <a:r>
              <a:rPr lang="bg-BG" sz="2800" dirty="0">
                <a:solidFill>
                  <a:schemeClr val="accent1"/>
                </a:solidFill>
              </a:rPr>
              <a:t>Отговор към детето</a:t>
            </a:r>
            <a:r>
              <a:rPr lang="en-US" dirty="0" smtClean="0"/>
              <a:t/>
            </a:r>
            <a:br>
              <a:rPr lang="en-US" dirty="0" smtClean="0"/>
            </a:br>
            <a:r>
              <a:rPr lang="ru-RU" sz="2100" dirty="0">
                <a:latin typeface="Segoe UI Light" pitchFamily="34" charset="0"/>
                <a:cs typeface="Segoe UI Light" pitchFamily="34" charset="0"/>
              </a:rPr>
              <a:t>Какво да правите по време на разкриването </a:t>
            </a:r>
            <a:br>
              <a:rPr lang="ru-RU" sz="2100" dirty="0">
                <a:latin typeface="Segoe UI Light" pitchFamily="34" charset="0"/>
                <a:cs typeface="Segoe UI Light" pitchFamily="34" charset="0"/>
              </a:rPr>
            </a:br>
            <a:r>
              <a:rPr lang="ru-RU" sz="2100" dirty="0">
                <a:latin typeface="Segoe UI Light" pitchFamily="34" charset="0"/>
                <a:cs typeface="Segoe UI Light" pitchFamily="34" charset="0"/>
              </a:rPr>
              <a:t>на преживяно насилие?</a:t>
            </a:r>
            <a:endParaRPr lang="el-GR" sz="2100" dirty="0">
              <a:latin typeface="Segoe UI Light" pitchFamily="34" charset="0"/>
              <a:cs typeface="Segoe UI Light" pitchFamily="34" charset="0"/>
            </a:endParaRPr>
          </a:p>
        </p:txBody>
      </p:sp>
      <p:sp>
        <p:nvSpPr>
          <p:cNvPr id="6" name="Content Placeholder 5"/>
          <p:cNvSpPr>
            <a:spLocks noGrp="1"/>
          </p:cNvSpPr>
          <p:nvPr>
            <p:ph idx="1"/>
          </p:nvPr>
        </p:nvSpPr>
        <p:spPr>
          <a:xfrm>
            <a:off x="301337" y="1213350"/>
            <a:ext cx="8227202" cy="3420197"/>
          </a:xfrm>
        </p:spPr>
        <p:txBody>
          <a:bodyPr>
            <a:noAutofit/>
          </a:bodyPr>
          <a:lstStyle/>
          <a:p>
            <a:pPr lvl="0">
              <a:defRPr/>
            </a:pPr>
            <a:r>
              <a:rPr lang="bg-BG" sz="2200" dirty="0" smtClean="0"/>
              <a:t>Отделете достатъчно време </a:t>
            </a:r>
            <a:endParaRPr lang="en-US" sz="2200" dirty="0" smtClean="0"/>
          </a:p>
          <a:p>
            <a:pPr lvl="0">
              <a:defRPr/>
            </a:pPr>
            <a:r>
              <a:rPr lang="bg-BG" sz="2200" dirty="0" smtClean="0"/>
              <a:t>Оставете детето да разказва със свои думи</a:t>
            </a:r>
            <a:r>
              <a:rPr lang="en-US" sz="2200" dirty="0" smtClean="0"/>
              <a:t>; </a:t>
            </a:r>
            <a:r>
              <a:rPr lang="bg-BG" sz="2200" dirty="0" smtClean="0"/>
              <a:t>използайте речника на детето</a:t>
            </a:r>
            <a:endParaRPr lang="en-US" sz="2200" dirty="0" smtClean="0"/>
          </a:p>
          <a:p>
            <a:pPr lvl="0">
              <a:defRPr/>
            </a:pPr>
            <a:r>
              <a:rPr lang="bg-BG" sz="2200" dirty="0" smtClean="0"/>
              <a:t>Кажете на детето какво планирате да направите по-нататък</a:t>
            </a:r>
            <a:endParaRPr lang="en-US" sz="2200" dirty="0" smtClean="0"/>
          </a:p>
          <a:p>
            <a:pPr lvl="1">
              <a:defRPr/>
            </a:pPr>
            <a:r>
              <a:rPr lang="bg-BG" sz="2200" dirty="0" smtClean="0"/>
              <a:t>Уведомете го</a:t>
            </a:r>
            <a:r>
              <a:rPr lang="en-US" sz="2200" dirty="0" smtClean="0"/>
              <a:t>: </a:t>
            </a:r>
            <a:r>
              <a:rPr lang="en-US" sz="2200" i="1" dirty="0" smtClean="0"/>
              <a:t>“</a:t>
            </a:r>
            <a:r>
              <a:rPr lang="bg-BG" sz="2200" i="1" dirty="0" smtClean="0"/>
              <a:t>Ние трябва да кажем на ……..</a:t>
            </a:r>
            <a:r>
              <a:rPr lang="en-US" sz="2200" i="1" dirty="0" smtClean="0"/>
              <a:t>. </a:t>
            </a:r>
            <a:r>
              <a:rPr lang="bg-BG" sz="2200" i="1" dirty="0" smtClean="0"/>
              <a:t>Те знаят как да помагат на деца и семейства</a:t>
            </a:r>
            <a:endParaRPr lang="en-US" sz="2200" dirty="0" smtClean="0"/>
          </a:p>
          <a:p>
            <a:pPr lvl="0"/>
            <a:r>
              <a:rPr lang="ru-RU" sz="2200" dirty="0"/>
              <a:t>Водете си </a:t>
            </a:r>
            <a:r>
              <a:rPr lang="ru-RU" sz="2200" dirty="0" smtClean="0"/>
              <a:t>бележки </a:t>
            </a:r>
            <a:r>
              <a:rPr lang="ru-RU" sz="2200" dirty="0"/>
              <a:t>за това, което детето ви е </a:t>
            </a:r>
            <a:r>
              <a:rPr lang="ru-RU" sz="2200" dirty="0" smtClean="0"/>
              <a:t>казало</a:t>
            </a:r>
          </a:p>
          <a:p>
            <a:pPr lvl="1"/>
            <a:r>
              <a:rPr lang="ru-RU" sz="1900" dirty="0" smtClean="0"/>
              <a:t>запишете няколко </a:t>
            </a:r>
            <a:r>
              <a:rPr lang="ru-RU" sz="1900" dirty="0"/>
              <a:t>кратки бележки </a:t>
            </a:r>
            <a:r>
              <a:rPr lang="ru-RU" sz="1900" dirty="0" smtClean="0"/>
              <a:t>и добавете детайли, </a:t>
            </a:r>
            <a:r>
              <a:rPr lang="ru-RU" sz="1900" dirty="0"/>
              <a:t>възможно най-скоро след като сте говорили с </a:t>
            </a:r>
            <a:r>
              <a:rPr lang="ru-RU" sz="1900" dirty="0" smtClean="0"/>
              <a:t>детето.</a:t>
            </a:r>
            <a:endParaRPr lang="en-US" sz="1900" dirty="0" smtClean="0"/>
          </a:p>
        </p:txBody>
      </p:sp>
      <p:sp>
        <p:nvSpPr>
          <p:cNvPr id="8" name="Rectangle 7"/>
          <p:cNvSpPr/>
          <p:nvPr/>
        </p:nvSpPr>
        <p:spPr>
          <a:xfrm>
            <a:off x="6050280" y="282333"/>
            <a:ext cx="2849880" cy="561692"/>
          </a:xfrm>
          <a:prstGeom prst="rect">
            <a:avLst/>
          </a:prstGeom>
        </p:spPr>
        <p:txBody>
          <a:bodyPr wrap="square" lIns="68580" tIns="34290" rIns="68580" bIns="34290">
            <a:spAutoFit/>
          </a:bodyPr>
          <a:lstStyle/>
          <a:p>
            <a:r>
              <a:rPr lang="bg-BG" sz="3200" b="1" dirty="0">
                <a:solidFill>
                  <a:schemeClr val="accent1"/>
                </a:solidFill>
                <a:latin typeface="Tekton Pro" pitchFamily="34" charset="0"/>
              </a:rPr>
              <a:t>НАПРАВЕТЕ</a:t>
            </a:r>
            <a:endParaRPr lang="en-US" sz="3200" b="1" dirty="0">
              <a:solidFill>
                <a:schemeClr val="accent1"/>
              </a:solidFill>
              <a:latin typeface="Tekton Pro" pitchFamily="34" charset="0"/>
            </a:endParaRPr>
          </a:p>
        </p:txBody>
      </p:sp>
    </p:spTree>
    <p:extLst>
      <p:ext uri="{BB962C8B-B14F-4D97-AF65-F5344CB8AC3E}">
        <p14:creationId xmlns="" xmlns:p14="http://schemas.microsoft.com/office/powerpoint/2010/main" val="360746227"/>
      </p:ext>
    </p:extLst>
  </p:cSld>
  <p:clrMapOvr>
    <a:masterClrMapping/>
  </p:clrMapOvr>
  <p:transition>
    <p:wipe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0"/>
            <a:ext cx="7886700" cy="1166816"/>
          </a:xfrm>
        </p:spPr>
        <p:txBody>
          <a:bodyPr>
            <a:normAutofit/>
          </a:bodyPr>
          <a:lstStyle/>
          <a:p>
            <a:r>
              <a:rPr lang="bg-BG" sz="2800" dirty="0">
                <a:solidFill>
                  <a:schemeClr val="accent1"/>
                </a:solidFill>
              </a:rPr>
              <a:t>Отговор към детето</a:t>
            </a:r>
            <a:r>
              <a:rPr lang="en-US" dirty="0" smtClean="0"/>
              <a:t/>
            </a:r>
            <a:br>
              <a:rPr lang="en-US" dirty="0" smtClean="0"/>
            </a:br>
            <a:r>
              <a:rPr lang="ru-RU" sz="2200" dirty="0">
                <a:latin typeface="Segoe UI Light" pitchFamily="34" charset="0"/>
                <a:cs typeface="Segoe UI Light" pitchFamily="34" charset="0"/>
              </a:rPr>
              <a:t>Какво да правите по време на </a:t>
            </a:r>
            <a:r>
              <a:rPr lang="ru-RU" sz="2200" dirty="0" smtClean="0">
                <a:latin typeface="Segoe UI Light" pitchFamily="34" charset="0"/>
                <a:cs typeface="Segoe UI Light" pitchFamily="34" charset="0"/>
              </a:rPr>
              <a:t/>
            </a:r>
            <a:br>
              <a:rPr lang="ru-RU" sz="2200" dirty="0" smtClean="0">
                <a:latin typeface="Segoe UI Light" pitchFamily="34" charset="0"/>
                <a:cs typeface="Segoe UI Light" pitchFamily="34" charset="0"/>
              </a:rPr>
            </a:br>
            <a:r>
              <a:rPr lang="ru-RU" sz="2200" dirty="0" smtClean="0">
                <a:latin typeface="Segoe UI Light" pitchFamily="34" charset="0"/>
                <a:cs typeface="Segoe UI Light" pitchFamily="34" charset="0"/>
              </a:rPr>
              <a:t>разкриването  на </a:t>
            </a:r>
            <a:r>
              <a:rPr lang="ru-RU" sz="2200" dirty="0">
                <a:latin typeface="Segoe UI Light" pitchFamily="34" charset="0"/>
                <a:cs typeface="Segoe UI Light" pitchFamily="34" charset="0"/>
              </a:rPr>
              <a:t>преживяно насилие?</a:t>
            </a:r>
            <a:endParaRPr lang="el-GR" sz="2200" dirty="0"/>
          </a:p>
        </p:txBody>
      </p:sp>
      <p:sp>
        <p:nvSpPr>
          <p:cNvPr id="6" name="Content Placeholder 5"/>
          <p:cNvSpPr>
            <a:spLocks noGrp="1"/>
          </p:cNvSpPr>
          <p:nvPr>
            <p:ph idx="1"/>
          </p:nvPr>
        </p:nvSpPr>
        <p:spPr>
          <a:xfrm>
            <a:off x="370115" y="1082040"/>
            <a:ext cx="8131334" cy="3501254"/>
          </a:xfrm>
        </p:spPr>
        <p:txBody>
          <a:bodyPr>
            <a:noAutofit/>
          </a:bodyPr>
          <a:lstStyle/>
          <a:p>
            <a:pPr marL="270000" indent="-270000">
              <a:lnSpc>
                <a:spcPct val="120000"/>
              </a:lnSpc>
              <a:spcBef>
                <a:spcPts val="450"/>
              </a:spcBef>
            </a:pPr>
            <a:r>
              <a:rPr lang="bg-BG" sz="1800" dirty="0" smtClean="0"/>
              <a:t>Не се шокирайте , ядосвате ил разстройвате от това, което детето може да ви каже  или направи. Останете отворени за повече информация.</a:t>
            </a:r>
            <a:endParaRPr lang="en-US" sz="1800" dirty="0" smtClean="0"/>
          </a:p>
          <a:p>
            <a:pPr marL="270000" indent="-270000">
              <a:lnSpc>
                <a:spcPct val="120000"/>
              </a:lnSpc>
              <a:spcBef>
                <a:spcPts val="450"/>
              </a:spcBef>
            </a:pPr>
            <a:r>
              <a:rPr lang="ru-RU" sz="1800" dirty="0"/>
              <a:t>Не се </a:t>
            </a:r>
            <a:r>
              <a:rPr lang="ru-RU" sz="1800" dirty="0" smtClean="0"/>
              <a:t>страхувайте, че ще кажете нещо „грешно“ </a:t>
            </a:r>
          </a:p>
          <a:p>
            <a:pPr marL="270000" indent="-270000">
              <a:lnSpc>
                <a:spcPct val="120000"/>
              </a:lnSpc>
              <a:spcBef>
                <a:spcPts val="450"/>
              </a:spcBef>
            </a:pPr>
            <a:r>
              <a:rPr lang="ru-RU" sz="1800" dirty="0"/>
              <a:t>Не карайте детето да се чувства различно или да се </a:t>
            </a:r>
            <a:r>
              <a:rPr lang="ru-RU" sz="1800" dirty="0" smtClean="0"/>
              <a:t>откроява</a:t>
            </a:r>
          </a:p>
          <a:p>
            <a:pPr marL="270000" indent="-270000">
              <a:lnSpc>
                <a:spcPct val="120000"/>
              </a:lnSpc>
              <a:spcBef>
                <a:spcPts val="450"/>
              </a:spcBef>
            </a:pPr>
            <a:r>
              <a:rPr lang="ru-RU" sz="1800" dirty="0"/>
              <a:t>Не настоявайте за подробности извън това, което детето е готово да сподели. Не е необходимо да доказвате </a:t>
            </a:r>
            <a:r>
              <a:rPr lang="ru-RU" sz="1800" dirty="0" smtClean="0"/>
              <a:t>НПД</a:t>
            </a:r>
          </a:p>
          <a:p>
            <a:pPr marL="270000" indent="-270000">
              <a:lnSpc>
                <a:spcPct val="120000"/>
              </a:lnSpc>
              <a:spcBef>
                <a:spcPts val="450"/>
              </a:spcBef>
            </a:pPr>
            <a:r>
              <a:rPr lang="bg-BG" sz="1800" dirty="0" smtClean="0"/>
              <a:t>Не задавайте насочващи и сугестивни  въпроси, както и въпроси със „защо“, изискващи </a:t>
            </a:r>
            <a:r>
              <a:rPr lang="bg-BG" sz="1800" dirty="0"/>
              <a:t>от детето </a:t>
            </a:r>
            <a:r>
              <a:rPr lang="bg-BG" sz="1800" dirty="0" smtClean="0"/>
              <a:t>да обясни действия, които може би не разбира, </a:t>
            </a:r>
          </a:p>
          <a:p>
            <a:pPr marL="270000" indent="-270000">
              <a:lnSpc>
                <a:spcPct val="120000"/>
              </a:lnSpc>
              <a:spcBef>
                <a:spcPts val="450"/>
              </a:spcBef>
            </a:pPr>
            <a:r>
              <a:rPr lang="bg-BG" sz="1800" dirty="0" smtClean="0"/>
              <a:t>Не задавайте въпроси, които индицират вина: Опита ли да ги спреш? Обади ли се …?</a:t>
            </a:r>
            <a:endParaRPr lang="en-US" sz="1800" dirty="0" smtClean="0"/>
          </a:p>
        </p:txBody>
      </p:sp>
      <p:sp>
        <p:nvSpPr>
          <p:cNvPr id="4" name="Rectangle 3"/>
          <p:cNvSpPr/>
          <p:nvPr/>
        </p:nvSpPr>
        <p:spPr>
          <a:xfrm>
            <a:off x="5852160" y="261551"/>
            <a:ext cx="3291840" cy="561692"/>
          </a:xfrm>
          <a:prstGeom prst="rect">
            <a:avLst/>
          </a:prstGeom>
        </p:spPr>
        <p:txBody>
          <a:bodyPr wrap="square" lIns="68580" tIns="34290" rIns="68580" bIns="34290">
            <a:spAutoFit/>
          </a:bodyPr>
          <a:lstStyle/>
          <a:p>
            <a:r>
              <a:rPr lang="bg-BG" sz="3200" b="1" dirty="0" smtClean="0">
                <a:solidFill>
                  <a:schemeClr val="accent2"/>
                </a:solidFill>
                <a:latin typeface="Tekton Pro" pitchFamily="34" charset="0"/>
              </a:rPr>
              <a:t>НЕ  ПРАВЕТЕ</a:t>
            </a:r>
            <a:endParaRPr lang="en-US" sz="3200" b="1" dirty="0">
              <a:solidFill>
                <a:schemeClr val="accent2"/>
              </a:solidFill>
              <a:latin typeface="Tekton Pro" pitchFamily="34" charset="0"/>
            </a:endParaRPr>
          </a:p>
        </p:txBody>
      </p:sp>
    </p:spTree>
    <p:extLst>
      <p:ext uri="{BB962C8B-B14F-4D97-AF65-F5344CB8AC3E}">
        <p14:creationId xmlns="" xmlns:p14="http://schemas.microsoft.com/office/powerpoint/2010/main" val="360746227"/>
      </p:ext>
    </p:extLst>
  </p:cSld>
  <p:clrMapOvr>
    <a:masterClrMapping/>
  </p:clrMapOvr>
  <p:transition>
    <p:wipe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19" y="0"/>
            <a:ext cx="8732520" cy="1264920"/>
          </a:xfrm>
        </p:spPr>
        <p:txBody>
          <a:bodyPr>
            <a:normAutofit/>
          </a:bodyPr>
          <a:lstStyle/>
          <a:p>
            <a:r>
              <a:rPr lang="bg-BG" sz="3200" dirty="0">
                <a:solidFill>
                  <a:schemeClr val="accent1"/>
                </a:solidFill>
              </a:rPr>
              <a:t>Отговор към детето</a:t>
            </a:r>
            <a:r>
              <a:rPr lang="en-US" dirty="0" smtClean="0"/>
              <a:t/>
            </a:r>
            <a:br>
              <a:rPr lang="en-US" dirty="0" smtClean="0"/>
            </a:br>
            <a:r>
              <a:rPr lang="ru-RU" dirty="0">
                <a:latin typeface="Segoe UI Light" pitchFamily="34" charset="0"/>
                <a:cs typeface="Segoe UI Light" pitchFamily="34" charset="0"/>
              </a:rPr>
              <a:t>Какво да правите по време на </a:t>
            </a:r>
            <a:r>
              <a:rPr lang="ru-RU" dirty="0" smtClean="0">
                <a:latin typeface="Segoe UI Light" pitchFamily="34" charset="0"/>
                <a:cs typeface="Segoe UI Light" pitchFamily="34" charset="0"/>
              </a:rPr>
              <a:t/>
            </a:r>
            <a:br>
              <a:rPr lang="ru-RU" dirty="0" smtClean="0">
                <a:latin typeface="Segoe UI Light" pitchFamily="34" charset="0"/>
                <a:cs typeface="Segoe UI Light" pitchFamily="34" charset="0"/>
              </a:rPr>
            </a:br>
            <a:r>
              <a:rPr lang="ru-RU" dirty="0" smtClean="0">
                <a:latin typeface="Segoe UI Light" pitchFamily="34" charset="0"/>
                <a:cs typeface="Segoe UI Light" pitchFamily="34" charset="0"/>
              </a:rPr>
              <a:t>разкриването на </a:t>
            </a:r>
            <a:r>
              <a:rPr lang="ru-RU" dirty="0">
                <a:latin typeface="Segoe UI Light" pitchFamily="34" charset="0"/>
                <a:cs typeface="Segoe UI Light" pitchFamily="34" charset="0"/>
              </a:rPr>
              <a:t>преживяно насилие?</a:t>
            </a:r>
            <a:endParaRPr lang="el-GR" dirty="0"/>
          </a:p>
        </p:txBody>
      </p:sp>
      <p:sp>
        <p:nvSpPr>
          <p:cNvPr id="6" name="Content Placeholder 5"/>
          <p:cNvSpPr>
            <a:spLocks noGrp="1"/>
          </p:cNvSpPr>
          <p:nvPr>
            <p:ph idx="1"/>
          </p:nvPr>
        </p:nvSpPr>
        <p:spPr>
          <a:xfrm>
            <a:off x="370115" y="1173480"/>
            <a:ext cx="8143690" cy="3459242"/>
          </a:xfrm>
        </p:spPr>
        <p:txBody>
          <a:bodyPr>
            <a:noAutofit/>
          </a:bodyPr>
          <a:lstStyle/>
          <a:p>
            <a:pPr marL="270000" indent="-270000">
              <a:lnSpc>
                <a:spcPct val="120000"/>
              </a:lnSpc>
              <a:spcBef>
                <a:spcPts val="450"/>
              </a:spcBef>
              <a:defRPr/>
            </a:pPr>
            <a:r>
              <a:rPr lang="ru-RU" sz="1800" dirty="0"/>
              <a:t>Не давайте обещания, които не можете да спазите; не обещавайте да не казвате на никого за </a:t>
            </a:r>
            <a:r>
              <a:rPr lang="ru-RU" sz="1800" dirty="0" smtClean="0"/>
              <a:t>разкритото </a:t>
            </a:r>
            <a:r>
              <a:rPr lang="ru-RU" sz="1800" dirty="0"/>
              <a:t>от детето </a:t>
            </a:r>
            <a:r>
              <a:rPr lang="ru-RU" sz="1800" dirty="0" smtClean="0"/>
              <a:t>насилие или пренебрегване.</a:t>
            </a:r>
          </a:p>
          <a:p>
            <a:pPr marL="270000" indent="-270000">
              <a:lnSpc>
                <a:spcPct val="120000"/>
              </a:lnSpc>
              <a:spcBef>
                <a:spcPts val="450"/>
              </a:spcBef>
              <a:defRPr/>
            </a:pPr>
            <a:r>
              <a:rPr lang="ru-RU" sz="1800" dirty="0"/>
              <a:t>Не правете гневни или критични коментари относно предполагаемия извършител. Те често са познати, обичани или харесвани от детето. </a:t>
            </a:r>
            <a:r>
              <a:rPr lang="ru-RU" sz="1800" dirty="0" smtClean="0"/>
              <a:t>Може да кажете: </a:t>
            </a:r>
            <a:r>
              <a:rPr lang="ru-RU" sz="1800" dirty="0"/>
              <a:t>„Това, което са </a:t>
            </a:r>
            <a:r>
              <a:rPr lang="ru-RU" sz="1800" dirty="0" smtClean="0"/>
              <a:t>ти </a:t>
            </a:r>
            <a:r>
              <a:rPr lang="ru-RU" sz="1800" dirty="0"/>
              <a:t>направили, е грешно. Съжалявам, че </a:t>
            </a:r>
            <a:r>
              <a:rPr lang="ru-RU" sz="1800" dirty="0" smtClean="0"/>
              <a:t>ти </a:t>
            </a:r>
            <a:r>
              <a:rPr lang="ru-RU" sz="1800" dirty="0"/>
              <a:t>се е случило. " или „Нечестно беше от тях да </a:t>
            </a:r>
            <a:r>
              <a:rPr lang="ru-RU" sz="1800" dirty="0" smtClean="0"/>
              <a:t>направят </a:t>
            </a:r>
            <a:r>
              <a:rPr lang="ru-RU" sz="1800" dirty="0"/>
              <a:t>това. Съжалявам, че се случи. </a:t>
            </a:r>
            <a:endParaRPr lang="ru-RU" sz="1800" dirty="0" smtClean="0"/>
          </a:p>
          <a:p>
            <a:pPr marL="270000" indent="-270000">
              <a:lnSpc>
                <a:spcPct val="120000"/>
              </a:lnSpc>
              <a:spcBef>
                <a:spcPts val="450"/>
              </a:spcBef>
              <a:defRPr/>
            </a:pPr>
            <a:r>
              <a:rPr lang="bg-BG" sz="1800" dirty="0" smtClean="0"/>
              <a:t>Не се конфронтирайте с извършителя</a:t>
            </a:r>
            <a:endParaRPr lang="en-US" sz="1800" dirty="0" smtClean="0"/>
          </a:p>
          <a:p>
            <a:pPr marL="270000" indent="-270000">
              <a:lnSpc>
                <a:spcPct val="120000"/>
              </a:lnSpc>
              <a:spcBef>
                <a:spcPts val="450"/>
              </a:spcBef>
              <a:defRPr/>
            </a:pPr>
            <a:r>
              <a:rPr lang="bg-BG" sz="1800" dirty="0" smtClean="0"/>
              <a:t>Не разкривайте информацията беразборно, имайки предвид правото на детето на личен живот </a:t>
            </a:r>
            <a:endParaRPr lang="en-US" sz="1800" dirty="0" smtClean="0"/>
          </a:p>
        </p:txBody>
      </p:sp>
      <p:sp>
        <p:nvSpPr>
          <p:cNvPr id="4" name="Rectangle 3"/>
          <p:cNvSpPr/>
          <p:nvPr/>
        </p:nvSpPr>
        <p:spPr>
          <a:xfrm>
            <a:off x="5836920" y="261551"/>
            <a:ext cx="3169919" cy="561692"/>
          </a:xfrm>
          <a:prstGeom prst="rect">
            <a:avLst/>
          </a:prstGeom>
        </p:spPr>
        <p:txBody>
          <a:bodyPr wrap="square" lIns="68580" tIns="34290" rIns="68580" bIns="34290">
            <a:spAutoFit/>
          </a:bodyPr>
          <a:lstStyle/>
          <a:p>
            <a:r>
              <a:rPr lang="bg-BG" sz="3200" b="1" dirty="0">
                <a:solidFill>
                  <a:schemeClr val="accent2"/>
                </a:solidFill>
                <a:latin typeface="Tekton Pro" pitchFamily="34" charset="0"/>
              </a:rPr>
              <a:t>НЕ  ПРАВЕТЕ</a:t>
            </a:r>
            <a:endParaRPr lang="en-US" sz="3200" b="1" dirty="0">
              <a:solidFill>
                <a:schemeClr val="accent2"/>
              </a:solidFill>
              <a:latin typeface="Tekton Pro" pitchFamily="34" charset="0"/>
            </a:endParaRPr>
          </a:p>
        </p:txBody>
      </p:sp>
    </p:spTree>
    <p:extLst>
      <p:ext uri="{BB962C8B-B14F-4D97-AF65-F5344CB8AC3E}">
        <p14:creationId xmlns="" xmlns:p14="http://schemas.microsoft.com/office/powerpoint/2010/main" val="360746227"/>
      </p:ext>
    </p:extLst>
  </p:cSld>
  <p:clrMapOvr>
    <a:masterClrMapping/>
  </p:clrMapOvr>
  <p:transition>
    <p:wipe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bg-BG" sz="3600" dirty="0" smtClean="0">
                <a:solidFill>
                  <a:srgbClr val="0070C0"/>
                </a:solidFill>
              </a:rPr>
              <a:t>Примерни въпроси</a:t>
            </a:r>
            <a:endParaRPr lang="en-US" sz="3600" dirty="0">
              <a:solidFill>
                <a:srgbClr val="0070C0"/>
              </a:solidFill>
            </a:endParaRPr>
          </a:p>
        </p:txBody>
      </p:sp>
      <p:sp>
        <p:nvSpPr>
          <p:cNvPr id="3" name="Content Placeholder 2"/>
          <p:cNvSpPr>
            <a:spLocks noGrp="1"/>
          </p:cNvSpPr>
          <p:nvPr>
            <p:ph idx="1"/>
          </p:nvPr>
        </p:nvSpPr>
        <p:spPr>
          <a:xfrm>
            <a:off x="494270" y="1258006"/>
            <a:ext cx="4208358" cy="3263504"/>
          </a:xfrm>
        </p:spPr>
        <p:txBody>
          <a:bodyPr>
            <a:noAutofit/>
          </a:bodyPr>
          <a:lstStyle/>
          <a:p>
            <a:r>
              <a:rPr lang="bg-BG" sz="2000" b="1" dirty="0" smtClean="0">
                <a:solidFill>
                  <a:schemeClr val="accent1"/>
                </a:solidFill>
              </a:rPr>
              <a:t>Ограничете въпросите. </a:t>
            </a:r>
            <a:r>
              <a:rPr lang="bg-BG" sz="2000" b="1" dirty="0" smtClean="0"/>
              <a:t>Ако детето все още не е дало информация, попитайте </a:t>
            </a:r>
            <a:r>
              <a:rPr lang="en-US" sz="2000" dirty="0" smtClean="0"/>
              <a:t>:</a:t>
            </a:r>
          </a:p>
          <a:p>
            <a:pPr lvl="1"/>
            <a:r>
              <a:rPr lang="bg-BG" sz="2000" i="1" dirty="0" smtClean="0"/>
              <a:t>Какво е случи</a:t>
            </a:r>
            <a:r>
              <a:rPr lang="en-US" sz="2000" i="1" dirty="0" smtClean="0"/>
              <a:t>?</a:t>
            </a:r>
          </a:p>
          <a:p>
            <a:pPr lvl="1"/>
            <a:r>
              <a:rPr lang="bg-BG" sz="2000" i="1" dirty="0" smtClean="0"/>
              <a:t>Кога се случи това</a:t>
            </a:r>
            <a:r>
              <a:rPr lang="en-US" sz="2000" i="1" dirty="0" smtClean="0"/>
              <a:t>?</a:t>
            </a:r>
          </a:p>
          <a:p>
            <a:pPr lvl="1"/>
            <a:r>
              <a:rPr lang="bg-BG" sz="2000" i="1" dirty="0" smtClean="0"/>
              <a:t>Къде се случи това</a:t>
            </a:r>
            <a:r>
              <a:rPr lang="en-US" sz="2000" i="1" dirty="0" smtClean="0"/>
              <a:t>?</a:t>
            </a:r>
          </a:p>
          <a:p>
            <a:pPr lvl="1"/>
            <a:r>
              <a:rPr lang="bg-BG" sz="2000" i="1" dirty="0" smtClean="0"/>
              <a:t>Кой го направи</a:t>
            </a:r>
            <a:r>
              <a:rPr lang="en-US" sz="2000" i="1" dirty="0" smtClean="0"/>
              <a:t>?</a:t>
            </a:r>
          </a:p>
          <a:p>
            <a:pPr lvl="1"/>
            <a:r>
              <a:rPr lang="bg-BG" sz="2000" i="1" dirty="0" smtClean="0"/>
              <a:t>Откъде го познаваш</a:t>
            </a:r>
            <a:r>
              <a:rPr lang="en-US" sz="2000" i="1" dirty="0" smtClean="0"/>
              <a:t>? (</a:t>
            </a:r>
            <a:r>
              <a:rPr lang="bg-BG" sz="2000" i="1" dirty="0" smtClean="0"/>
              <a:t>ако връзката с насилника е неясна</a:t>
            </a:r>
            <a:r>
              <a:rPr lang="en-US" sz="2000" i="1" dirty="0" smtClean="0"/>
              <a:t>.)</a:t>
            </a:r>
          </a:p>
        </p:txBody>
      </p:sp>
      <p:sp>
        <p:nvSpPr>
          <p:cNvPr id="4" name="Content Placeholder 2"/>
          <p:cNvSpPr txBox="1">
            <a:spLocks/>
          </p:cNvSpPr>
          <p:nvPr/>
        </p:nvSpPr>
        <p:spPr>
          <a:xfrm>
            <a:off x="4596494" y="1263448"/>
            <a:ext cx="3867150" cy="3263504"/>
          </a:xfrm>
          <a:prstGeom prst="rect">
            <a:avLst/>
          </a:prstGeom>
        </p:spPr>
        <p:txBody>
          <a:bodyPr vert="horz" lIns="68580" tIns="34290" rIns="68580" bIns="34290" rtlCol="0">
            <a:normAutofit/>
          </a:bodyPr>
          <a:lstStyle/>
          <a:p>
            <a:pPr marL="271457" indent="-271457" defTabSz="685783">
              <a:lnSpc>
                <a:spcPct val="80000"/>
              </a:lnSpc>
              <a:spcBef>
                <a:spcPts val="750"/>
              </a:spcBef>
              <a:buClr>
                <a:schemeClr val="accent1"/>
              </a:buClr>
              <a:buFont typeface="Wingdings 3" panose="05040102010807070707" pitchFamily="18" charset="2"/>
              <a:buChar char="´"/>
            </a:pPr>
            <a:r>
              <a:rPr lang="ru-RU" sz="2000" b="1" dirty="0">
                <a:solidFill>
                  <a:schemeClr val="accent2"/>
                </a:solidFill>
                <a:latin typeface="Segoe UI Light" panose="020B0502040204020203" pitchFamily="34" charset="0"/>
                <a:cs typeface="Segoe UI Light" panose="020B0502040204020203" pitchFamily="34" charset="0"/>
              </a:rPr>
              <a:t>не задавайте въпроси, </a:t>
            </a:r>
            <a:r>
              <a:rPr lang="ru-RU" sz="2000" b="1" dirty="0" smtClean="0">
                <a:latin typeface="Segoe UI Light" panose="020B0502040204020203" pitchFamily="34" charset="0"/>
                <a:cs typeface="Segoe UI Light" panose="020B0502040204020203" pitchFamily="34" charset="0"/>
              </a:rPr>
              <a:t>които предполагат, </a:t>
            </a:r>
            <a:r>
              <a:rPr lang="ru-RU" sz="2000" b="1" dirty="0">
                <a:latin typeface="Segoe UI Light" panose="020B0502040204020203" pitchFamily="34" charset="0"/>
                <a:cs typeface="Segoe UI Light" panose="020B0502040204020203" pitchFamily="34" charset="0"/>
              </a:rPr>
              <a:t>че детето е </a:t>
            </a:r>
            <a:r>
              <a:rPr lang="ru-RU" sz="2000" b="1" dirty="0" smtClean="0">
                <a:latin typeface="Segoe UI Light" panose="020B0502040204020203" pitchFamily="34" charset="0"/>
                <a:cs typeface="Segoe UI Light" panose="020B0502040204020203" pitchFamily="34" charset="0"/>
              </a:rPr>
              <a:t>виновно</a:t>
            </a:r>
          </a:p>
          <a:p>
            <a:pPr marL="271457" indent="-271457" defTabSz="685783">
              <a:lnSpc>
                <a:spcPct val="80000"/>
              </a:lnSpc>
              <a:spcBef>
                <a:spcPts val="750"/>
              </a:spcBef>
              <a:buClr>
                <a:schemeClr val="accent1"/>
              </a:buClr>
              <a:buFont typeface="Wingdings 3" panose="05040102010807070707" pitchFamily="18" charset="2"/>
              <a:buChar char="´"/>
            </a:pPr>
            <a:r>
              <a:rPr lang="bg-BG" sz="2000" i="1" dirty="0" smtClean="0">
                <a:latin typeface="Segoe UI Light" panose="020B0502040204020203" pitchFamily="34" charset="0"/>
                <a:cs typeface="Segoe UI Light" panose="020B0502040204020203" pitchFamily="34" charset="0"/>
              </a:rPr>
              <a:t>Защо не ми каза преди това</a:t>
            </a:r>
            <a:r>
              <a:rPr lang="en-US" sz="2000" i="1" dirty="0" smtClean="0">
                <a:latin typeface="Segoe UI Light" panose="020B0502040204020203" pitchFamily="34" charset="0"/>
                <a:cs typeface="Segoe UI Light" panose="020B0502040204020203" pitchFamily="34" charset="0"/>
              </a:rPr>
              <a:t>?</a:t>
            </a:r>
          </a:p>
          <a:p>
            <a:pPr marL="614357" lvl="1" indent="-271457" defTabSz="685783">
              <a:lnSpc>
                <a:spcPct val="80000"/>
              </a:lnSpc>
              <a:spcBef>
                <a:spcPts val="750"/>
              </a:spcBef>
              <a:buClr>
                <a:schemeClr val="accent1"/>
              </a:buClr>
              <a:buFont typeface="Wingdings 3" panose="05040102010807070707" pitchFamily="18" charset="2"/>
              <a:buChar char="´"/>
            </a:pPr>
            <a:r>
              <a:rPr lang="bg-BG" sz="2000" i="1" dirty="0" smtClean="0">
                <a:latin typeface="Segoe UI Light" panose="020B0502040204020203" pitchFamily="34" charset="0"/>
                <a:cs typeface="Segoe UI Light" panose="020B0502040204020203" pitchFamily="34" charset="0"/>
              </a:rPr>
              <a:t>Какво си правил там</a:t>
            </a:r>
            <a:r>
              <a:rPr lang="en-US" sz="2000" i="1" dirty="0" smtClean="0">
                <a:latin typeface="Segoe UI Light" panose="020B0502040204020203" pitchFamily="34" charset="0"/>
                <a:cs typeface="Segoe UI Light" panose="020B0502040204020203" pitchFamily="34" charset="0"/>
              </a:rPr>
              <a:t>?</a:t>
            </a:r>
          </a:p>
          <a:p>
            <a:pPr marL="614357" lvl="1" indent="-271457" defTabSz="685783">
              <a:lnSpc>
                <a:spcPct val="80000"/>
              </a:lnSpc>
              <a:spcBef>
                <a:spcPts val="750"/>
              </a:spcBef>
              <a:buClr>
                <a:schemeClr val="accent1"/>
              </a:buClr>
              <a:buFont typeface="Wingdings 3" panose="05040102010807070707" pitchFamily="18" charset="2"/>
              <a:buChar char="´"/>
            </a:pPr>
            <a:r>
              <a:rPr lang="bg-BG" sz="2000" i="1" dirty="0" smtClean="0">
                <a:latin typeface="Segoe UI Light" panose="020B0502040204020203" pitchFamily="34" charset="0"/>
                <a:cs typeface="Segoe UI Light" panose="020B0502040204020203" pitchFamily="34" charset="0"/>
              </a:rPr>
              <a:t>Защо не го спря</a:t>
            </a:r>
            <a:r>
              <a:rPr lang="en-US" sz="2000" i="1" dirty="0" smtClean="0">
                <a:latin typeface="Segoe UI Light" panose="020B0502040204020203" pitchFamily="34" charset="0"/>
                <a:cs typeface="Segoe UI Light" panose="020B0502040204020203" pitchFamily="34" charset="0"/>
              </a:rPr>
              <a:t>?</a:t>
            </a:r>
          </a:p>
          <a:p>
            <a:pPr marL="614357" lvl="1" indent="-271457" defTabSz="685783">
              <a:lnSpc>
                <a:spcPct val="80000"/>
              </a:lnSpc>
              <a:spcBef>
                <a:spcPts val="750"/>
              </a:spcBef>
              <a:buClr>
                <a:schemeClr val="accent1"/>
              </a:buClr>
              <a:buFont typeface="Wingdings 3" panose="05040102010807070707" pitchFamily="18" charset="2"/>
              <a:buChar char="´"/>
            </a:pPr>
            <a:r>
              <a:rPr lang="bg-BG" sz="2000" i="1" dirty="0" smtClean="0">
                <a:latin typeface="Segoe UI Light" panose="020B0502040204020203" pitchFamily="34" charset="0"/>
                <a:cs typeface="Segoe UI Light" panose="020B0502040204020203" pitchFamily="34" charset="0"/>
              </a:rPr>
              <a:t>Какво направи, за да се случи това</a:t>
            </a:r>
            <a:r>
              <a:rPr lang="en-US" sz="2000" i="1" dirty="0" smtClean="0">
                <a:latin typeface="Segoe UI Light" panose="020B0502040204020203" pitchFamily="34" charset="0"/>
                <a:cs typeface="Segoe UI Light" panose="020B0502040204020203" pitchFamily="34" charset="0"/>
              </a:rPr>
              <a:t>?</a:t>
            </a:r>
          </a:p>
          <a:p>
            <a:pPr marL="614357" lvl="1" indent="-271457" defTabSz="685783">
              <a:lnSpc>
                <a:spcPct val="80000"/>
              </a:lnSpc>
              <a:spcBef>
                <a:spcPts val="750"/>
              </a:spcBef>
              <a:buClr>
                <a:schemeClr val="accent1"/>
              </a:buClr>
              <a:buFont typeface="Wingdings 3" panose="05040102010807070707" pitchFamily="18" charset="2"/>
              <a:buChar char="´"/>
            </a:pPr>
            <a:r>
              <a:rPr lang="bg-BG" sz="2000" i="1" dirty="0" smtClean="0">
                <a:latin typeface="Segoe UI Light" panose="020B0502040204020203" pitchFamily="34" charset="0"/>
                <a:cs typeface="Segoe UI Light" panose="020B0502040204020203" pitchFamily="34" charset="0"/>
              </a:rPr>
              <a:t>Истината ли казваш</a:t>
            </a:r>
            <a:r>
              <a:rPr lang="en-US" sz="2000" i="1" dirty="0" smtClean="0">
                <a:latin typeface="Segoe UI Light" panose="020B0502040204020203" pitchFamily="34" charset="0"/>
                <a:cs typeface="Segoe UI Light" panose="020B0502040204020203" pitchFamily="34" charset="0"/>
              </a:rPr>
              <a:t>?</a:t>
            </a:r>
          </a:p>
          <a:p>
            <a:pPr marL="271457" indent="-271457" defTabSz="685783">
              <a:lnSpc>
                <a:spcPct val="90000"/>
              </a:lnSpc>
              <a:spcBef>
                <a:spcPts val="750"/>
              </a:spcBef>
              <a:buClr>
                <a:schemeClr val="accent1"/>
              </a:buClr>
              <a:buFont typeface="Wingdings 3" panose="05040102010807070707" pitchFamily="18" charset="2"/>
              <a:buChar char="´"/>
            </a:pPr>
            <a:endParaRPr lang="en-US" sz="2400" dirty="0" smtClean="0">
              <a:latin typeface="Segoe UI Light" panose="020B0502040204020203" pitchFamily="34" charset="0"/>
              <a:cs typeface="Segoe UI Light" panose="020B0502040204020203" pitchFamily="34" charset="0"/>
            </a:endParaRPr>
          </a:p>
        </p:txBody>
      </p:sp>
    </p:spTree>
  </p:cSld>
  <p:clrMapOvr>
    <a:masterClrMapping/>
  </p:clrMapOvr>
  <p:transition>
    <p:dissolv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bg-BG" sz="3200" dirty="0" smtClean="0">
                <a:solidFill>
                  <a:srgbClr val="0070C0"/>
                </a:solidFill>
              </a:rPr>
              <a:t>Докладване на случаи на НПД</a:t>
            </a:r>
            <a:endParaRPr lang="el-GR" sz="3200" dirty="0">
              <a:solidFill>
                <a:srgbClr val="0070C0"/>
              </a:solidFill>
            </a:endParaRPr>
          </a:p>
        </p:txBody>
      </p:sp>
      <p:sp>
        <p:nvSpPr>
          <p:cNvPr id="3" name="Content Placeholder 2"/>
          <p:cNvSpPr>
            <a:spLocks noGrp="1"/>
          </p:cNvSpPr>
          <p:nvPr>
            <p:ph idx="1"/>
          </p:nvPr>
        </p:nvSpPr>
        <p:spPr>
          <a:xfrm>
            <a:off x="628650" y="1369219"/>
            <a:ext cx="8250656" cy="3263504"/>
          </a:xfrm>
        </p:spPr>
        <p:txBody>
          <a:bodyPr>
            <a:noAutofit/>
          </a:bodyPr>
          <a:lstStyle/>
          <a:p>
            <a:endParaRPr lang="ru-RU" sz="1700" dirty="0" smtClean="0"/>
          </a:p>
          <a:p>
            <a:r>
              <a:rPr lang="ru-RU" sz="1700" smtClean="0"/>
              <a:t>нормално </a:t>
            </a:r>
            <a:r>
              <a:rPr lang="ru-RU" sz="1700" dirty="0"/>
              <a:t>е хората, включително професионалистите, да имат резерви или притеснения относно докладването на насилие над деца; </a:t>
            </a:r>
            <a:endParaRPr lang="ru-RU" sz="1700" dirty="0" smtClean="0"/>
          </a:p>
          <a:p>
            <a:pPr lvl="1"/>
            <a:r>
              <a:rPr lang="ru-RU" sz="1400" dirty="0"/>
              <a:t>малтретирането и пренебрегването на деца НЕ е само семеен въпрос и последиците от неотчитането могат да бъдат </a:t>
            </a:r>
            <a:r>
              <a:rPr lang="ru-RU" sz="1400" dirty="0" smtClean="0"/>
              <a:t>пагубни </a:t>
            </a:r>
            <a:r>
              <a:rPr lang="ru-RU" sz="1400" dirty="0"/>
              <a:t>за </a:t>
            </a:r>
            <a:r>
              <a:rPr lang="ru-RU" sz="1400" dirty="0" smtClean="0"/>
              <a:t>детето</a:t>
            </a:r>
          </a:p>
          <a:p>
            <a:pPr lvl="1"/>
            <a:r>
              <a:rPr lang="ru-RU" sz="1700" dirty="0"/>
              <a:t>доклад за злоупотреба с деца не означава, че детето автоматично се отстранява от дома, освен ако </a:t>
            </a:r>
            <a:r>
              <a:rPr lang="ru-RU" sz="1700" dirty="0" smtClean="0"/>
              <a:t>има непосредствена опасност</a:t>
            </a:r>
          </a:p>
          <a:p>
            <a:pPr lvl="1"/>
            <a:r>
              <a:rPr lang="bg-BG" sz="1700" dirty="0" smtClean="0"/>
              <a:t>Докладването на случиа на НПД може да бъде анонимно</a:t>
            </a:r>
            <a:endParaRPr lang="en-US" sz="1700" dirty="0">
              <a:solidFill>
                <a:srgbClr val="FF0000"/>
              </a:solidFill>
            </a:endParaRPr>
          </a:p>
        </p:txBody>
      </p:sp>
    </p:spTree>
    <p:extLst>
      <p:ext uri="{BB962C8B-B14F-4D97-AF65-F5344CB8AC3E}">
        <p14:creationId xmlns="" xmlns:p14="http://schemas.microsoft.com/office/powerpoint/2010/main" val="1158027218"/>
      </p:ext>
    </p:extLst>
  </p:cSld>
  <p:clrMapOvr>
    <a:masterClrMapping/>
  </p:clrMapOvr>
  <p:transition>
    <p:wipe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bg-BG" sz="3200" dirty="0" smtClean="0">
                <a:solidFill>
                  <a:srgbClr val="0070C0"/>
                </a:solidFill>
              </a:rPr>
              <a:t>Кой трябва да докладва</a:t>
            </a:r>
            <a:r>
              <a:rPr lang="en-US" sz="3200" dirty="0" smtClean="0">
                <a:solidFill>
                  <a:srgbClr val="0070C0"/>
                </a:solidFill>
              </a:rPr>
              <a:t>? </a:t>
            </a:r>
            <a:endParaRPr lang="el-GR" dirty="0">
              <a:solidFill>
                <a:srgbClr val="FF0000"/>
              </a:solidFill>
            </a:endParaRPr>
          </a:p>
        </p:txBody>
      </p:sp>
      <p:sp>
        <p:nvSpPr>
          <p:cNvPr id="3" name="Content Placeholder 2"/>
          <p:cNvSpPr>
            <a:spLocks noGrp="1"/>
          </p:cNvSpPr>
          <p:nvPr>
            <p:ph idx="1"/>
          </p:nvPr>
        </p:nvSpPr>
        <p:spPr/>
        <p:txBody>
          <a:bodyPr>
            <a:normAutofit/>
          </a:bodyPr>
          <a:lstStyle/>
          <a:p>
            <a:r>
              <a:rPr lang="ru-RU" sz="1700" dirty="0" smtClean="0"/>
              <a:t>Всеки </a:t>
            </a:r>
            <a:r>
              <a:rPr lang="ru-RU" sz="1700" dirty="0"/>
              <a:t>трябва да </a:t>
            </a:r>
            <a:r>
              <a:rPr lang="ru-RU" sz="1700" dirty="0" smtClean="0"/>
              <a:t>е загрижен за случващо се НПД  </a:t>
            </a:r>
            <a:r>
              <a:rPr lang="ru-RU" sz="1700" dirty="0"/>
              <a:t>и може да </a:t>
            </a:r>
            <a:r>
              <a:rPr lang="ru-RU" sz="1700" dirty="0" smtClean="0"/>
              <a:t>докладва при съмнение </a:t>
            </a:r>
            <a:r>
              <a:rPr lang="ru-RU" sz="1700" dirty="0"/>
              <a:t>за </a:t>
            </a:r>
            <a:r>
              <a:rPr lang="ru-RU" sz="1700" dirty="0" smtClean="0"/>
              <a:t>насилие  </a:t>
            </a:r>
            <a:r>
              <a:rPr lang="ru-RU" sz="1700" dirty="0"/>
              <a:t>или пренебрегване на деца</a:t>
            </a:r>
            <a:endParaRPr lang="en-US" sz="1700" dirty="0" smtClean="0"/>
          </a:p>
          <a:p>
            <a:r>
              <a:rPr lang="ru-RU" sz="1700" dirty="0" smtClean="0"/>
              <a:t>Някои </a:t>
            </a:r>
            <a:r>
              <a:rPr lang="ru-RU" sz="1700" dirty="0"/>
              <a:t>професионалисти и други лица по закон са длъжни да съобщават за предполагаемо насилие и пренебрегване на деца.</a:t>
            </a:r>
            <a:endParaRPr lang="en-US" sz="1700" dirty="0" smtClean="0"/>
          </a:p>
          <a:p>
            <a:pPr lvl="1"/>
            <a:r>
              <a:rPr lang="ru-RU" sz="1700" dirty="0"/>
              <a:t>ако сте </a:t>
            </a:r>
            <a:r>
              <a:rPr lang="ru-RU" sz="1700" dirty="0" smtClean="0"/>
              <a:t>идентифицирани като </a:t>
            </a:r>
            <a:r>
              <a:rPr lang="ru-RU" sz="1700" dirty="0"/>
              <a:t>упълномощен </a:t>
            </a:r>
            <a:r>
              <a:rPr lang="ru-RU" sz="1700" dirty="0" smtClean="0"/>
              <a:t> да сигнализирате при съмнения </a:t>
            </a:r>
            <a:r>
              <a:rPr lang="ru-RU" sz="1700" dirty="0"/>
              <a:t>за </a:t>
            </a:r>
            <a:r>
              <a:rPr lang="ru-RU" sz="1700" dirty="0" smtClean="0"/>
              <a:t>НПД, </a:t>
            </a:r>
            <a:r>
              <a:rPr lang="ru-RU" sz="1700" dirty="0"/>
              <a:t>по закон сте длъжни незабавно да докладвате за притесненията си </a:t>
            </a:r>
            <a:r>
              <a:rPr lang="ru-RU" sz="1700" dirty="0" smtClean="0"/>
              <a:t>ОЗД или полиция , както и на Горещата линия за деца .</a:t>
            </a:r>
            <a:endParaRPr lang="en-US" sz="1700" dirty="0" smtClean="0"/>
          </a:p>
          <a:p>
            <a:pPr lvl="1"/>
            <a:r>
              <a:rPr lang="bg-BG" sz="1700" dirty="0" smtClean="0"/>
              <a:t>Съгласно ЗЗД определени професионалисти са задължени да сигнализират при съмнение за случиа на насилие над деца:</a:t>
            </a:r>
          </a:p>
          <a:p>
            <a:pPr lvl="1"/>
            <a:r>
              <a:rPr lang="bg-BG" sz="1700" dirty="0" smtClean="0"/>
              <a:t>Лекари, учители, социални работници и др.</a:t>
            </a:r>
            <a:endParaRPr lang="en-US" sz="1700" dirty="0" smtClean="0"/>
          </a:p>
        </p:txBody>
      </p:sp>
    </p:spTree>
    <p:extLst>
      <p:ext uri="{BB962C8B-B14F-4D97-AF65-F5344CB8AC3E}">
        <p14:creationId xmlns="" xmlns:p14="http://schemas.microsoft.com/office/powerpoint/2010/main" val="1405142299"/>
      </p:ext>
    </p:extLst>
  </p:cSld>
  <p:clrMapOvr>
    <a:masterClrMapping/>
  </p:clrMapOvr>
  <p:transition>
    <p:wipe di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bg-BG" sz="3200" dirty="0" smtClean="0">
                <a:solidFill>
                  <a:srgbClr val="0070C0"/>
                </a:solidFill>
              </a:rPr>
              <a:t>Кой е задължен да докладва</a:t>
            </a:r>
            <a:r>
              <a:rPr lang="en-US" sz="3200" dirty="0" smtClean="0">
                <a:solidFill>
                  <a:srgbClr val="0070C0"/>
                </a:solidFill>
              </a:rPr>
              <a:t>?</a:t>
            </a:r>
            <a:endParaRPr lang="el-GR" sz="3200" dirty="0">
              <a:solidFill>
                <a:srgbClr val="0070C0"/>
              </a:solidFill>
            </a:endParaRPr>
          </a:p>
        </p:txBody>
      </p:sp>
      <p:sp>
        <p:nvSpPr>
          <p:cNvPr id="3" name="Content Placeholder 2"/>
          <p:cNvSpPr>
            <a:spLocks noGrp="1"/>
          </p:cNvSpPr>
          <p:nvPr>
            <p:ph idx="1"/>
          </p:nvPr>
        </p:nvSpPr>
        <p:spPr/>
        <p:txBody>
          <a:bodyPr>
            <a:normAutofit/>
          </a:bodyPr>
          <a:lstStyle/>
          <a:p>
            <a:r>
              <a:rPr lang="ru-RU" sz="1800" b="1" dirty="0" smtClean="0"/>
              <a:t>Всяко </a:t>
            </a:r>
            <a:r>
              <a:rPr lang="ru-RU" sz="1800" b="1" dirty="0"/>
              <a:t>лице, на което е станал известен случай на насилие, във връзка с упражнявана от него професия или дейност, дори и в случаите, при които това е обвързано с професионална тайна е длъжен да съобщи на органите за </a:t>
            </a:r>
            <a:r>
              <a:rPr lang="ru-RU" sz="1800" b="1" dirty="0" smtClean="0"/>
              <a:t>закрила.</a:t>
            </a:r>
          </a:p>
          <a:p>
            <a:endParaRPr lang="ru-RU" sz="1800" b="1" dirty="0"/>
          </a:p>
          <a:p>
            <a:r>
              <a:rPr lang="ru-RU" sz="1800" b="1" dirty="0"/>
              <a:t>Съгласно ЗЗД определени професионалисти са задължени да сигнализират при съмнение за случаи на насилие над - -</a:t>
            </a:r>
          </a:p>
          <a:p>
            <a:pPr marL="0" indent="0">
              <a:buNone/>
            </a:pPr>
            <a:r>
              <a:rPr lang="ru-RU" sz="1800" b="1" dirty="0"/>
              <a:t>- Лекари, </a:t>
            </a:r>
          </a:p>
          <a:p>
            <a:pPr marL="0" indent="0">
              <a:buNone/>
            </a:pPr>
            <a:r>
              <a:rPr lang="ru-RU" sz="1800" b="1" dirty="0" smtClean="0"/>
              <a:t>- Учители</a:t>
            </a:r>
            <a:endParaRPr lang="ru-RU" sz="1800" b="1" dirty="0"/>
          </a:p>
          <a:p>
            <a:pPr marL="0" indent="0">
              <a:buNone/>
            </a:pPr>
            <a:r>
              <a:rPr lang="ru-RU" sz="1800" b="1" dirty="0" smtClean="0"/>
              <a:t>- Социални </a:t>
            </a:r>
            <a:r>
              <a:rPr lang="ru-RU" sz="1800" b="1" dirty="0"/>
              <a:t>работници и др</a:t>
            </a:r>
          </a:p>
          <a:p>
            <a:endParaRPr lang="en-US" sz="1800" b="1" dirty="0" smtClean="0">
              <a:solidFill>
                <a:srgbClr val="FF0000"/>
              </a:solidFill>
            </a:endParaRPr>
          </a:p>
        </p:txBody>
      </p:sp>
    </p:spTree>
    <p:extLst>
      <p:ext uri="{BB962C8B-B14F-4D97-AF65-F5344CB8AC3E}">
        <p14:creationId xmlns="" xmlns:p14="http://schemas.microsoft.com/office/powerpoint/2010/main" val="742281028"/>
      </p:ext>
    </p:extLst>
  </p:cSld>
  <p:clrMapOvr>
    <a:masterClrMapping/>
  </p:clrMapOvr>
  <p:transition>
    <p:wipe di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bg-BG" sz="3200" dirty="0" smtClean="0">
                <a:solidFill>
                  <a:srgbClr val="0070C0"/>
                </a:solidFill>
              </a:rPr>
              <a:t>Какво ще се случи, ако не докладвам </a:t>
            </a:r>
            <a:r>
              <a:rPr lang="en-US" sz="3200" dirty="0" smtClean="0">
                <a:solidFill>
                  <a:srgbClr val="0070C0"/>
                </a:solidFill>
              </a:rPr>
              <a:t>?</a:t>
            </a:r>
            <a:endParaRPr lang="el-GR" sz="3200" dirty="0">
              <a:solidFill>
                <a:srgbClr val="0070C0"/>
              </a:solidFill>
            </a:endParaRPr>
          </a:p>
        </p:txBody>
      </p:sp>
      <p:sp>
        <p:nvSpPr>
          <p:cNvPr id="3" name="Content Placeholder 2"/>
          <p:cNvSpPr>
            <a:spLocks noGrp="1"/>
          </p:cNvSpPr>
          <p:nvPr>
            <p:ph idx="1"/>
          </p:nvPr>
        </p:nvSpPr>
        <p:spPr/>
        <p:txBody>
          <a:bodyPr/>
          <a:lstStyle/>
          <a:p>
            <a:r>
              <a:rPr lang="bg-BG" dirty="0" smtClean="0"/>
              <a:t>Отговорност на докладващия</a:t>
            </a:r>
            <a:endParaRPr lang="en-US" dirty="0" smtClean="0"/>
          </a:p>
          <a:p>
            <a:pPr marL="0" indent="0">
              <a:buNone/>
            </a:pPr>
            <a:endParaRPr lang="en-US" dirty="0"/>
          </a:p>
          <a:p>
            <a:r>
              <a:rPr lang="bg-BG" dirty="0" smtClean="0"/>
              <a:t>Наказание за не докладване</a:t>
            </a:r>
            <a:endParaRPr lang="en-US" dirty="0" smtClean="0"/>
          </a:p>
          <a:p>
            <a:pPr lvl="1"/>
            <a:r>
              <a:rPr lang="ru-RU" dirty="0"/>
              <a:t>чл. 45, ал. 11 и чл. 46, ал. 2.  от ЗЗДет</a:t>
            </a:r>
            <a:r>
              <a:rPr lang="ru-RU" dirty="0" smtClean="0"/>
              <a:t>.</a:t>
            </a:r>
            <a:endParaRPr lang="en-US" dirty="0" smtClean="0"/>
          </a:p>
          <a:p>
            <a:pPr lvl="1"/>
            <a:r>
              <a:rPr lang="ru-RU" dirty="0"/>
              <a:t>При констатирано неизпълнение на посочените разпоредби, законодателят е предвидил санкции - налагане на  глоба, като наказателното постановление се издава от  преседателя на ДАЗД</a:t>
            </a:r>
            <a:r>
              <a:rPr lang="ru-RU" dirty="0">
                <a:solidFill>
                  <a:srgbClr val="FF0000"/>
                </a:solidFill>
              </a:rPr>
              <a:t>. </a:t>
            </a:r>
            <a:endParaRPr lang="el-GR" dirty="0">
              <a:solidFill>
                <a:srgbClr val="FF0000"/>
              </a:solidFill>
            </a:endParaRPr>
          </a:p>
        </p:txBody>
      </p:sp>
    </p:spTree>
    <p:extLst>
      <p:ext uri="{BB962C8B-B14F-4D97-AF65-F5344CB8AC3E}">
        <p14:creationId xmlns="" xmlns:p14="http://schemas.microsoft.com/office/powerpoint/2010/main" val="4106755341"/>
      </p:ext>
    </p:extLst>
  </p:cSld>
  <p:clrMapOvr>
    <a:masterClrMapping/>
  </p:clrMapOvr>
  <p:transition spd="slow">
    <p:wipe di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bg-BG" sz="3600" dirty="0" smtClean="0">
                <a:solidFill>
                  <a:srgbClr val="0070C0"/>
                </a:solidFill>
              </a:rPr>
              <a:t>Докладване на случаи на НПД</a:t>
            </a:r>
            <a:endParaRPr lang="el-GR" sz="3600" dirty="0">
              <a:solidFill>
                <a:srgbClr val="0070C0"/>
              </a:solidFill>
            </a:endParaRPr>
          </a:p>
        </p:txBody>
      </p:sp>
      <p:sp>
        <p:nvSpPr>
          <p:cNvPr id="3" name="Content Placeholder 2"/>
          <p:cNvSpPr>
            <a:spLocks noGrp="1"/>
          </p:cNvSpPr>
          <p:nvPr>
            <p:ph idx="1"/>
          </p:nvPr>
        </p:nvSpPr>
        <p:spPr/>
        <p:txBody>
          <a:bodyPr>
            <a:normAutofit/>
          </a:bodyPr>
          <a:lstStyle/>
          <a:p>
            <a:pPr marL="0" indent="0">
              <a:buNone/>
            </a:pPr>
            <a:r>
              <a:rPr lang="bg-BG" sz="1700" b="1" dirty="0" smtClean="0"/>
              <a:t>Защо трябва да сигнализирам</a:t>
            </a:r>
            <a:r>
              <a:rPr lang="en-US" sz="1700" b="1" dirty="0" smtClean="0"/>
              <a:t>? </a:t>
            </a:r>
            <a:endParaRPr lang="en-US" sz="1700" dirty="0" smtClean="0"/>
          </a:p>
          <a:p>
            <a:r>
              <a:rPr lang="ru-RU" sz="1700" dirty="0"/>
              <a:t>целта на задължителното докладване е да се идентифицират възможно </a:t>
            </a:r>
            <a:r>
              <a:rPr lang="ru-RU" sz="1700" dirty="0" smtClean="0"/>
              <a:t>най-скоро деца, в риск от </a:t>
            </a:r>
            <a:r>
              <a:rPr lang="ru-RU" sz="1700" dirty="0"/>
              <a:t>малтретирани и </a:t>
            </a:r>
            <a:r>
              <a:rPr lang="ru-RU" sz="1700" dirty="0" smtClean="0"/>
              <a:t>пренебрегвани, </a:t>
            </a:r>
            <a:r>
              <a:rPr lang="ru-RU" sz="1700" dirty="0"/>
              <a:t>така че те да могат да бъдат защитени от допълнителни вреди</a:t>
            </a:r>
            <a:endParaRPr lang="en-US" sz="1700" dirty="0" smtClean="0"/>
          </a:p>
          <a:p>
            <a:r>
              <a:rPr lang="ru-RU" sz="1700" b="1" dirty="0" smtClean="0"/>
              <a:t>Отговорните </a:t>
            </a:r>
            <a:r>
              <a:rPr lang="ru-RU" sz="1700" b="1" dirty="0"/>
              <a:t>органи не могат да действат, докато не се направи доклад. Упълномощените </a:t>
            </a:r>
            <a:r>
              <a:rPr lang="ru-RU" sz="1700" b="1" dirty="0" smtClean="0"/>
              <a:t>да докладват </a:t>
            </a:r>
            <a:r>
              <a:rPr lang="ru-RU" sz="1700" b="1" dirty="0"/>
              <a:t>играят решаваща роля за предотвратяване на бъдещи вреди за </a:t>
            </a:r>
            <a:r>
              <a:rPr lang="ru-RU" sz="1700" b="1" dirty="0" smtClean="0"/>
              <a:t>децата</a:t>
            </a:r>
          </a:p>
          <a:p>
            <a:pPr lvl="1"/>
            <a:r>
              <a:rPr lang="ru-RU" sz="1400" dirty="0"/>
              <a:t>Без откриване, докладване и </a:t>
            </a:r>
            <a:r>
              <a:rPr lang="ru-RU" sz="1400" dirty="0" smtClean="0"/>
              <a:t>своевременна намеса, </a:t>
            </a:r>
            <a:r>
              <a:rPr lang="ru-RU" sz="1400" dirty="0"/>
              <a:t>тези деца могат да </a:t>
            </a:r>
            <a:r>
              <a:rPr lang="ru-RU" sz="1400" dirty="0" smtClean="0"/>
              <a:t>бъдат </a:t>
            </a:r>
            <a:r>
              <a:rPr lang="ru-RU" sz="1400" dirty="0"/>
              <a:t>жертви до края на живота </a:t>
            </a:r>
            <a:r>
              <a:rPr lang="ru-RU" sz="1400" dirty="0" smtClean="0"/>
              <a:t>си</a:t>
            </a:r>
          </a:p>
          <a:p>
            <a:r>
              <a:rPr lang="bg-BG" sz="2000" b="1" dirty="0" smtClean="0"/>
              <a:t>Малтретираните деца не просто растат и забравят детството си </a:t>
            </a:r>
          </a:p>
          <a:p>
            <a:pPr marL="0" indent="0">
              <a:buNone/>
            </a:pPr>
            <a:r>
              <a:rPr lang="ru-RU" sz="1700" dirty="0" smtClean="0"/>
              <a:t>те </a:t>
            </a:r>
            <a:r>
              <a:rPr lang="ru-RU" sz="1700" dirty="0"/>
              <a:t>могат да носят физически и емоционални белези през целия си живот</a:t>
            </a:r>
            <a:endParaRPr lang="el-GR" sz="1700" dirty="0"/>
          </a:p>
        </p:txBody>
      </p:sp>
    </p:spTree>
    <p:extLst>
      <p:ext uri="{BB962C8B-B14F-4D97-AF65-F5344CB8AC3E}">
        <p14:creationId xmlns="" xmlns:p14="http://schemas.microsoft.com/office/powerpoint/2010/main" val="1641367397"/>
      </p:ext>
    </p:extLst>
  </p:cSld>
  <p:clrMapOvr>
    <a:masterClrMapping/>
  </p:clrMapOvr>
  <p:transition>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7" name="Image 7"/>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90550" y="2281933"/>
            <a:ext cx="1024412" cy="651767"/>
          </a:xfrm>
          <a:prstGeom prst="rect">
            <a:avLst/>
          </a:prstGeom>
          <a:noFill/>
          <a:extLst>
            <a:ext uri="{909E8E84-426E-40DD-AFC4-6F175D3DCCD1}">
              <a14:hiddenFill xmlns="" xmlns:a14="http://schemas.microsoft.com/office/drawing/2010/main">
                <a:solidFill>
                  <a:srgbClr val="FFFFFF"/>
                </a:solidFill>
              </a14:hiddenFill>
            </a:ext>
          </a:extLst>
        </p:spPr>
      </p:pic>
      <p:sp>
        <p:nvSpPr>
          <p:cNvPr id="8" name="Rectangle 3"/>
          <p:cNvSpPr>
            <a:spLocks noChangeArrowheads="1"/>
          </p:cNvSpPr>
          <p:nvPr/>
        </p:nvSpPr>
        <p:spPr bwMode="auto">
          <a:xfrm>
            <a:off x="1677420" y="2195779"/>
            <a:ext cx="6275955" cy="86177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121917" tIns="60958" rIns="121917" bIns="60958" numCol="1" anchor="ctr" anchorCtr="0" compatLnSpc="1">
            <a:prstTxWarp prst="textNoShape">
              <a:avLst/>
            </a:prstTxWarp>
            <a:spAutoFit/>
          </a:bodyPr>
          <a:lstStyle/>
          <a:p>
            <a:pPr lvl="0" algn="just" eaLnBrk="0" fontAlgn="base" hangingPunct="0">
              <a:spcBef>
                <a:spcPct val="0"/>
              </a:spcBef>
              <a:spcAft>
                <a:spcPct val="0"/>
              </a:spcAft>
            </a:pPr>
            <a:r>
              <a:rPr lang="en-GB" altLang="el-GR" sz="1200" i="1" dirty="0" smtClean="0">
                <a:latin typeface="Times New Roman" panose="02020603050405020304" pitchFamily="18" charset="0"/>
                <a:ea typeface="Calibri" panose="020F0502020204030204" pitchFamily="34" charset="0"/>
                <a:cs typeface="Times New Roman" panose="02020603050405020304" pitchFamily="18" charset="0"/>
              </a:rPr>
              <a:t>This publication was funded by the European Union</a:t>
            </a:r>
            <a:r>
              <a:rPr lang="en-GB" altLang="el-GR" sz="1200" i="1" dirty="0" smtClean="0">
                <a:latin typeface="Calibri" panose="020F0502020204030204" pitchFamily="34" charset="0"/>
                <a:ea typeface="Calibri" panose="020F0502020204030204" pitchFamily="34" charset="0"/>
                <a:cs typeface="Times New Roman" panose="02020603050405020304" pitchFamily="18" charset="0"/>
              </a:rPr>
              <a:t>’</a:t>
            </a:r>
            <a:r>
              <a:rPr lang="en-GB" altLang="el-GR" sz="1200" i="1" dirty="0" smtClean="0">
                <a:latin typeface="Times New Roman" panose="02020603050405020304" pitchFamily="18" charset="0"/>
                <a:ea typeface="Calibri" panose="020F0502020204030204" pitchFamily="34" charset="0"/>
                <a:cs typeface="Times New Roman" panose="02020603050405020304" pitchFamily="18" charset="0"/>
              </a:rPr>
              <a:t>s Rights, Equality and Citizenship Programme (REC 2014-2020). The content of this publication represents only the views of the authors and is their sole responsibility. The European Commission does not accept any responsibility for use that may be made of the information it contains.</a:t>
            </a:r>
            <a:endParaRPr lang="en-GB" altLang="el-GR" sz="2000" dirty="0" smtClean="0">
              <a:latin typeface="Arial" panose="020B0604020202020204" pitchFamily="34" charset="0"/>
            </a:endParaRPr>
          </a:p>
        </p:txBody>
      </p:sp>
    </p:spTree>
    <p:extLst>
      <p:ext uri="{BB962C8B-B14F-4D97-AF65-F5344CB8AC3E}">
        <p14:creationId xmlns="" xmlns:p14="http://schemas.microsoft.com/office/powerpoint/2010/main" val="53837041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bg-BG" sz="3200" dirty="0" smtClean="0">
                <a:solidFill>
                  <a:srgbClr val="0070C0"/>
                </a:solidFill>
              </a:rPr>
              <a:t>Какво да направя, ако не съм сигурен</a:t>
            </a:r>
            <a:r>
              <a:rPr lang="en-US" sz="3200" dirty="0" smtClean="0">
                <a:solidFill>
                  <a:srgbClr val="0070C0"/>
                </a:solidFill>
              </a:rPr>
              <a:t>?</a:t>
            </a:r>
            <a:endParaRPr lang="el-GR" sz="3200" dirty="0">
              <a:solidFill>
                <a:srgbClr val="0070C0"/>
              </a:solidFill>
            </a:endParaRPr>
          </a:p>
        </p:txBody>
      </p:sp>
      <p:sp>
        <p:nvSpPr>
          <p:cNvPr id="3" name="Content Placeholder 2"/>
          <p:cNvSpPr>
            <a:spLocks noGrp="1"/>
          </p:cNvSpPr>
          <p:nvPr>
            <p:ph idx="1"/>
          </p:nvPr>
        </p:nvSpPr>
        <p:spPr>
          <a:xfrm>
            <a:off x="628650" y="1175657"/>
            <a:ext cx="7886700" cy="3457065"/>
          </a:xfrm>
        </p:spPr>
        <p:txBody>
          <a:bodyPr>
            <a:noAutofit/>
          </a:bodyPr>
          <a:lstStyle/>
          <a:p>
            <a:pPr lvl="0">
              <a:defRPr/>
            </a:pPr>
            <a:r>
              <a:rPr lang="bg-BG" sz="1700" dirty="0" smtClean="0"/>
              <a:t>Ако детето ви е съобщило за преживяно насилие </a:t>
            </a:r>
            <a:r>
              <a:rPr lang="ru-RU" sz="1700" dirty="0" smtClean="0"/>
              <a:t>, </a:t>
            </a:r>
            <a:r>
              <a:rPr lang="ru-RU" sz="1700" dirty="0"/>
              <a:t>това е достатъчно, за да продължите с доклада</a:t>
            </a:r>
            <a:endParaRPr lang="en-US" sz="1700" dirty="0"/>
          </a:p>
          <a:p>
            <a:pPr lvl="1">
              <a:defRPr/>
            </a:pPr>
            <a:r>
              <a:rPr lang="ru-RU" sz="1700" dirty="0"/>
              <a:t>по-добре е да разкриете притесненията си, отколкото да мълчите и евентуално да позволите на детето да остане незащитено</a:t>
            </a:r>
            <a:endParaRPr lang="en-US" sz="1700" dirty="0"/>
          </a:p>
          <a:p>
            <a:r>
              <a:rPr lang="ru-RU" sz="1700" dirty="0"/>
              <a:t>Докладите за предполагаемо малтретиране трябва да се правят незабавно, всеки път, когато имате притеснения относно безопасността на </a:t>
            </a:r>
            <a:r>
              <a:rPr lang="ru-RU" sz="1700" dirty="0" smtClean="0"/>
              <a:t>дете</a:t>
            </a:r>
          </a:p>
          <a:p>
            <a:r>
              <a:rPr lang="ru-RU" sz="1700" dirty="0"/>
              <a:t>в случай, че </a:t>
            </a:r>
            <a:r>
              <a:rPr lang="ru-RU" sz="1700" dirty="0" smtClean="0"/>
              <a:t>искате </a:t>
            </a:r>
            <a:r>
              <a:rPr lang="ru-RU" sz="1700" dirty="0"/>
              <a:t>да съберете допълнителна информация преди да докладвате, изчакването на доказателство може да изложи детето </a:t>
            </a:r>
            <a:r>
              <a:rPr lang="ru-RU" sz="1700" dirty="0" smtClean="0"/>
              <a:t>на  </a:t>
            </a:r>
            <a:r>
              <a:rPr lang="ru-RU" sz="1700" dirty="0"/>
              <a:t>опасност</a:t>
            </a:r>
            <a:endParaRPr lang="en-US" sz="1700" dirty="0" smtClean="0"/>
          </a:p>
          <a:p>
            <a:pPr marL="0" lvl="1" indent="0" algn="ctr">
              <a:buNone/>
            </a:pPr>
            <a:r>
              <a:rPr lang="ru-RU" sz="1700" b="1" dirty="0" smtClean="0">
                <a:solidFill>
                  <a:schemeClr val="accent1"/>
                </a:solidFill>
              </a:rPr>
              <a:t>Доклад </a:t>
            </a:r>
            <a:r>
              <a:rPr lang="ru-RU" sz="1700" b="1" dirty="0">
                <a:solidFill>
                  <a:schemeClr val="accent1"/>
                </a:solidFill>
              </a:rPr>
              <a:t>за съмнение за малтретиране или пренебрегване на деца не е обвинение. Това е заявка за започване </a:t>
            </a:r>
            <a:r>
              <a:rPr lang="ru-RU" sz="1700" b="1" dirty="0" smtClean="0">
                <a:solidFill>
                  <a:schemeClr val="accent1"/>
                </a:solidFill>
              </a:rPr>
              <a:t>процеса </a:t>
            </a:r>
            <a:r>
              <a:rPr lang="ru-RU" sz="1700" b="1" dirty="0">
                <a:solidFill>
                  <a:schemeClr val="accent1"/>
                </a:solidFill>
              </a:rPr>
              <a:t>на помощ и може да бъде описана като „отправяне на препоръка за искане на помощ и услуги за детето и семейството“</a:t>
            </a:r>
            <a:endParaRPr lang="en-US" sz="1700" dirty="0" smtClean="0"/>
          </a:p>
          <a:p>
            <a:endParaRPr lang="el-GR" sz="1700" dirty="0"/>
          </a:p>
        </p:txBody>
      </p:sp>
    </p:spTree>
    <p:extLst>
      <p:ext uri="{BB962C8B-B14F-4D97-AF65-F5344CB8AC3E}">
        <p14:creationId xmlns="" xmlns:p14="http://schemas.microsoft.com/office/powerpoint/2010/main" val="3079724467"/>
      </p:ext>
    </p:extLst>
  </p:cSld>
  <p:clrMapOvr>
    <a:masterClrMapping/>
  </p:clrMapOvr>
  <p:transition spd="slow">
    <p:wipe di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bg-BG" sz="3600" dirty="0" smtClean="0">
                <a:solidFill>
                  <a:srgbClr val="0070C0"/>
                </a:solidFill>
              </a:rPr>
              <a:t>Кога трябва да сигнализирам</a:t>
            </a:r>
            <a:r>
              <a:rPr lang="en-US" sz="3600" dirty="0" smtClean="0">
                <a:solidFill>
                  <a:srgbClr val="0070C0"/>
                </a:solidFill>
              </a:rPr>
              <a:t>?</a:t>
            </a:r>
            <a:endParaRPr lang="el-GR" sz="3600" dirty="0">
              <a:solidFill>
                <a:srgbClr val="0070C0"/>
              </a:solidFill>
            </a:endParaRPr>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r>
              <a:rPr lang="ru-RU" dirty="0"/>
              <a:t>Освен </a:t>
            </a:r>
            <a:r>
              <a:rPr lang="ru-RU" dirty="0" smtClean="0"/>
              <a:t>в случаите</a:t>
            </a:r>
            <a:r>
              <a:rPr lang="ru-RU" dirty="0"/>
              <a:t>, когато децата разкриват, че са </a:t>
            </a:r>
            <a:r>
              <a:rPr lang="bg-BG" dirty="0" smtClean="0"/>
              <a:t>били жертви на насилие</a:t>
            </a:r>
            <a:endParaRPr lang="en-US" dirty="0"/>
          </a:p>
          <a:p>
            <a:r>
              <a:rPr lang="ru-RU" dirty="0"/>
              <a:t>всеки път, когато подозирате, че детето е малтретирано или пренебрегнато, трябва незабавно да докладвате за </a:t>
            </a:r>
            <a:r>
              <a:rPr lang="ru-RU" dirty="0" smtClean="0"/>
              <a:t>съмненията си</a:t>
            </a:r>
            <a:endParaRPr lang="el-GR" dirty="0">
              <a:solidFill>
                <a:srgbClr val="FF0000"/>
              </a:solidFill>
            </a:endParaRPr>
          </a:p>
        </p:txBody>
      </p:sp>
    </p:spTree>
    <p:extLst>
      <p:ext uri="{BB962C8B-B14F-4D97-AF65-F5344CB8AC3E}">
        <p14:creationId xmlns="" xmlns:p14="http://schemas.microsoft.com/office/powerpoint/2010/main" val="1689299199"/>
      </p:ext>
    </p:extLst>
  </p:cSld>
  <p:clrMapOvr>
    <a:masterClrMapping/>
  </p:clrMapOvr>
  <p:transition>
    <p:wipe dir="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bg-BG" sz="3200" dirty="0" smtClean="0">
                <a:solidFill>
                  <a:srgbClr val="0070C0"/>
                </a:solidFill>
              </a:rPr>
              <a:t>Къде да се докладва</a:t>
            </a:r>
            <a:r>
              <a:rPr lang="en-US" sz="3200" dirty="0" smtClean="0">
                <a:solidFill>
                  <a:srgbClr val="0070C0"/>
                </a:solidFill>
              </a:rPr>
              <a:t>?</a:t>
            </a:r>
            <a:endParaRPr lang="el-GR" sz="3200" dirty="0">
              <a:solidFill>
                <a:srgbClr val="0070C0"/>
              </a:solidFill>
            </a:endParaRPr>
          </a:p>
        </p:txBody>
      </p:sp>
      <p:sp>
        <p:nvSpPr>
          <p:cNvPr id="3" name="Content Placeholder 2"/>
          <p:cNvSpPr>
            <a:spLocks noGrp="1"/>
          </p:cNvSpPr>
          <p:nvPr>
            <p:ph idx="1"/>
          </p:nvPr>
        </p:nvSpPr>
        <p:spPr/>
        <p:txBody>
          <a:bodyPr/>
          <a:lstStyle/>
          <a:p>
            <a:r>
              <a:rPr lang="en-US" dirty="0" err="1"/>
              <a:t>чл</a:t>
            </a:r>
            <a:r>
              <a:rPr lang="en-US" dirty="0"/>
              <a:t>. 7 </a:t>
            </a:r>
            <a:r>
              <a:rPr lang="bg-BG" dirty="0"/>
              <a:t>, ал. </a:t>
            </a:r>
            <a:r>
              <a:rPr lang="bg-BG" dirty="0" smtClean="0"/>
              <a:t>1</a:t>
            </a:r>
            <a:r>
              <a:rPr lang="en-US" dirty="0" smtClean="0"/>
              <a:t>, 2</a:t>
            </a:r>
            <a:r>
              <a:rPr lang="bg-BG" dirty="0" smtClean="0"/>
              <a:t> </a:t>
            </a:r>
            <a:r>
              <a:rPr lang="en-US" dirty="0" err="1"/>
              <a:t>от</a:t>
            </a:r>
            <a:r>
              <a:rPr lang="en-US" dirty="0"/>
              <a:t> </a:t>
            </a:r>
            <a:r>
              <a:rPr lang="en-US" dirty="0" err="1"/>
              <a:t>Закона</a:t>
            </a:r>
            <a:r>
              <a:rPr lang="en-US" dirty="0"/>
              <a:t> </a:t>
            </a:r>
            <a:r>
              <a:rPr lang="en-US" dirty="0" err="1"/>
              <a:t>за</a:t>
            </a:r>
            <a:r>
              <a:rPr lang="en-US" dirty="0"/>
              <a:t> </a:t>
            </a:r>
            <a:r>
              <a:rPr lang="en-US" dirty="0" err="1"/>
              <a:t>закрила</a:t>
            </a:r>
            <a:r>
              <a:rPr lang="en-US" dirty="0"/>
              <a:t> </a:t>
            </a:r>
            <a:r>
              <a:rPr lang="en-US" dirty="0" err="1"/>
              <a:t>на</a:t>
            </a:r>
            <a:r>
              <a:rPr lang="en-US" dirty="0"/>
              <a:t> </a:t>
            </a:r>
            <a:r>
              <a:rPr lang="en-US" dirty="0" err="1"/>
              <a:t>детето</a:t>
            </a:r>
            <a:endParaRPr lang="en-US" dirty="0"/>
          </a:p>
          <a:p>
            <a:pPr lvl="0"/>
            <a:r>
              <a:rPr lang="en-US" dirty="0"/>
              <a:t> </a:t>
            </a:r>
            <a:r>
              <a:rPr lang="el-GR" dirty="0"/>
              <a:t>Всяко лице, на което стане известно, че дете се нуждае от закрила е длъжно незабавно да уведоми дирекция „Социално подпомагане“, Държавна агенция за закрила на детето или Министерството на вътрешните работи“. </a:t>
            </a:r>
            <a:endParaRPr lang="en-US" dirty="0"/>
          </a:p>
          <a:p>
            <a:pPr lvl="0"/>
            <a:r>
              <a:rPr lang="el-GR" dirty="0"/>
              <a:t>Същото задължение имат и лицата, на които това е станало известно при изпълнение на служебните им задължения.</a:t>
            </a:r>
            <a:endParaRPr lang="en-US" dirty="0"/>
          </a:p>
          <a:p>
            <a:endParaRPr lang="en-US" dirty="0"/>
          </a:p>
        </p:txBody>
      </p:sp>
    </p:spTree>
    <p:extLst>
      <p:ext uri="{BB962C8B-B14F-4D97-AF65-F5344CB8AC3E}">
        <p14:creationId xmlns="" xmlns:p14="http://schemas.microsoft.com/office/powerpoint/2010/main" val="3599302960"/>
      </p:ext>
    </p:extLst>
  </p:cSld>
  <p:clrMapOvr>
    <a:masterClrMapping/>
  </p:clrMapOvr>
  <p:transition>
    <p:wipe dir="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bg-BG" sz="3200" dirty="0" smtClean="0">
                <a:solidFill>
                  <a:srgbClr val="0070C0"/>
                </a:solidFill>
              </a:rPr>
              <a:t>Каква информация трябва да съобщя</a:t>
            </a:r>
            <a:r>
              <a:rPr lang="en-US" sz="3200" dirty="0" smtClean="0">
                <a:solidFill>
                  <a:srgbClr val="0070C0"/>
                </a:solidFill>
              </a:rPr>
              <a:t>?</a:t>
            </a:r>
            <a:endParaRPr lang="el-GR" sz="3200" dirty="0">
              <a:solidFill>
                <a:srgbClr val="0070C0"/>
              </a:solidFill>
            </a:endParaRPr>
          </a:p>
        </p:txBody>
      </p:sp>
      <p:sp>
        <p:nvSpPr>
          <p:cNvPr id="3" name="Content Placeholder 2"/>
          <p:cNvSpPr>
            <a:spLocks noGrp="1"/>
          </p:cNvSpPr>
          <p:nvPr>
            <p:ph idx="1"/>
          </p:nvPr>
        </p:nvSpPr>
        <p:spPr/>
        <p:txBody>
          <a:bodyPr>
            <a:normAutofit fontScale="85000" lnSpcReduction="20000"/>
          </a:bodyPr>
          <a:lstStyle/>
          <a:p>
            <a:r>
              <a:rPr lang="ru-RU" dirty="0"/>
              <a:t>Когато правите доклад, е полезно да предоставите възможно най-много </a:t>
            </a:r>
            <a:r>
              <a:rPr lang="ru-RU" dirty="0" smtClean="0"/>
              <a:t>информация</a:t>
            </a:r>
            <a:endParaRPr lang="en-US" dirty="0" smtClean="0"/>
          </a:p>
          <a:p>
            <a:r>
              <a:rPr lang="bg-BG" dirty="0" smtClean="0"/>
              <a:t>Име и адрес на детето и неговите родители или други, полагащи грижа за него </a:t>
            </a:r>
          </a:p>
          <a:p>
            <a:r>
              <a:rPr lang="bg-BG" dirty="0" smtClean="0"/>
              <a:t>Дата на раждане на детето или възраст и пол </a:t>
            </a:r>
          </a:p>
          <a:p>
            <a:r>
              <a:rPr lang="bg-BG" dirty="0" smtClean="0"/>
              <a:t>Информация за други деца или лица, които живеят с детето</a:t>
            </a:r>
            <a:r>
              <a:rPr lang="en-US" dirty="0" smtClean="0"/>
              <a:t> </a:t>
            </a:r>
            <a:r>
              <a:rPr lang="bg-BG" dirty="0" smtClean="0"/>
              <a:t>и връзката им с детето</a:t>
            </a:r>
            <a:endParaRPr lang="en-US" dirty="0" smtClean="0"/>
          </a:p>
          <a:p>
            <a:pPr lvl="1"/>
            <a:r>
              <a:rPr lang="bg-BG" dirty="0" smtClean="0"/>
              <a:t>Вид и степен на насилието</a:t>
            </a:r>
            <a:r>
              <a:rPr lang="en-US" dirty="0" smtClean="0"/>
              <a:t>; </a:t>
            </a:r>
          </a:p>
          <a:p>
            <a:pPr lvl="1"/>
            <a:r>
              <a:rPr lang="bg-BG" dirty="0" smtClean="0"/>
              <a:t>Друга възможна информация</a:t>
            </a:r>
            <a:endParaRPr lang="en-US" dirty="0" smtClean="0"/>
          </a:p>
          <a:p>
            <a:pPr marL="342900" lvl="1" indent="0">
              <a:buNone/>
            </a:pPr>
            <a:endParaRPr lang="en-US" dirty="0" smtClean="0"/>
          </a:p>
          <a:p>
            <a:r>
              <a:rPr lang="bg-BG" dirty="0" smtClean="0"/>
              <a:t>Докладването може да бъде анонимно, може </a:t>
            </a:r>
            <a:r>
              <a:rPr lang="ru-RU" dirty="0" smtClean="0"/>
              <a:t>да </a:t>
            </a:r>
            <a:r>
              <a:rPr lang="ru-RU" dirty="0"/>
              <a:t>предоставите вашите данни за контакт и да помолите властите </a:t>
            </a:r>
            <a:r>
              <a:rPr lang="ru-RU" dirty="0" smtClean="0"/>
              <a:t>за конфиденциалност</a:t>
            </a:r>
            <a:endParaRPr lang="en-US" dirty="0" smtClean="0"/>
          </a:p>
          <a:p>
            <a:pPr lvl="1"/>
            <a:r>
              <a:rPr lang="bg-BG" dirty="0" smtClean="0"/>
              <a:t>Име, адрес и телефонен номер</a:t>
            </a:r>
            <a:endParaRPr lang="en-US" dirty="0" smtClean="0"/>
          </a:p>
        </p:txBody>
      </p:sp>
    </p:spTree>
    <p:extLst>
      <p:ext uri="{BB962C8B-B14F-4D97-AF65-F5344CB8AC3E}">
        <p14:creationId xmlns="" xmlns:p14="http://schemas.microsoft.com/office/powerpoint/2010/main" val="1690242848"/>
      </p:ext>
    </p:extLst>
  </p:cSld>
  <p:clrMapOvr>
    <a:masterClrMapping/>
  </p:clrMapOvr>
  <p:transition spd="slow">
    <p:wipe dir="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bg-BG" sz="3600" dirty="0" smtClean="0">
                <a:solidFill>
                  <a:srgbClr val="0070C0"/>
                </a:solidFill>
              </a:rPr>
              <a:t>Не сигнализиране/ не докладване</a:t>
            </a:r>
            <a:br>
              <a:rPr lang="bg-BG" sz="3600" dirty="0" smtClean="0">
                <a:solidFill>
                  <a:srgbClr val="0070C0"/>
                </a:solidFill>
              </a:rPr>
            </a:br>
            <a:endParaRPr lang="el-GR" sz="3600" dirty="0">
              <a:solidFill>
                <a:srgbClr val="0070C0"/>
              </a:solidFill>
            </a:endParaRPr>
          </a:p>
        </p:txBody>
      </p:sp>
      <p:sp>
        <p:nvSpPr>
          <p:cNvPr id="3" name="Content Placeholder 2"/>
          <p:cNvSpPr>
            <a:spLocks noGrp="1"/>
          </p:cNvSpPr>
          <p:nvPr>
            <p:ph idx="1"/>
          </p:nvPr>
        </p:nvSpPr>
        <p:spPr/>
        <p:txBody>
          <a:bodyPr>
            <a:normAutofit/>
          </a:bodyPr>
          <a:lstStyle/>
          <a:p>
            <a:pPr algn="ctr"/>
            <a:endParaRPr lang="en-US" dirty="0" smtClean="0"/>
          </a:p>
          <a:p>
            <a:pPr algn="ctr"/>
            <a:endParaRPr lang="en-US" dirty="0"/>
          </a:p>
          <a:p>
            <a:pPr algn="ctr"/>
            <a:r>
              <a:rPr lang="ru-RU" dirty="0" smtClean="0"/>
              <a:t>докато не се гарантира, че с докладването</a:t>
            </a:r>
            <a:r>
              <a:rPr lang="ru-RU" dirty="0"/>
              <a:t>, </a:t>
            </a:r>
            <a:r>
              <a:rPr lang="ru-RU" dirty="0" smtClean="0"/>
              <a:t>ситуацията </a:t>
            </a:r>
            <a:r>
              <a:rPr lang="ru-RU" dirty="0"/>
              <a:t>ще се подобри, </a:t>
            </a:r>
            <a:r>
              <a:rPr lang="ru-RU" dirty="0" smtClean="0"/>
              <a:t>не </a:t>
            </a:r>
            <a:r>
              <a:rPr lang="ru-RU" dirty="0"/>
              <a:t>докладването гарантира, че ако съществува злоупотреба или пренебрегване, детето ще продължи да бъде изложено на </a:t>
            </a:r>
            <a:r>
              <a:rPr lang="ru-RU" dirty="0" smtClean="0"/>
              <a:t>риск</a:t>
            </a:r>
          </a:p>
          <a:p>
            <a:pPr algn="ctr"/>
            <a:endParaRPr lang="en-US" dirty="0" smtClean="0"/>
          </a:p>
        </p:txBody>
      </p:sp>
    </p:spTree>
    <p:extLst>
      <p:ext uri="{BB962C8B-B14F-4D97-AF65-F5344CB8AC3E}">
        <p14:creationId xmlns="" xmlns:p14="http://schemas.microsoft.com/office/powerpoint/2010/main" val="3894687897"/>
      </p:ext>
    </p:extLst>
  </p:cSld>
  <p:clrMapOvr>
    <a:masterClrMapping/>
  </p:clrMapOvr>
  <p:transition spd="slow">
    <p:dissolv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 xmlns:a16="http://schemas.microsoft.com/office/drawing/2014/main" id="{A6CB65A0-B483-D74A-AC6E-BB2E7DAC47B8}"/>
              </a:ext>
            </a:extLst>
          </p:cNvPr>
          <p:cNvSpPr txBox="1">
            <a:spLocks/>
          </p:cNvSpPr>
          <p:nvPr/>
        </p:nvSpPr>
        <p:spPr>
          <a:xfrm>
            <a:off x="1464447" y="1707654"/>
            <a:ext cx="6239901" cy="1134126"/>
          </a:xfrm>
          <a:prstGeom prst="rect">
            <a:avLst/>
          </a:prstGeom>
        </p:spPr>
        <p:txBody>
          <a:bodyPr lIns="68580" tIns="34290" rIns="68580" bIns="34290"/>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dirty="0">
                <a:solidFill>
                  <a:schemeClr val="tx2"/>
                </a:solidFill>
              </a:rPr>
              <a:t>Законодателен контекст и </a:t>
            </a:r>
            <a:r>
              <a:rPr lang="ru-RU" dirty="0" smtClean="0">
                <a:solidFill>
                  <a:schemeClr val="tx2"/>
                </a:solidFill>
              </a:rPr>
              <a:t>задължение </a:t>
            </a:r>
            <a:r>
              <a:rPr lang="ru-RU" dirty="0">
                <a:solidFill>
                  <a:schemeClr val="tx2"/>
                </a:solidFill>
              </a:rPr>
              <a:t>за докладване </a:t>
            </a:r>
            <a:r>
              <a:rPr lang="ru-RU" dirty="0" smtClean="0">
                <a:solidFill>
                  <a:schemeClr val="tx2"/>
                </a:solidFill>
              </a:rPr>
              <a:t>случаи на НПД </a:t>
            </a:r>
            <a:r>
              <a:rPr lang="ru-RU" dirty="0">
                <a:solidFill>
                  <a:schemeClr val="tx2"/>
                </a:solidFill>
              </a:rPr>
              <a:t>в</a:t>
            </a:r>
            <a:r>
              <a:rPr lang="bg-BG" dirty="0">
                <a:solidFill>
                  <a:schemeClr val="tx2"/>
                </a:solidFill>
              </a:rPr>
              <a:t> България</a:t>
            </a:r>
            <a:endParaRPr lang="en-US" dirty="0">
              <a:solidFill>
                <a:schemeClr val="tx2"/>
              </a:solidFill>
            </a:endParaRPr>
          </a:p>
        </p:txBody>
      </p:sp>
    </p:spTree>
    <p:extLst>
      <p:ext uri="{BB962C8B-B14F-4D97-AF65-F5344CB8AC3E}">
        <p14:creationId xmlns="" xmlns:p14="http://schemas.microsoft.com/office/powerpoint/2010/main" val="2471955208"/>
      </p:ext>
    </p:extLst>
  </p:cSld>
  <p:clrMapOvr>
    <a:masterClrMapping/>
  </p:clrMapOvr>
  <p:transition>
    <p:dissolv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bg-BG" sz="3600" dirty="0" smtClean="0">
                <a:solidFill>
                  <a:srgbClr val="0070C0"/>
                </a:solidFill>
              </a:rPr>
              <a:t>Правна рамка</a:t>
            </a:r>
            <a:endParaRPr lang="el-GR" sz="3600" dirty="0">
              <a:solidFill>
                <a:srgbClr val="0070C0"/>
              </a:solidFill>
            </a:endParaRPr>
          </a:p>
        </p:txBody>
      </p:sp>
      <p:sp>
        <p:nvSpPr>
          <p:cNvPr id="3" name="Content Placeholder 2"/>
          <p:cNvSpPr>
            <a:spLocks noGrp="1"/>
          </p:cNvSpPr>
          <p:nvPr>
            <p:ph idx="1"/>
          </p:nvPr>
        </p:nvSpPr>
        <p:spPr>
          <a:xfrm>
            <a:off x="657225" y="1228725"/>
            <a:ext cx="7886700" cy="3403998"/>
          </a:xfrm>
        </p:spPr>
        <p:txBody>
          <a:bodyPr>
            <a:normAutofit fontScale="85000" lnSpcReduction="20000"/>
          </a:bodyPr>
          <a:lstStyle/>
          <a:p>
            <a:r>
              <a:rPr lang="bg-BG" dirty="0" smtClean="0"/>
              <a:t>Закон за закрила на детето: чл.7, ал.1 и 2,</a:t>
            </a:r>
            <a:endParaRPr lang="bg-BG" dirty="0"/>
          </a:p>
          <a:p>
            <a:r>
              <a:rPr lang="bg-BG" dirty="0"/>
              <a:t>Чл. 36 а, ал. 1 от </a:t>
            </a:r>
            <a:r>
              <a:rPr lang="bg-BG" dirty="0" smtClean="0"/>
              <a:t>ЗЗД</a:t>
            </a:r>
          </a:p>
          <a:p>
            <a:r>
              <a:rPr lang="ru-RU" dirty="0"/>
              <a:t>Всеки, на когото стане известно, че съществува непосредствен риск от изоставяне на дете или, че дете е пренебрегвано, е длъжен незабавно да подаде сигнал до дирекция „Социално подпомагане</a:t>
            </a:r>
            <a:r>
              <a:rPr lang="ru-RU" dirty="0" smtClean="0"/>
              <a:t>“</a:t>
            </a:r>
          </a:p>
          <a:p>
            <a:r>
              <a:rPr lang="bg-BG" dirty="0"/>
              <a:t>Чл. 36 б, ал. 1 от </a:t>
            </a:r>
            <a:r>
              <a:rPr lang="bg-BG" dirty="0" smtClean="0"/>
              <a:t>ЗЗД</a:t>
            </a:r>
          </a:p>
          <a:p>
            <a:r>
              <a:rPr lang="ru-RU" dirty="0"/>
              <a:t>Управителят на лечебното заведение, в което има родилно отделение, и личният лекар на бременна жена, на които е станало известно, че съществува непосредствен риск от изоставяне на дете веднага след раждането, са длъжни незабавно да подадат сигнал до </a:t>
            </a:r>
            <a:r>
              <a:rPr lang="ru-RU" dirty="0" smtClean="0"/>
              <a:t>ДСП</a:t>
            </a:r>
          </a:p>
          <a:p>
            <a:r>
              <a:rPr lang="bg-BG" dirty="0"/>
              <a:t>Чл. 36 б, ал. 3 от </a:t>
            </a:r>
            <a:r>
              <a:rPr lang="bg-BG" dirty="0" smtClean="0"/>
              <a:t>ЗЗД - същото </a:t>
            </a:r>
            <a:r>
              <a:rPr lang="bg-BG" dirty="0"/>
              <a:t>задължение има и управителя на лечебното заведение, където е намерено, изоставено или подхвърлено новородено живо дете</a:t>
            </a:r>
            <a:endParaRPr lang="en-US" dirty="0"/>
          </a:p>
          <a:p>
            <a:endParaRPr lang="en-US" dirty="0"/>
          </a:p>
          <a:p>
            <a:endParaRPr lang="el-GR" dirty="0">
              <a:solidFill>
                <a:srgbClr val="FF0000"/>
              </a:solidFill>
            </a:endParaRPr>
          </a:p>
        </p:txBody>
      </p:sp>
    </p:spTree>
    <p:extLst>
      <p:ext uri="{BB962C8B-B14F-4D97-AF65-F5344CB8AC3E}">
        <p14:creationId xmlns="" xmlns:p14="http://schemas.microsoft.com/office/powerpoint/2010/main" val="2334370666"/>
      </p:ext>
    </p:extLst>
  </p:cSld>
  <p:clrMapOvr>
    <a:masterClrMapping/>
  </p:clrMapOvr>
  <p:transition>
    <p:wipe dir="d"/>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20" y="273846"/>
            <a:ext cx="8595360" cy="892970"/>
          </a:xfrm>
        </p:spPr>
        <p:txBody>
          <a:bodyPr>
            <a:noAutofit/>
          </a:bodyPr>
          <a:lstStyle/>
          <a:p>
            <a:r>
              <a:rPr lang="bg-BG" sz="3600" dirty="0" smtClean="0">
                <a:solidFill>
                  <a:srgbClr val="0070C0"/>
                </a:solidFill>
              </a:rPr>
              <a:t>Задължително докладване</a:t>
            </a:r>
            <a:endParaRPr lang="el-GR" sz="3600" dirty="0">
              <a:solidFill>
                <a:srgbClr val="0070C0"/>
              </a:solidFill>
            </a:endParaRPr>
          </a:p>
        </p:txBody>
      </p:sp>
      <p:sp>
        <p:nvSpPr>
          <p:cNvPr id="3" name="Content Placeholder 2"/>
          <p:cNvSpPr>
            <a:spLocks noGrp="1"/>
          </p:cNvSpPr>
          <p:nvPr>
            <p:ph idx="1"/>
          </p:nvPr>
        </p:nvSpPr>
        <p:spPr/>
        <p:txBody>
          <a:bodyPr>
            <a:normAutofit fontScale="92500" lnSpcReduction="10000"/>
          </a:bodyPr>
          <a:lstStyle/>
          <a:p>
            <a:r>
              <a:rPr lang="bg-BG" dirty="0"/>
              <a:t>Закон за здравето</a:t>
            </a:r>
            <a:endParaRPr lang="en-US" dirty="0"/>
          </a:p>
          <a:p>
            <a:r>
              <a:rPr lang="en-US" b="1" dirty="0" err="1"/>
              <a:t>Чл</a:t>
            </a:r>
            <a:r>
              <a:rPr lang="en-US" b="1" dirty="0"/>
              <a:t>. 125а.</a:t>
            </a:r>
            <a:r>
              <a:rPr lang="en-US" dirty="0"/>
              <a:t> (</a:t>
            </a:r>
            <a:r>
              <a:rPr lang="en-US" dirty="0" err="1"/>
              <a:t>Нов</a:t>
            </a:r>
            <a:r>
              <a:rPr lang="en-US" dirty="0"/>
              <a:t> - ДВ, </a:t>
            </a:r>
            <a:r>
              <a:rPr lang="en-US" dirty="0" err="1"/>
              <a:t>бр</a:t>
            </a:r>
            <a:r>
              <a:rPr lang="en-US" dirty="0"/>
              <a:t>. 41 </a:t>
            </a:r>
            <a:r>
              <a:rPr lang="en-US" dirty="0" err="1"/>
              <a:t>от</a:t>
            </a:r>
            <a:r>
              <a:rPr lang="en-US" dirty="0"/>
              <a:t> 2009 г., в </a:t>
            </a:r>
            <a:r>
              <a:rPr lang="en-US" dirty="0" err="1"/>
              <a:t>сила</a:t>
            </a:r>
            <a:r>
              <a:rPr lang="en-US" dirty="0"/>
              <a:t> </a:t>
            </a:r>
            <a:r>
              <a:rPr lang="en-US" dirty="0" err="1"/>
              <a:t>от</a:t>
            </a:r>
            <a:r>
              <a:rPr lang="en-US" dirty="0"/>
              <a:t> 02.06.2009 г</a:t>
            </a:r>
            <a:r>
              <a:rPr lang="en-US" dirty="0" smtClean="0"/>
              <a:t>.)</a:t>
            </a:r>
            <a:endParaRPr lang="ru-RU" dirty="0" smtClean="0">
              <a:solidFill>
                <a:srgbClr val="FF0000"/>
              </a:solidFill>
            </a:endParaRPr>
          </a:p>
          <a:p>
            <a:r>
              <a:rPr lang="ru-RU" sz="1900" dirty="0" smtClean="0"/>
              <a:t>(1)	Медицинските специалисти са длъжни да уведомят дирекция "Социално подпомагане" по местонахождението на лечебното заведение за всяко дете, родено в лечебното заведение, за което е налице риск от изоставяне, включително при липса на документ за самоличност на майката при раждането на детето, при самотна майка, при многодетна майка, при майка със сериозни или множество заболявания.</a:t>
            </a:r>
          </a:p>
          <a:p>
            <a:r>
              <a:rPr lang="ru-RU" sz="1900" dirty="0"/>
              <a:t>(2)	Медицинските специалисти, работещи в лечебните заведения или в здравните кабинети, са длъжни да уведомят органите на Министерството на вътрешните работи и дирекция "Социално подпомагане" за всяко дете, постъпило в лечебното заведение или посетило здравния кабинет, което е жертва на насилие</a:t>
            </a:r>
            <a:r>
              <a:rPr lang="ru-RU" dirty="0">
                <a:solidFill>
                  <a:srgbClr val="FF0000"/>
                </a:solidFill>
              </a:rPr>
              <a:t>.</a:t>
            </a:r>
            <a:endParaRPr lang="el-GR" dirty="0">
              <a:solidFill>
                <a:srgbClr val="FF0000"/>
              </a:solidFill>
            </a:endParaRPr>
          </a:p>
        </p:txBody>
      </p:sp>
    </p:spTree>
    <p:extLst>
      <p:ext uri="{BB962C8B-B14F-4D97-AF65-F5344CB8AC3E}">
        <p14:creationId xmlns="" xmlns:p14="http://schemas.microsoft.com/office/powerpoint/2010/main" val="2762697098"/>
      </p:ext>
    </p:extLst>
  </p:cSld>
  <p:clrMapOvr>
    <a:masterClrMapping/>
  </p:clrMapOvr>
  <p:transition>
    <p:wipe dir="d"/>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57175" y="266700"/>
            <a:ext cx="8591550" cy="3787140"/>
          </a:xfrm>
          <a:prstGeom prst="rect">
            <a:avLst/>
          </a:prstGeom>
        </p:spPr>
        <p:txBody>
          <a:bodyPr>
            <a:normAutofit fontScale="90000"/>
          </a:bodyPr>
          <a:lstStyle/>
          <a:p>
            <a:pPr algn="ctr"/>
            <a:r>
              <a:rPr lang="en-US" sz="2400" dirty="0" smtClean="0">
                <a:solidFill>
                  <a:schemeClr val="accent1">
                    <a:lumMod val="75000"/>
                  </a:schemeClr>
                </a:solidFill>
                <a:latin typeface="Segoe UI Light" panose="020B0502040204020203" pitchFamily="34" charset="0"/>
                <a:cs typeface="Segoe UI Light" panose="020B0502040204020203" pitchFamily="34" charset="0"/>
              </a:rPr>
              <a:t/>
            </a:r>
            <a:br>
              <a:rPr lang="en-US" sz="2400" dirty="0" smtClean="0">
                <a:solidFill>
                  <a:schemeClr val="accent1">
                    <a:lumMod val="75000"/>
                  </a:schemeClr>
                </a:solidFill>
                <a:latin typeface="Segoe UI Light" panose="020B0502040204020203" pitchFamily="34" charset="0"/>
                <a:cs typeface="Segoe UI Light" panose="020B0502040204020203" pitchFamily="34" charset="0"/>
              </a:rPr>
            </a:br>
            <a:r>
              <a:rPr lang="en-US" sz="3100" dirty="0">
                <a:solidFill>
                  <a:schemeClr val="accent1">
                    <a:lumMod val="75000"/>
                  </a:schemeClr>
                </a:solidFill>
                <a:latin typeface="Segoe UI Light" panose="020B0502040204020203" pitchFamily="34" charset="0"/>
                <a:cs typeface="Segoe UI Light" panose="020B0502040204020203" pitchFamily="34" charset="0"/>
              </a:rPr>
              <a:t/>
            </a:r>
            <a:br>
              <a:rPr lang="en-US" sz="3100" dirty="0">
                <a:solidFill>
                  <a:schemeClr val="accent1">
                    <a:lumMod val="75000"/>
                  </a:schemeClr>
                </a:solidFill>
                <a:latin typeface="Segoe UI Light" panose="020B0502040204020203" pitchFamily="34" charset="0"/>
                <a:cs typeface="Segoe UI Light" panose="020B0502040204020203" pitchFamily="34" charset="0"/>
              </a:rPr>
            </a:br>
            <a:r>
              <a:rPr lang="ru-RU" sz="3600" b="1" dirty="0" smtClean="0">
                <a:solidFill>
                  <a:schemeClr val="accent1">
                    <a:lumMod val="75000"/>
                  </a:schemeClr>
                </a:solidFill>
                <a:latin typeface="Segoe UI Light" panose="020B0502040204020203" pitchFamily="34" charset="0"/>
                <a:cs typeface="Segoe UI Light" panose="020B0502040204020203" pitchFamily="34" charset="0"/>
              </a:rPr>
              <a:t>Приносът </a:t>
            </a:r>
            <a:r>
              <a:rPr lang="ru-RU" sz="3600" b="1" dirty="0">
                <a:solidFill>
                  <a:schemeClr val="accent1">
                    <a:lumMod val="75000"/>
                  </a:schemeClr>
                </a:solidFill>
                <a:latin typeface="Segoe UI Light" panose="020B0502040204020203" pitchFamily="34" charset="0"/>
                <a:cs typeface="Segoe UI Light" panose="020B0502040204020203" pitchFamily="34" charset="0"/>
              </a:rPr>
              <a:t>на </a:t>
            </a:r>
            <a:r>
              <a:rPr lang="ru-RU" sz="3600" b="1" dirty="0" smtClean="0">
                <a:solidFill>
                  <a:schemeClr val="accent1">
                    <a:lumMod val="75000"/>
                  </a:schemeClr>
                </a:solidFill>
                <a:latin typeface="Segoe UI Light" panose="020B0502040204020203" pitchFamily="34" charset="0"/>
                <a:cs typeface="Segoe UI Light" panose="020B0502040204020203" pitchFamily="34" charset="0"/>
              </a:rPr>
              <a:t>системата CAN-MDS </a:t>
            </a:r>
            <a:br>
              <a:rPr lang="ru-RU" sz="3600" b="1" dirty="0" smtClean="0">
                <a:solidFill>
                  <a:schemeClr val="accent1">
                    <a:lumMod val="75000"/>
                  </a:schemeClr>
                </a:solidFill>
                <a:latin typeface="Segoe UI Light" panose="020B0502040204020203" pitchFamily="34" charset="0"/>
                <a:cs typeface="Segoe UI Light" panose="020B0502040204020203" pitchFamily="34" charset="0"/>
              </a:rPr>
            </a:br>
            <a:r>
              <a:rPr lang="ru-RU" sz="3600" b="1" dirty="0" smtClean="0">
                <a:solidFill>
                  <a:schemeClr val="accent1">
                    <a:lumMod val="75000"/>
                  </a:schemeClr>
                </a:solidFill>
                <a:latin typeface="Segoe UI Light" panose="020B0502040204020203" pitchFamily="34" charset="0"/>
                <a:cs typeface="Segoe UI Light" panose="020B0502040204020203" pitchFamily="34" charset="0"/>
              </a:rPr>
              <a:t>за </a:t>
            </a:r>
            <a:r>
              <a:rPr lang="ru-RU" sz="3600" b="1" dirty="0">
                <a:solidFill>
                  <a:schemeClr val="accent1">
                    <a:lumMod val="75000"/>
                  </a:schemeClr>
                </a:solidFill>
                <a:latin typeface="Segoe UI Light" panose="020B0502040204020203" pitchFamily="34" charset="0"/>
                <a:cs typeface="Segoe UI Light" panose="020B0502040204020203" pitchFamily="34" charset="0"/>
              </a:rPr>
              <a:t>справяне с проблемите </a:t>
            </a:r>
            <a:r>
              <a:rPr lang="ru-RU" sz="3600" b="1" dirty="0" smtClean="0">
                <a:solidFill>
                  <a:schemeClr val="accent1">
                    <a:lumMod val="75000"/>
                  </a:schemeClr>
                </a:solidFill>
                <a:latin typeface="Segoe UI Light" panose="020B0502040204020203" pitchFamily="34" charset="0"/>
                <a:cs typeface="Segoe UI Light" panose="020B0502040204020203" pitchFamily="34" charset="0"/>
              </a:rPr>
              <a:t>на:</a:t>
            </a:r>
            <a:r>
              <a:rPr lang="ru-RU" sz="3100" dirty="0" smtClean="0">
                <a:solidFill>
                  <a:schemeClr val="accent1">
                    <a:lumMod val="75000"/>
                  </a:schemeClr>
                </a:solidFill>
                <a:latin typeface="Segoe UI Light" panose="020B0502040204020203" pitchFamily="34" charset="0"/>
                <a:cs typeface="Segoe UI Light" panose="020B0502040204020203" pitchFamily="34" charset="0"/>
              </a:rPr>
              <a:t/>
            </a:r>
            <a:br>
              <a:rPr lang="ru-RU" sz="3100" dirty="0" smtClean="0">
                <a:solidFill>
                  <a:schemeClr val="accent1">
                    <a:lumMod val="75000"/>
                  </a:schemeClr>
                </a:solidFill>
                <a:latin typeface="Segoe UI Light" panose="020B0502040204020203" pitchFamily="34" charset="0"/>
                <a:cs typeface="Segoe UI Light" panose="020B0502040204020203" pitchFamily="34" charset="0"/>
              </a:rPr>
            </a:br>
            <a:r>
              <a:rPr lang="ru-RU" sz="3100" dirty="0" smtClean="0">
                <a:solidFill>
                  <a:schemeClr val="accent1">
                    <a:lumMod val="75000"/>
                  </a:schemeClr>
                </a:solidFill>
                <a:latin typeface="Segoe UI Light" panose="020B0502040204020203" pitchFamily="34" charset="0"/>
                <a:cs typeface="Segoe UI Light" panose="020B0502040204020203" pitchFamily="34" charset="0"/>
              </a:rPr>
              <a:t> </a:t>
            </a:r>
            <a:r>
              <a:rPr lang="ru-RU" sz="3100" dirty="0">
                <a:solidFill>
                  <a:schemeClr val="accent1">
                    <a:lumMod val="75000"/>
                  </a:schemeClr>
                </a:solidFill>
                <a:latin typeface="Segoe UI Light" panose="020B0502040204020203" pitchFamily="34" charset="0"/>
                <a:cs typeface="Segoe UI Light" panose="020B0502040204020203" pitchFamily="34" charset="0"/>
              </a:rPr>
              <a:t>недостатъчното </a:t>
            </a:r>
            <a:r>
              <a:rPr lang="ru-RU" sz="3100" dirty="0" smtClean="0">
                <a:solidFill>
                  <a:schemeClr val="accent1">
                    <a:lumMod val="75000"/>
                  </a:schemeClr>
                </a:solidFill>
                <a:latin typeface="Segoe UI Light" panose="020B0502040204020203" pitchFamily="34" charset="0"/>
                <a:cs typeface="Segoe UI Light" panose="020B0502040204020203" pitchFamily="34" charset="0"/>
              </a:rPr>
              <a:t>сигнализиране/докладване</a:t>
            </a:r>
            <a:r>
              <a:rPr lang="ru-RU" sz="3100" dirty="0">
                <a:solidFill>
                  <a:schemeClr val="accent1">
                    <a:lumMod val="75000"/>
                  </a:schemeClr>
                </a:solidFill>
                <a:latin typeface="Segoe UI Light" panose="020B0502040204020203" pitchFamily="34" charset="0"/>
                <a:cs typeface="Segoe UI Light" panose="020B0502040204020203" pitchFamily="34" charset="0"/>
              </a:rPr>
              <a:t>, </a:t>
            </a:r>
            <a:r>
              <a:rPr lang="ru-RU" sz="3100" dirty="0" smtClean="0">
                <a:solidFill>
                  <a:schemeClr val="accent1">
                    <a:lumMod val="75000"/>
                  </a:schemeClr>
                </a:solidFill>
                <a:latin typeface="Segoe UI Light" panose="020B0502040204020203" pitchFamily="34" charset="0"/>
                <a:cs typeface="Segoe UI Light" panose="020B0502040204020203" pitchFamily="34" charset="0"/>
              </a:rPr>
              <a:t/>
            </a:r>
            <a:br>
              <a:rPr lang="ru-RU" sz="3100" dirty="0" smtClean="0">
                <a:solidFill>
                  <a:schemeClr val="accent1">
                    <a:lumMod val="75000"/>
                  </a:schemeClr>
                </a:solidFill>
                <a:latin typeface="Segoe UI Light" panose="020B0502040204020203" pitchFamily="34" charset="0"/>
                <a:cs typeface="Segoe UI Light" panose="020B0502040204020203" pitchFamily="34" charset="0"/>
              </a:rPr>
            </a:br>
            <a:r>
              <a:rPr lang="ru-RU" sz="3100" dirty="0" smtClean="0">
                <a:solidFill>
                  <a:schemeClr val="accent1">
                    <a:lumMod val="75000"/>
                  </a:schemeClr>
                </a:solidFill>
                <a:latin typeface="Segoe UI Light" panose="020B0502040204020203" pitchFamily="34" charset="0"/>
                <a:cs typeface="Segoe UI Light" panose="020B0502040204020203" pitchFamily="34" charset="0"/>
              </a:rPr>
              <a:t>недостатъчното </a:t>
            </a:r>
            <a:r>
              <a:rPr lang="ru-RU" sz="3100" dirty="0">
                <a:solidFill>
                  <a:schemeClr val="accent1">
                    <a:lumMod val="75000"/>
                  </a:schemeClr>
                </a:solidFill>
                <a:latin typeface="Segoe UI Light" panose="020B0502040204020203" pitchFamily="34" charset="0"/>
                <a:cs typeface="Segoe UI Light" panose="020B0502040204020203" pitchFamily="34" charset="0"/>
              </a:rPr>
              <a:t>записване, </a:t>
            </a:r>
            <a:r>
              <a:rPr lang="ru-RU" sz="3100" dirty="0" smtClean="0">
                <a:solidFill>
                  <a:schemeClr val="accent1">
                    <a:lumMod val="75000"/>
                  </a:schemeClr>
                </a:solidFill>
                <a:latin typeface="Segoe UI Light" panose="020B0502040204020203" pitchFamily="34" charset="0"/>
                <a:cs typeface="Segoe UI Light" panose="020B0502040204020203" pitchFamily="34" charset="0"/>
              </a:rPr>
              <a:t/>
            </a:r>
            <a:br>
              <a:rPr lang="ru-RU" sz="3100" dirty="0" smtClean="0">
                <a:solidFill>
                  <a:schemeClr val="accent1">
                    <a:lumMod val="75000"/>
                  </a:schemeClr>
                </a:solidFill>
                <a:latin typeface="Segoe UI Light" panose="020B0502040204020203" pitchFamily="34" charset="0"/>
                <a:cs typeface="Segoe UI Light" panose="020B0502040204020203" pitchFamily="34" charset="0"/>
              </a:rPr>
            </a:br>
            <a:r>
              <a:rPr lang="ru-RU" sz="3100" dirty="0" smtClean="0">
                <a:solidFill>
                  <a:schemeClr val="accent1">
                    <a:lumMod val="75000"/>
                  </a:schemeClr>
                </a:solidFill>
                <a:latin typeface="Segoe UI Light" panose="020B0502040204020203" pitchFamily="34" charset="0"/>
                <a:cs typeface="Segoe UI Light" panose="020B0502040204020203" pitchFamily="34" charset="0"/>
              </a:rPr>
              <a:t>недостатъчното </a:t>
            </a:r>
            <a:r>
              <a:rPr lang="ru-RU" sz="3100" dirty="0">
                <a:solidFill>
                  <a:schemeClr val="accent1">
                    <a:lumMod val="75000"/>
                  </a:schemeClr>
                </a:solidFill>
                <a:latin typeface="Segoe UI Light" panose="020B0502040204020203" pitchFamily="34" charset="0"/>
                <a:cs typeface="Segoe UI Light" panose="020B0502040204020203" pitchFamily="34" charset="0"/>
              </a:rPr>
              <a:t>реагиране, </a:t>
            </a:r>
            <a:r>
              <a:rPr lang="ru-RU" sz="3100" dirty="0" smtClean="0">
                <a:solidFill>
                  <a:schemeClr val="accent1">
                    <a:lumMod val="75000"/>
                  </a:schemeClr>
                </a:solidFill>
                <a:latin typeface="Segoe UI Light" panose="020B0502040204020203" pitchFamily="34" charset="0"/>
                <a:cs typeface="Segoe UI Light" panose="020B0502040204020203" pitchFamily="34" charset="0"/>
              </a:rPr>
              <a:t/>
            </a:r>
            <a:br>
              <a:rPr lang="ru-RU" sz="3100" dirty="0" smtClean="0">
                <a:solidFill>
                  <a:schemeClr val="accent1">
                    <a:lumMod val="75000"/>
                  </a:schemeClr>
                </a:solidFill>
                <a:latin typeface="Segoe UI Light" panose="020B0502040204020203" pitchFamily="34" charset="0"/>
                <a:cs typeface="Segoe UI Light" panose="020B0502040204020203" pitchFamily="34" charset="0"/>
              </a:rPr>
            </a:br>
            <a:r>
              <a:rPr lang="ru-RU" sz="3100" dirty="0" smtClean="0">
                <a:solidFill>
                  <a:schemeClr val="accent1">
                    <a:lumMod val="75000"/>
                  </a:schemeClr>
                </a:solidFill>
                <a:latin typeface="Segoe UI Light" panose="020B0502040204020203" pitchFamily="34" charset="0"/>
                <a:cs typeface="Segoe UI Light" panose="020B0502040204020203" pitchFamily="34" charset="0"/>
              </a:rPr>
              <a:t>недостатъчния анализ</a:t>
            </a:r>
            <a:br>
              <a:rPr lang="ru-RU" sz="3100" dirty="0" smtClean="0">
                <a:solidFill>
                  <a:schemeClr val="accent1">
                    <a:lumMod val="75000"/>
                  </a:schemeClr>
                </a:solidFill>
                <a:latin typeface="Segoe UI Light" panose="020B0502040204020203" pitchFamily="34" charset="0"/>
                <a:cs typeface="Segoe UI Light" panose="020B0502040204020203" pitchFamily="34" charset="0"/>
              </a:rPr>
            </a:br>
            <a:r>
              <a:rPr lang="ru-RU" sz="3100" dirty="0" smtClean="0">
                <a:solidFill>
                  <a:schemeClr val="accent1">
                    <a:lumMod val="75000"/>
                  </a:schemeClr>
                </a:solidFill>
                <a:latin typeface="Segoe UI Light" panose="020B0502040204020203" pitchFamily="34" charset="0"/>
                <a:cs typeface="Segoe UI Light" panose="020B0502040204020203" pitchFamily="34" charset="0"/>
              </a:rPr>
              <a:t>на случаи на НПД</a:t>
            </a:r>
            <a:r>
              <a:rPr lang="en-US" sz="2400" dirty="0">
                <a:solidFill>
                  <a:schemeClr val="accent1">
                    <a:lumMod val="75000"/>
                  </a:schemeClr>
                </a:solidFill>
                <a:latin typeface="Segoe UI Light" panose="020B0502040204020203" pitchFamily="34" charset="0"/>
                <a:cs typeface="Segoe UI Light" panose="020B0502040204020203" pitchFamily="34" charset="0"/>
              </a:rPr>
              <a:t/>
            </a:r>
            <a:br>
              <a:rPr lang="en-US" sz="2400" dirty="0">
                <a:solidFill>
                  <a:schemeClr val="accent1">
                    <a:lumMod val="75000"/>
                  </a:schemeClr>
                </a:solidFill>
                <a:latin typeface="Segoe UI Light" panose="020B0502040204020203" pitchFamily="34" charset="0"/>
                <a:cs typeface="Segoe UI Light" panose="020B0502040204020203" pitchFamily="34" charset="0"/>
              </a:rPr>
            </a:br>
            <a:r>
              <a:rPr lang="en-US" sz="1800" dirty="0">
                <a:solidFill>
                  <a:schemeClr val="accent1">
                    <a:lumMod val="75000"/>
                  </a:schemeClr>
                </a:solidFill>
                <a:latin typeface="Segoe UI Light" panose="020B0502040204020203" pitchFamily="34" charset="0"/>
                <a:cs typeface="Segoe UI Light" panose="020B0502040204020203" pitchFamily="34" charset="0"/>
              </a:rPr>
              <a:t/>
            </a:r>
            <a:br>
              <a:rPr lang="en-US" sz="1800" dirty="0">
                <a:solidFill>
                  <a:schemeClr val="accent1">
                    <a:lumMod val="75000"/>
                  </a:schemeClr>
                </a:solidFill>
                <a:latin typeface="Segoe UI Light" panose="020B0502040204020203" pitchFamily="34" charset="0"/>
                <a:cs typeface="Segoe UI Light" panose="020B0502040204020203" pitchFamily="34" charset="0"/>
              </a:rPr>
            </a:br>
            <a:endParaRPr lang="el-GR" sz="1800" b="1" dirty="0">
              <a:solidFill>
                <a:schemeClr val="accent1">
                  <a:lumMod val="75000"/>
                </a:schemeClr>
              </a:solidFill>
              <a:effectLst>
                <a:outerShdw blurRad="38100" dist="38100" dir="2700000" algn="tl">
                  <a:srgbClr val="000000">
                    <a:alpha val="43137"/>
                  </a:srgbClr>
                </a:outerShdw>
              </a:effectLst>
            </a:endParaRPr>
          </a:p>
        </p:txBody>
      </p:sp>
    </p:spTree>
    <p:extLst>
      <p:ext uri="{BB962C8B-B14F-4D97-AF65-F5344CB8AC3E}">
        <p14:creationId xmlns="" xmlns:p14="http://schemas.microsoft.com/office/powerpoint/2010/main" val="660083265"/>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Group 10"/>
          <p:cNvGrpSpPr/>
          <p:nvPr/>
        </p:nvGrpSpPr>
        <p:grpSpPr>
          <a:xfrm>
            <a:off x="408928" y="1284286"/>
            <a:ext cx="8580009" cy="3257234"/>
            <a:chOff x="312470" y="-805802"/>
            <a:chExt cx="8178581" cy="4425322"/>
          </a:xfrm>
          <a:noFill/>
        </p:grpSpPr>
        <p:sp>
          <p:nvSpPr>
            <p:cNvPr id="29" name="Round Same Side Corner Rectangle 28"/>
            <p:cNvSpPr/>
            <p:nvPr/>
          </p:nvSpPr>
          <p:spPr>
            <a:xfrm rot="5400000">
              <a:off x="2285427" y="-2778755"/>
              <a:ext cx="4232667" cy="8178581"/>
            </a:xfrm>
            <a:prstGeom prst="round2SameRect">
              <a:avLst/>
            </a:prstGeom>
            <a:grpFill/>
            <a:ln w="12700" cap="flat" cmpd="sng" algn="ctr">
              <a:solidFill>
                <a:srgbClr val="5B9BD5">
                  <a:alpha val="90000"/>
                  <a:tint val="40000"/>
                  <a:hueOff val="0"/>
                  <a:satOff val="0"/>
                  <a:lumOff val="0"/>
                  <a:alphaOff val="0"/>
                </a:srgbClr>
              </a:solidFill>
              <a:prstDash val="solid"/>
              <a:miter lim="800000"/>
            </a:ln>
            <a:effectLst/>
          </p:spPr>
        </p:sp>
        <p:sp>
          <p:nvSpPr>
            <p:cNvPr id="30" name="Round Same Side Corner Rectangle 4"/>
            <p:cNvSpPr/>
            <p:nvPr/>
          </p:nvSpPr>
          <p:spPr>
            <a:xfrm>
              <a:off x="312471" y="-805802"/>
              <a:ext cx="8099411" cy="4425322"/>
            </a:xfrm>
            <a:prstGeom prst="rect">
              <a:avLst/>
            </a:prstGeom>
            <a:grpFill/>
            <a:ln>
              <a:noFill/>
            </a:ln>
            <a:effectLst/>
          </p:spPr>
          <p:txBody>
            <a:bodyPr spcFirstLastPara="0" vert="horz" wrap="square" lIns="330200" tIns="165100" rIns="330200" bIns="165100" numCol="1" spcCol="1270" anchor="ctr" anchorCtr="0">
              <a:noAutofit/>
            </a:bodyPr>
            <a:lstStyle/>
            <a:p>
              <a:pPr marL="114297" lvl="1" indent="-114297" defTabSz="622285">
                <a:lnSpc>
                  <a:spcPct val="90000"/>
                </a:lnSpc>
                <a:spcBef>
                  <a:spcPct val="0"/>
                </a:spcBef>
                <a:spcAft>
                  <a:spcPct val="15000"/>
                </a:spcAft>
                <a:buFontTx/>
                <a:buChar char="••"/>
                <a:defRPr/>
              </a:pPr>
              <a:r>
                <a:rPr lang="ru-RU" sz="2200" b="1" kern="0" dirty="0">
                  <a:solidFill>
                    <a:srgbClr val="44546A">
                      <a:lumMod val="75000"/>
                    </a:srgbClr>
                  </a:solidFill>
                  <a:latin typeface="Segoe UI Light" panose="020B0502040204020203" pitchFamily="34" charset="0"/>
                  <a:cs typeface="Segoe UI Light" panose="020B0502040204020203" pitchFamily="34" charset="0"/>
                </a:rPr>
                <a:t>насърчаване събирането на единни данни от всички сектори, които участват в администрирането </a:t>
              </a:r>
              <a:r>
                <a:rPr lang="bg-BG" sz="2200" b="1" kern="0" dirty="0" smtClean="0">
                  <a:solidFill>
                    <a:srgbClr val="44546A">
                      <a:lumMod val="75000"/>
                    </a:srgbClr>
                  </a:solidFill>
                  <a:latin typeface="Segoe UI Light" panose="020B0502040204020203" pitchFamily="34" charset="0"/>
                  <a:cs typeface="Segoe UI Light" panose="020B0502040204020203" pitchFamily="34" charset="0"/>
                </a:rPr>
                <a:t>на случаи на НПД</a:t>
              </a:r>
              <a:endParaRPr lang="el-GR" sz="2200" kern="0" dirty="0">
                <a:solidFill>
                  <a:srgbClr val="44546A">
                    <a:lumMod val="75000"/>
                  </a:srgbClr>
                </a:solidFill>
                <a:latin typeface="Segoe UI Light" panose="020B0502040204020203" pitchFamily="34" charset="0"/>
                <a:cs typeface="Segoe UI Light" panose="020B0502040204020203" pitchFamily="34" charset="0"/>
              </a:endParaRPr>
            </a:p>
            <a:p>
              <a:pPr marL="228594" lvl="2" indent="-114297" defTabSz="622285">
                <a:lnSpc>
                  <a:spcPct val="90000"/>
                </a:lnSpc>
                <a:spcBef>
                  <a:spcPct val="0"/>
                </a:spcBef>
                <a:spcAft>
                  <a:spcPct val="15000"/>
                </a:spcAft>
                <a:buFontTx/>
                <a:buChar char="••"/>
                <a:defRPr/>
              </a:pPr>
              <a:r>
                <a:rPr lang="ru-RU" sz="2200" kern="0" dirty="0">
                  <a:solidFill>
                    <a:srgbClr val="44546A">
                      <a:lumMod val="75000"/>
                    </a:srgbClr>
                  </a:solidFill>
                  <a:latin typeface="Segoe UI Light" panose="020B0502040204020203" pitchFamily="34" charset="0"/>
                  <a:cs typeface="Segoe UI Light" panose="020B0502040204020203" pitchFamily="34" charset="0"/>
                </a:rPr>
                <a:t>използване на общ и лесен за работа инструмент/система за регистриране </a:t>
              </a:r>
              <a:endParaRPr lang="ru-RU" sz="2200" kern="0" dirty="0" smtClean="0">
                <a:solidFill>
                  <a:srgbClr val="44546A">
                    <a:lumMod val="75000"/>
                  </a:srgbClr>
                </a:solidFill>
                <a:latin typeface="Segoe UI Light" panose="020B0502040204020203" pitchFamily="34" charset="0"/>
                <a:cs typeface="Segoe UI Light" panose="020B0502040204020203" pitchFamily="34" charset="0"/>
              </a:endParaRPr>
            </a:p>
            <a:p>
              <a:pPr marL="228594" lvl="2" indent="-114297" defTabSz="622285">
                <a:lnSpc>
                  <a:spcPct val="90000"/>
                </a:lnSpc>
                <a:spcBef>
                  <a:spcPct val="0"/>
                </a:spcBef>
                <a:spcAft>
                  <a:spcPct val="15000"/>
                </a:spcAft>
                <a:buFontTx/>
                <a:buChar char="••"/>
                <a:defRPr/>
              </a:pPr>
              <a:r>
                <a:rPr lang="ru-RU" sz="2200" b="1" kern="0" dirty="0">
                  <a:solidFill>
                    <a:srgbClr val="44546A">
                      <a:lumMod val="75000"/>
                    </a:srgbClr>
                  </a:solidFill>
                  <a:latin typeface="Segoe UI Light" panose="020B0502040204020203" pitchFamily="34" charset="0"/>
                  <a:cs typeface="Segoe UI Light" panose="020B0502040204020203" pitchFamily="34" charset="0"/>
                </a:rPr>
                <a:t>създаване на канал за обмяна на информация между включените сектори </a:t>
              </a:r>
              <a:endParaRPr lang="ru-RU" sz="2200" b="1" kern="0" dirty="0" smtClean="0">
                <a:solidFill>
                  <a:srgbClr val="44546A">
                    <a:lumMod val="75000"/>
                  </a:srgbClr>
                </a:solidFill>
                <a:latin typeface="Segoe UI Light" panose="020B0502040204020203" pitchFamily="34" charset="0"/>
                <a:cs typeface="Segoe UI Light" panose="020B0502040204020203" pitchFamily="34" charset="0"/>
              </a:endParaRPr>
            </a:p>
            <a:p>
              <a:pPr marL="228594" lvl="2" indent="-114297" defTabSz="622285">
                <a:lnSpc>
                  <a:spcPct val="90000"/>
                </a:lnSpc>
                <a:spcBef>
                  <a:spcPct val="0"/>
                </a:spcBef>
                <a:spcAft>
                  <a:spcPct val="15000"/>
                </a:spcAft>
                <a:buFontTx/>
                <a:buChar char="••"/>
                <a:defRPr/>
              </a:pPr>
              <a:r>
                <a:rPr lang="ru-RU" sz="2200" kern="0" dirty="0">
                  <a:solidFill>
                    <a:srgbClr val="44546A">
                      <a:lumMod val="75000"/>
                    </a:srgbClr>
                  </a:solidFill>
                  <a:latin typeface="Segoe UI Light" panose="020B0502040204020203" pitchFamily="34" charset="0"/>
                  <a:cs typeface="Segoe UI Light" panose="020B0502040204020203" pitchFamily="34" charset="0"/>
                </a:rPr>
                <a:t>ангажиране на всички подходящи специалисти, работещи в </a:t>
              </a:r>
              <a:r>
                <a:rPr lang="ru-RU" sz="2200" kern="0" dirty="0" smtClean="0">
                  <a:solidFill>
                    <a:srgbClr val="44546A">
                      <a:lumMod val="75000"/>
                    </a:srgbClr>
                  </a:solidFill>
                  <a:latin typeface="Segoe UI Light" panose="020B0502040204020203" pitchFamily="34" charset="0"/>
                  <a:cs typeface="Segoe UI Light" panose="020B0502040204020203" pitchFamily="34" charset="0"/>
                </a:rPr>
                <a:t>различни/релевантните </a:t>
              </a:r>
              <a:r>
                <a:rPr lang="ru-RU" sz="2200" kern="0" dirty="0">
                  <a:solidFill>
                    <a:srgbClr val="44546A">
                      <a:lumMod val="75000"/>
                    </a:srgbClr>
                  </a:solidFill>
                  <a:latin typeface="Segoe UI Light" panose="020B0502040204020203" pitchFamily="34" charset="0"/>
                  <a:cs typeface="Segoe UI Light" panose="020B0502040204020203" pitchFamily="34" charset="0"/>
                </a:rPr>
                <a:t>сектори </a:t>
              </a:r>
              <a:endParaRPr lang="ru-RU" sz="2200" kern="0" dirty="0" smtClean="0">
                <a:solidFill>
                  <a:srgbClr val="44546A">
                    <a:lumMod val="75000"/>
                  </a:srgbClr>
                </a:solidFill>
                <a:latin typeface="Segoe UI Light" panose="020B0502040204020203" pitchFamily="34" charset="0"/>
                <a:cs typeface="Segoe UI Light" panose="020B0502040204020203" pitchFamily="34" charset="0"/>
              </a:endParaRPr>
            </a:p>
            <a:p>
              <a:pPr marL="228594" lvl="2" indent="-114297" defTabSz="622285">
                <a:lnSpc>
                  <a:spcPct val="90000"/>
                </a:lnSpc>
                <a:spcBef>
                  <a:spcPct val="0"/>
                </a:spcBef>
                <a:spcAft>
                  <a:spcPct val="15000"/>
                </a:spcAft>
                <a:buFontTx/>
                <a:buChar char="••"/>
                <a:defRPr/>
              </a:pPr>
              <a:r>
                <a:rPr lang="ru-RU" sz="2200" kern="0" dirty="0">
                  <a:solidFill>
                    <a:srgbClr val="44546A">
                      <a:lumMod val="75000"/>
                    </a:srgbClr>
                  </a:solidFill>
                  <a:latin typeface="Segoe UI Light" panose="020B0502040204020203" pitchFamily="34" charset="0"/>
                  <a:cs typeface="Segoe UI Light" panose="020B0502040204020203" pitchFamily="34" charset="0"/>
                </a:rPr>
                <a:t>изграждане на техния капацитет чрез кратко обучение и </a:t>
              </a:r>
              <a:r>
                <a:rPr lang="ru-RU" sz="2200" kern="0" dirty="0" smtClean="0">
                  <a:solidFill>
                    <a:srgbClr val="44546A">
                      <a:lumMod val="75000"/>
                    </a:srgbClr>
                  </a:solidFill>
                  <a:latin typeface="Segoe UI Light" panose="020B0502040204020203" pitchFamily="34" charset="0"/>
                  <a:cs typeface="Segoe UI Light" panose="020B0502040204020203" pitchFamily="34" charset="0"/>
                </a:rPr>
                <a:t>предоставяне на необходими </a:t>
              </a:r>
              <a:r>
                <a:rPr lang="ru-RU" sz="2200" kern="0" dirty="0">
                  <a:solidFill>
                    <a:srgbClr val="44546A">
                      <a:lumMod val="75000"/>
                    </a:srgbClr>
                  </a:solidFill>
                  <a:latin typeface="Segoe UI Light" panose="020B0502040204020203" pitchFamily="34" charset="0"/>
                  <a:cs typeface="Segoe UI Light" panose="020B0502040204020203" pitchFamily="34" charset="0"/>
                </a:rPr>
                <a:t>материали</a:t>
              </a:r>
              <a:endParaRPr lang="el-GR" sz="2200" kern="0" dirty="0">
                <a:solidFill>
                  <a:srgbClr val="44546A">
                    <a:lumMod val="75000"/>
                  </a:srgbClr>
                </a:solidFill>
                <a:latin typeface="Segoe UI Light" panose="020B0502040204020203" pitchFamily="34" charset="0"/>
                <a:cs typeface="Segoe UI Light" panose="020B0502040204020203" pitchFamily="34" charset="0"/>
              </a:endParaRPr>
            </a:p>
          </p:txBody>
        </p:sp>
      </p:grpSp>
      <p:sp>
        <p:nvSpPr>
          <p:cNvPr id="32" name="Rounded Rectangle 31"/>
          <p:cNvSpPr/>
          <p:nvPr/>
        </p:nvSpPr>
        <p:spPr>
          <a:xfrm>
            <a:off x="96457" y="1284287"/>
            <a:ext cx="348284" cy="3147058"/>
          </a:xfrm>
          <a:prstGeom prst="roundRect">
            <a:avLst/>
          </a:prstGeom>
          <a:solidFill>
            <a:srgbClr val="5B9BD5"/>
          </a:solidFill>
          <a:ln w="12700" cap="flat" cmpd="sng" algn="ctr">
            <a:solidFill>
              <a:sysClr val="window" lastClr="FFFFFF">
                <a:hueOff val="0"/>
                <a:satOff val="0"/>
                <a:lumOff val="0"/>
                <a:alphaOff val="0"/>
              </a:sysClr>
            </a:solidFill>
            <a:prstDash val="solid"/>
            <a:miter lim="800000"/>
          </a:ln>
          <a:effectLst/>
        </p:spPr>
        <p:txBody>
          <a:bodyPr/>
          <a:lstStyle/>
          <a:p>
            <a:r>
              <a:rPr lang="bg-BG" sz="1800" b="1" dirty="0" smtClean="0">
                <a:solidFill>
                  <a:schemeClr val="bg1"/>
                </a:solidFill>
              </a:rPr>
              <a:t>Координиран</a:t>
            </a:r>
            <a:endParaRPr lang="en-US" sz="1800" b="1" dirty="0">
              <a:solidFill>
                <a:schemeClr val="bg1"/>
              </a:solidFill>
            </a:endParaRPr>
          </a:p>
        </p:txBody>
      </p:sp>
      <p:grpSp>
        <p:nvGrpSpPr>
          <p:cNvPr id="53" name="Group 17"/>
          <p:cNvGrpSpPr/>
          <p:nvPr/>
        </p:nvGrpSpPr>
        <p:grpSpPr>
          <a:xfrm rot="5400000">
            <a:off x="2827906" y="-107591"/>
            <a:ext cx="348284" cy="1463505"/>
            <a:chOff x="0" y="1841571"/>
            <a:chExt cx="348284" cy="1827388"/>
          </a:xfrm>
          <a:solidFill>
            <a:schemeClr val="bg1">
              <a:lumMod val="75000"/>
            </a:schemeClr>
          </a:solidFill>
        </p:grpSpPr>
        <p:sp>
          <p:nvSpPr>
            <p:cNvPr id="54" name="Rounded Rectangle 53"/>
            <p:cNvSpPr/>
            <p:nvPr/>
          </p:nvSpPr>
          <p:spPr>
            <a:xfrm>
              <a:off x="0" y="1841572"/>
              <a:ext cx="348284" cy="1827387"/>
            </a:xfrm>
            <a:prstGeom prst="roundRect">
              <a:avLst/>
            </a:prstGeom>
            <a:grpFill/>
            <a:ln w="12700" cap="flat" cmpd="sng" algn="ctr">
              <a:solidFill>
                <a:sysClr val="window" lastClr="FFFFFF">
                  <a:hueOff val="0"/>
                  <a:satOff val="0"/>
                  <a:lumOff val="0"/>
                  <a:alphaOff val="0"/>
                </a:sysClr>
              </a:solidFill>
              <a:prstDash val="solid"/>
              <a:miter lim="800000"/>
            </a:ln>
            <a:effectLst/>
          </p:spPr>
        </p:sp>
        <p:sp>
          <p:nvSpPr>
            <p:cNvPr id="55" name="Rounded Rectangle 6"/>
            <p:cNvSpPr/>
            <p:nvPr/>
          </p:nvSpPr>
          <p:spPr>
            <a:xfrm>
              <a:off x="34004" y="1841571"/>
              <a:ext cx="314280" cy="1793383"/>
            </a:xfrm>
            <a:prstGeom prst="rect">
              <a:avLst/>
            </a:prstGeom>
            <a:grpFill/>
            <a:ln>
              <a:noFill/>
            </a:ln>
            <a:effectLst/>
          </p:spPr>
          <p:txBody>
            <a:bodyPr spcFirstLastPara="0" vert="vert270" wrap="square" lIns="101600" tIns="50800" rIns="101600" bIns="50800" numCol="1" spcCol="1270" anchor="ctr" anchorCtr="0">
              <a:noAutofit/>
            </a:bodyPr>
            <a:lstStyle/>
            <a:p>
              <a:pPr algn="ctr" defTabSz="888978">
                <a:lnSpc>
                  <a:spcPct val="90000"/>
                </a:lnSpc>
                <a:spcBef>
                  <a:spcPct val="0"/>
                </a:spcBef>
                <a:spcAft>
                  <a:spcPct val="35000"/>
                </a:spcAft>
                <a:defRPr/>
              </a:pPr>
              <a:r>
                <a:rPr lang="bg-BG" sz="2000" b="1" kern="0" dirty="0" smtClean="0">
                  <a:solidFill>
                    <a:prstClr val="white"/>
                  </a:solidFill>
                  <a:latin typeface="Segoe UI Semibold" panose="020B0702040204020203" pitchFamily="34" charset="0"/>
                  <a:cs typeface="Segoe UI Semibold" panose="020B0702040204020203" pitchFamily="34" charset="0"/>
                </a:rPr>
                <a:t>Отговор</a:t>
              </a:r>
              <a:endParaRPr lang="el-GR" sz="2000" b="1" kern="0" dirty="0">
                <a:solidFill>
                  <a:prstClr val="white"/>
                </a:solidFill>
                <a:latin typeface="Segoe UI Semibold" panose="020B0702040204020203" pitchFamily="34" charset="0"/>
                <a:cs typeface="Segoe UI Semibold" panose="020B0702040204020203" pitchFamily="34" charset="0"/>
              </a:endParaRPr>
            </a:p>
          </p:txBody>
        </p:sp>
      </p:grpSp>
      <p:grpSp>
        <p:nvGrpSpPr>
          <p:cNvPr id="56" name="Group 11"/>
          <p:cNvGrpSpPr/>
          <p:nvPr/>
        </p:nvGrpSpPr>
        <p:grpSpPr>
          <a:xfrm rot="5400000">
            <a:off x="1021395" y="-374861"/>
            <a:ext cx="348284" cy="1998046"/>
            <a:chOff x="0" y="87926"/>
            <a:chExt cx="348284" cy="1691933"/>
          </a:xfrm>
          <a:solidFill>
            <a:schemeClr val="bg1">
              <a:lumMod val="75000"/>
            </a:schemeClr>
          </a:solidFill>
        </p:grpSpPr>
        <p:sp>
          <p:nvSpPr>
            <p:cNvPr id="57" name="Rounded Rectangle 56"/>
            <p:cNvSpPr/>
            <p:nvPr/>
          </p:nvSpPr>
          <p:spPr>
            <a:xfrm>
              <a:off x="0" y="87926"/>
              <a:ext cx="348284" cy="1691933"/>
            </a:xfrm>
            <a:prstGeom prst="roundRect">
              <a:avLst/>
            </a:prstGeom>
            <a:grpFill/>
            <a:ln w="12700" cap="flat" cmpd="sng" algn="ctr">
              <a:solidFill>
                <a:sysClr val="window" lastClr="FFFFFF">
                  <a:hueOff val="0"/>
                  <a:satOff val="0"/>
                  <a:lumOff val="0"/>
                  <a:alphaOff val="0"/>
                </a:sysClr>
              </a:solidFill>
              <a:prstDash val="solid"/>
              <a:miter lim="800000"/>
            </a:ln>
            <a:effectLst/>
          </p:spPr>
        </p:sp>
        <p:sp>
          <p:nvSpPr>
            <p:cNvPr id="58" name="Rounded Rectangle 6"/>
            <p:cNvSpPr/>
            <p:nvPr/>
          </p:nvSpPr>
          <p:spPr>
            <a:xfrm>
              <a:off x="0" y="121930"/>
              <a:ext cx="314280" cy="1657929"/>
            </a:xfrm>
            <a:prstGeom prst="rect">
              <a:avLst/>
            </a:prstGeom>
            <a:solidFill>
              <a:srgbClr val="5B9BD5"/>
            </a:solidFill>
            <a:ln>
              <a:noFill/>
            </a:ln>
            <a:effectLst/>
          </p:spPr>
          <p:txBody>
            <a:bodyPr spcFirstLastPara="0" vert="vert270" wrap="square" lIns="101600" tIns="50800" rIns="101600" bIns="50800" numCol="1" spcCol="1270" anchor="ctr" anchorCtr="0">
              <a:noAutofit/>
            </a:bodyPr>
            <a:lstStyle/>
            <a:p>
              <a:pPr algn="ctr" defTabSz="888978">
                <a:lnSpc>
                  <a:spcPct val="90000"/>
                </a:lnSpc>
                <a:spcBef>
                  <a:spcPct val="0"/>
                </a:spcBef>
                <a:spcAft>
                  <a:spcPct val="35000"/>
                </a:spcAft>
                <a:defRPr/>
              </a:pPr>
              <a:r>
                <a:rPr lang="bg-BG" sz="2000" b="1" kern="0" dirty="0" smtClean="0">
                  <a:solidFill>
                    <a:prstClr val="white"/>
                  </a:solidFill>
                  <a:latin typeface="Segoe UI Semibold" panose="020B0702040204020203" pitchFamily="34" charset="0"/>
                  <a:cs typeface="Segoe UI Semibold" panose="020B0702040204020203" pitchFamily="34" charset="0"/>
                </a:rPr>
                <a:t>Координиран </a:t>
              </a:r>
              <a:endParaRPr lang="el-GR" sz="2000" kern="0" dirty="0">
                <a:solidFill>
                  <a:prstClr val="white"/>
                </a:solidFill>
                <a:latin typeface="Segoe UI Semibold" panose="020B0702040204020203" pitchFamily="34" charset="0"/>
                <a:cs typeface="Segoe UI Semibold" panose="020B0702040204020203" pitchFamily="34" charset="0"/>
              </a:endParaRPr>
            </a:p>
          </p:txBody>
        </p:sp>
      </p:grpSp>
      <p:grpSp>
        <p:nvGrpSpPr>
          <p:cNvPr id="59" name="Group 23"/>
          <p:cNvGrpSpPr/>
          <p:nvPr/>
        </p:nvGrpSpPr>
        <p:grpSpPr>
          <a:xfrm rot="5400000">
            <a:off x="4361206" y="-90409"/>
            <a:ext cx="348284" cy="1429142"/>
            <a:chOff x="0" y="3707448"/>
            <a:chExt cx="348284" cy="1193308"/>
          </a:xfrm>
          <a:solidFill>
            <a:schemeClr val="bg1">
              <a:lumMod val="75000"/>
            </a:schemeClr>
          </a:solidFill>
        </p:grpSpPr>
        <p:sp>
          <p:nvSpPr>
            <p:cNvPr id="60" name="Rounded Rectangle 59"/>
            <p:cNvSpPr/>
            <p:nvPr/>
          </p:nvSpPr>
          <p:spPr>
            <a:xfrm>
              <a:off x="0" y="3707448"/>
              <a:ext cx="348284" cy="1193308"/>
            </a:xfrm>
            <a:prstGeom prst="roundRect">
              <a:avLst/>
            </a:prstGeom>
            <a:grpFill/>
            <a:ln w="12700" cap="flat" cmpd="sng" algn="ctr">
              <a:solidFill>
                <a:sysClr val="window" lastClr="FFFFFF">
                  <a:hueOff val="0"/>
                  <a:satOff val="0"/>
                  <a:lumOff val="0"/>
                  <a:alphaOff val="0"/>
                </a:sysClr>
              </a:solidFill>
              <a:prstDash val="solid"/>
              <a:miter lim="800000"/>
            </a:ln>
            <a:effectLst/>
          </p:spPr>
        </p:sp>
        <p:sp>
          <p:nvSpPr>
            <p:cNvPr id="61" name="Rounded Rectangle 6"/>
            <p:cNvSpPr/>
            <p:nvPr/>
          </p:nvSpPr>
          <p:spPr>
            <a:xfrm>
              <a:off x="17006" y="3744194"/>
              <a:ext cx="314280" cy="1121679"/>
            </a:xfrm>
            <a:prstGeom prst="rect">
              <a:avLst/>
            </a:prstGeom>
            <a:grpFill/>
            <a:ln>
              <a:noFill/>
            </a:ln>
            <a:effectLst/>
          </p:spPr>
          <p:txBody>
            <a:bodyPr spcFirstLastPara="0" vert="vert270" wrap="square" lIns="101600" tIns="50800" rIns="101600" bIns="50800" numCol="1" spcCol="1270" anchor="ctr" anchorCtr="0">
              <a:noAutofit/>
            </a:bodyPr>
            <a:lstStyle/>
            <a:p>
              <a:pPr algn="ctr" defTabSz="888978">
                <a:lnSpc>
                  <a:spcPct val="90000"/>
                </a:lnSpc>
                <a:spcBef>
                  <a:spcPct val="0"/>
                </a:spcBef>
                <a:spcAft>
                  <a:spcPct val="35000"/>
                </a:spcAft>
                <a:defRPr/>
              </a:pPr>
              <a:r>
                <a:rPr lang="bg-BG" sz="2000" b="1" kern="0" dirty="0" smtClean="0">
                  <a:solidFill>
                    <a:prstClr val="white"/>
                  </a:solidFill>
                  <a:latin typeface="Segoe UI Semibold" panose="020B0702040204020203" pitchFamily="34" charset="0"/>
                  <a:cs typeface="Segoe UI Semibold" panose="020B0702040204020203" pitchFamily="34" charset="0"/>
                </a:rPr>
                <a:t>Към</a:t>
              </a:r>
              <a:r>
                <a:rPr lang="bg-BG" sz="2400" b="1" kern="0" dirty="0" smtClean="0">
                  <a:solidFill>
                    <a:prstClr val="white"/>
                  </a:solidFill>
                  <a:latin typeface="Segoe UI Semibold" panose="020B0702040204020203" pitchFamily="34" charset="0"/>
                  <a:cs typeface="Segoe UI Semibold" panose="020B0702040204020203" pitchFamily="34" charset="0"/>
                </a:rPr>
                <a:t> </a:t>
              </a:r>
              <a:r>
                <a:rPr lang="bg-BG" sz="2000" b="1" kern="0" dirty="0" smtClean="0">
                  <a:solidFill>
                    <a:prstClr val="white"/>
                  </a:solidFill>
                  <a:latin typeface="Segoe UI Semibold" panose="020B0702040204020203" pitchFamily="34" charset="0"/>
                  <a:cs typeface="Segoe UI Semibold" panose="020B0702040204020203" pitchFamily="34" charset="0"/>
                </a:rPr>
                <a:t>НП</a:t>
              </a:r>
              <a:r>
                <a:rPr lang="bg-BG" sz="2400" b="1" kern="0" dirty="0" smtClean="0">
                  <a:solidFill>
                    <a:prstClr val="white"/>
                  </a:solidFill>
                  <a:latin typeface="Segoe UI Semibold" panose="020B0702040204020203" pitchFamily="34" charset="0"/>
                  <a:cs typeface="Segoe UI Semibold" panose="020B0702040204020203" pitchFamily="34" charset="0"/>
                </a:rPr>
                <a:t>Д</a:t>
              </a:r>
              <a:endParaRPr lang="el-GR" sz="2400" b="1" kern="0" dirty="0">
                <a:solidFill>
                  <a:prstClr val="white"/>
                </a:solidFill>
                <a:latin typeface="Segoe UI Semibold" panose="020B0702040204020203" pitchFamily="34" charset="0"/>
                <a:cs typeface="Segoe UI Semibold" panose="020B0702040204020203" pitchFamily="34" charset="0"/>
              </a:endParaRPr>
            </a:p>
          </p:txBody>
        </p:sp>
      </p:grpSp>
      <p:grpSp>
        <p:nvGrpSpPr>
          <p:cNvPr id="62" name="Group 29"/>
          <p:cNvGrpSpPr/>
          <p:nvPr/>
        </p:nvGrpSpPr>
        <p:grpSpPr>
          <a:xfrm rot="5400000">
            <a:off x="6268364" y="-481452"/>
            <a:ext cx="348284" cy="2211227"/>
            <a:chOff x="0" y="4969862"/>
            <a:chExt cx="348284" cy="1294833"/>
          </a:xfrm>
          <a:solidFill>
            <a:schemeClr val="bg1">
              <a:lumMod val="75000"/>
            </a:schemeClr>
          </a:solidFill>
        </p:grpSpPr>
        <p:sp>
          <p:nvSpPr>
            <p:cNvPr id="63" name="Rounded Rectangle 62"/>
            <p:cNvSpPr/>
            <p:nvPr/>
          </p:nvSpPr>
          <p:spPr>
            <a:xfrm>
              <a:off x="0" y="4970708"/>
              <a:ext cx="348284" cy="1293987"/>
            </a:xfrm>
            <a:prstGeom prst="roundRect">
              <a:avLst/>
            </a:prstGeom>
            <a:grpFill/>
            <a:ln w="12700" cap="flat" cmpd="sng" algn="ctr">
              <a:solidFill>
                <a:sysClr val="window" lastClr="FFFFFF">
                  <a:hueOff val="0"/>
                  <a:satOff val="0"/>
                  <a:lumOff val="0"/>
                  <a:alphaOff val="0"/>
                </a:sysClr>
              </a:solidFill>
              <a:prstDash val="solid"/>
              <a:miter lim="800000"/>
            </a:ln>
            <a:effectLst/>
          </p:spPr>
        </p:sp>
        <p:sp>
          <p:nvSpPr>
            <p:cNvPr id="64" name="Rounded Rectangle 6"/>
            <p:cNvSpPr/>
            <p:nvPr/>
          </p:nvSpPr>
          <p:spPr>
            <a:xfrm>
              <a:off x="0" y="4969862"/>
              <a:ext cx="314280" cy="1259983"/>
            </a:xfrm>
            <a:prstGeom prst="rect">
              <a:avLst/>
            </a:prstGeom>
            <a:grpFill/>
            <a:ln>
              <a:noFill/>
            </a:ln>
            <a:effectLst/>
          </p:spPr>
          <p:txBody>
            <a:bodyPr spcFirstLastPara="0" vert="vert270" wrap="square" lIns="101600" tIns="50800" rIns="101600" bIns="50800" numCol="1" spcCol="1270" anchor="ctr" anchorCtr="0">
              <a:noAutofit/>
            </a:bodyPr>
            <a:lstStyle/>
            <a:p>
              <a:pPr algn="ctr" defTabSz="888978">
                <a:lnSpc>
                  <a:spcPct val="90000"/>
                </a:lnSpc>
                <a:spcBef>
                  <a:spcPct val="0"/>
                </a:spcBef>
                <a:spcAft>
                  <a:spcPct val="35000"/>
                </a:spcAft>
                <a:defRPr/>
              </a:pPr>
              <a:r>
                <a:rPr lang="bg-BG" sz="2000" b="1" kern="0" dirty="0" smtClean="0">
                  <a:solidFill>
                    <a:prstClr val="white"/>
                  </a:solidFill>
                  <a:latin typeface="Segoe UI Semibold" panose="020B0702040204020203" pitchFamily="34" charset="0"/>
                  <a:cs typeface="Segoe UI Semibold" panose="020B0702040204020203" pitchFamily="34" charset="0"/>
                </a:rPr>
                <a:t>чрез  МБД</a:t>
              </a:r>
              <a:endParaRPr lang="el-GR" sz="2000" b="1" kern="0" dirty="0">
                <a:solidFill>
                  <a:prstClr val="white"/>
                </a:solidFill>
                <a:latin typeface="Segoe UI Semibold" panose="020B0702040204020203" pitchFamily="34" charset="0"/>
                <a:cs typeface="Segoe UI Semibold" panose="020B0702040204020203" pitchFamily="34" charset="0"/>
              </a:endParaRPr>
            </a:p>
          </p:txBody>
        </p:sp>
      </p:grpSp>
    </p:spTree>
    <p:extLst>
      <p:ext uri="{BB962C8B-B14F-4D97-AF65-F5344CB8AC3E}">
        <p14:creationId xmlns="" xmlns:p14="http://schemas.microsoft.com/office/powerpoint/2010/main" val="986264507"/>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dissolve">
                                      <p:cBhvr>
                                        <p:cTn id="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bg-BG" sz="3600" dirty="0" smtClean="0">
                <a:solidFill>
                  <a:schemeClr val="accent1"/>
                </a:solidFill>
              </a:rPr>
              <a:t>Преглед</a:t>
            </a:r>
            <a:endParaRPr lang="en-US" sz="3600" dirty="0">
              <a:solidFill>
                <a:schemeClr val="accent1"/>
              </a:solidFill>
            </a:endParaRPr>
          </a:p>
        </p:txBody>
      </p:sp>
      <p:sp>
        <p:nvSpPr>
          <p:cNvPr id="3" name="Content Placeholder 2"/>
          <p:cNvSpPr>
            <a:spLocks noGrp="1"/>
          </p:cNvSpPr>
          <p:nvPr>
            <p:ph idx="1"/>
          </p:nvPr>
        </p:nvSpPr>
        <p:spPr>
          <a:xfrm>
            <a:off x="210068" y="1183864"/>
            <a:ext cx="8773293" cy="3494816"/>
          </a:xfrm>
        </p:spPr>
        <p:txBody>
          <a:bodyPr>
            <a:noAutofit/>
          </a:bodyPr>
          <a:lstStyle/>
          <a:p>
            <a:pPr lvl="1"/>
            <a:r>
              <a:rPr lang="ru-RU" sz="1600" dirty="0"/>
              <a:t>Защо децата не казват дали са били малтретирани и / или </a:t>
            </a:r>
            <a:r>
              <a:rPr lang="ru-RU" sz="1600" dirty="0" smtClean="0"/>
              <a:t>пренебрегвани и защо </a:t>
            </a:r>
            <a:r>
              <a:rPr lang="ru-RU" sz="1600" dirty="0"/>
              <a:t>децата в крайна сметка разкриват </a:t>
            </a:r>
            <a:r>
              <a:rPr lang="ru-RU" sz="1600" dirty="0" smtClean="0"/>
              <a:t>преживяно насилие</a:t>
            </a:r>
            <a:endParaRPr lang="en-US" sz="1600" dirty="0" smtClean="0"/>
          </a:p>
          <a:p>
            <a:pPr lvl="2"/>
            <a:r>
              <a:rPr lang="ru-RU" sz="1300" dirty="0" smtClean="0"/>
              <a:t>Отговор </a:t>
            </a:r>
            <a:r>
              <a:rPr lang="ru-RU" sz="1300" dirty="0"/>
              <a:t>на дете, което разкрива, че е било малтретирано или </a:t>
            </a:r>
            <a:r>
              <a:rPr lang="ru-RU" sz="1300" dirty="0" smtClean="0"/>
              <a:t>пренебрегнато</a:t>
            </a:r>
          </a:p>
          <a:p>
            <a:pPr lvl="1"/>
            <a:r>
              <a:rPr lang="bg-BG" sz="1600" dirty="0" smtClean="0"/>
              <a:t>ДА СЕ ПРАВИ И ДА НЕ СЕ ПРАВИ</a:t>
            </a:r>
            <a:endParaRPr lang="bg-BG" sz="1600" dirty="0"/>
          </a:p>
          <a:p>
            <a:pPr lvl="1"/>
            <a:r>
              <a:rPr lang="bg-BG" sz="1600" dirty="0" smtClean="0"/>
              <a:t>Процедура за докладване случаи на насилие и пренебрегване на деца (НПД)</a:t>
            </a:r>
            <a:endParaRPr lang="en-US" sz="1600" dirty="0" smtClean="0"/>
          </a:p>
          <a:p>
            <a:pPr lvl="2"/>
            <a:r>
              <a:rPr lang="bg-BG" sz="1400" dirty="0" smtClean="0"/>
              <a:t>Кой  трябва да докладва</a:t>
            </a:r>
            <a:endParaRPr lang="en-US" sz="1400" dirty="0" smtClean="0"/>
          </a:p>
          <a:p>
            <a:pPr lvl="3"/>
            <a:r>
              <a:rPr lang="bg-BG" sz="1600" dirty="0" smtClean="0"/>
              <a:t>Правен контекст и задължение за докладване </a:t>
            </a:r>
          </a:p>
          <a:p>
            <a:pPr lvl="3"/>
            <a:r>
              <a:rPr lang="bg-BG" sz="1400" dirty="0" smtClean="0"/>
              <a:t>Защо да се докладва/сигнализира</a:t>
            </a:r>
            <a:endParaRPr lang="en-US" sz="1400" dirty="0"/>
          </a:p>
          <a:p>
            <a:pPr lvl="2"/>
            <a:r>
              <a:rPr lang="bg-BG" sz="1400" dirty="0" smtClean="0"/>
              <a:t>Кога трябва да </a:t>
            </a:r>
            <a:r>
              <a:rPr lang="bg-BG" sz="1400" dirty="0"/>
              <a:t>се </a:t>
            </a:r>
            <a:r>
              <a:rPr lang="bg-BG" sz="1400" dirty="0" smtClean="0"/>
              <a:t>докладва/сигнализира</a:t>
            </a:r>
            <a:endParaRPr lang="en-US" sz="1400" dirty="0"/>
          </a:p>
          <a:p>
            <a:pPr lvl="2"/>
            <a:r>
              <a:rPr lang="bg-BG" sz="1400" dirty="0" smtClean="0"/>
              <a:t>Къде да се сигнализира</a:t>
            </a:r>
            <a:endParaRPr lang="en-US" sz="1400" dirty="0" smtClean="0"/>
          </a:p>
          <a:p>
            <a:pPr lvl="2"/>
            <a:r>
              <a:rPr lang="bg-BG" sz="1400" dirty="0" smtClean="0"/>
              <a:t>Какво да се докладва/сигнализира</a:t>
            </a:r>
            <a:endParaRPr lang="en-US" sz="1400" dirty="0" smtClean="0"/>
          </a:p>
          <a:p>
            <a:pPr lvl="1"/>
            <a:r>
              <a:rPr lang="bg-BG" sz="1600" dirty="0" smtClean="0"/>
              <a:t>Не сигнализиране/отчитане</a:t>
            </a:r>
            <a:endParaRPr lang="en-US" sz="1600" dirty="0" smtClean="0"/>
          </a:p>
          <a:p>
            <a:pPr lvl="1"/>
            <a:r>
              <a:rPr lang="bg-BG" sz="1600" dirty="0" smtClean="0"/>
              <a:t>Връзка между  сигнализиране/докладване и регистриране на случаи на НПД </a:t>
            </a:r>
            <a:r>
              <a:rPr lang="en-US" sz="1600" dirty="0" smtClean="0"/>
              <a:t>t</a:t>
            </a:r>
            <a:endParaRPr lang="en-US" sz="1600" dirty="0"/>
          </a:p>
        </p:txBody>
      </p:sp>
    </p:spTree>
  </p:cSld>
  <p:clrMapOvr>
    <a:masterClrMapping/>
  </p:clrMapOvr>
  <p:transition>
    <p:wipe dir="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Group 16"/>
          <p:cNvGrpSpPr/>
          <p:nvPr/>
        </p:nvGrpSpPr>
        <p:grpSpPr>
          <a:xfrm>
            <a:off x="353654" y="641165"/>
            <a:ext cx="8580011" cy="4502336"/>
            <a:chOff x="312470" y="1336913"/>
            <a:chExt cx="8178562" cy="2309370"/>
          </a:xfrm>
          <a:noFill/>
        </p:grpSpPr>
        <p:sp>
          <p:nvSpPr>
            <p:cNvPr id="35" name="Round Same Side Corner Rectangle 34"/>
            <p:cNvSpPr/>
            <p:nvPr/>
          </p:nvSpPr>
          <p:spPr>
            <a:xfrm rot="5400000">
              <a:off x="3522127" y="-1322623"/>
              <a:ext cx="1759248" cy="8178561"/>
            </a:xfrm>
            <a:prstGeom prst="round2SameRect">
              <a:avLst/>
            </a:prstGeom>
            <a:grpFill/>
            <a:ln w="12700" cap="flat" cmpd="sng" algn="ctr">
              <a:solidFill>
                <a:srgbClr val="5B9BD5">
                  <a:alpha val="90000"/>
                  <a:tint val="40000"/>
                  <a:hueOff val="0"/>
                  <a:satOff val="0"/>
                  <a:lumOff val="0"/>
                  <a:alphaOff val="0"/>
                </a:srgbClr>
              </a:solidFill>
              <a:prstDash val="solid"/>
              <a:miter lim="800000"/>
            </a:ln>
            <a:effectLst/>
          </p:spPr>
        </p:sp>
        <p:sp>
          <p:nvSpPr>
            <p:cNvPr id="36" name="Round Same Side Corner Rectangle 4"/>
            <p:cNvSpPr/>
            <p:nvPr/>
          </p:nvSpPr>
          <p:spPr>
            <a:xfrm>
              <a:off x="312470" y="1336913"/>
              <a:ext cx="8178562" cy="2309370"/>
            </a:xfrm>
            <a:prstGeom prst="rect">
              <a:avLst/>
            </a:prstGeom>
            <a:grpFill/>
            <a:ln>
              <a:noFill/>
            </a:ln>
            <a:effectLst/>
          </p:spPr>
          <p:txBody>
            <a:bodyPr spcFirstLastPara="0" vert="horz" wrap="square" lIns="330200" tIns="165100" rIns="330200" bIns="165100" numCol="1" spcCol="1270" anchor="ctr" anchorCtr="0">
              <a:noAutofit/>
            </a:bodyPr>
            <a:lstStyle/>
            <a:p>
              <a:pPr marL="114297" lvl="1" indent="-114297" defTabSz="622285">
                <a:lnSpc>
                  <a:spcPct val="90000"/>
                </a:lnSpc>
                <a:spcBef>
                  <a:spcPct val="0"/>
                </a:spcBef>
                <a:spcAft>
                  <a:spcPct val="15000"/>
                </a:spcAft>
                <a:buFontTx/>
                <a:buChar char="••"/>
                <a:defRPr/>
              </a:pPr>
              <a:r>
                <a:rPr lang="ru-RU" sz="2200" b="1" kern="0" dirty="0" smtClean="0">
                  <a:solidFill>
                    <a:srgbClr val="44546A">
                      <a:lumMod val="75000"/>
                    </a:srgbClr>
                  </a:solidFill>
                  <a:latin typeface="Segoe UI Light" panose="020B0502040204020203" pitchFamily="34" charset="0"/>
                  <a:cs typeface="Segoe UI Light" panose="020B0502040204020203" pitchFamily="34" charset="0"/>
                </a:rPr>
                <a:t>На популационно ниво (</a:t>
              </a:r>
              <a:r>
                <a:rPr lang="ru-RU" sz="2200" b="1" kern="0" dirty="0">
                  <a:solidFill>
                    <a:srgbClr val="44546A">
                      <a:lumMod val="75000"/>
                    </a:srgbClr>
                  </a:solidFill>
                  <a:latin typeface="Segoe UI Light" panose="020B0502040204020203" pitchFamily="34" charset="0"/>
                  <a:cs typeface="Segoe UI Light" panose="020B0502040204020203" pitchFamily="34" charset="0"/>
                </a:rPr>
                <a:t>наблюдение на общественото здраве</a:t>
              </a:r>
              <a:r>
                <a:rPr lang="ru-RU" sz="2200" b="1" kern="0" dirty="0" smtClean="0">
                  <a:solidFill>
                    <a:srgbClr val="44546A">
                      <a:lumMod val="75000"/>
                    </a:srgbClr>
                  </a:solidFill>
                  <a:latin typeface="Segoe UI Light" panose="020B0502040204020203" pitchFamily="34" charset="0"/>
                  <a:cs typeface="Segoe UI Light" panose="020B0502040204020203" pitchFamily="34" charset="0"/>
                </a:rPr>
                <a:t>)</a:t>
              </a:r>
            </a:p>
            <a:p>
              <a:pPr marL="457197" lvl="2" indent="-114297" defTabSz="622285">
                <a:lnSpc>
                  <a:spcPct val="90000"/>
                </a:lnSpc>
                <a:spcBef>
                  <a:spcPct val="0"/>
                </a:spcBef>
                <a:spcAft>
                  <a:spcPct val="15000"/>
                </a:spcAft>
                <a:buFontTx/>
                <a:buChar char="••"/>
                <a:defRPr/>
              </a:pPr>
              <a:r>
                <a:rPr lang="ru-RU" sz="2200" kern="0" dirty="0">
                  <a:solidFill>
                    <a:srgbClr val="44546A">
                      <a:lumMod val="75000"/>
                    </a:srgbClr>
                  </a:solidFill>
                  <a:latin typeface="Segoe UI Light" panose="020B0502040204020203" pitchFamily="34" charset="0"/>
                  <a:cs typeface="Segoe UI Light" panose="020B0502040204020203" pitchFamily="34" charset="0"/>
                </a:rPr>
                <a:t>възможност за сравнение в рамките на страната и между отделните </a:t>
              </a:r>
              <a:r>
                <a:rPr lang="ru-RU" sz="2200" kern="0" dirty="0" smtClean="0">
                  <a:solidFill>
                    <a:srgbClr val="44546A">
                      <a:lumMod val="75000"/>
                    </a:srgbClr>
                  </a:solidFill>
                  <a:latin typeface="Segoe UI Light" panose="020B0502040204020203" pitchFamily="34" charset="0"/>
                  <a:cs typeface="Segoe UI Light" panose="020B0502040204020203" pitchFamily="34" charset="0"/>
                </a:rPr>
                <a:t>държави</a:t>
              </a:r>
            </a:p>
            <a:p>
              <a:pPr marL="457197" lvl="2" indent="-114297" defTabSz="622285">
                <a:lnSpc>
                  <a:spcPct val="90000"/>
                </a:lnSpc>
                <a:spcBef>
                  <a:spcPct val="0"/>
                </a:spcBef>
                <a:spcAft>
                  <a:spcPct val="15000"/>
                </a:spcAft>
                <a:buFontTx/>
                <a:buChar char="••"/>
                <a:defRPr/>
              </a:pPr>
              <a:r>
                <a:rPr lang="ru-RU" sz="2200" kern="0" dirty="0">
                  <a:solidFill>
                    <a:srgbClr val="44546A">
                      <a:lumMod val="75000"/>
                    </a:srgbClr>
                  </a:solidFill>
                  <a:latin typeface="Segoe UI Light" panose="020B0502040204020203" pitchFamily="34" charset="0"/>
                  <a:cs typeface="Segoe UI Light" panose="020B0502040204020203" pitchFamily="34" charset="0"/>
                </a:rPr>
                <a:t>осигуряване на непрекъснато актуализирана информация като основа за оценка на съществуващите практики и </a:t>
              </a:r>
              <a:r>
                <a:rPr lang="ru-RU" sz="2200" kern="0" dirty="0" smtClean="0">
                  <a:solidFill>
                    <a:srgbClr val="44546A">
                      <a:lumMod val="75000"/>
                    </a:srgbClr>
                  </a:solidFill>
                  <a:latin typeface="Segoe UI Light" panose="020B0502040204020203" pitchFamily="34" charset="0"/>
                  <a:cs typeface="Segoe UI Light" panose="020B0502040204020203" pitchFamily="34" charset="0"/>
                </a:rPr>
                <a:t>политики</a:t>
              </a:r>
            </a:p>
            <a:p>
              <a:pPr marL="114297" lvl="1" indent="-114297" defTabSz="622285">
                <a:lnSpc>
                  <a:spcPct val="90000"/>
                </a:lnSpc>
                <a:spcBef>
                  <a:spcPct val="0"/>
                </a:spcBef>
                <a:spcAft>
                  <a:spcPct val="15000"/>
                </a:spcAft>
                <a:buFontTx/>
                <a:buChar char="••"/>
                <a:defRPr/>
              </a:pPr>
              <a:r>
                <a:rPr lang="bg-BG" sz="2200" b="1" kern="0" dirty="0" smtClean="0">
                  <a:solidFill>
                    <a:srgbClr val="44546A">
                      <a:lumMod val="75000"/>
                    </a:srgbClr>
                  </a:solidFill>
                  <a:latin typeface="Segoe UI Light" panose="020B0502040204020203" pitchFamily="34" charset="0"/>
                  <a:cs typeface="Segoe UI Light" panose="020B0502040204020203" pitchFamily="34" charset="0"/>
                </a:rPr>
                <a:t>На ниво случай</a:t>
              </a:r>
              <a:r>
                <a:rPr lang="en-US" sz="2200" b="1" kern="0" dirty="0" smtClean="0">
                  <a:solidFill>
                    <a:srgbClr val="44546A">
                      <a:lumMod val="75000"/>
                    </a:srgbClr>
                  </a:solidFill>
                  <a:latin typeface="Segoe UI Light" panose="020B0502040204020203" pitchFamily="34" charset="0"/>
                  <a:cs typeface="Segoe UI Light" panose="020B0502040204020203" pitchFamily="34" charset="0"/>
                </a:rPr>
                <a:t>:</a:t>
              </a:r>
              <a:r>
                <a:rPr lang="en-US" sz="2200" kern="0" dirty="0" smtClean="0">
                  <a:solidFill>
                    <a:srgbClr val="44546A">
                      <a:lumMod val="75000"/>
                    </a:srgbClr>
                  </a:solidFill>
                  <a:latin typeface="Segoe UI Light" panose="020B0502040204020203" pitchFamily="34" charset="0"/>
                  <a:cs typeface="Segoe UI Light" panose="020B0502040204020203" pitchFamily="34" charset="0"/>
                </a:rPr>
                <a:t> </a:t>
              </a:r>
              <a:r>
                <a:rPr lang="bg-BG" sz="2200" kern="0" dirty="0" smtClean="0">
                  <a:solidFill>
                    <a:srgbClr val="44546A">
                      <a:lumMod val="75000"/>
                    </a:srgbClr>
                  </a:solidFill>
                  <a:latin typeface="Segoe UI Light" panose="020B0502040204020203" pitchFamily="34" charset="0"/>
                  <a:cs typeface="Segoe UI Light" panose="020B0502040204020203" pitchFamily="34" charset="0"/>
                </a:rPr>
                <a:t>проследяване на индивидуален случай</a:t>
              </a:r>
              <a:endParaRPr lang="el-GR" sz="2200" kern="0" dirty="0">
                <a:solidFill>
                  <a:srgbClr val="44546A">
                    <a:lumMod val="75000"/>
                  </a:srgbClr>
                </a:solidFill>
                <a:latin typeface="Segoe UI Light" panose="020B0502040204020203" pitchFamily="34" charset="0"/>
                <a:cs typeface="Segoe UI Light" panose="020B0502040204020203" pitchFamily="34" charset="0"/>
              </a:endParaRPr>
            </a:p>
            <a:p>
              <a:pPr marL="228594" lvl="2" indent="-114297" defTabSz="622285">
                <a:spcBef>
                  <a:spcPct val="0"/>
                </a:spcBef>
                <a:spcAft>
                  <a:spcPct val="15000"/>
                </a:spcAft>
                <a:buFontTx/>
                <a:buChar char="••"/>
                <a:defRPr/>
              </a:pPr>
              <a:r>
                <a:rPr lang="ru-RU" sz="2200" kern="0" dirty="0">
                  <a:solidFill>
                    <a:srgbClr val="44546A">
                      <a:lumMod val="75000"/>
                    </a:srgbClr>
                  </a:solidFill>
                  <a:latin typeface="Segoe UI Light" panose="020B0502040204020203" pitchFamily="34" charset="0"/>
                  <a:cs typeface="Segoe UI Light" panose="020B0502040204020203" pitchFamily="34" charset="0"/>
                </a:rPr>
                <a:t>улесняване </a:t>
              </a:r>
              <a:r>
                <a:rPr lang="ru-RU" sz="2200" kern="0" dirty="0" smtClean="0">
                  <a:solidFill>
                    <a:srgbClr val="44546A">
                      <a:lumMod val="75000"/>
                    </a:srgbClr>
                  </a:solidFill>
                  <a:latin typeface="Segoe UI Light" panose="020B0502040204020203" pitchFamily="34" charset="0"/>
                  <a:cs typeface="Segoe UI Light" panose="020B0502040204020203" pitchFamily="34" charset="0"/>
                </a:rPr>
                <a:t>проучването на случаи </a:t>
              </a:r>
              <a:r>
                <a:rPr lang="ru-RU" sz="2200" kern="0" dirty="0">
                  <a:solidFill>
                    <a:srgbClr val="44546A">
                      <a:lumMod val="75000"/>
                    </a:srgbClr>
                  </a:solidFill>
                  <a:latin typeface="Segoe UI Light" panose="020B0502040204020203" pitchFamily="34" charset="0"/>
                  <a:cs typeface="Segoe UI Light" panose="020B0502040204020203" pitchFamily="34" charset="0"/>
                </a:rPr>
                <a:t>и </a:t>
              </a:r>
              <a:r>
                <a:rPr lang="ru-RU" sz="2200" kern="0" dirty="0" smtClean="0">
                  <a:solidFill>
                    <a:srgbClr val="44546A">
                      <a:lumMod val="75000"/>
                    </a:srgbClr>
                  </a:solidFill>
                  <a:latin typeface="Segoe UI Light" panose="020B0502040204020203" pitchFamily="34" charset="0"/>
                  <a:cs typeface="Segoe UI Light" panose="020B0502040204020203" pitchFamily="34" charset="0"/>
                </a:rPr>
                <a:t>по-нататъшното им администриране</a:t>
              </a:r>
            </a:p>
            <a:p>
              <a:pPr marL="228594" lvl="2" indent="-114297" defTabSz="622285">
                <a:spcBef>
                  <a:spcPct val="0"/>
                </a:spcBef>
                <a:spcAft>
                  <a:spcPct val="15000"/>
                </a:spcAft>
                <a:buFontTx/>
                <a:buChar char="••"/>
                <a:defRPr/>
              </a:pPr>
              <a:r>
                <a:rPr lang="ru-RU" sz="2200" kern="0" dirty="0">
                  <a:solidFill>
                    <a:srgbClr val="44546A">
                      <a:lumMod val="75000"/>
                    </a:srgbClr>
                  </a:solidFill>
                  <a:latin typeface="Segoe UI Light" panose="020B0502040204020203" pitchFamily="34" charset="0"/>
                  <a:cs typeface="Segoe UI Light" panose="020B0502040204020203" pitchFamily="34" charset="0"/>
                </a:rPr>
                <a:t>предоставяне на обратна връзка на упълномощени професионалисти / услуги на ниво случай за вече известни случаи</a:t>
              </a:r>
              <a:endParaRPr lang="el-GR" sz="2200" kern="0" dirty="0">
                <a:solidFill>
                  <a:srgbClr val="44546A">
                    <a:lumMod val="75000"/>
                  </a:srgbClr>
                </a:solidFill>
                <a:latin typeface="Segoe UI Light" panose="020B0502040204020203" pitchFamily="34" charset="0"/>
                <a:cs typeface="Segoe UI Light" panose="020B0502040204020203" pitchFamily="34" charset="0"/>
              </a:endParaRPr>
            </a:p>
          </p:txBody>
        </p:sp>
      </p:grpSp>
      <p:grpSp>
        <p:nvGrpSpPr>
          <p:cNvPr id="37" name="Group 17"/>
          <p:cNvGrpSpPr/>
          <p:nvPr/>
        </p:nvGrpSpPr>
        <p:grpSpPr>
          <a:xfrm>
            <a:off x="179512" y="1283460"/>
            <a:ext cx="348284" cy="3034562"/>
            <a:chOff x="0" y="1841572"/>
            <a:chExt cx="348284" cy="1827387"/>
          </a:xfrm>
          <a:solidFill>
            <a:srgbClr val="5B9BD5"/>
          </a:solidFill>
        </p:grpSpPr>
        <p:sp>
          <p:nvSpPr>
            <p:cNvPr id="38" name="Rounded Rectangle 37"/>
            <p:cNvSpPr/>
            <p:nvPr/>
          </p:nvSpPr>
          <p:spPr>
            <a:xfrm>
              <a:off x="0" y="1841572"/>
              <a:ext cx="348284" cy="1827387"/>
            </a:xfrm>
            <a:prstGeom prst="roundRect">
              <a:avLst/>
            </a:prstGeom>
            <a:grpFill/>
            <a:ln w="12700" cap="flat" cmpd="sng" algn="ctr">
              <a:solidFill>
                <a:sysClr val="window" lastClr="FFFFFF">
                  <a:hueOff val="0"/>
                  <a:satOff val="0"/>
                  <a:lumOff val="0"/>
                  <a:alphaOff val="0"/>
                </a:sysClr>
              </a:solidFill>
              <a:prstDash val="solid"/>
              <a:miter lim="800000"/>
            </a:ln>
            <a:effectLst/>
          </p:spPr>
        </p:sp>
        <p:sp>
          <p:nvSpPr>
            <p:cNvPr id="39" name="Rounded Rectangle 6"/>
            <p:cNvSpPr/>
            <p:nvPr/>
          </p:nvSpPr>
          <p:spPr>
            <a:xfrm>
              <a:off x="17002" y="1858574"/>
              <a:ext cx="314280" cy="1793383"/>
            </a:xfrm>
            <a:prstGeom prst="rect">
              <a:avLst/>
            </a:prstGeom>
            <a:grpFill/>
            <a:ln>
              <a:noFill/>
            </a:ln>
            <a:effectLst/>
          </p:spPr>
          <p:txBody>
            <a:bodyPr spcFirstLastPara="0" vert="vert270" wrap="square" lIns="101600" tIns="50800" rIns="101600" bIns="50800" numCol="1" spcCol="1270" anchor="ctr" anchorCtr="0">
              <a:noAutofit/>
            </a:bodyPr>
            <a:lstStyle/>
            <a:p>
              <a:pPr algn="ctr" defTabSz="888978">
                <a:lnSpc>
                  <a:spcPct val="90000"/>
                </a:lnSpc>
                <a:spcBef>
                  <a:spcPct val="0"/>
                </a:spcBef>
                <a:spcAft>
                  <a:spcPct val="35000"/>
                </a:spcAft>
                <a:defRPr/>
              </a:pPr>
              <a:r>
                <a:rPr lang="bg-BG" sz="2400" b="1" kern="0" dirty="0" smtClean="0">
                  <a:solidFill>
                    <a:prstClr val="white"/>
                  </a:solidFill>
                  <a:latin typeface="Segoe UI Semibold" panose="020B0702040204020203" pitchFamily="34" charset="0"/>
                  <a:cs typeface="Segoe UI Semibold" panose="020B0702040204020203" pitchFamily="34" charset="0"/>
                </a:rPr>
                <a:t>Отговор</a:t>
              </a:r>
              <a:endParaRPr lang="el-GR" sz="2400" b="1" kern="0" dirty="0">
                <a:solidFill>
                  <a:prstClr val="white"/>
                </a:solidFill>
                <a:latin typeface="Segoe UI Semibold" panose="020B0702040204020203" pitchFamily="34" charset="0"/>
                <a:cs typeface="Segoe UI Semibold" panose="020B0702040204020203" pitchFamily="34" charset="0"/>
              </a:endParaRPr>
            </a:p>
          </p:txBody>
        </p:sp>
      </p:grpSp>
      <p:grpSp>
        <p:nvGrpSpPr>
          <p:cNvPr id="61" name="Group 17"/>
          <p:cNvGrpSpPr/>
          <p:nvPr/>
        </p:nvGrpSpPr>
        <p:grpSpPr>
          <a:xfrm rot="5400000">
            <a:off x="2827906" y="-107590"/>
            <a:ext cx="348284" cy="1463504"/>
            <a:chOff x="0" y="1841572"/>
            <a:chExt cx="348284" cy="1827387"/>
          </a:xfrm>
          <a:solidFill>
            <a:schemeClr val="bg1">
              <a:lumMod val="75000"/>
            </a:schemeClr>
          </a:solidFill>
        </p:grpSpPr>
        <p:sp>
          <p:nvSpPr>
            <p:cNvPr id="62" name="Rounded Rectangle 61"/>
            <p:cNvSpPr/>
            <p:nvPr/>
          </p:nvSpPr>
          <p:spPr>
            <a:xfrm>
              <a:off x="0" y="1841572"/>
              <a:ext cx="348284" cy="1827387"/>
            </a:xfrm>
            <a:prstGeom prst="roundRect">
              <a:avLst/>
            </a:prstGeom>
            <a:grpFill/>
            <a:ln w="12700" cap="flat" cmpd="sng" algn="ctr">
              <a:solidFill>
                <a:sysClr val="window" lastClr="FFFFFF">
                  <a:hueOff val="0"/>
                  <a:satOff val="0"/>
                  <a:lumOff val="0"/>
                  <a:alphaOff val="0"/>
                </a:sysClr>
              </a:solidFill>
              <a:prstDash val="solid"/>
              <a:miter lim="800000"/>
            </a:ln>
            <a:effectLst/>
          </p:spPr>
        </p:sp>
        <p:sp>
          <p:nvSpPr>
            <p:cNvPr id="63" name="Rounded Rectangle 6"/>
            <p:cNvSpPr/>
            <p:nvPr/>
          </p:nvSpPr>
          <p:spPr>
            <a:xfrm>
              <a:off x="17002" y="1858574"/>
              <a:ext cx="314280" cy="1793383"/>
            </a:xfrm>
            <a:prstGeom prst="rect">
              <a:avLst/>
            </a:prstGeom>
            <a:solidFill>
              <a:srgbClr val="5B9BD5"/>
            </a:solidFill>
            <a:ln>
              <a:noFill/>
            </a:ln>
            <a:effectLst/>
          </p:spPr>
          <p:txBody>
            <a:bodyPr spcFirstLastPara="0" vert="vert270" wrap="square" lIns="101600" tIns="50800" rIns="101600" bIns="50800" numCol="1" spcCol="1270" anchor="ctr" anchorCtr="0">
              <a:noAutofit/>
            </a:bodyPr>
            <a:lstStyle/>
            <a:p>
              <a:pPr algn="ctr" defTabSz="888978">
                <a:lnSpc>
                  <a:spcPct val="90000"/>
                </a:lnSpc>
                <a:spcBef>
                  <a:spcPct val="0"/>
                </a:spcBef>
                <a:spcAft>
                  <a:spcPct val="35000"/>
                </a:spcAft>
                <a:defRPr/>
              </a:pPr>
              <a:r>
                <a:rPr lang="bg-BG" sz="2000" b="1" kern="0" dirty="0" smtClean="0">
                  <a:solidFill>
                    <a:prstClr val="white"/>
                  </a:solidFill>
                  <a:latin typeface="Segoe UI Semibold" panose="020B0702040204020203" pitchFamily="34" charset="0"/>
                  <a:cs typeface="Segoe UI Semibold" panose="020B0702040204020203" pitchFamily="34" charset="0"/>
                </a:rPr>
                <a:t>Отговор</a:t>
              </a:r>
              <a:endParaRPr lang="el-GR" sz="2000" b="1" kern="0" dirty="0">
                <a:solidFill>
                  <a:prstClr val="white"/>
                </a:solidFill>
                <a:latin typeface="Segoe UI Semibold" panose="020B0702040204020203" pitchFamily="34" charset="0"/>
                <a:cs typeface="Segoe UI Semibold" panose="020B0702040204020203" pitchFamily="34" charset="0"/>
              </a:endParaRPr>
            </a:p>
          </p:txBody>
        </p:sp>
      </p:grpSp>
      <p:grpSp>
        <p:nvGrpSpPr>
          <p:cNvPr id="64" name="Group 11"/>
          <p:cNvGrpSpPr/>
          <p:nvPr/>
        </p:nvGrpSpPr>
        <p:grpSpPr>
          <a:xfrm rot="5400000">
            <a:off x="1021395" y="-374861"/>
            <a:ext cx="348284" cy="1998046"/>
            <a:chOff x="0" y="87926"/>
            <a:chExt cx="348284" cy="1691933"/>
          </a:xfrm>
          <a:solidFill>
            <a:schemeClr val="bg1">
              <a:lumMod val="75000"/>
            </a:schemeClr>
          </a:solidFill>
        </p:grpSpPr>
        <p:sp>
          <p:nvSpPr>
            <p:cNvPr id="65" name="Rounded Rectangle 64"/>
            <p:cNvSpPr/>
            <p:nvPr/>
          </p:nvSpPr>
          <p:spPr>
            <a:xfrm>
              <a:off x="0" y="87926"/>
              <a:ext cx="348284" cy="1691933"/>
            </a:xfrm>
            <a:prstGeom prst="roundRect">
              <a:avLst/>
            </a:prstGeom>
            <a:grpFill/>
            <a:ln w="12700" cap="flat" cmpd="sng" algn="ctr">
              <a:solidFill>
                <a:sysClr val="window" lastClr="FFFFFF">
                  <a:hueOff val="0"/>
                  <a:satOff val="0"/>
                  <a:lumOff val="0"/>
                  <a:alphaOff val="0"/>
                </a:sysClr>
              </a:solidFill>
              <a:prstDash val="solid"/>
              <a:miter lim="800000"/>
            </a:ln>
            <a:effectLst/>
          </p:spPr>
        </p:sp>
        <p:sp>
          <p:nvSpPr>
            <p:cNvPr id="66" name="Rounded Rectangle 6"/>
            <p:cNvSpPr/>
            <p:nvPr/>
          </p:nvSpPr>
          <p:spPr>
            <a:xfrm>
              <a:off x="17002" y="104928"/>
              <a:ext cx="314280" cy="1657929"/>
            </a:xfrm>
            <a:prstGeom prst="rect">
              <a:avLst/>
            </a:prstGeom>
            <a:solidFill>
              <a:srgbClr val="5B9BD5"/>
            </a:solidFill>
            <a:ln>
              <a:noFill/>
            </a:ln>
            <a:effectLst/>
          </p:spPr>
          <p:txBody>
            <a:bodyPr spcFirstLastPara="0" vert="vert270" wrap="square" lIns="101600" tIns="50800" rIns="101600" bIns="50800" numCol="1" spcCol="1270" anchor="ctr" anchorCtr="0">
              <a:noAutofit/>
            </a:bodyPr>
            <a:lstStyle/>
            <a:p>
              <a:pPr algn="ctr" defTabSz="888978">
                <a:lnSpc>
                  <a:spcPct val="90000"/>
                </a:lnSpc>
                <a:spcBef>
                  <a:spcPct val="0"/>
                </a:spcBef>
                <a:spcAft>
                  <a:spcPct val="35000"/>
                </a:spcAft>
                <a:defRPr/>
              </a:pPr>
              <a:r>
                <a:rPr lang="bg-BG" sz="2000" b="1" kern="0" dirty="0" smtClean="0">
                  <a:solidFill>
                    <a:prstClr val="white"/>
                  </a:solidFill>
                  <a:latin typeface="Segoe UI Semibold" panose="020B0702040204020203" pitchFamily="34" charset="0"/>
                  <a:cs typeface="Segoe UI Semibold" panose="020B0702040204020203" pitchFamily="34" charset="0"/>
                </a:rPr>
                <a:t>Координиран</a:t>
              </a:r>
              <a:endParaRPr lang="el-GR" sz="2000" kern="0" dirty="0">
                <a:solidFill>
                  <a:prstClr val="white"/>
                </a:solidFill>
                <a:latin typeface="Segoe UI Semibold" panose="020B0702040204020203" pitchFamily="34" charset="0"/>
                <a:cs typeface="Segoe UI Semibold" panose="020B0702040204020203" pitchFamily="34" charset="0"/>
              </a:endParaRPr>
            </a:p>
          </p:txBody>
        </p:sp>
      </p:grpSp>
      <p:grpSp>
        <p:nvGrpSpPr>
          <p:cNvPr id="67" name="Group 23"/>
          <p:cNvGrpSpPr/>
          <p:nvPr/>
        </p:nvGrpSpPr>
        <p:grpSpPr>
          <a:xfrm rot="5400000">
            <a:off x="4361206" y="-90409"/>
            <a:ext cx="348285" cy="1429142"/>
            <a:chOff x="0" y="3707448"/>
            <a:chExt cx="348285" cy="1193308"/>
          </a:xfrm>
          <a:solidFill>
            <a:schemeClr val="bg1">
              <a:lumMod val="75000"/>
            </a:schemeClr>
          </a:solidFill>
        </p:grpSpPr>
        <p:sp>
          <p:nvSpPr>
            <p:cNvPr id="68" name="Rounded Rectangle 67"/>
            <p:cNvSpPr/>
            <p:nvPr/>
          </p:nvSpPr>
          <p:spPr>
            <a:xfrm>
              <a:off x="0" y="3707448"/>
              <a:ext cx="348284" cy="1193308"/>
            </a:xfrm>
            <a:prstGeom prst="roundRect">
              <a:avLst/>
            </a:prstGeom>
            <a:grpFill/>
            <a:ln w="12700" cap="flat" cmpd="sng" algn="ctr">
              <a:solidFill>
                <a:sysClr val="window" lastClr="FFFFFF">
                  <a:hueOff val="0"/>
                  <a:satOff val="0"/>
                  <a:lumOff val="0"/>
                  <a:alphaOff val="0"/>
                </a:sysClr>
              </a:solidFill>
              <a:prstDash val="solid"/>
              <a:miter lim="800000"/>
            </a:ln>
            <a:effectLst/>
          </p:spPr>
        </p:sp>
        <p:sp>
          <p:nvSpPr>
            <p:cNvPr id="69" name="Rounded Rectangle 6"/>
            <p:cNvSpPr/>
            <p:nvPr/>
          </p:nvSpPr>
          <p:spPr>
            <a:xfrm>
              <a:off x="34005" y="3743262"/>
              <a:ext cx="314280" cy="1121679"/>
            </a:xfrm>
            <a:prstGeom prst="rect">
              <a:avLst/>
            </a:prstGeom>
            <a:grpFill/>
            <a:ln>
              <a:noFill/>
            </a:ln>
            <a:effectLst/>
          </p:spPr>
          <p:txBody>
            <a:bodyPr spcFirstLastPara="0" vert="vert270" wrap="square" lIns="101600" tIns="50800" rIns="101600" bIns="50800" numCol="1" spcCol="1270" anchor="ctr" anchorCtr="0">
              <a:noAutofit/>
            </a:bodyPr>
            <a:lstStyle/>
            <a:p>
              <a:pPr algn="ctr" defTabSz="888978">
                <a:lnSpc>
                  <a:spcPct val="90000"/>
                </a:lnSpc>
                <a:spcBef>
                  <a:spcPct val="0"/>
                </a:spcBef>
                <a:spcAft>
                  <a:spcPct val="35000"/>
                </a:spcAft>
                <a:defRPr/>
              </a:pPr>
              <a:r>
                <a:rPr lang="bg-BG" sz="2000" b="1" kern="0" dirty="0">
                  <a:solidFill>
                    <a:prstClr val="white"/>
                  </a:solidFill>
                  <a:latin typeface="Segoe UI Semibold" panose="020B0702040204020203" pitchFamily="34" charset="0"/>
                  <a:cs typeface="Segoe UI Semibold" panose="020B0702040204020203" pitchFamily="34" charset="0"/>
                </a:rPr>
                <a:t>к</a:t>
              </a:r>
              <a:r>
                <a:rPr lang="bg-BG" sz="2000" b="1" kern="0" dirty="0" smtClean="0">
                  <a:solidFill>
                    <a:prstClr val="white"/>
                  </a:solidFill>
                  <a:latin typeface="Segoe UI Semibold" panose="020B0702040204020203" pitchFamily="34" charset="0"/>
                  <a:cs typeface="Segoe UI Semibold" panose="020B0702040204020203" pitchFamily="34" charset="0"/>
                </a:rPr>
                <a:t>ъм НПД</a:t>
              </a:r>
              <a:endParaRPr lang="el-GR" sz="2000" b="1" kern="0" dirty="0">
                <a:solidFill>
                  <a:prstClr val="white"/>
                </a:solidFill>
                <a:latin typeface="Segoe UI Semibold" panose="020B0702040204020203" pitchFamily="34" charset="0"/>
                <a:cs typeface="Segoe UI Semibold" panose="020B0702040204020203" pitchFamily="34" charset="0"/>
              </a:endParaRPr>
            </a:p>
          </p:txBody>
        </p:sp>
      </p:grpSp>
      <p:grpSp>
        <p:nvGrpSpPr>
          <p:cNvPr id="70" name="Group 29"/>
          <p:cNvGrpSpPr/>
          <p:nvPr/>
        </p:nvGrpSpPr>
        <p:grpSpPr>
          <a:xfrm rot="5400000">
            <a:off x="6267643" y="-480730"/>
            <a:ext cx="348285" cy="2209782"/>
            <a:chOff x="-1" y="4970708"/>
            <a:chExt cx="348285" cy="1293987"/>
          </a:xfrm>
          <a:solidFill>
            <a:schemeClr val="bg1">
              <a:lumMod val="75000"/>
            </a:schemeClr>
          </a:solidFill>
        </p:grpSpPr>
        <p:sp>
          <p:nvSpPr>
            <p:cNvPr id="71" name="Rounded Rectangle 70"/>
            <p:cNvSpPr/>
            <p:nvPr/>
          </p:nvSpPr>
          <p:spPr>
            <a:xfrm>
              <a:off x="0" y="4970708"/>
              <a:ext cx="348284" cy="1293987"/>
            </a:xfrm>
            <a:prstGeom prst="roundRect">
              <a:avLst/>
            </a:prstGeom>
            <a:grpFill/>
            <a:ln w="12700" cap="flat" cmpd="sng" algn="ctr">
              <a:solidFill>
                <a:sysClr val="window" lastClr="FFFFFF">
                  <a:hueOff val="0"/>
                  <a:satOff val="0"/>
                  <a:lumOff val="0"/>
                  <a:alphaOff val="0"/>
                </a:sysClr>
              </a:solidFill>
              <a:prstDash val="solid"/>
              <a:miter lim="800000"/>
            </a:ln>
            <a:effectLst/>
          </p:spPr>
        </p:sp>
        <p:sp>
          <p:nvSpPr>
            <p:cNvPr id="72" name="Rounded Rectangle 6"/>
            <p:cNvSpPr/>
            <p:nvPr/>
          </p:nvSpPr>
          <p:spPr>
            <a:xfrm>
              <a:off x="-1" y="4987710"/>
              <a:ext cx="331283" cy="1259983"/>
            </a:xfrm>
            <a:prstGeom prst="rect">
              <a:avLst/>
            </a:prstGeom>
            <a:grpFill/>
            <a:ln>
              <a:noFill/>
            </a:ln>
            <a:effectLst/>
          </p:spPr>
          <p:txBody>
            <a:bodyPr spcFirstLastPara="0" vert="vert270" wrap="square" lIns="101600" tIns="50800" rIns="101600" bIns="50800" numCol="1" spcCol="1270" anchor="ctr" anchorCtr="0">
              <a:noAutofit/>
            </a:bodyPr>
            <a:lstStyle/>
            <a:p>
              <a:pPr algn="ctr" defTabSz="888978">
                <a:lnSpc>
                  <a:spcPct val="90000"/>
                </a:lnSpc>
                <a:spcBef>
                  <a:spcPct val="0"/>
                </a:spcBef>
                <a:spcAft>
                  <a:spcPct val="35000"/>
                </a:spcAft>
                <a:defRPr/>
              </a:pPr>
              <a:r>
                <a:rPr lang="bg-BG" sz="2000" b="1" kern="0" dirty="0">
                  <a:solidFill>
                    <a:prstClr val="white"/>
                  </a:solidFill>
                  <a:latin typeface="Segoe UI Semibold" panose="020B0702040204020203" pitchFamily="34" charset="0"/>
                  <a:cs typeface="Segoe UI Semibold" panose="020B0702040204020203" pitchFamily="34" charset="0"/>
                </a:rPr>
                <a:t>ч</a:t>
              </a:r>
              <a:r>
                <a:rPr lang="bg-BG" sz="2000" b="1" kern="0" dirty="0" smtClean="0">
                  <a:solidFill>
                    <a:prstClr val="white"/>
                  </a:solidFill>
                  <a:latin typeface="Segoe UI Semibold" panose="020B0702040204020203" pitchFamily="34" charset="0"/>
                  <a:cs typeface="Segoe UI Semibold" panose="020B0702040204020203" pitchFamily="34" charset="0"/>
                </a:rPr>
                <a:t>рез МБД</a:t>
              </a:r>
              <a:endParaRPr lang="el-GR" sz="2000" b="1" kern="0" dirty="0">
                <a:solidFill>
                  <a:prstClr val="white"/>
                </a:solidFill>
                <a:latin typeface="Segoe UI Semibold" panose="020B0702040204020203" pitchFamily="34" charset="0"/>
                <a:cs typeface="Segoe UI Semibold" panose="020B0702040204020203" pitchFamily="34" charset="0"/>
              </a:endParaRPr>
            </a:p>
          </p:txBody>
        </p:sp>
      </p:grpSp>
    </p:spTree>
    <p:extLst>
      <p:ext uri="{BB962C8B-B14F-4D97-AF65-F5344CB8AC3E}">
        <p14:creationId xmlns="" xmlns:p14="http://schemas.microsoft.com/office/powerpoint/2010/main" val="2895612434"/>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ppt_x"/>
                                          </p:val>
                                        </p:tav>
                                        <p:tav tm="100000">
                                          <p:val>
                                            <p:strVal val="#ppt_x"/>
                                          </p:val>
                                        </p:tav>
                                      </p:tavLst>
                                    </p:anim>
                                    <p:anim calcmode="lin" valueType="num">
                                      <p:cBhvr additive="base">
                                        <p:cTn id="8"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nodeType="clickEffect">
                                  <p:stCondLst>
                                    <p:cond delay="0"/>
                                  </p:stCondLst>
                                  <p:childTnLst>
                                    <p:set>
                                      <p:cBhvr>
                                        <p:cTn id="12" dur="1" fill="hold">
                                          <p:stCondLst>
                                            <p:cond delay="0"/>
                                          </p:stCondLst>
                                        </p:cTn>
                                        <p:tgtEl>
                                          <p:spTgt spid="34"/>
                                        </p:tgtEl>
                                        <p:attrNameLst>
                                          <p:attrName>style.visibility</p:attrName>
                                        </p:attrNameLst>
                                      </p:cBhvr>
                                      <p:to>
                                        <p:strVal val="visible"/>
                                      </p:to>
                                    </p:set>
                                    <p:animEffect transition="in" filter="dissolve">
                                      <p:cBhvr>
                                        <p:cTn id="13"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22"/>
          <p:cNvGrpSpPr/>
          <p:nvPr/>
        </p:nvGrpSpPr>
        <p:grpSpPr>
          <a:xfrm>
            <a:off x="491820" y="1276544"/>
            <a:ext cx="8580172" cy="2541694"/>
            <a:chOff x="312308" y="3762348"/>
            <a:chExt cx="8178581" cy="1112898"/>
          </a:xfrm>
          <a:noFill/>
        </p:grpSpPr>
        <p:sp>
          <p:nvSpPr>
            <p:cNvPr id="41" name="Round Same Side Corner Rectangle 40"/>
            <p:cNvSpPr/>
            <p:nvPr/>
          </p:nvSpPr>
          <p:spPr>
            <a:xfrm rot="5400000">
              <a:off x="3845150" y="229506"/>
              <a:ext cx="1112898" cy="8178581"/>
            </a:xfrm>
            <a:prstGeom prst="round2SameRect">
              <a:avLst/>
            </a:prstGeom>
            <a:grpFill/>
            <a:ln w="12700" cap="flat" cmpd="sng" algn="ctr">
              <a:solidFill>
                <a:srgbClr val="5B9BD5">
                  <a:alpha val="90000"/>
                  <a:tint val="40000"/>
                  <a:hueOff val="0"/>
                  <a:satOff val="0"/>
                  <a:lumOff val="0"/>
                  <a:alphaOff val="0"/>
                </a:srgbClr>
              </a:solidFill>
              <a:prstDash val="solid"/>
              <a:miter lim="800000"/>
            </a:ln>
            <a:effectLst/>
          </p:spPr>
        </p:sp>
        <p:sp>
          <p:nvSpPr>
            <p:cNvPr id="42" name="Round Same Side Corner Rectangle 4"/>
            <p:cNvSpPr/>
            <p:nvPr/>
          </p:nvSpPr>
          <p:spPr>
            <a:xfrm>
              <a:off x="362806" y="3795585"/>
              <a:ext cx="8073756" cy="988218"/>
            </a:xfrm>
            <a:prstGeom prst="rect">
              <a:avLst/>
            </a:prstGeom>
            <a:grpFill/>
            <a:ln>
              <a:noFill/>
            </a:ln>
            <a:effectLst/>
          </p:spPr>
          <p:txBody>
            <a:bodyPr spcFirstLastPara="0" vert="horz" wrap="square" lIns="330200" tIns="165100" rIns="330200" bIns="165100" numCol="1" spcCol="1270" anchor="ctr" anchorCtr="0">
              <a:noAutofit/>
            </a:bodyPr>
            <a:lstStyle/>
            <a:p>
              <a:pPr marL="114297" lvl="1" indent="-114297" defTabSz="622285">
                <a:lnSpc>
                  <a:spcPct val="90000"/>
                </a:lnSpc>
                <a:spcBef>
                  <a:spcPct val="0"/>
                </a:spcBef>
                <a:spcAft>
                  <a:spcPct val="15000"/>
                </a:spcAft>
                <a:buFontTx/>
                <a:buChar char="••"/>
                <a:defRPr/>
              </a:pPr>
              <a:r>
                <a:rPr lang="bg-BG" sz="2200" b="1" kern="0" dirty="0">
                  <a:solidFill>
                    <a:srgbClr val="44546A">
                      <a:lumMod val="75000"/>
                    </a:srgbClr>
                  </a:solidFill>
                  <a:latin typeface="Segoe UI Light" panose="020B0502040204020203" pitchFamily="34" charset="0"/>
                  <a:cs typeface="Segoe UI Light" panose="020B0502040204020203" pitchFamily="34" charset="0"/>
                </a:rPr>
                <a:t>дефинирани въз основа </a:t>
              </a:r>
              <a:r>
                <a:rPr lang="bg-BG" sz="2200" b="1" kern="0" dirty="0" smtClean="0">
                  <a:solidFill>
                    <a:srgbClr val="44546A">
                      <a:lumMod val="75000"/>
                    </a:srgbClr>
                  </a:solidFill>
                  <a:latin typeface="Segoe UI Light" panose="020B0502040204020203" pitchFamily="34" charset="0"/>
                  <a:cs typeface="Segoe UI Light" panose="020B0502040204020203" pitchFamily="34" charset="0"/>
                </a:rPr>
                <a:t>на </a:t>
              </a:r>
              <a:r>
                <a:rPr lang="en-US" sz="2200" b="1" kern="0" dirty="0" smtClean="0">
                  <a:solidFill>
                    <a:srgbClr val="44546A">
                      <a:lumMod val="75000"/>
                    </a:srgbClr>
                  </a:solidFill>
                  <a:latin typeface="Segoe UI Light" panose="020B0502040204020203" pitchFamily="34" charset="0"/>
                  <a:cs typeface="Segoe UI Light" panose="020B0502040204020203" pitchFamily="34" charset="0"/>
                </a:rPr>
                <a:t>UN </a:t>
              </a:r>
              <a:r>
                <a:rPr lang="en-US" sz="2200" b="1" kern="0" dirty="0">
                  <a:solidFill>
                    <a:srgbClr val="44546A">
                      <a:lumMod val="75000"/>
                    </a:srgbClr>
                  </a:solidFill>
                  <a:latin typeface="Segoe UI Light" panose="020B0502040204020203" pitchFamily="34" charset="0"/>
                  <a:cs typeface="Segoe UI Light" panose="020B0502040204020203" pitchFamily="34" charset="0"/>
                </a:rPr>
                <a:t>CRC/C/GC/13 (2011)</a:t>
              </a:r>
              <a:endParaRPr lang="el-GR" sz="2200" b="1" kern="0" dirty="0">
                <a:solidFill>
                  <a:srgbClr val="44546A">
                    <a:lumMod val="75000"/>
                  </a:srgbClr>
                </a:solidFill>
                <a:latin typeface="Segoe UI Light" panose="020B0502040204020203" pitchFamily="34" charset="0"/>
                <a:cs typeface="Segoe UI Light" panose="020B0502040204020203" pitchFamily="34" charset="0"/>
              </a:endParaRPr>
            </a:p>
            <a:p>
              <a:pPr marL="228594" lvl="2" indent="-114297" defTabSz="622285">
                <a:lnSpc>
                  <a:spcPct val="90000"/>
                </a:lnSpc>
                <a:spcBef>
                  <a:spcPct val="0"/>
                </a:spcBef>
                <a:spcAft>
                  <a:spcPct val="15000"/>
                </a:spcAft>
                <a:buFontTx/>
                <a:buChar char="••"/>
                <a:defRPr/>
              </a:pPr>
              <a:r>
                <a:rPr lang="ru-RU" sz="2200" kern="0" dirty="0">
                  <a:solidFill>
                    <a:srgbClr val="44546A">
                      <a:lumMod val="75000"/>
                    </a:srgbClr>
                  </a:solidFill>
                  <a:latin typeface="Segoe UI Light" panose="020B0502040204020203" pitchFamily="34" charset="0"/>
                  <a:cs typeface="Segoe UI Light" panose="020B0502040204020203" pitchFamily="34" charset="0"/>
                </a:rPr>
                <a:t>операционализиран по начин, осигуряващ общо </a:t>
              </a:r>
              <a:r>
                <a:rPr lang="ru-RU" sz="2200" kern="0" dirty="0" smtClean="0">
                  <a:solidFill>
                    <a:srgbClr val="44546A">
                      <a:lumMod val="75000"/>
                    </a:srgbClr>
                  </a:solidFill>
                  <a:latin typeface="Segoe UI Light" panose="020B0502040204020203" pitchFamily="34" charset="0"/>
                  <a:cs typeface="Segoe UI Light" panose="020B0502040204020203" pitchFamily="34" charset="0"/>
                </a:rPr>
                <a:t>разбиране </a:t>
              </a:r>
              <a:r>
                <a:rPr lang="ru-RU" sz="2200" kern="0" dirty="0">
                  <a:solidFill>
                    <a:srgbClr val="44546A">
                      <a:lumMod val="75000"/>
                    </a:srgbClr>
                  </a:solidFill>
                  <a:latin typeface="Segoe UI Light" panose="020B0502040204020203" pitchFamily="34" charset="0"/>
                  <a:cs typeface="Segoe UI Light" panose="020B0502040204020203" pitchFamily="34" charset="0"/>
                </a:rPr>
                <a:t>между (нехомогенни) участващи </a:t>
              </a:r>
              <a:r>
                <a:rPr lang="ru-RU" sz="2200" kern="0" dirty="0" smtClean="0">
                  <a:solidFill>
                    <a:srgbClr val="44546A">
                      <a:lumMod val="75000"/>
                    </a:srgbClr>
                  </a:solidFill>
                  <a:latin typeface="Segoe UI Light" panose="020B0502040204020203" pitchFamily="34" charset="0"/>
                  <a:cs typeface="Segoe UI Light" panose="020B0502040204020203" pitchFamily="34" charset="0"/>
                </a:rPr>
                <a:t>страни</a:t>
              </a:r>
            </a:p>
            <a:p>
              <a:pPr marL="228594" lvl="2" indent="-114297" defTabSz="622285">
                <a:lnSpc>
                  <a:spcPct val="90000"/>
                </a:lnSpc>
                <a:spcBef>
                  <a:spcPct val="0"/>
                </a:spcBef>
                <a:spcAft>
                  <a:spcPct val="15000"/>
                </a:spcAft>
                <a:buFontTx/>
                <a:buChar char="••"/>
                <a:defRPr/>
              </a:pPr>
              <a:r>
                <a:rPr lang="ru-RU" sz="2200" b="1" kern="0" dirty="0" smtClean="0">
                  <a:solidFill>
                    <a:srgbClr val="44546A">
                      <a:lumMod val="75000"/>
                    </a:srgbClr>
                  </a:solidFill>
                  <a:latin typeface="Segoe UI Light" panose="020B0502040204020203" pitchFamily="34" charset="0"/>
                  <a:cs typeface="Segoe UI Light" panose="020B0502040204020203" pitchFamily="34" charset="0"/>
                </a:rPr>
                <a:t>насочени </a:t>
              </a:r>
              <a:r>
                <a:rPr lang="ru-RU" sz="2200" b="1" kern="0" dirty="0">
                  <a:solidFill>
                    <a:srgbClr val="44546A">
                      <a:lumMod val="75000"/>
                    </a:srgbClr>
                  </a:solidFill>
                  <a:latin typeface="Segoe UI Light" panose="020B0502040204020203" pitchFamily="34" charset="0"/>
                  <a:cs typeface="Segoe UI Light" panose="020B0502040204020203" pitchFamily="34" charset="0"/>
                </a:rPr>
                <a:t>към събиране на всички случаи, идентифицирани от </a:t>
              </a:r>
              <a:r>
                <a:rPr lang="ru-RU" sz="2200" b="1" kern="0" dirty="0" smtClean="0">
                  <a:solidFill>
                    <a:srgbClr val="44546A">
                      <a:lumMod val="75000"/>
                    </a:srgbClr>
                  </a:solidFill>
                  <a:latin typeface="Segoe UI Light" panose="020B0502040204020203" pitchFamily="34" charset="0"/>
                  <a:cs typeface="Segoe UI Light" panose="020B0502040204020203" pitchFamily="34" charset="0"/>
                </a:rPr>
                <a:t>службите</a:t>
              </a:r>
            </a:p>
            <a:p>
              <a:pPr marL="228594" lvl="2" indent="-114297" defTabSz="622285">
                <a:lnSpc>
                  <a:spcPct val="90000"/>
                </a:lnSpc>
                <a:spcBef>
                  <a:spcPct val="0"/>
                </a:spcBef>
                <a:spcAft>
                  <a:spcPct val="15000"/>
                </a:spcAft>
                <a:buFontTx/>
                <a:buChar char="••"/>
                <a:defRPr/>
              </a:pPr>
              <a:r>
                <a:rPr lang="bg-BG" sz="2200" kern="0" dirty="0">
                  <a:solidFill>
                    <a:srgbClr val="44546A">
                      <a:lumMod val="75000"/>
                    </a:srgbClr>
                  </a:solidFill>
                  <a:latin typeface="Segoe UI Light" panose="020B0502040204020203" pitchFamily="34" charset="0"/>
                  <a:cs typeface="Segoe UI Light" panose="020B0502040204020203" pitchFamily="34" charset="0"/>
                </a:rPr>
                <a:t>независимо от </a:t>
              </a:r>
              <a:r>
                <a:rPr lang="bg-BG" sz="2200" kern="0" dirty="0" smtClean="0">
                  <a:solidFill>
                    <a:srgbClr val="44546A">
                      <a:lumMod val="75000"/>
                    </a:srgbClr>
                  </a:solidFill>
                  <a:latin typeface="Segoe UI Light" panose="020B0502040204020203" pitchFamily="34" charset="0"/>
                  <a:cs typeface="Segoe UI Light" panose="020B0502040204020203" pitchFamily="34" charset="0"/>
                </a:rPr>
                <a:t>обосновановката</a:t>
              </a:r>
              <a:endParaRPr lang="en-US" sz="2200" kern="0" dirty="0">
                <a:solidFill>
                  <a:srgbClr val="44546A">
                    <a:lumMod val="75000"/>
                  </a:srgbClr>
                </a:solidFill>
                <a:latin typeface="Segoe UI Light" panose="020B0502040204020203" pitchFamily="34" charset="0"/>
                <a:cs typeface="Segoe UI Light" panose="020B0502040204020203" pitchFamily="34" charset="0"/>
              </a:endParaRPr>
            </a:p>
          </p:txBody>
        </p:sp>
      </p:grpSp>
      <p:grpSp>
        <p:nvGrpSpPr>
          <p:cNvPr id="43" name="Group 23"/>
          <p:cNvGrpSpPr/>
          <p:nvPr/>
        </p:nvGrpSpPr>
        <p:grpSpPr>
          <a:xfrm>
            <a:off x="179512" y="1269269"/>
            <a:ext cx="348284" cy="2536612"/>
            <a:chOff x="0" y="3707448"/>
            <a:chExt cx="348284" cy="1235602"/>
          </a:xfrm>
          <a:solidFill>
            <a:srgbClr val="5B9BD5"/>
          </a:solidFill>
        </p:grpSpPr>
        <p:sp>
          <p:nvSpPr>
            <p:cNvPr id="44" name="Rounded Rectangle 43"/>
            <p:cNvSpPr/>
            <p:nvPr/>
          </p:nvSpPr>
          <p:spPr>
            <a:xfrm>
              <a:off x="0" y="3707448"/>
              <a:ext cx="348284" cy="1193308"/>
            </a:xfrm>
            <a:prstGeom prst="roundRect">
              <a:avLst/>
            </a:prstGeom>
            <a:grpFill/>
            <a:ln w="12700" cap="flat" cmpd="sng" algn="ctr">
              <a:solidFill>
                <a:sysClr val="window" lastClr="FFFFFF">
                  <a:hueOff val="0"/>
                  <a:satOff val="0"/>
                  <a:lumOff val="0"/>
                  <a:alphaOff val="0"/>
                </a:sysClr>
              </a:solidFill>
              <a:prstDash val="solid"/>
              <a:miter lim="800000"/>
            </a:ln>
            <a:effectLst/>
          </p:spPr>
        </p:sp>
        <p:sp>
          <p:nvSpPr>
            <p:cNvPr id="45" name="Rounded Rectangle 6"/>
            <p:cNvSpPr/>
            <p:nvPr/>
          </p:nvSpPr>
          <p:spPr>
            <a:xfrm>
              <a:off x="17002" y="3724449"/>
              <a:ext cx="314280" cy="1218601"/>
            </a:xfrm>
            <a:prstGeom prst="rect">
              <a:avLst/>
            </a:prstGeom>
            <a:grpFill/>
            <a:ln>
              <a:noFill/>
            </a:ln>
            <a:effectLst/>
          </p:spPr>
          <p:txBody>
            <a:bodyPr spcFirstLastPara="0" vert="vert270" wrap="square" lIns="101600" tIns="50800" rIns="101600" bIns="50800" numCol="1" spcCol="1270" anchor="ctr" anchorCtr="0">
              <a:noAutofit/>
            </a:bodyPr>
            <a:lstStyle/>
            <a:p>
              <a:pPr algn="ctr" defTabSz="888978">
                <a:lnSpc>
                  <a:spcPct val="90000"/>
                </a:lnSpc>
                <a:spcBef>
                  <a:spcPct val="0"/>
                </a:spcBef>
                <a:spcAft>
                  <a:spcPct val="35000"/>
                </a:spcAft>
                <a:defRPr/>
              </a:pPr>
              <a:r>
                <a:rPr lang="bg-BG" sz="2400" b="1" kern="0" dirty="0" smtClean="0">
                  <a:solidFill>
                    <a:prstClr val="white"/>
                  </a:solidFill>
                  <a:latin typeface="Segoe UI Semibold" panose="020B0702040204020203" pitchFamily="34" charset="0"/>
                  <a:cs typeface="Segoe UI Semibold" panose="020B0702040204020203" pitchFamily="34" charset="0"/>
                </a:rPr>
                <a:t>Към НПД</a:t>
              </a:r>
              <a:endParaRPr lang="el-GR" sz="2400" b="1" kern="0" dirty="0">
                <a:solidFill>
                  <a:prstClr val="white"/>
                </a:solidFill>
                <a:latin typeface="Segoe UI Semibold" panose="020B0702040204020203" pitchFamily="34" charset="0"/>
                <a:cs typeface="Segoe UI Semibold" panose="020B0702040204020203" pitchFamily="34" charset="0"/>
              </a:endParaRPr>
            </a:p>
          </p:txBody>
        </p:sp>
      </p:grpSp>
      <p:grpSp>
        <p:nvGrpSpPr>
          <p:cNvPr id="65" name="Group 23"/>
          <p:cNvGrpSpPr/>
          <p:nvPr/>
        </p:nvGrpSpPr>
        <p:grpSpPr>
          <a:xfrm rot="5400000">
            <a:off x="4361206" y="-90409"/>
            <a:ext cx="348284" cy="1429142"/>
            <a:chOff x="0" y="3707448"/>
            <a:chExt cx="348284" cy="1193308"/>
          </a:xfrm>
          <a:solidFill>
            <a:srgbClr val="5B9BD5"/>
          </a:solidFill>
        </p:grpSpPr>
        <p:sp>
          <p:nvSpPr>
            <p:cNvPr id="66" name="Rounded Rectangle 65"/>
            <p:cNvSpPr/>
            <p:nvPr/>
          </p:nvSpPr>
          <p:spPr>
            <a:xfrm>
              <a:off x="0" y="3707448"/>
              <a:ext cx="348284" cy="1193308"/>
            </a:xfrm>
            <a:prstGeom prst="roundRect">
              <a:avLst/>
            </a:prstGeom>
            <a:grpFill/>
            <a:ln w="12700" cap="flat" cmpd="sng" algn="ctr">
              <a:solidFill>
                <a:sysClr val="window" lastClr="FFFFFF">
                  <a:hueOff val="0"/>
                  <a:satOff val="0"/>
                  <a:lumOff val="0"/>
                  <a:alphaOff val="0"/>
                </a:sysClr>
              </a:solidFill>
              <a:prstDash val="solid"/>
              <a:miter lim="800000"/>
            </a:ln>
            <a:effectLst/>
          </p:spPr>
        </p:sp>
        <p:sp>
          <p:nvSpPr>
            <p:cNvPr id="67" name="Rounded Rectangle 6"/>
            <p:cNvSpPr/>
            <p:nvPr/>
          </p:nvSpPr>
          <p:spPr>
            <a:xfrm>
              <a:off x="17004" y="3744195"/>
              <a:ext cx="314280" cy="1121679"/>
            </a:xfrm>
            <a:prstGeom prst="rect">
              <a:avLst/>
            </a:prstGeom>
            <a:grpFill/>
            <a:ln>
              <a:noFill/>
            </a:ln>
            <a:effectLst/>
          </p:spPr>
          <p:txBody>
            <a:bodyPr spcFirstLastPara="0" vert="vert270" wrap="square" lIns="101600" tIns="50800" rIns="101600" bIns="50800" numCol="1" spcCol="1270" anchor="ctr" anchorCtr="0">
              <a:noAutofit/>
            </a:bodyPr>
            <a:lstStyle/>
            <a:p>
              <a:pPr algn="ctr" defTabSz="888978">
                <a:lnSpc>
                  <a:spcPct val="90000"/>
                </a:lnSpc>
                <a:spcBef>
                  <a:spcPct val="0"/>
                </a:spcBef>
                <a:spcAft>
                  <a:spcPct val="35000"/>
                </a:spcAft>
                <a:defRPr/>
              </a:pPr>
              <a:r>
                <a:rPr lang="bg-BG" sz="2000" b="1" kern="0" dirty="0">
                  <a:solidFill>
                    <a:prstClr val="white"/>
                  </a:solidFill>
                  <a:latin typeface="Segoe UI Semibold" panose="020B0702040204020203" pitchFamily="34" charset="0"/>
                  <a:cs typeface="Segoe UI Semibold" panose="020B0702040204020203" pitchFamily="34" charset="0"/>
                </a:rPr>
                <a:t>к</a:t>
              </a:r>
              <a:r>
                <a:rPr lang="bg-BG" sz="2000" b="1" kern="0" dirty="0" smtClean="0">
                  <a:solidFill>
                    <a:prstClr val="white"/>
                  </a:solidFill>
                  <a:latin typeface="Segoe UI Semibold" panose="020B0702040204020203" pitchFamily="34" charset="0"/>
                  <a:cs typeface="Segoe UI Semibold" panose="020B0702040204020203" pitchFamily="34" charset="0"/>
                </a:rPr>
                <a:t>ъм НПД</a:t>
              </a:r>
              <a:endParaRPr lang="el-GR" sz="2000" b="1" kern="0" dirty="0">
                <a:solidFill>
                  <a:prstClr val="white"/>
                </a:solidFill>
                <a:latin typeface="Segoe UI Semibold" panose="020B0702040204020203" pitchFamily="34" charset="0"/>
                <a:cs typeface="Segoe UI Semibold" panose="020B0702040204020203" pitchFamily="34" charset="0"/>
              </a:endParaRPr>
            </a:p>
          </p:txBody>
        </p:sp>
      </p:grpSp>
      <p:grpSp>
        <p:nvGrpSpPr>
          <p:cNvPr id="68" name="Group 29"/>
          <p:cNvGrpSpPr/>
          <p:nvPr/>
        </p:nvGrpSpPr>
        <p:grpSpPr>
          <a:xfrm rot="5400000">
            <a:off x="6268364" y="-481452"/>
            <a:ext cx="348284" cy="2211227"/>
            <a:chOff x="0" y="4969862"/>
            <a:chExt cx="348284" cy="1294833"/>
          </a:xfrm>
          <a:solidFill>
            <a:schemeClr val="bg1">
              <a:lumMod val="75000"/>
            </a:schemeClr>
          </a:solidFill>
        </p:grpSpPr>
        <p:sp>
          <p:nvSpPr>
            <p:cNvPr id="69" name="Rounded Rectangle 68"/>
            <p:cNvSpPr/>
            <p:nvPr/>
          </p:nvSpPr>
          <p:spPr>
            <a:xfrm>
              <a:off x="0" y="4970708"/>
              <a:ext cx="348284" cy="1293987"/>
            </a:xfrm>
            <a:prstGeom prst="roundRect">
              <a:avLst/>
            </a:prstGeom>
            <a:grpFill/>
            <a:ln w="12700" cap="flat" cmpd="sng" algn="ctr">
              <a:solidFill>
                <a:sysClr val="window" lastClr="FFFFFF">
                  <a:hueOff val="0"/>
                  <a:satOff val="0"/>
                  <a:lumOff val="0"/>
                  <a:alphaOff val="0"/>
                </a:sysClr>
              </a:solidFill>
              <a:prstDash val="solid"/>
              <a:miter lim="800000"/>
            </a:ln>
            <a:effectLst/>
          </p:spPr>
        </p:sp>
        <p:sp>
          <p:nvSpPr>
            <p:cNvPr id="70" name="Rounded Rectangle 6"/>
            <p:cNvSpPr/>
            <p:nvPr/>
          </p:nvSpPr>
          <p:spPr>
            <a:xfrm>
              <a:off x="34004" y="4969862"/>
              <a:ext cx="314280" cy="1259983"/>
            </a:xfrm>
            <a:prstGeom prst="rect">
              <a:avLst/>
            </a:prstGeom>
            <a:solidFill>
              <a:schemeClr val="accent1"/>
            </a:solidFill>
            <a:ln>
              <a:noFill/>
            </a:ln>
            <a:effectLst/>
          </p:spPr>
          <p:txBody>
            <a:bodyPr spcFirstLastPara="0" vert="vert270" wrap="square" lIns="101600" tIns="50800" rIns="101600" bIns="50800" numCol="1" spcCol="1270" anchor="ctr" anchorCtr="0">
              <a:noAutofit/>
            </a:bodyPr>
            <a:lstStyle/>
            <a:p>
              <a:pPr algn="ctr" defTabSz="888978">
                <a:lnSpc>
                  <a:spcPct val="90000"/>
                </a:lnSpc>
                <a:spcBef>
                  <a:spcPct val="0"/>
                </a:spcBef>
                <a:spcAft>
                  <a:spcPct val="35000"/>
                </a:spcAft>
                <a:defRPr/>
              </a:pPr>
              <a:r>
                <a:rPr lang="bg-BG" sz="2000" b="1" kern="0" dirty="0" smtClean="0">
                  <a:solidFill>
                    <a:prstClr val="white"/>
                  </a:solidFill>
                  <a:latin typeface="Segoe UI Semibold" panose="020B0702040204020203" pitchFamily="34" charset="0"/>
                  <a:cs typeface="Segoe UI Semibold" panose="020B0702040204020203" pitchFamily="34" charset="0"/>
                </a:rPr>
                <a:t>чрез МБД</a:t>
              </a:r>
              <a:endParaRPr lang="el-GR" sz="2000" b="1" kern="0" dirty="0">
                <a:solidFill>
                  <a:prstClr val="white"/>
                </a:solidFill>
                <a:latin typeface="Segoe UI Semibold" panose="020B0702040204020203" pitchFamily="34" charset="0"/>
                <a:cs typeface="Segoe UI Semibold" panose="020B0702040204020203" pitchFamily="34" charset="0"/>
              </a:endParaRPr>
            </a:p>
          </p:txBody>
        </p:sp>
      </p:grpSp>
      <p:sp>
        <p:nvSpPr>
          <p:cNvPr id="20" name="Rounded Rectangle 6"/>
          <p:cNvSpPr/>
          <p:nvPr/>
        </p:nvSpPr>
        <p:spPr>
          <a:xfrm rot="5400000">
            <a:off x="1182297" y="-346281"/>
            <a:ext cx="331280" cy="1957890"/>
          </a:xfrm>
          <a:prstGeom prst="rect">
            <a:avLst/>
          </a:prstGeom>
          <a:solidFill>
            <a:srgbClr val="5B9BD5"/>
          </a:solidFill>
          <a:ln>
            <a:noFill/>
          </a:ln>
          <a:effectLst/>
        </p:spPr>
        <p:txBody>
          <a:bodyPr spcFirstLastPara="0" vert="vert270" wrap="square" lIns="101600" tIns="50800" rIns="101600" bIns="50800" numCol="1" spcCol="1270" anchor="ctr" anchorCtr="0">
            <a:noAutofit/>
          </a:bodyPr>
          <a:lstStyle/>
          <a:p>
            <a:pPr algn="ctr" defTabSz="888978">
              <a:lnSpc>
                <a:spcPct val="90000"/>
              </a:lnSpc>
              <a:spcBef>
                <a:spcPct val="0"/>
              </a:spcBef>
              <a:spcAft>
                <a:spcPct val="35000"/>
              </a:spcAft>
              <a:defRPr/>
            </a:pPr>
            <a:r>
              <a:rPr lang="bg-BG" sz="2000" b="1" kern="0" dirty="0" smtClean="0">
                <a:solidFill>
                  <a:prstClr val="white"/>
                </a:solidFill>
                <a:latin typeface="Segoe UI Semibold" panose="020B0702040204020203" pitchFamily="34" charset="0"/>
                <a:cs typeface="Segoe UI Semibold" panose="020B0702040204020203" pitchFamily="34" charset="0"/>
              </a:rPr>
              <a:t>Координиран</a:t>
            </a:r>
            <a:endParaRPr lang="el-GR" sz="2000" kern="0" dirty="0">
              <a:solidFill>
                <a:prstClr val="white"/>
              </a:solidFill>
              <a:latin typeface="Segoe UI Semibold" panose="020B0702040204020203" pitchFamily="34" charset="0"/>
              <a:cs typeface="Segoe UI Semibold" panose="020B0702040204020203" pitchFamily="34" charset="0"/>
            </a:endParaRPr>
          </a:p>
        </p:txBody>
      </p:sp>
      <p:sp>
        <p:nvSpPr>
          <p:cNvPr id="22" name="Rounded Rectangle 6"/>
          <p:cNvSpPr/>
          <p:nvPr/>
        </p:nvSpPr>
        <p:spPr>
          <a:xfrm rot="5400000">
            <a:off x="2929773" y="-9108"/>
            <a:ext cx="314275" cy="1266543"/>
          </a:xfrm>
          <a:prstGeom prst="rect">
            <a:avLst/>
          </a:prstGeom>
          <a:solidFill>
            <a:srgbClr val="5B9BD5"/>
          </a:solidFill>
          <a:ln>
            <a:noFill/>
          </a:ln>
          <a:effectLst/>
        </p:spPr>
        <p:txBody>
          <a:bodyPr spcFirstLastPara="0" vert="vert270" wrap="square" lIns="101600" tIns="50800" rIns="101600" bIns="50800" numCol="1" spcCol="1270" anchor="ctr" anchorCtr="0">
            <a:noAutofit/>
          </a:bodyPr>
          <a:lstStyle/>
          <a:p>
            <a:pPr algn="ctr" defTabSz="888978">
              <a:lnSpc>
                <a:spcPct val="90000"/>
              </a:lnSpc>
              <a:spcBef>
                <a:spcPct val="0"/>
              </a:spcBef>
              <a:spcAft>
                <a:spcPct val="35000"/>
              </a:spcAft>
              <a:defRPr/>
            </a:pPr>
            <a:r>
              <a:rPr lang="bg-BG" sz="2000" b="1" kern="0" dirty="0" smtClean="0">
                <a:solidFill>
                  <a:prstClr val="white"/>
                </a:solidFill>
                <a:latin typeface="Segoe UI Semibold" panose="020B0702040204020203" pitchFamily="34" charset="0"/>
                <a:cs typeface="Segoe UI Semibold" panose="020B0702040204020203" pitchFamily="34" charset="0"/>
              </a:rPr>
              <a:t>Отговор</a:t>
            </a:r>
            <a:endParaRPr lang="el-GR" sz="2000" b="1" kern="0" dirty="0">
              <a:solidFill>
                <a:prstClr val="white"/>
              </a:solidFill>
              <a:latin typeface="Segoe UI Semibold" panose="020B0702040204020203" pitchFamily="34" charset="0"/>
              <a:cs typeface="Segoe UI Semibold" panose="020B0702040204020203" pitchFamily="34" charset="0"/>
            </a:endParaRPr>
          </a:p>
        </p:txBody>
      </p:sp>
    </p:spTree>
    <p:extLst>
      <p:ext uri="{BB962C8B-B14F-4D97-AF65-F5344CB8AC3E}">
        <p14:creationId xmlns="" xmlns:p14="http://schemas.microsoft.com/office/powerpoint/2010/main" val="24685907"/>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additive="base">
                                        <p:cTn id="7" dur="500" fill="hold"/>
                                        <p:tgtEl>
                                          <p:spTgt spid="43"/>
                                        </p:tgtEl>
                                        <p:attrNameLst>
                                          <p:attrName>ppt_x</p:attrName>
                                        </p:attrNameLst>
                                      </p:cBhvr>
                                      <p:tavLst>
                                        <p:tav tm="0">
                                          <p:val>
                                            <p:strVal val="#ppt_x"/>
                                          </p:val>
                                        </p:tav>
                                        <p:tav tm="100000">
                                          <p:val>
                                            <p:strVal val="#ppt_x"/>
                                          </p:val>
                                        </p:tav>
                                      </p:tavLst>
                                    </p:anim>
                                    <p:anim calcmode="lin" valueType="num">
                                      <p:cBhvr additive="base">
                                        <p:cTn id="8" dur="500" fill="hold"/>
                                        <p:tgtEl>
                                          <p:spTgt spid="4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nodeType="clickEffect">
                                  <p:stCondLst>
                                    <p:cond delay="0"/>
                                  </p:stCondLst>
                                  <p:childTnLst>
                                    <p:set>
                                      <p:cBhvr>
                                        <p:cTn id="12" dur="1" fill="hold">
                                          <p:stCondLst>
                                            <p:cond delay="0"/>
                                          </p:stCondLst>
                                        </p:cTn>
                                        <p:tgtEl>
                                          <p:spTgt spid="40"/>
                                        </p:tgtEl>
                                        <p:attrNameLst>
                                          <p:attrName>style.visibility</p:attrName>
                                        </p:attrNameLst>
                                      </p:cBhvr>
                                      <p:to>
                                        <p:strVal val="visible"/>
                                      </p:to>
                                    </p:set>
                                    <p:animEffect transition="in" filter="dissolve">
                                      <p:cBhvr>
                                        <p:cTn id="13"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 name="Group 28"/>
          <p:cNvGrpSpPr/>
          <p:nvPr/>
        </p:nvGrpSpPr>
        <p:grpSpPr>
          <a:xfrm>
            <a:off x="491823" y="1278288"/>
            <a:ext cx="8652177" cy="2943192"/>
            <a:chOff x="312309" y="5030809"/>
            <a:chExt cx="8418328" cy="1171278"/>
          </a:xfrm>
          <a:noFill/>
        </p:grpSpPr>
        <p:sp>
          <p:nvSpPr>
            <p:cNvPr id="47" name="Round Same Side Corner Rectangle 46"/>
            <p:cNvSpPr/>
            <p:nvPr/>
          </p:nvSpPr>
          <p:spPr>
            <a:xfrm rot="5400000">
              <a:off x="3935834" y="1407284"/>
              <a:ext cx="1171278" cy="8418328"/>
            </a:xfrm>
            <a:prstGeom prst="round2SameRect">
              <a:avLst/>
            </a:prstGeom>
            <a:grpFill/>
            <a:ln w="12700" cap="flat" cmpd="sng" algn="ctr">
              <a:solidFill>
                <a:srgbClr val="5B9BD5">
                  <a:alpha val="90000"/>
                  <a:tint val="40000"/>
                  <a:hueOff val="0"/>
                  <a:satOff val="0"/>
                  <a:lumOff val="0"/>
                  <a:alphaOff val="0"/>
                </a:srgbClr>
              </a:solidFill>
              <a:prstDash val="solid"/>
              <a:miter lim="800000"/>
            </a:ln>
            <a:effectLst/>
          </p:spPr>
        </p:sp>
        <p:sp>
          <p:nvSpPr>
            <p:cNvPr id="48" name="Round Same Side Corner Rectangle 4"/>
            <p:cNvSpPr/>
            <p:nvPr/>
          </p:nvSpPr>
          <p:spPr>
            <a:xfrm>
              <a:off x="312309" y="5087987"/>
              <a:ext cx="8418328" cy="1056924"/>
            </a:xfrm>
            <a:prstGeom prst="rect">
              <a:avLst/>
            </a:prstGeom>
            <a:grpFill/>
            <a:ln>
              <a:noFill/>
            </a:ln>
            <a:effectLst/>
          </p:spPr>
          <p:txBody>
            <a:bodyPr spcFirstLastPara="0" vert="horz" wrap="square" lIns="330200" tIns="165100" rIns="330200" bIns="165100" numCol="1" spcCol="1270" anchor="ctr" anchorCtr="0">
              <a:noAutofit/>
            </a:bodyPr>
            <a:lstStyle/>
            <a:p>
              <a:pPr marL="114297" lvl="1" indent="-114297" defTabSz="622285">
                <a:lnSpc>
                  <a:spcPct val="90000"/>
                </a:lnSpc>
                <a:spcBef>
                  <a:spcPct val="0"/>
                </a:spcBef>
                <a:spcAft>
                  <a:spcPct val="15000"/>
                </a:spcAft>
                <a:buFontTx/>
                <a:buChar char="••"/>
                <a:defRPr/>
              </a:pPr>
              <a:r>
                <a:rPr lang="bg-BG" sz="2200" b="1" kern="0" dirty="0" smtClean="0">
                  <a:solidFill>
                    <a:srgbClr val="44546A">
                      <a:lumMod val="75000"/>
                    </a:srgbClr>
                  </a:solidFill>
                  <a:latin typeface="Segoe UI Light" panose="020B0502040204020203" pitchFamily="34" charset="0"/>
                  <a:cs typeface="Segoe UI Light" panose="020B0502040204020203" pitchFamily="34" charset="0"/>
                </a:rPr>
                <a:t>Използване на стандартен набор от променливи </a:t>
              </a:r>
              <a:r>
                <a:rPr lang="en-US" sz="2200" kern="0" dirty="0" smtClean="0">
                  <a:solidFill>
                    <a:srgbClr val="44546A">
                      <a:lumMod val="75000"/>
                    </a:srgbClr>
                  </a:solidFill>
                  <a:latin typeface="Segoe UI Light" panose="020B0502040204020203" pitchFamily="34" charset="0"/>
                  <a:cs typeface="Segoe UI Light" panose="020B0502040204020203" pitchFamily="34" charset="0"/>
                </a:rPr>
                <a:t>(</a:t>
              </a:r>
              <a:r>
                <a:rPr lang="bg-BG" sz="2200" kern="0" dirty="0" smtClean="0">
                  <a:solidFill>
                    <a:srgbClr val="44546A">
                      <a:lumMod val="75000"/>
                    </a:srgbClr>
                  </a:solidFill>
                  <a:latin typeface="Segoe UI Light" panose="020B0502040204020203" pitchFamily="34" charset="0"/>
                  <a:cs typeface="Segoe UI Light" panose="020B0502040204020203" pitchFamily="34" charset="0"/>
                </a:rPr>
                <a:t>одобрени от всички заинтересовани страни</a:t>
              </a:r>
              <a:r>
                <a:rPr lang="en-US" sz="2200" kern="0" dirty="0" smtClean="0">
                  <a:solidFill>
                    <a:srgbClr val="44546A">
                      <a:lumMod val="75000"/>
                    </a:srgbClr>
                  </a:solidFill>
                  <a:latin typeface="Segoe UI Light" panose="020B0502040204020203" pitchFamily="34" charset="0"/>
                  <a:cs typeface="Segoe UI Light" panose="020B0502040204020203" pitchFamily="34" charset="0"/>
                </a:rPr>
                <a:t>)</a:t>
              </a:r>
              <a:endParaRPr lang="el-GR" sz="2200" kern="0" dirty="0">
                <a:solidFill>
                  <a:srgbClr val="44546A">
                    <a:lumMod val="75000"/>
                  </a:srgbClr>
                </a:solidFill>
                <a:latin typeface="Segoe UI Light" panose="020B0502040204020203" pitchFamily="34" charset="0"/>
                <a:cs typeface="Segoe UI Light" panose="020B0502040204020203" pitchFamily="34" charset="0"/>
              </a:endParaRPr>
            </a:p>
            <a:p>
              <a:pPr marL="228594" lvl="2" indent="-114297" defTabSz="622285">
                <a:lnSpc>
                  <a:spcPct val="90000"/>
                </a:lnSpc>
                <a:spcBef>
                  <a:spcPct val="0"/>
                </a:spcBef>
                <a:spcAft>
                  <a:spcPct val="15000"/>
                </a:spcAft>
                <a:buFontTx/>
                <a:buChar char="••"/>
                <a:defRPr/>
              </a:pPr>
              <a:r>
                <a:rPr lang="ru-RU" sz="2200" kern="0" dirty="0" smtClean="0">
                  <a:solidFill>
                    <a:srgbClr val="44546A">
                      <a:lumMod val="75000"/>
                    </a:srgbClr>
                  </a:solidFill>
                  <a:latin typeface="Segoe UI Light" panose="020B0502040204020203" pitchFamily="34" charset="0"/>
                  <a:cs typeface="Segoe UI Light" panose="020B0502040204020203" pitchFamily="34" charset="0"/>
                </a:rPr>
                <a:t>оценени от </a:t>
              </a:r>
              <a:r>
                <a:rPr lang="ru-RU" sz="2200" kern="0" dirty="0">
                  <a:solidFill>
                    <a:srgbClr val="44546A">
                      <a:lumMod val="75000"/>
                    </a:srgbClr>
                  </a:solidFill>
                  <a:latin typeface="Segoe UI Light" panose="020B0502040204020203" pitchFamily="34" charset="0"/>
                  <a:cs typeface="Segoe UI Light" panose="020B0502040204020203" pitchFamily="34" charset="0"/>
                </a:rPr>
                <a:t>гледна точка на етика, качество (уместност, полезност, разбираемост, достъпност</a:t>
              </a:r>
              <a:r>
                <a:rPr lang="en-US" sz="2200" kern="0" dirty="0" smtClean="0">
                  <a:solidFill>
                    <a:srgbClr val="44546A">
                      <a:lumMod val="75000"/>
                    </a:srgbClr>
                  </a:solidFill>
                  <a:latin typeface="Segoe UI Light" panose="020B0502040204020203" pitchFamily="34" charset="0"/>
                  <a:cs typeface="Segoe UI Light" panose="020B0502040204020203" pitchFamily="34" charset="0"/>
                </a:rPr>
                <a:t>) </a:t>
              </a:r>
              <a:r>
                <a:rPr lang="ru-RU" sz="2200" kern="0" dirty="0">
                  <a:solidFill>
                    <a:srgbClr val="44546A">
                      <a:lumMod val="75000"/>
                    </a:srgbClr>
                  </a:solidFill>
                  <a:latin typeface="Segoe UI Light" panose="020B0502040204020203" pitchFamily="34" charset="0"/>
                  <a:cs typeface="Segoe UI Light" panose="020B0502040204020203" pitchFamily="34" charset="0"/>
                </a:rPr>
                <a:t>и </a:t>
              </a:r>
              <a:r>
                <a:rPr lang="ru-RU" sz="2200" kern="0" dirty="0" smtClean="0">
                  <a:solidFill>
                    <a:srgbClr val="44546A">
                      <a:lumMod val="75000"/>
                    </a:srgbClr>
                  </a:solidFill>
                  <a:latin typeface="Segoe UI Light" panose="020B0502040204020203" pitchFamily="34" charset="0"/>
                  <a:cs typeface="Segoe UI Light" panose="020B0502040204020203" pitchFamily="34" charset="0"/>
                </a:rPr>
                <a:t>осизпълнимост </a:t>
              </a:r>
              <a:r>
                <a:rPr lang="ru-RU" sz="2200" kern="0" dirty="0">
                  <a:solidFill>
                    <a:srgbClr val="44546A">
                      <a:lumMod val="75000"/>
                    </a:srgbClr>
                  </a:solidFill>
                  <a:latin typeface="Segoe UI Light" panose="020B0502040204020203" pitchFamily="34" charset="0"/>
                  <a:cs typeface="Segoe UI Light" panose="020B0502040204020203" pitchFamily="34" charset="0"/>
                </a:rPr>
                <a:t>(наличност на данни, надеждност, валидност, навременност, поверителност и свързани </a:t>
              </a:r>
              <a:r>
                <a:rPr lang="ru-RU" sz="2200" kern="0" dirty="0" smtClean="0">
                  <a:solidFill>
                    <a:srgbClr val="44546A">
                      <a:lumMod val="75000"/>
                    </a:srgbClr>
                  </a:solidFill>
                  <a:latin typeface="Segoe UI Light" panose="020B0502040204020203" pitchFamily="34" charset="0"/>
                  <a:cs typeface="Segoe UI Light" panose="020B0502040204020203" pitchFamily="34" charset="0"/>
                </a:rPr>
                <a:t>разходи) </a:t>
              </a:r>
              <a:r>
                <a:rPr lang="ru-RU" sz="2200" kern="0" dirty="0">
                  <a:solidFill>
                    <a:srgbClr val="44546A">
                      <a:lumMod val="75000"/>
                    </a:srgbClr>
                  </a:solidFill>
                  <a:latin typeface="Segoe UI Light" panose="020B0502040204020203" pitchFamily="34" charset="0"/>
                  <a:cs typeface="Segoe UI Light" panose="020B0502040204020203" pitchFamily="34" charset="0"/>
                </a:rPr>
                <a:t>операционализирани с използване или спазване на международни стандарти (където е възможно) и </a:t>
              </a:r>
              <a:r>
                <a:rPr lang="ru-RU" sz="2200" kern="0" dirty="0" smtClean="0">
                  <a:solidFill>
                    <a:srgbClr val="44546A">
                      <a:lumMod val="75000"/>
                    </a:srgbClr>
                  </a:solidFill>
                  <a:latin typeface="Segoe UI Light" panose="020B0502040204020203" pitchFamily="34" charset="0"/>
                  <a:cs typeface="Segoe UI Light" panose="020B0502040204020203" pitchFamily="34" charset="0"/>
                </a:rPr>
                <a:t>съчетани</a:t>
              </a:r>
              <a:r>
                <a:rPr lang="ru-RU" sz="2200" kern="0" dirty="0">
                  <a:solidFill>
                    <a:srgbClr val="44546A">
                      <a:lumMod val="75000"/>
                    </a:srgbClr>
                  </a:solidFill>
                  <a:latin typeface="Segoe UI Light" panose="020B0502040204020203" pitchFamily="34" charset="0"/>
                  <a:cs typeface="Segoe UI Light" panose="020B0502040204020203" pitchFamily="34" charset="0"/>
                </a:rPr>
                <a:t> </a:t>
              </a:r>
              <a:r>
                <a:rPr lang="ru-RU" sz="2200" kern="0" dirty="0" smtClean="0">
                  <a:solidFill>
                    <a:srgbClr val="44546A">
                      <a:lumMod val="75000"/>
                    </a:srgbClr>
                  </a:solidFill>
                  <a:latin typeface="Segoe UI Light" panose="020B0502040204020203" pitchFamily="34" charset="0"/>
                  <a:cs typeface="Segoe UI Light" panose="020B0502040204020203" pitchFamily="34" charset="0"/>
                </a:rPr>
                <a:t>с налични . </a:t>
              </a:r>
              <a:r>
                <a:rPr lang="ru-RU" sz="2200" kern="0" dirty="0">
                  <a:solidFill>
                    <a:srgbClr val="44546A">
                      <a:lumMod val="75000"/>
                    </a:srgbClr>
                  </a:solidFill>
                  <a:latin typeface="Segoe UI Light" panose="020B0502040204020203" pitchFamily="34" charset="0"/>
                  <a:cs typeface="Segoe UI Light" panose="020B0502040204020203" pitchFamily="34" charset="0"/>
                </a:rPr>
                <a:t>кодиращи системи</a:t>
              </a:r>
              <a:endParaRPr lang="el-GR" sz="2200" kern="0" dirty="0">
                <a:solidFill>
                  <a:srgbClr val="44546A">
                    <a:lumMod val="75000"/>
                  </a:srgbClr>
                </a:solidFill>
                <a:latin typeface="Segoe UI Light" panose="020B0502040204020203" pitchFamily="34" charset="0"/>
                <a:cs typeface="Segoe UI Light" panose="020B0502040204020203" pitchFamily="34" charset="0"/>
              </a:endParaRPr>
            </a:p>
          </p:txBody>
        </p:sp>
      </p:grpSp>
      <p:grpSp>
        <p:nvGrpSpPr>
          <p:cNvPr id="49" name="Group 29"/>
          <p:cNvGrpSpPr/>
          <p:nvPr/>
        </p:nvGrpSpPr>
        <p:grpSpPr>
          <a:xfrm>
            <a:off x="179512" y="1389500"/>
            <a:ext cx="348284" cy="2209782"/>
            <a:chOff x="0" y="4970708"/>
            <a:chExt cx="348284" cy="1293987"/>
          </a:xfrm>
          <a:solidFill>
            <a:srgbClr val="5B9BD5"/>
          </a:solidFill>
        </p:grpSpPr>
        <p:sp>
          <p:nvSpPr>
            <p:cNvPr id="50" name="Rounded Rectangle 49"/>
            <p:cNvSpPr/>
            <p:nvPr/>
          </p:nvSpPr>
          <p:spPr>
            <a:xfrm>
              <a:off x="0" y="4970708"/>
              <a:ext cx="348284" cy="1293987"/>
            </a:xfrm>
            <a:prstGeom prst="roundRect">
              <a:avLst/>
            </a:prstGeom>
            <a:grpFill/>
            <a:ln w="12700" cap="flat" cmpd="sng" algn="ctr">
              <a:solidFill>
                <a:sysClr val="window" lastClr="FFFFFF">
                  <a:hueOff val="0"/>
                  <a:satOff val="0"/>
                  <a:lumOff val="0"/>
                  <a:alphaOff val="0"/>
                </a:sysClr>
              </a:solidFill>
              <a:prstDash val="solid"/>
              <a:miter lim="800000"/>
            </a:ln>
            <a:effectLst/>
          </p:spPr>
        </p:sp>
        <p:sp>
          <p:nvSpPr>
            <p:cNvPr id="51" name="Rounded Rectangle 6"/>
            <p:cNvSpPr/>
            <p:nvPr/>
          </p:nvSpPr>
          <p:spPr>
            <a:xfrm>
              <a:off x="17002" y="4987710"/>
              <a:ext cx="314280" cy="1259983"/>
            </a:xfrm>
            <a:prstGeom prst="rect">
              <a:avLst/>
            </a:prstGeom>
            <a:grpFill/>
            <a:ln>
              <a:noFill/>
            </a:ln>
            <a:effectLst/>
          </p:spPr>
          <p:txBody>
            <a:bodyPr spcFirstLastPara="0" vert="vert270" wrap="square" lIns="101600" tIns="50800" rIns="101600" bIns="50800" numCol="1" spcCol="1270" anchor="ctr" anchorCtr="0">
              <a:noAutofit/>
            </a:bodyPr>
            <a:lstStyle/>
            <a:p>
              <a:pPr algn="ctr" defTabSz="888978">
                <a:lnSpc>
                  <a:spcPct val="90000"/>
                </a:lnSpc>
                <a:spcBef>
                  <a:spcPct val="0"/>
                </a:spcBef>
                <a:spcAft>
                  <a:spcPct val="35000"/>
                </a:spcAft>
                <a:defRPr/>
              </a:pPr>
              <a:r>
                <a:rPr lang="bg-BG" sz="2400" b="1" kern="0" dirty="0" smtClean="0">
                  <a:solidFill>
                    <a:prstClr val="white"/>
                  </a:solidFill>
                  <a:latin typeface="Segoe UI Semibold" panose="020B0702040204020203" pitchFamily="34" charset="0"/>
                  <a:cs typeface="Segoe UI Semibold" panose="020B0702040204020203" pitchFamily="34" charset="0"/>
                </a:rPr>
                <a:t>Чрез МБД</a:t>
              </a:r>
              <a:endParaRPr lang="el-GR" sz="2400" b="1" kern="0" dirty="0">
                <a:solidFill>
                  <a:prstClr val="white"/>
                </a:solidFill>
                <a:latin typeface="Segoe UI Semibold" panose="020B0702040204020203" pitchFamily="34" charset="0"/>
                <a:cs typeface="Segoe UI Semibold" panose="020B0702040204020203" pitchFamily="34" charset="0"/>
              </a:endParaRPr>
            </a:p>
          </p:txBody>
        </p:sp>
      </p:grpSp>
      <p:grpSp>
        <p:nvGrpSpPr>
          <p:cNvPr id="26" name="Group 17"/>
          <p:cNvGrpSpPr/>
          <p:nvPr/>
        </p:nvGrpSpPr>
        <p:grpSpPr>
          <a:xfrm rot="5400000">
            <a:off x="2827906" y="-107590"/>
            <a:ext cx="348284" cy="1463504"/>
            <a:chOff x="0" y="1841572"/>
            <a:chExt cx="348284" cy="1827387"/>
          </a:xfrm>
          <a:solidFill>
            <a:srgbClr val="5B9BD5"/>
          </a:solidFill>
        </p:grpSpPr>
        <p:sp>
          <p:nvSpPr>
            <p:cNvPr id="27" name="Rounded Rectangle 26"/>
            <p:cNvSpPr/>
            <p:nvPr/>
          </p:nvSpPr>
          <p:spPr>
            <a:xfrm>
              <a:off x="0" y="1841572"/>
              <a:ext cx="348284" cy="1827387"/>
            </a:xfrm>
            <a:prstGeom prst="roundRect">
              <a:avLst/>
            </a:prstGeom>
            <a:grpFill/>
            <a:ln w="12700" cap="flat" cmpd="sng" algn="ctr">
              <a:solidFill>
                <a:sysClr val="window" lastClr="FFFFFF">
                  <a:hueOff val="0"/>
                  <a:satOff val="0"/>
                  <a:lumOff val="0"/>
                  <a:alphaOff val="0"/>
                </a:sysClr>
              </a:solidFill>
              <a:prstDash val="solid"/>
              <a:miter lim="800000"/>
            </a:ln>
            <a:effectLst/>
          </p:spPr>
        </p:sp>
        <p:sp>
          <p:nvSpPr>
            <p:cNvPr id="52" name="Rounded Rectangle 6"/>
            <p:cNvSpPr/>
            <p:nvPr/>
          </p:nvSpPr>
          <p:spPr>
            <a:xfrm>
              <a:off x="17002" y="1858574"/>
              <a:ext cx="314280" cy="1793383"/>
            </a:xfrm>
            <a:prstGeom prst="rect">
              <a:avLst/>
            </a:prstGeom>
            <a:grpFill/>
            <a:ln>
              <a:noFill/>
            </a:ln>
            <a:effectLst/>
          </p:spPr>
          <p:txBody>
            <a:bodyPr spcFirstLastPara="0" vert="vert270" wrap="square" lIns="101600" tIns="50800" rIns="101600" bIns="50800" numCol="1" spcCol="1270" anchor="ctr" anchorCtr="0">
              <a:noAutofit/>
            </a:bodyPr>
            <a:lstStyle/>
            <a:p>
              <a:pPr algn="ctr" defTabSz="888978">
                <a:lnSpc>
                  <a:spcPct val="90000"/>
                </a:lnSpc>
                <a:spcBef>
                  <a:spcPct val="0"/>
                </a:spcBef>
                <a:spcAft>
                  <a:spcPct val="35000"/>
                </a:spcAft>
                <a:defRPr/>
              </a:pPr>
              <a:r>
                <a:rPr lang="bg-BG" sz="2000" b="1" kern="0" dirty="0" smtClean="0">
                  <a:solidFill>
                    <a:prstClr val="white"/>
                  </a:solidFill>
                  <a:latin typeface="Segoe UI Semibold" panose="020B0702040204020203" pitchFamily="34" charset="0"/>
                  <a:cs typeface="Segoe UI Semibold" panose="020B0702040204020203" pitchFamily="34" charset="0"/>
                </a:rPr>
                <a:t>Отговор</a:t>
              </a:r>
              <a:endParaRPr lang="el-GR" sz="2400" b="1" kern="0" dirty="0">
                <a:solidFill>
                  <a:prstClr val="white"/>
                </a:solidFill>
                <a:latin typeface="Segoe UI Semibold" panose="020B0702040204020203" pitchFamily="34" charset="0"/>
                <a:cs typeface="Segoe UI Semibold" panose="020B0702040204020203" pitchFamily="34" charset="0"/>
              </a:endParaRPr>
            </a:p>
          </p:txBody>
        </p:sp>
      </p:grpSp>
      <p:grpSp>
        <p:nvGrpSpPr>
          <p:cNvPr id="53" name="Group 11"/>
          <p:cNvGrpSpPr/>
          <p:nvPr/>
        </p:nvGrpSpPr>
        <p:grpSpPr>
          <a:xfrm rot="5400000">
            <a:off x="1021395" y="-374861"/>
            <a:ext cx="348284" cy="1998046"/>
            <a:chOff x="0" y="87926"/>
            <a:chExt cx="348284" cy="1691933"/>
          </a:xfrm>
          <a:solidFill>
            <a:srgbClr val="5B9BD5"/>
          </a:solidFill>
        </p:grpSpPr>
        <p:sp>
          <p:nvSpPr>
            <p:cNvPr id="54" name="Rounded Rectangle 53"/>
            <p:cNvSpPr/>
            <p:nvPr/>
          </p:nvSpPr>
          <p:spPr>
            <a:xfrm>
              <a:off x="0" y="87926"/>
              <a:ext cx="348284" cy="1691933"/>
            </a:xfrm>
            <a:prstGeom prst="roundRect">
              <a:avLst/>
            </a:prstGeom>
            <a:grpFill/>
            <a:ln w="12700" cap="flat" cmpd="sng" algn="ctr">
              <a:solidFill>
                <a:sysClr val="window" lastClr="FFFFFF">
                  <a:hueOff val="0"/>
                  <a:satOff val="0"/>
                  <a:lumOff val="0"/>
                  <a:alphaOff val="0"/>
                </a:sysClr>
              </a:solidFill>
              <a:prstDash val="solid"/>
              <a:miter lim="800000"/>
            </a:ln>
            <a:effectLst/>
          </p:spPr>
        </p:sp>
        <p:sp>
          <p:nvSpPr>
            <p:cNvPr id="55" name="Rounded Rectangle 6"/>
            <p:cNvSpPr/>
            <p:nvPr/>
          </p:nvSpPr>
          <p:spPr>
            <a:xfrm>
              <a:off x="17002" y="104928"/>
              <a:ext cx="314280" cy="1657929"/>
            </a:xfrm>
            <a:prstGeom prst="rect">
              <a:avLst/>
            </a:prstGeom>
            <a:grpFill/>
            <a:ln>
              <a:noFill/>
            </a:ln>
            <a:effectLst/>
          </p:spPr>
          <p:txBody>
            <a:bodyPr spcFirstLastPara="0" vert="vert270" wrap="square" lIns="101600" tIns="50800" rIns="101600" bIns="50800" numCol="1" spcCol="1270" anchor="ctr" anchorCtr="0">
              <a:noAutofit/>
            </a:bodyPr>
            <a:lstStyle/>
            <a:p>
              <a:pPr algn="ctr" defTabSz="888978">
                <a:lnSpc>
                  <a:spcPct val="90000"/>
                </a:lnSpc>
                <a:spcBef>
                  <a:spcPct val="0"/>
                </a:spcBef>
                <a:spcAft>
                  <a:spcPct val="35000"/>
                </a:spcAft>
                <a:defRPr/>
              </a:pPr>
              <a:r>
                <a:rPr lang="bg-BG" sz="2000" b="1" kern="0" dirty="0" smtClean="0">
                  <a:solidFill>
                    <a:prstClr val="white"/>
                  </a:solidFill>
                  <a:latin typeface="Segoe UI Semibold" panose="020B0702040204020203" pitchFamily="34" charset="0"/>
                  <a:cs typeface="Segoe UI Semibold" panose="020B0702040204020203" pitchFamily="34" charset="0"/>
                </a:rPr>
                <a:t>Координиран</a:t>
              </a:r>
              <a:endParaRPr lang="el-GR" sz="2000" kern="0" dirty="0">
                <a:solidFill>
                  <a:prstClr val="white"/>
                </a:solidFill>
                <a:latin typeface="Segoe UI Semibold" panose="020B0702040204020203" pitchFamily="34" charset="0"/>
                <a:cs typeface="Segoe UI Semibold" panose="020B0702040204020203" pitchFamily="34" charset="0"/>
              </a:endParaRPr>
            </a:p>
          </p:txBody>
        </p:sp>
      </p:grpSp>
      <p:grpSp>
        <p:nvGrpSpPr>
          <p:cNvPr id="56" name="Group 23"/>
          <p:cNvGrpSpPr/>
          <p:nvPr/>
        </p:nvGrpSpPr>
        <p:grpSpPr>
          <a:xfrm rot="5400000">
            <a:off x="4361206" y="-90409"/>
            <a:ext cx="348285" cy="1429142"/>
            <a:chOff x="0" y="3707448"/>
            <a:chExt cx="348285" cy="1193308"/>
          </a:xfrm>
          <a:solidFill>
            <a:srgbClr val="5B9BD5"/>
          </a:solidFill>
        </p:grpSpPr>
        <p:sp>
          <p:nvSpPr>
            <p:cNvPr id="57" name="Rounded Rectangle 56"/>
            <p:cNvSpPr/>
            <p:nvPr/>
          </p:nvSpPr>
          <p:spPr>
            <a:xfrm>
              <a:off x="0" y="3707448"/>
              <a:ext cx="348284" cy="1193308"/>
            </a:xfrm>
            <a:prstGeom prst="roundRect">
              <a:avLst/>
            </a:prstGeom>
            <a:grpFill/>
            <a:ln w="12700" cap="flat" cmpd="sng" algn="ctr">
              <a:solidFill>
                <a:sysClr val="window" lastClr="FFFFFF">
                  <a:hueOff val="0"/>
                  <a:satOff val="0"/>
                  <a:lumOff val="0"/>
                  <a:alphaOff val="0"/>
                </a:sysClr>
              </a:solidFill>
              <a:prstDash val="solid"/>
              <a:miter lim="800000"/>
            </a:ln>
            <a:effectLst/>
          </p:spPr>
        </p:sp>
        <p:sp>
          <p:nvSpPr>
            <p:cNvPr id="58" name="Rounded Rectangle 6"/>
            <p:cNvSpPr/>
            <p:nvPr/>
          </p:nvSpPr>
          <p:spPr>
            <a:xfrm>
              <a:off x="34005" y="3766184"/>
              <a:ext cx="314280" cy="1121679"/>
            </a:xfrm>
            <a:prstGeom prst="rect">
              <a:avLst/>
            </a:prstGeom>
            <a:grpFill/>
            <a:ln>
              <a:noFill/>
            </a:ln>
            <a:effectLst/>
          </p:spPr>
          <p:txBody>
            <a:bodyPr spcFirstLastPara="0" vert="vert270" wrap="square" lIns="101600" tIns="50800" rIns="101600" bIns="50800" numCol="1" spcCol="1270" anchor="ctr" anchorCtr="0">
              <a:noAutofit/>
            </a:bodyPr>
            <a:lstStyle/>
            <a:p>
              <a:pPr algn="ctr" defTabSz="888978">
                <a:lnSpc>
                  <a:spcPct val="90000"/>
                </a:lnSpc>
                <a:spcBef>
                  <a:spcPct val="0"/>
                </a:spcBef>
                <a:spcAft>
                  <a:spcPct val="35000"/>
                </a:spcAft>
                <a:defRPr/>
              </a:pPr>
              <a:r>
                <a:rPr lang="bg-BG" sz="2000" b="1" kern="0" dirty="0">
                  <a:solidFill>
                    <a:prstClr val="white"/>
                  </a:solidFill>
                  <a:latin typeface="Segoe UI Semibold" panose="020B0702040204020203" pitchFamily="34" charset="0"/>
                  <a:cs typeface="Segoe UI Semibold" panose="020B0702040204020203" pitchFamily="34" charset="0"/>
                </a:rPr>
                <a:t>к</a:t>
              </a:r>
              <a:r>
                <a:rPr lang="bg-BG" sz="2000" b="1" kern="0" dirty="0" smtClean="0">
                  <a:solidFill>
                    <a:prstClr val="white"/>
                  </a:solidFill>
                  <a:latin typeface="Segoe UI Semibold" panose="020B0702040204020203" pitchFamily="34" charset="0"/>
                  <a:cs typeface="Segoe UI Semibold" panose="020B0702040204020203" pitchFamily="34" charset="0"/>
                </a:rPr>
                <a:t>ъм НПД</a:t>
              </a:r>
              <a:endParaRPr lang="el-GR" sz="2000" b="1" kern="0" dirty="0">
                <a:solidFill>
                  <a:prstClr val="white"/>
                </a:solidFill>
                <a:latin typeface="Segoe UI Semibold" panose="020B0702040204020203" pitchFamily="34" charset="0"/>
                <a:cs typeface="Segoe UI Semibold" panose="020B0702040204020203" pitchFamily="34" charset="0"/>
              </a:endParaRPr>
            </a:p>
          </p:txBody>
        </p:sp>
      </p:grpSp>
      <p:grpSp>
        <p:nvGrpSpPr>
          <p:cNvPr id="59" name="Group 29"/>
          <p:cNvGrpSpPr/>
          <p:nvPr/>
        </p:nvGrpSpPr>
        <p:grpSpPr>
          <a:xfrm rot="5400000">
            <a:off x="6267643" y="-480729"/>
            <a:ext cx="348284" cy="2209782"/>
            <a:chOff x="0" y="4970708"/>
            <a:chExt cx="348284" cy="1293987"/>
          </a:xfrm>
          <a:solidFill>
            <a:srgbClr val="5B9BD5"/>
          </a:solidFill>
        </p:grpSpPr>
        <p:sp>
          <p:nvSpPr>
            <p:cNvPr id="60" name="Rounded Rectangle 59"/>
            <p:cNvSpPr/>
            <p:nvPr/>
          </p:nvSpPr>
          <p:spPr>
            <a:xfrm>
              <a:off x="0" y="4970708"/>
              <a:ext cx="348284" cy="1293987"/>
            </a:xfrm>
            <a:prstGeom prst="roundRect">
              <a:avLst/>
            </a:prstGeom>
            <a:grpFill/>
            <a:ln w="12700" cap="flat" cmpd="sng" algn="ctr">
              <a:solidFill>
                <a:sysClr val="window" lastClr="FFFFFF">
                  <a:hueOff val="0"/>
                  <a:satOff val="0"/>
                  <a:lumOff val="0"/>
                  <a:alphaOff val="0"/>
                </a:sysClr>
              </a:solidFill>
              <a:prstDash val="solid"/>
              <a:miter lim="800000"/>
            </a:ln>
            <a:effectLst/>
          </p:spPr>
        </p:sp>
        <p:sp>
          <p:nvSpPr>
            <p:cNvPr id="61" name="Rounded Rectangle 6"/>
            <p:cNvSpPr/>
            <p:nvPr/>
          </p:nvSpPr>
          <p:spPr>
            <a:xfrm>
              <a:off x="17002" y="4987710"/>
              <a:ext cx="314280" cy="1259983"/>
            </a:xfrm>
            <a:prstGeom prst="rect">
              <a:avLst/>
            </a:prstGeom>
            <a:grpFill/>
            <a:ln>
              <a:noFill/>
            </a:ln>
            <a:effectLst/>
          </p:spPr>
          <p:txBody>
            <a:bodyPr spcFirstLastPara="0" vert="vert270" wrap="square" lIns="101600" tIns="50800" rIns="101600" bIns="50800" numCol="1" spcCol="1270" anchor="ctr" anchorCtr="0">
              <a:noAutofit/>
            </a:bodyPr>
            <a:lstStyle/>
            <a:p>
              <a:pPr algn="ctr" defTabSz="888978">
                <a:lnSpc>
                  <a:spcPct val="90000"/>
                </a:lnSpc>
                <a:spcBef>
                  <a:spcPct val="0"/>
                </a:spcBef>
                <a:spcAft>
                  <a:spcPct val="35000"/>
                </a:spcAft>
                <a:defRPr/>
              </a:pPr>
              <a:r>
                <a:rPr lang="bg-BG" sz="2000" b="1" kern="0" dirty="0">
                  <a:solidFill>
                    <a:prstClr val="white"/>
                  </a:solidFill>
                  <a:latin typeface="Segoe UI Semibold" panose="020B0702040204020203" pitchFamily="34" charset="0"/>
                  <a:cs typeface="Segoe UI Semibold" panose="020B0702040204020203" pitchFamily="34" charset="0"/>
                </a:rPr>
                <a:t>ч</a:t>
              </a:r>
              <a:r>
                <a:rPr lang="bg-BG" sz="2000" b="1" kern="0" dirty="0" smtClean="0">
                  <a:solidFill>
                    <a:prstClr val="white"/>
                  </a:solidFill>
                  <a:latin typeface="Segoe UI Semibold" panose="020B0702040204020203" pitchFamily="34" charset="0"/>
                  <a:cs typeface="Segoe UI Semibold" panose="020B0702040204020203" pitchFamily="34" charset="0"/>
                </a:rPr>
                <a:t>рез МБД</a:t>
              </a:r>
              <a:endParaRPr lang="el-GR" sz="2000" b="1" kern="0" dirty="0">
                <a:solidFill>
                  <a:prstClr val="white"/>
                </a:solidFill>
                <a:latin typeface="Segoe UI Semibold" panose="020B0702040204020203" pitchFamily="34" charset="0"/>
                <a:cs typeface="Segoe UI Semibold" panose="020B0702040204020203" pitchFamily="34" charset="0"/>
              </a:endParaRPr>
            </a:p>
          </p:txBody>
        </p:sp>
      </p:grpSp>
    </p:spTree>
    <p:extLst>
      <p:ext uri="{BB962C8B-B14F-4D97-AF65-F5344CB8AC3E}">
        <p14:creationId xmlns="" xmlns:p14="http://schemas.microsoft.com/office/powerpoint/2010/main" val="352644613"/>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500" fill="hold"/>
                                        <p:tgtEl>
                                          <p:spTgt spid="49"/>
                                        </p:tgtEl>
                                        <p:attrNameLst>
                                          <p:attrName>ppt_x</p:attrName>
                                        </p:attrNameLst>
                                      </p:cBhvr>
                                      <p:tavLst>
                                        <p:tav tm="0">
                                          <p:val>
                                            <p:strVal val="#ppt_x"/>
                                          </p:val>
                                        </p:tav>
                                        <p:tav tm="100000">
                                          <p:val>
                                            <p:strVal val="#ppt_x"/>
                                          </p:val>
                                        </p:tav>
                                      </p:tavLst>
                                    </p:anim>
                                    <p:anim calcmode="lin" valueType="num">
                                      <p:cBhvr additive="base">
                                        <p:cTn id="8" dur="500" fill="hold"/>
                                        <p:tgtEl>
                                          <p:spTgt spid="4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nodeType="clickEffect">
                                  <p:stCondLst>
                                    <p:cond delay="0"/>
                                  </p:stCondLst>
                                  <p:childTnLst>
                                    <p:set>
                                      <p:cBhvr>
                                        <p:cTn id="12" dur="1" fill="hold">
                                          <p:stCondLst>
                                            <p:cond delay="0"/>
                                          </p:stCondLst>
                                        </p:cTn>
                                        <p:tgtEl>
                                          <p:spTgt spid="46"/>
                                        </p:tgtEl>
                                        <p:attrNameLst>
                                          <p:attrName>style.visibility</p:attrName>
                                        </p:attrNameLst>
                                      </p:cBhvr>
                                      <p:to>
                                        <p:strVal val="visible"/>
                                      </p:to>
                                    </p:set>
                                    <p:animEffect transition="in" filter="dissolve">
                                      <p:cBhvr>
                                        <p:cTn id="13"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6"/>
            <a:ext cx="8301990" cy="892970"/>
          </a:xfrm>
        </p:spPr>
        <p:txBody>
          <a:bodyPr>
            <a:noAutofit/>
          </a:bodyPr>
          <a:lstStyle/>
          <a:p>
            <a:r>
              <a:rPr lang="ru-RU" sz="3200" dirty="0">
                <a:solidFill>
                  <a:schemeClr val="accent1"/>
                </a:solidFill>
              </a:rPr>
              <a:t>Защо децата не казват дали са били малтретирани </a:t>
            </a:r>
            <a:r>
              <a:rPr lang="ru-RU" sz="3200" dirty="0" smtClean="0">
                <a:solidFill>
                  <a:schemeClr val="accent1"/>
                </a:solidFill>
              </a:rPr>
              <a:t>или </a:t>
            </a:r>
            <a:r>
              <a:rPr lang="ru-RU" sz="3200" dirty="0">
                <a:solidFill>
                  <a:schemeClr val="accent1"/>
                </a:solidFill>
              </a:rPr>
              <a:t>пренебрегвани</a:t>
            </a:r>
            <a:r>
              <a:rPr lang="en-US" sz="3200" dirty="0" smtClean="0">
                <a:solidFill>
                  <a:schemeClr val="accent1"/>
                </a:solidFill>
              </a:rPr>
              <a:t>?</a:t>
            </a:r>
            <a:endParaRPr lang="el-GR" sz="3200" dirty="0">
              <a:solidFill>
                <a:schemeClr val="accent1"/>
              </a:solidFill>
            </a:endParaRPr>
          </a:p>
        </p:txBody>
      </p:sp>
      <p:sp>
        <p:nvSpPr>
          <p:cNvPr id="3" name="Content Placeholder 2"/>
          <p:cNvSpPr>
            <a:spLocks noGrp="1"/>
          </p:cNvSpPr>
          <p:nvPr>
            <p:ph idx="1"/>
          </p:nvPr>
        </p:nvSpPr>
        <p:spPr>
          <a:xfrm>
            <a:off x="550631" y="1182364"/>
            <a:ext cx="8506882" cy="3425645"/>
          </a:xfrm>
        </p:spPr>
        <p:txBody>
          <a:bodyPr>
            <a:noAutofit/>
          </a:bodyPr>
          <a:lstStyle/>
          <a:p>
            <a:pPr marL="200025" indent="-200025"/>
            <a:endParaRPr lang="en-US" sz="1100" b="1" dirty="0" smtClean="0"/>
          </a:p>
          <a:p>
            <a:pPr marL="200025" indent="-200025"/>
            <a:r>
              <a:rPr lang="bg-BG" sz="1800" b="1" dirty="0" smtClean="0"/>
              <a:t>Децата може би се страхуват от последствията</a:t>
            </a:r>
            <a:endParaRPr lang="en-US" sz="1800" b="1" dirty="0" smtClean="0"/>
          </a:p>
          <a:p>
            <a:pPr marL="535772" lvl="1" indent="-200025"/>
            <a:r>
              <a:rPr lang="ru-RU" dirty="0" smtClean="0"/>
              <a:t>страхуват </a:t>
            </a:r>
            <a:r>
              <a:rPr lang="ru-RU" dirty="0"/>
              <a:t>се да </a:t>
            </a:r>
            <a:r>
              <a:rPr lang="ru-RU" dirty="0" smtClean="0"/>
              <a:t>говорят, </a:t>
            </a:r>
            <a:r>
              <a:rPr lang="ru-RU" dirty="0"/>
              <a:t>поради съществуващия </a:t>
            </a:r>
            <a:r>
              <a:rPr lang="ru-RU" dirty="0" smtClean="0"/>
              <a:t> </a:t>
            </a:r>
            <a:r>
              <a:rPr lang="bg-BG" dirty="0" smtClean="0"/>
              <a:t>дисбаланс</a:t>
            </a:r>
            <a:r>
              <a:rPr lang="ru-RU" dirty="0" smtClean="0"/>
              <a:t> </a:t>
            </a:r>
            <a:r>
              <a:rPr lang="ru-RU" dirty="0"/>
              <a:t>на </a:t>
            </a:r>
            <a:r>
              <a:rPr lang="ru-RU" dirty="0" smtClean="0"/>
              <a:t>силите</a:t>
            </a:r>
          </a:p>
          <a:p>
            <a:pPr marL="535772" lvl="1" indent="-200025"/>
            <a:r>
              <a:rPr lang="ru-RU" dirty="0"/>
              <a:t>насилникът може да е подкупил детето или да е заплашил, че ще се случи нещо ужасно, ако той </a:t>
            </a:r>
            <a:r>
              <a:rPr lang="ru-RU" dirty="0" smtClean="0"/>
              <a:t>то</a:t>
            </a:r>
            <a:r>
              <a:rPr lang="ru-RU" dirty="0"/>
              <a:t> </a:t>
            </a:r>
            <a:r>
              <a:rPr lang="ru-RU" dirty="0" smtClean="0"/>
              <a:t>каже</a:t>
            </a:r>
          </a:p>
          <a:p>
            <a:pPr marL="535772" lvl="1" indent="-200025"/>
            <a:r>
              <a:rPr lang="ru-RU" dirty="0" smtClean="0"/>
              <a:t>могат </a:t>
            </a:r>
            <a:r>
              <a:rPr lang="ru-RU" dirty="0"/>
              <a:t>да се страхуват, че човекът, който ги </a:t>
            </a:r>
            <a:r>
              <a:rPr lang="ru-RU" dirty="0" smtClean="0"/>
              <a:t>насилва, </a:t>
            </a:r>
            <a:r>
              <a:rPr lang="ru-RU" dirty="0"/>
              <a:t>е твърде важен или </a:t>
            </a:r>
            <a:r>
              <a:rPr lang="ru-RU" dirty="0" smtClean="0"/>
              <a:t>мощен</a:t>
            </a:r>
          </a:p>
          <a:p>
            <a:pPr marL="535772" lvl="1" indent="-200025"/>
            <a:r>
              <a:rPr lang="ru-RU" dirty="0"/>
              <a:t>ако знаят, може да се срамуват да кажат, да се смутят или да се притесняват, </a:t>
            </a:r>
            <a:r>
              <a:rPr lang="ru-RU" dirty="0" smtClean="0"/>
              <a:t>от обвинения</a:t>
            </a:r>
          </a:p>
          <a:p>
            <a:pPr marL="535772" lvl="1" indent="-200025"/>
            <a:r>
              <a:rPr lang="ru-RU" dirty="0" smtClean="0"/>
              <a:t>могат </a:t>
            </a:r>
            <a:r>
              <a:rPr lang="ru-RU" dirty="0"/>
              <a:t>да се чувстват </a:t>
            </a:r>
            <a:r>
              <a:rPr lang="ru-RU" dirty="0" smtClean="0"/>
              <a:t>виновни</a:t>
            </a:r>
          </a:p>
          <a:p>
            <a:pPr marL="535772" lvl="1" indent="-200025"/>
            <a:r>
              <a:rPr lang="ru-RU" dirty="0" smtClean="0"/>
              <a:t>възможно е </a:t>
            </a:r>
            <a:r>
              <a:rPr lang="ru-RU" dirty="0"/>
              <a:t>да не искат да признаят, че техните семейства са различни</a:t>
            </a:r>
            <a:endParaRPr lang="en-US" dirty="0"/>
          </a:p>
        </p:txBody>
      </p:sp>
    </p:spTree>
    <p:extLst>
      <p:ext uri="{BB962C8B-B14F-4D97-AF65-F5344CB8AC3E}">
        <p14:creationId xmlns="" xmlns:p14="http://schemas.microsoft.com/office/powerpoint/2010/main" val="343100522"/>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3">
                                            <p:txEl>
                                              <p:pRg st="1" end="1"/>
                                            </p:txEl>
                                          </p:spTgt>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p:cTn id="12"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3"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14" dur="500"/>
                                        <p:tgtEl>
                                          <p:spTgt spid="3">
                                            <p:txEl>
                                              <p:pRg st="2" end="2"/>
                                            </p:txEl>
                                          </p:spTgt>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p:cTn id="17"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18"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19" dur="500"/>
                                        <p:tgtEl>
                                          <p:spTgt spid="3">
                                            <p:txEl>
                                              <p:pRg st="3" end="3"/>
                                            </p:txEl>
                                          </p:spTgt>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 calcmode="lin" valueType="num">
                                      <p:cBhvr>
                                        <p:cTn id="22"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3"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24" dur="500"/>
                                        <p:tgtEl>
                                          <p:spTgt spid="3">
                                            <p:txEl>
                                              <p:pRg st="4" end="4"/>
                                            </p:txEl>
                                          </p:spTgt>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 calcmode="lin" valueType="num">
                                      <p:cBhvr>
                                        <p:cTn id="27"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28" dur="500" fill="hold"/>
                                        <p:tgtEl>
                                          <p:spTgt spid="3">
                                            <p:txEl>
                                              <p:pRg st="5" end="5"/>
                                            </p:txEl>
                                          </p:spTgt>
                                        </p:tgtEl>
                                        <p:attrNameLst>
                                          <p:attrName>ppt_h</p:attrName>
                                        </p:attrNameLst>
                                      </p:cBhvr>
                                      <p:tavLst>
                                        <p:tav tm="0">
                                          <p:val>
                                            <p:fltVal val="0"/>
                                          </p:val>
                                        </p:tav>
                                        <p:tav tm="100000">
                                          <p:val>
                                            <p:strVal val="#ppt_h"/>
                                          </p:val>
                                        </p:tav>
                                      </p:tavLst>
                                    </p:anim>
                                    <p:animEffect transition="in" filter="fade">
                                      <p:cBhvr>
                                        <p:cTn id="29" dur="500"/>
                                        <p:tgtEl>
                                          <p:spTgt spid="3">
                                            <p:txEl>
                                              <p:pRg st="5" end="5"/>
                                            </p:txEl>
                                          </p:spTgt>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 calcmode="lin" valueType="num">
                                      <p:cBhvr>
                                        <p:cTn id="32" dur="500" fill="hold"/>
                                        <p:tgtEl>
                                          <p:spTgt spid="3">
                                            <p:txEl>
                                              <p:pRg st="6" end="6"/>
                                            </p:txEl>
                                          </p:spTgt>
                                        </p:tgtEl>
                                        <p:attrNameLst>
                                          <p:attrName>ppt_w</p:attrName>
                                        </p:attrNameLst>
                                      </p:cBhvr>
                                      <p:tavLst>
                                        <p:tav tm="0">
                                          <p:val>
                                            <p:fltVal val="0"/>
                                          </p:val>
                                        </p:tav>
                                        <p:tav tm="100000">
                                          <p:val>
                                            <p:strVal val="#ppt_w"/>
                                          </p:val>
                                        </p:tav>
                                      </p:tavLst>
                                    </p:anim>
                                    <p:anim calcmode="lin" valueType="num">
                                      <p:cBhvr>
                                        <p:cTn id="33" dur="500" fill="hold"/>
                                        <p:tgtEl>
                                          <p:spTgt spid="3">
                                            <p:txEl>
                                              <p:pRg st="6" end="6"/>
                                            </p:txEl>
                                          </p:spTgt>
                                        </p:tgtEl>
                                        <p:attrNameLst>
                                          <p:attrName>ppt_h</p:attrName>
                                        </p:attrNameLst>
                                      </p:cBhvr>
                                      <p:tavLst>
                                        <p:tav tm="0">
                                          <p:val>
                                            <p:fltVal val="0"/>
                                          </p:val>
                                        </p:tav>
                                        <p:tav tm="100000">
                                          <p:val>
                                            <p:strVal val="#ppt_h"/>
                                          </p:val>
                                        </p:tav>
                                      </p:tavLst>
                                    </p:anim>
                                    <p:animEffect transition="in" filter="fade">
                                      <p:cBhvr>
                                        <p:cTn id="34"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0"/>
            <a:ext cx="8317230" cy="1036320"/>
          </a:xfrm>
        </p:spPr>
        <p:txBody>
          <a:bodyPr>
            <a:noAutofit/>
          </a:bodyPr>
          <a:lstStyle/>
          <a:p>
            <a:r>
              <a:rPr lang="ru-RU" sz="3200" dirty="0">
                <a:solidFill>
                  <a:schemeClr val="accent1"/>
                </a:solidFill>
              </a:rPr>
              <a:t>Защо децата не казват дали са били малтретирани </a:t>
            </a:r>
            <a:r>
              <a:rPr lang="ru-RU" sz="3200" dirty="0" smtClean="0">
                <a:solidFill>
                  <a:schemeClr val="accent1"/>
                </a:solidFill>
              </a:rPr>
              <a:t>или </a:t>
            </a:r>
            <a:r>
              <a:rPr lang="ru-RU" sz="3200" dirty="0">
                <a:solidFill>
                  <a:schemeClr val="accent1"/>
                </a:solidFill>
              </a:rPr>
              <a:t>пренебрегвани?</a:t>
            </a:r>
            <a:endParaRPr lang="el-GR" sz="3200" dirty="0">
              <a:solidFill>
                <a:schemeClr val="accent1"/>
              </a:solidFill>
            </a:endParaRPr>
          </a:p>
        </p:txBody>
      </p:sp>
      <p:sp>
        <p:nvSpPr>
          <p:cNvPr id="3" name="Content Placeholder 2"/>
          <p:cNvSpPr>
            <a:spLocks noGrp="1"/>
          </p:cNvSpPr>
          <p:nvPr>
            <p:ph idx="1"/>
          </p:nvPr>
        </p:nvSpPr>
        <p:spPr>
          <a:xfrm>
            <a:off x="550631" y="960120"/>
            <a:ext cx="8519239" cy="3647889"/>
          </a:xfrm>
        </p:spPr>
        <p:txBody>
          <a:bodyPr>
            <a:noAutofit/>
          </a:bodyPr>
          <a:lstStyle/>
          <a:p>
            <a:pPr marL="214313" indent="-200025">
              <a:lnSpc>
                <a:spcPct val="110000"/>
              </a:lnSpc>
              <a:buNone/>
              <a:defRPr/>
            </a:pPr>
            <a:r>
              <a:rPr lang="bg-BG" sz="1800" b="1" dirty="0" smtClean="0"/>
              <a:t>Други причини</a:t>
            </a:r>
            <a:endParaRPr lang="en-US" sz="1800" b="1" dirty="0" smtClean="0"/>
          </a:p>
          <a:p>
            <a:pPr marL="69066" indent="-200025">
              <a:defRPr/>
            </a:pPr>
            <a:r>
              <a:rPr lang="ru-RU" sz="1700" dirty="0" smtClean="0"/>
              <a:t>може </a:t>
            </a:r>
            <a:r>
              <a:rPr lang="ru-RU" sz="1700" dirty="0"/>
              <a:t>да нямат способността да говорят</a:t>
            </a:r>
          </a:p>
          <a:p>
            <a:pPr marL="747713" lvl="2" indent="-200025">
              <a:buClr>
                <a:schemeClr val="accent1">
                  <a:lumMod val="75000"/>
                </a:schemeClr>
              </a:buClr>
              <a:defRPr/>
            </a:pPr>
            <a:r>
              <a:rPr lang="bg-BG" sz="1200" dirty="0" smtClean="0"/>
              <a:t>да са твърде малки, за да изразят случилото се с думи</a:t>
            </a:r>
            <a:endParaRPr lang="en-US" sz="1200" dirty="0" smtClean="0"/>
          </a:p>
          <a:p>
            <a:pPr marL="747713" lvl="2" indent="-200025">
              <a:buClr>
                <a:schemeClr val="accent1">
                  <a:lumMod val="75000"/>
                </a:schemeClr>
              </a:buClr>
              <a:defRPr/>
            </a:pPr>
            <a:r>
              <a:rPr lang="bg-BG" sz="1200" dirty="0" smtClean="0"/>
              <a:t>Да не говорят на съответния език</a:t>
            </a:r>
            <a:endParaRPr lang="en-US" sz="1200" dirty="0" smtClean="0"/>
          </a:p>
          <a:p>
            <a:pPr marL="404813" lvl="1" indent="-200025">
              <a:defRPr/>
            </a:pPr>
            <a:r>
              <a:rPr lang="bg-BG" sz="1400" dirty="0" smtClean="0"/>
              <a:t>Може да не предполагат, че са насилвани</a:t>
            </a:r>
            <a:r>
              <a:rPr lang="en-US" sz="1400" dirty="0" smtClean="0"/>
              <a:t>; </a:t>
            </a:r>
            <a:r>
              <a:rPr lang="bg-BG" sz="1400" dirty="0" smtClean="0"/>
              <a:t>може да мислят, че това се случва във всяко семейство или, че упражняваното насилие е поради това, че са „лоши“</a:t>
            </a:r>
            <a:endParaRPr lang="en-US" sz="1400" dirty="0" smtClean="0"/>
          </a:p>
          <a:p>
            <a:pPr marL="61913" indent="-200025">
              <a:spcBef>
                <a:spcPts val="375"/>
              </a:spcBef>
              <a:buClr>
                <a:schemeClr val="accent1">
                  <a:lumMod val="75000"/>
                </a:schemeClr>
              </a:buClr>
              <a:defRPr/>
            </a:pPr>
            <a:r>
              <a:rPr lang="bg-BG" sz="1800" dirty="0" smtClean="0"/>
              <a:t>В много случаи насилникът е познат или човек, на който детето има доверие</a:t>
            </a:r>
            <a:endParaRPr lang="en-US" sz="1800" dirty="0" smtClean="0"/>
          </a:p>
          <a:p>
            <a:pPr marL="404813" lvl="1" indent="-200025">
              <a:defRPr/>
            </a:pPr>
            <a:r>
              <a:rPr lang="ru-RU" sz="1400" dirty="0"/>
              <a:t>те могат да обичат насилника и да мислят, че насилието е </a:t>
            </a:r>
            <a:r>
              <a:rPr lang="ru-RU" sz="1400" dirty="0" smtClean="0"/>
              <a:t>нормално</a:t>
            </a:r>
          </a:p>
          <a:p>
            <a:pPr marL="404813" lvl="1" indent="-200025">
              <a:defRPr/>
            </a:pPr>
            <a:r>
              <a:rPr lang="bg-BG" sz="1400" dirty="0" smtClean="0"/>
              <a:t>насилието е постоянно/продължаващо</a:t>
            </a:r>
            <a:r>
              <a:rPr lang="ru-RU" sz="1400" dirty="0" smtClean="0"/>
              <a:t>, </a:t>
            </a:r>
            <a:r>
              <a:rPr lang="ru-RU" sz="1400" dirty="0"/>
              <a:t>така че става по-трудно да се каже</a:t>
            </a:r>
            <a:endParaRPr lang="en-US" sz="1400" dirty="0" smtClean="0"/>
          </a:p>
          <a:p>
            <a:pPr marL="747713" lvl="2" indent="-200025">
              <a:buClr>
                <a:schemeClr val="accent1">
                  <a:lumMod val="75000"/>
                </a:schemeClr>
              </a:buClr>
              <a:defRPr/>
            </a:pPr>
            <a:r>
              <a:rPr lang="bg-BG" sz="1200" dirty="0" smtClean="0"/>
              <a:t>може да се надяват, че насилието ще спре</a:t>
            </a:r>
            <a:endParaRPr lang="en-US" sz="1200" dirty="0" smtClean="0"/>
          </a:p>
          <a:p>
            <a:pPr marL="61913" indent="-200025">
              <a:spcBef>
                <a:spcPts val="375"/>
              </a:spcBef>
              <a:buClr>
                <a:schemeClr val="accent1">
                  <a:lumMod val="75000"/>
                </a:schemeClr>
              </a:buClr>
              <a:defRPr/>
            </a:pPr>
            <a:r>
              <a:rPr lang="ru-RU" sz="1800" dirty="0"/>
              <a:t>Хората около тях може да затруднят </a:t>
            </a:r>
            <a:r>
              <a:rPr lang="ru-RU" sz="1800" dirty="0" smtClean="0"/>
              <a:t>споделянето</a:t>
            </a:r>
          </a:p>
          <a:p>
            <a:pPr marL="397660" lvl="1" indent="-200025">
              <a:defRPr/>
            </a:pPr>
            <a:r>
              <a:rPr lang="ru-RU" sz="1400" dirty="0"/>
              <a:t>може да са разказвали по други начини</a:t>
            </a:r>
          </a:p>
          <a:p>
            <a:pPr marL="397660" lvl="1" indent="-200025">
              <a:defRPr/>
            </a:pPr>
            <a:r>
              <a:rPr lang="ru-RU" sz="1400" dirty="0" smtClean="0"/>
              <a:t>те </a:t>
            </a:r>
            <a:r>
              <a:rPr lang="ru-RU" sz="1400" dirty="0"/>
              <a:t>могат да мислят, че възрастните вече знаят за </a:t>
            </a:r>
            <a:r>
              <a:rPr lang="ru-RU" sz="1400" dirty="0" smtClean="0"/>
              <a:t>насилието</a:t>
            </a:r>
          </a:p>
          <a:p>
            <a:pPr marL="397660" lvl="1" indent="-200025">
              <a:defRPr/>
            </a:pPr>
            <a:r>
              <a:rPr lang="ru-RU" sz="1400" dirty="0"/>
              <a:t>те никога не са били питани</a:t>
            </a:r>
            <a:endParaRPr lang="en-US" sz="1400" dirty="0" smtClean="0"/>
          </a:p>
        </p:txBody>
      </p:sp>
    </p:spTree>
    <p:extLst>
      <p:ext uri="{BB962C8B-B14F-4D97-AF65-F5344CB8AC3E}">
        <p14:creationId xmlns="" xmlns:p14="http://schemas.microsoft.com/office/powerpoint/2010/main" val="343100522"/>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3">
                                            <p:txEl>
                                              <p:pRg st="1" end="1"/>
                                            </p:txEl>
                                          </p:spTgt>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1" dur="500"/>
                                        <p:tgtEl>
                                          <p:spTgt spid="3">
                                            <p:txEl>
                                              <p:pRg st="2" end="2"/>
                                            </p:txEl>
                                          </p:spTgt>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 calcmode="lin" valueType="num">
                                      <p:cBhvr>
                                        <p:cTn id="24"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5"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26" dur="500"/>
                                        <p:tgtEl>
                                          <p:spTgt spid="3">
                                            <p:txEl>
                                              <p:pRg st="3" end="3"/>
                                            </p:txEl>
                                          </p:spTgt>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p:cTn id="29"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0"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31" dur="500"/>
                                        <p:tgtEl>
                                          <p:spTgt spid="3">
                                            <p:txEl>
                                              <p:pRg st="4" end="4"/>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grpId="0" nodeType="clickEffect">
                                  <p:stCondLst>
                                    <p:cond delay="0"/>
                                  </p:stCondLst>
                                  <p:childTnLst>
                                    <p:set>
                                      <p:cBhvr>
                                        <p:cTn id="35" dur="1" fill="hold">
                                          <p:stCondLst>
                                            <p:cond delay="0"/>
                                          </p:stCondLst>
                                        </p:cTn>
                                        <p:tgtEl>
                                          <p:spTgt spid="3">
                                            <p:txEl>
                                              <p:pRg st="5" end="5"/>
                                            </p:txEl>
                                          </p:spTgt>
                                        </p:tgtEl>
                                        <p:attrNameLst>
                                          <p:attrName>style.visibility</p:attrName>
                                        </p:attrNameLst>
                                      </p:cBhvr>
                                      <p:to>
                                        <p:strVal val="visible"/>
                                      </p:to>
                                    </p:set>
                                    <p:anim calcmode="lin" valueType="num">
                                      <p:cBhvr>
                                        <p:cTn id="36"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37" dur="500" fill="hold"/>
                                        <p:tgtEl>
                                          <p:spTgt spid="3">
                                            <p:txEl>
                                              <p:pRg st="5" end="5"/>
                                            </p:txEl>
                                          </p:spTgt>
                                        </p:tgtEl>
                                        <p:attrNameLst>
                                          <p:attrName>ppt_h</p:attrName>
                                        </p:attrNameLst>
                                      </p:cBhvr>
                                      <p:tavLst>
                                        <p:tav tm="0">
                                          <p:val>
                                            <p:fltVal val="0"/>
                                          </p:val>
                                        </p:tav>
                                        <p:tav tm="100000">
                                          <p:val>
                                            <p:strVal val="#ppt_h"/>
                                          </p:val>
                                        </p:tav>
                                      </p:tavLst>
                                    </p:anim>
                                    <p:animEffect transition="in" filter="fade">
                                      <p:cBhvr>
                                        <p:cTn id="38" dur="500"/>
                                        <p:tgtEl>
                                          <p:spTgt spid="3">
                                            <p:txEl>
                                              <p:pRg st="5" end="5"/>
                                            </p:txEl>
                                          </p:spTgt>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3">
                                            <p:txEl>
                                              <p:pRg st="6" end="6"/>
                                            </p:txEl>
                                          </p:spTgt>
                                        </p:tgtEl>
                                        <p:attrNameLst>
                                          <p:attrName>style.visibility</p:attrName>
                                        </p:attrNameLst>
                                      </p:cBhvr>
                                      <p:to>
                                        <p:strVal val="visible"/>
                                      </p:to>
                                    </p:set>
                                    <p:anim calcmode="lin" valueType="num">
                                      <p:cBhvr>
                                        <p:cTn id="41" dur="500" fill="hold"/>
                                        <p:tgtEl>
                                          <p:spTgt spid="3">
                                            <p:txEl>
                                              <p:pRg st="6" end="6"/>
                                            </p:txEl>
                                          </p:spTgt>
                                        </p:tgtEl>
                                        <p:attrNameLst>
                                          <p:attrName>ppt_w</p:attrName>
                                        </p:attrNameLst>
                                      </p:cBhvr>
                                      <p:tavLst>
                                        <p:tav tm="0">
                                          <p:val>
                                            <p:fltVal val="0"/>
                                          </p:val>
                                        </p:tav>
                                        <p:tav tm="100000">
                                          <p:val>
                                            <p:strVal val="#ppt_w"/>
                                          </p:val>
                                        </p:tav>
                                      </p:tavLst>
                                    </p:anim>
                                    <p:anim calcmode="lin" valueType="num">
                                      <p:cBhvr>
                                        <p:cTn id="42" dur="500" fill="hold"/>
                                        <p:tgtEl>
                                          <p:spTgt spid="3">
                                            <p:txEl>
                                              <p:pRg st="6" end="6"/>
                                            </p:txEl>
                                          </p:spTgt>
                                        </p:tgtEl>
                                        <p:attrNameLst>
                                          <p:attrName>ppt_h</p:attrName>
                                        </p:attrNameLst>
                                      </p:cBhvr>
                                      <p:tavLst>
                                        <p:tav tm="0">
                                          <p:val>
                                            <p:fltVal val="0"/>
                                          </p:val>
                                        </p:tav>
                                        <p:tav tm="100000">
                                          <p:val>
                                            <p:strVal val="#ppt_h"/>
                                          </p:val>
                                        </p:tav>
                                      </p:tavLst>
                                    </p:anim>
                                    <p:animEffect transition="in" filter="fade">
                                      <p:cBhvr>
                                        <p:cTn id="43" dur="500"/>
                                        <p:tgtEl>
                                          <p:spTgt spid="3">
                                            <p:txEl>
                                              <p:pRg st="6" end="6"/>
                                            </p:txEl>
                                          </p:spTgt>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3">
                                            <p:txEl>
                                              <p:pRg st="7" end="7"/>
                                            </p:txEl>
                                          </p:spTgt>
                                        </p:tgtEl>
                                        <p:attrNameLst>
                                          <p:attrName>style.visibility</p:attrName>
                                        </p:attrNameLst>
                                      </p:cBhvr>
                                      <p:to>
                                        <p:strVal val="visible"/>
                                      </p:to>
                                    </p:set>
                                    <p:anim calcmode="lin" valueType="num">
                                      <p:cBhvr>
                                        <p:cTn id="46" dur="500" fill="hold"/>
                                        <p:tgtEl>
                                          <p:spTgt spid="3">
                                            <p:txEl>
                                              <p:pRg st="7" end="7"/>
                                            </p:txEl>
                                          </p:spTgt>
                                        </p:tgtEl>
                                        <p:attrNameLst>
                                          <p:attrName>ppt_w</p:attrName>
                                        </p:attrNameLst>
                                      </p:cBhvr>
                                      <p:tavLst>
                                        <p:tav tm="0">
                                          <p:val>
                                            <p:fltVal val="0"/>
                                          </p:val>
                                        </p:tav>
                                        <p:tav tm="100000">
                                          <p:val>
                                            <p:strVal val="#ppt_w"/>
                                          </p:val>
                                        </p:tav>
                                      </p:tavLst>
                                    </p:anim>
                                    <p:anim calcmode="lin" valueType="num">
                                      <p:cBhvr>
                                        <p:cTn id="47" dur="500" fill="hold"/>
                                        <p:tgtEl>
                                          <p:spTgt spid="3">
                                            <p:txEl>
                                              <p:pRg st="7" end="7"/>
                                            </p:txEl>
                                          </p:spTgt>
                                        </p:tgtEl>
                                        <p:attrNameLst>
                                          <p:attrName>ppt_h</p:attrName>
                                        </p:attrNameLst>
                                      </p:cBhvr>
                                      <p:tavLst>
                                        <p:tav tm="0">
                                          <p:val>
                                            <p:fltVal val="0"/>
                                          </p:val>
                                        </p:tav>
                                        <p:tav tm="100000">
                                          <p:val>
                                            <p:strVal val="#ppt_h"/>
                                          </p:val>
                                        </p:tav>
                                      </p:tavLst>
                                    </p:anim>
                                    <p:animEffect transition="in" filter="fade">
                                      <p:cBhvr>
                                        <p:cTn id="48" dur="500"/>
                                        <p:tgtEl>
                                          <p:spTgt spid="3">
                                            <p:txEl>
                                              <p:pRg st="7" end="7"/>
                                            </p:txEl>
                                          </p:spTgt>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3">
                                            <p:txEl>
                                              <p:pRg st="8" end="8"/>
                                            </p:txEl>
                                          </p:spTgt>
                                        </p:tgtEl>
                                        <p:attrNameLst>
                                          <p:attrName>style.visibility</p:attrName>
                                        </p:attrNameLst>
                                      </p:cBhvr>
                                      <p:to>
                                        <p:strVal val="visible"/>
                                      </p:to>
                                    </p:set>
                                    <p:anim calcmode="lin" valueType="num">
                                      <p:cBhvr>
                                        <p:cTn id="51" dur="500" fill="hold"/>
                                        <p:tgtEl>
                                          <p:spTgt spid="3">
                                            <p:txEl>
                                              <p:pRg st="8" end="8"/>
                                            </p:txEl>
                                          </p:spTgt>
                                        </p:tgtEl>
                                        <p:attrNameLst>
                                          <p:attrName>ppt_w</p:attrName>
                                        </p:attrNameLst>
                                      </p:cBhvr>
                                      <p:tavLst>
                                        <p:tav tm="0">
                                          <p:val>
                                            <p:fltVal val="0"/>
                                          </p:val>
                                        </p:tav>
                                        <p:tav tm="100000">
                                          <p:val>
                                            <p:strVal val="#ppt_w"/>
                                          </p:val>
                                        </p:tav>
                                      </p:tavLst>
                                    </p:anim>
                                    <p:anim calcmode="lin" valueType="num">
                                      <p:cBhvr>
                                        <p:cTn id="52" dur="500" fill="hold"/>
                                        <p:tgtEl>
                                          <p:spTgt spid="3">
                                            <p:txEl>
                                              <p:pRg st="8" end="8"/>
                                            </p:txEl>
                                          </p:spTgt>
                                        </p:tgtEl>
                                        <p:attrNameLst>
                                          <p:attrName>ppt_h</p:attrName>
                                        </p:attrNameLst>
                                      </p:cBhvr>
                                      <p:tavLst>
                                        <p:tav tm="0">
                                          <p:val>
                                            <p:fltVal val="0"/>
                                          </p:val>
                                        </p:tav>
                                        <p:tav tm="100000">
                                          <p:val>
                                            <p:strVal val="#ppt_h"/>
                                          </p:val>
                                        </p:tav>
                                      </p:tavLst>
                                    </p:anim>
                                    <p:animEffect transition="in" filter="fade">
                                      <p:cBhvr>
                                        <p:cTn id="53" dur="500"/>
                                        <p:tgtEl>
                                          <p:spTgt spid="3">
                                            <p:txEl>
                                              <p:pRg st="8" end="8"/>
                                            </p:txEl>
                                          </p:spTgt>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3">
                                            <p:txEl>
                                              <p:pRg st="9" end="9"/>
                                            </p:txEl>
                                          </p:spTgt>
                                        </p:tgtEl>
                                        <p:attrNameLst>
                                          <p:attrName>style.visibility</p:attrName>
                                        </p:attrNameLst>
                                      </p:cBhvr>
                                      <p:to>
                                        <p:strVal val="visible"/>
                                      </p:to>
                                    </p:set>
                                    <p:anim calcmode="lin" valueType="num">
                                      <p:cBhvr>
                                        <p:cTn id="56" dur="500" fill="hold"/>
                                        <p:tgtEl>
                                          <p:spTgt spid="3">
                                            <p:txEl>
                                              <p:pRg st="9" end="9"/>
                                            </p:txEl>
                                          </p:spTgt>
                                        </p:tgtEl>
                                        <p:attrNameLst>
                                          <p:attrName>ppt_w</p:attrName>
                                        </p:attrNameLst>
                                      </p:cBhvr>
                                      <p:tavLst>
                                        <p:tav tm="0">
                                          <p:val>
                                            <p:fltVal val="0"/>
                                          </p:val>
                                        </p:tav>
                                        <p:tav tm="100000">
                                          <p:val>
                                            <p:strVal val="#ppt_w"/>
                                          </p:val>
                                        </p:tav>
                                      </p:tavLst>
                                    </p:anim>
                                    <p:anim calcmode="lin" valueType="num">
                                      <p:cBhvr>
                                        <p:cTn id="57" dur="500" fill="hold"/>
                                        <p:tgtEl>
                                          <p:spTgt spid="3">
                                            <p:txEl>
                                              <p:pRg st="9" end="9"/>
                                            </p:txEl>
                                          </p:spTgt>
                                        </p:tgtEl>
                                        <p:attrNameLst>
                                          <p:attrName>ppt_h</p:attrName>
                                        </p:attrNameLst>
                                      </p:cBhvr>
                                      <p:tavLst>
                                        <p:tav tm="0">
                                          <p:val>
                                            <p:fltVal val="0"/>
                                          </p:val>
                                        </p:tav>
                                        <p:tav tm="100000">
                                          <p:val>
                                            <p:strVal val="#ppt_h"/>
                                          </p:val>
                                        </p:tav>
                                      </p:tavLst>
                                    </p:anim>
                                    <p:animEffect transition="in" filter="fade">
                                      <p:cBhvr>
                                        <p:cTn id="58" dur="500"/>
                                        <p:tgtEl>
                                          <p:spTgt spid="3">
                                            <p:txEl>
                                              <p:pRg st="9" end="9"/>
                                            </p:txEl>
                                          </p:spTgt>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3">
                                            <p:txEl>
                                              <p:pRg st="10" end="10"/>
                                            </p:txEl>
                                          </p:spTgt>
                                        </p:tgtEl>
                                        <p:attrNameLst>
                                          <p:attrName>style.visibility</p:attrName>
                                        </p:attrNameLst>
                                      </p:cBhvr>
                                      <p:to>
                                        <p:strVal val="visible"/>
                                      </p:to>
                                    </p:set>
                                    <p:anim calcmode="lin" valueType="num">
                                      <p:cBhvr>
                                        <p:cTn id="61" dur="500" fill="hold"/>
                                        <p:tgtEl>
                                          <p:spTgt spid="3">
                                            <p:txEl>
                                              <p:pRg st="10" end="10"/>
                                            </p:txEl>
                                          </p:spTgt>
                                        </p:tgtEl>
                                        <p:attrNameLst>
                                          <p:attrName>ppt_w</p:attrName>
                                        </p:attrNameLst>
                                      </p:cBhvr>
                                      <p:tavLst>
                                        <p:tav tm="0">
                                          <p:val>
                                            <p:fltVal val="0"/>
                                          </p:val>
                                        </p:tav>
                                        <p:tav tm="100000">
                                          <p:val>
                                            <p:strVal val="#ppt_w"/>
                                          </p:val>
                                        </p:tav>
                                      </p:tavLst>
                                    </p:anim>
                                    <p:anim calcmode="lin" valueType="num">
                                      <p:cBhvr>
                                        <p:cTn id="62" dur="500" fill="hold"/>
                                        <p:tgtEl>
                                          <p:spTgt spid="3">
                                            <p:txEl>
                                              <p:pRg st="10" end="10"/>
                                            </p:txEl>
                                          </p:spTgt>
                                        </p:tgtEl>
                                        <p:attrNameLst>
                                          <p:attrName>ppt_h</p:attrName>
                                        </p:attrNameLst>
                                      </p:cBhvr>
                                      <p:tavLst>
                                        <p:tav tm="0">
                                          <p:val>
                                            <p:fltVal val="0"/>
                                          </p:val>
                                        </p:tav>
                                        <p:tav tm="100000">
                                          <p:val>
                                            <p:strVal val="#ppt_h"/>
                                          </p:val>
                                        </p:tav>
                                      </p:tavLst>
                                    </p:anim>
                                    <p:animEffect transition="in" filter="fade">
                                      <p:cBhvr>
                                        <p:cTn id="63" dur="500"/>
                                        <p:tgtEl>
                                          <p:spTgt spid="3">
                                            <p:txEl>
                                              <p:pRg st="10" end="10"/>
                                            </p:txEl>
                                          </p:spTgt>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3">
                                            <p:txEl>
                                              <p:pRg st="11" end="11"/>
                                            </p:txEl>
                                          </p:spTgt>
                                        </p:tgtEl>
                                        <p:attrNameLst>
                                          <p:attrName>style.visibility</p:attrName>
                                        </p:attrNameLst>
                                      </p:cBhvr>
                                      <p:to>
                                        <p:strVal val="visible"/>
                                      </p:to>
                                    </p:set>
                                    <p:anim calcmode="lin" valueType="num">
                                      <p:cBhvr>
                                        <p:cTn id="66" dur="500" fill="hold"/>
                                        <p:tgtEl>
                                          <p:spTgt spid="3">
                                            <p:txEl>
                                              <p:pRg st="11" end="11"/>
                                            </p:txEl>
                                          </p:spTgt>
                                        </p:tgtEl>
                                        <p:attrNameLst>
                                          <p:attrName>ppt_w</p:attrName>
                                        </p:attrNameLst>
                                      </p:cBhvr>
                                      <p:tavLst>
                                        <p:tav tm="0">
                                          <p:val>
                                            <p:fltVal val="0"/>
                                          </p:val>
                                        </p:tav>
                                        <p:tav tm="100000">
                                          <p:val>
                                            <p:strVal val="#ppt_w"/>
                                          </p:val>
                                        </p:tav>
                                      </p:tavLst>
                                    </p:anim>
                                    <p:anim calcmode="lin" valueType="num">
                                      <p:cBhvr>
                                        <p:cTn id="67" dur="500" fill="hold"/>
                                        <p:tgtEl>
                                          <p:spTgt spid="3">
                                            <p:txEl>
                                              <p:pRg st="11" end="11"/>
                                            </p:txEl>
                                          </p:spTgt>
                                        </p:tgtEl>
                                        <p:attrNameLst>
                                          <p:attrName>ppt_h</p:attrName>
                                        </p:attrNameLst>
                                      </p:cBhvr>
                                      <p:tavLst>
                                        <p:tav tm="0">
                                          <p:val>
                                            <p:fltVal val="0"/>
                                          </p:val>
                                        </p:tav>
                                        <p:tav tm="100000">
                                          <p:val>
                                            <p:strVal val="#ppt_h"/>
                                          </p:val>
                                        </p:tav>
                                      </p:tavLst>
                                    </p:anim>
                                    <p:animEffect transition="in" filter="fade">
                                      <p:cBhvr>
                                        <p:cTn id="68"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bg-BG" sz="3200" dirty="0" smtClean="0">
                <a:solidFill>
                  <a:schemeClr val="accent1"/>
                </a:solidFill>
              </a:rPr>
              <a:t>Защо детето не разкрива преживяно сексуално насилие?</a:t>
            </a:r>
            <a:endParaRPr lang="el-GR" sz="3200" dirty="0">
              <a:solidFill>
                <a:schemeClr val="accent1"/>
              </a:solidFill>
            </a:endParaRPr>
          </a:p>
        </p:txBody>
      </p:sp>
      <p:sp>
        <p:nvSpPr>
          <p:cNvPr id="3" name="Content Placeholder 2"/>
          <p:cNvSpPr>
            <a:spLocks noGrp="1"/>
          </p:cNvSpPr>
          <p:nvPr>
            <p:ph idx="1"/>
          </p:nvPr>
        </p:nvSpPr>
        <p:spPr>
          <a:xfrm>
            <a:off x="628650" y="1127760"/>
            <a:ext cx="7886700" cy="3504963"/>
          </a:xfrm>
        </p:spPr>
        <p:txBody>
          <a:bodyPr>
            <a:normAutofit fontScale="92500" lnSpcReduction="10000"/>
          </a:bodyPr>
          <a:lstStyle/>
          <a:p>
            <a:r>
              <a:rPr lang="bg-BG" i="1" dirty="0" smtClean="0"/>
              <a:t>Пази го в тайна</a:t>
            </a:r>
            <a:r>
              <a:rPr lang="en-US" i="1" dirty="0" smtClean="0"/>
              <a:t>!</a:t>
            </a:r>
            <a:endParaRPr lang="en-US" dirty="0" smtClean="0"/>
          </a:p>
          <a:p>
            <a:r>
              <a:rPr lang="bg-BG" dirty="0" smtClean="0"/>
              <a:t>Страх и заплахи</a:t>
            </a:r>
            <a:endParaRPr lang="en-US" dirty="0" smtClean="0"/>
          </a:p>
          <a:p>
            <a:r>
              <a:rPr lang="bg-BG" i="1" dirty="0" smtClean="0"/>
              <a:t>Не знам как и на кого да кажа</a:t>
            </a:r>
            <a:endParaRPr lang="en-US" dirty="0" smtClean="0"/>
          </a:p>
          <a:p>
            <a:r>
              <a:rPr lang="bg-BG" dirty="0" smtClean="0"/>
              <a:t>Играта на вина</a:t>
            </a:r>
            <a:endParaRPr lang="en-US" dirty="0" smtClean="0"/>
          </a:p>
          <a:p>
            <a:r>
              <a:rPr lang="en-US" dirty="0" smtClean="0"/>
              <a:t>Grooming</a:t>
            </a:r>
          </a:p>
          <a:p>
            <a:r>
              <a:rPr lang="bg-BG" i="1" dirty="0" smtClean="0"/>
              <a:t>Никой няма да ти повярва</a:t>
            </a:r>
            <a:r>
              <a:rPr lang="en-US" i="1" dirty="0" smtClean="0"/>
              <a:t>!</a:t>
            </a:r>
            <a:endParaRPr lang="en-US" dirty="0" smtClean="0"/>
          </a:p>
          <a:p>
            <a:r>
              <a:rPr lang="bg-BG" dirty="0" smtClean="0"/>
              <a:t>Дисоциация</a:t>
            </a:r>
            <a:endParaRPr lang="en-US" dirty="0" smtClean="0"/>
          </a:p>
          <a:p>
            <a:r>
              <a:rPr lang="bg-BG" dirty="0" smtClean="0"/>
              <a:t>Наказание</a:t>
            </a:r>
            <a:endParaRPr lang="en-US" dirty="0" smtClean="0"/>
          </a:p>
          <a:p>
            <a:r>
              <a:rPr lang="bg-BG" dirty="0" smtClean="0"/>
              <a:t>Срам</a:t>
            </a:r>
            <a:endParaRPr lang="en-US" dirty="0" smtClean="0"/>
          </a:p>
          <a:p>
            <a:r>
              <a:rPr lang="bg-BG" dirty="0" smtClean="0"/>
              <a:t>Любов/обич</a:t>
            </a:r>
            <a:endParaRPr lang="en-US" dirty="0" smtClean="0"/>
          </a:p>
        </p:txBody>
      </p:sp>
      <p:pic>
        <p:nvPicPr>
          <p:cNvPr id="2050" name="Picture 2" descr="Common Reasons Why Children Don't Tell About Abuse"/>
          <p:cNvPicPr>
            <a:picLocks noChangeAspect="1" noChangeArrowheads="1"/>
          </p:cNvPicPr>
          <p:nvPr/>
        </p:nvPicPr>
        <p:blipFill>
          <a:blip r:embed="rId3"/>
          <a:srcRect t="15086" r="664" b="34019"/>
          <a:stretch>
            <a:fillRect/>
          </a:stretch>
        </p:blipFill>
        <p:spPr bwMode="auto">
          <a:xfrm>
            <a:off x="4664575" y="1524000"/>
            <a:ext cx="3848054" cy="2547257"/>
          </a:xfrm>
          <a:prstGeom prst="rect">
            <a:avLst/>
          </a:prstGeom>
          <a:noFill/>
        </p:spPr>
      </p:pic>
      <p:sp>
        <p:nvSpPr>
          <p:cNvPr id="5" name="Rectangle 4"/>
          <p:cNvSpPr/>
          <p:nvPr/>
        </p:nvSpPr>
        <p:spPr>
          <a:xfrm>
            <a:off x="4800603" y="4201717"/>
            <a:ext cx="4103913" cy="438582"/>
          </a:xfrm>
          <a:prstGeom prst="rect">
            <a:avLst/>
          </a:prstGeom>
        </p:spPr>
        <p:txBody>
          <a:bodyPr wrap="square" lIns="68580" tIns="34290" rIns="68580" bIns="34290">
            <a:spAutoFit/>
          </a:bodyPr>
          <a:lstStyle/>
          <a:p>
            <a:pPr algn="r"/>
            <a:r>
              <a:rPr lang="bg-BG" sz="1200" dirty="0" smtClean="0">
                <a:hlinkClick r:id="rId4"/>
              </a:rPr>
              <a:t>Източник</a:t>
            </a:r>
            <a:r>
              <a:rPr lang="en-US" sz="1200" dirty="0" smtClean="0">
                <a:hlinkClick r:id="rId4"/>
              </a:rPr>
              <a:t>: childsafehouse.org/info/</a:t>
            </a:r>
            <a:r>
              <a:rPr lang="en-US" sz="1200" dirty="0" err="1" smtClean="0">
                <a:hlinkClick r:id="rId4"/>
              </a:rPr>
              <a:t>faqs</a:t>
            </a:r>
            <a:r>
              <a:rPr lang="en-US" sz="1200" dirty="0" smtClean="0">
                <a:hlinkClick r:id="rId4"/>
              </a:rPr>
              <a:t>/why-do-children-not-tell/</a:t>
            </a:r>
            <a:endParaRPr lang="en-US" sz="1200" dirty="0"/>
          </a:p>
        </p:txBody>
      </p:sp>
    </p:spTree>
    <p:extLst>
      <p:ext uri="{BB962C8B-B14F-4D97-AF65-F5344CB8AC3E}">
        <p14:creationId xmlns="" xmlns:p14="http://schemas.microsoft.com/office/powerpoint/2010/main" val="343100522"/>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2050"/>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bg-BG" sz="3200" dirty="0" smtClean="0">
                <a:solidFill>
                  <a:schemeClr val="accent1"/>
                </a:solidFill>
              </a:rPr>
              <a:t>Защо децата разкриват преживяно насилие</a:t>
            </a:r>
            <a:r>
              <a:rPr lang="en-US" sz="3200" dirty="0" smtClean="0">
                <a:solidFill>
                  <a:schemeClr val="accent1"/>
                </a:solidFill>
              </a:rPr>
              <a:t>?</a:t>
            </a:r>
            <a:endParaRPr lang="en-US" sz="3200" dirty="0">
              <a:solidFill>
                <a:schemeClr val="accent1"/>
              </a:solidFill>
            </a:endParaRPr>
          </a:p>
        </p:txBody>
      </p:sp>
      <p:sp>
        <p:nvSpPr>
          <p:cNvPr id="3" name="Content Placeholder 2"/>
          <p:cNvSpPr>
            <a:spLocks noGrp="1"/>
          </p:cNvSpPr>
          <p:nvPr>
            <p:ph idx="1"/>
          </p:nvPr>
        </p:nvSpPr>
        <p:spPr>
          <a:xfrm>
            <a:off x="407773" y="1127760"/>
            <a:ext cx="8736227" cy="3394744"/>
          </a:xfrm>
        </p:spPr>
        <p:txBody>
          <a:bodyPr>
            <a:noAutofit/>
          </a:bodyPr>
          <a:lstStyle/>
          <a:p>
            <a:pPr>
              <a:buNone/>
            </a:pPr>
            <a:r>
              <a:rPr lang="ru-RU" sz="1600" dirty="0" smtClean="0"/>
              <a:t>защото </a:t>
            </a:r>
            <a:r>
              <a:rPr lang="ru-RU" sz="1600" dirty="0"/>
              <a:t>осъзнават, че </a:t>
            </a:r>
            <a:r>
              <a:rPr lang="bg-BG" sz="1600" dirty="0" smtClean="0"/>
              <a:t>насилието е неправда</a:t>
            </a:r>
            <a:endParaRPr lang="en-US" sz="1600" dirty="0" smtClean="0"/>
          </a:p>
          <a:p>
            <a:r>
              <a:rPr lang="bg-BG" sz="1600" dirty="0" smtClean="0"/>
              <a:t>Осъзнаване и разбиране на насилието</a:t>
            </a:r>
            <a:endParaRPr lang="en-US" sz="1600" dirty="0" smtClean="0"/>
          </a:p>
          <a:p>
            <a:pPr lvl="1"/>
            <a:r>
              <a:rPr lang="ru-RU" sz="1600" dirty="0" smtClean="0"/>
              <a:t>децата </a:t>
            </a:r>
            <a:r>
              <a:rPr lang="ru-RU" sz="1600" dirty="0"/>
              <a:t>имат знания и език за това какво представлява насилието и как да получат достъп до </a:t>
            </a:r>
            <a:r>
              <a:rPr lang="ru-RU" sz="1600" dirty="0" smtClean="0"/>
              <a:t>помощ; те </a:t>
            </a:r>
            <a:r>
              <a:rPr lang="ru-RU" sz="1600" dirty="0"/>
              <a:t>вярват, че вече не могат да преживяват </a:t>
            </a:r>
            <a:r>
              <a:rPr lang="ru-RU" sz="1600" dirty="0" smtClean="0"/>
              <a:t>насилие</a:t>
            </a:r>
          </a:p>
          <a:p>
            <a:r>
              <a:rPr lang="bg-BG" sz="1600" dirty="0" smtClean="0"/>
              <a:t>Не могат да се справят повече-насилието се засилва</a:t>
            </a:r>
            <a:endParaRPr lang="en-US" sz="1600" dirty="0" smtClean="0"/>
          </a:p>
          <a:p>
            <a:pPr lvl="1"/>
            <a:r>
              <a:rPr lang="ru-RU" sz="1600" dirty="0" smtClean="0"/>
              <a:t>продължаващото насилие </a:t>
            </a:r>
            <a:r>
              <a:rPr lang="ru-RU" sz="1600" dirty="0"/>
              <a:t>става непоносимо и страхът от </a:t>
            </a:r>
            <a:r>
              <a:rPr lang="ru-RU" sz="1600" dirty="0" smtClean="0"/>
              <a:t>него </a:t>
            </a:r>
            <a:r>
              <a:rPr lang="ru-RU" sz="1600" dirty="0"/>
              <a:t>става по-голям от </a:t>
            </a:r>
            <a:r>
              <a:rPr lang="ru-RU" sz="1600" dirty="0" smtClean="0"/>
              <a:t>страха, какво </a:t>
            </a:r>
            <a:r>
              <a:rPr lang="ru-RU" sz="1600" dirty="0"/>
              <a:t>ще се случи, ако детето разкаже</a:t>
            </a:r>
            <a:r>
              <a:rPr lang="ru-RU" sz="1600" dirty="0" smtClean="0"/>
              <a:t>.</a:t>
            </a:r>
          </a:p>
          <a:p>
            <a:r>
              <a:rPr lang="bg-BG" sz="1900" dirty="0" smtClean="0"/>
              <a:t>Телата им са увредени</a:t>
            </a:r>
            <a:endParaRPr lang="en-US" sz="1900" dirty="0" smtClean="0"/>
          </a:p>
          <a:p>
            <a:pPr lvl="1"/>
            <a:r>
              <a:rPr lang="bg-BG" sz="1600" dirty="0" smtClean="0"/>
              <a:t>бременност или нараняване</a:t>
            </a:r>
            <a:endParaRPr lang="en-US" sz="1600" dirty="0" smtClean="0"/>
          </a:p>
          <a:p>
            <a:pPr lvl="1"/>
            <a:r>
              <a:rPr lang="bg-BG" sz="1600" dirty="0" smtClean="0"/>
              <a:t>Настъпилите физически увреждания изискват медицинска намеса</a:t>
            </a:r>
            <a:endParaRPr lang="en-US" sz="1600" dirty="0" smtClean="0"/>
          </a:p>
          <a:p>
            <a:r>
              <a:rPr lang="bg-BG" sz="1600" dirty="0" smtClean="0"/>
              <a:t>Желание да предпази други деца от насилие</a:t>
            </a:r>
            <a:endParaRPr lang="en-US" sz="1600" dirty="0" smtClean="0"/>
          </a:p>
          <a:p>
            <a:pPr lvl="1"/>
            <a:r>
              <a:rPr lang="bg-BG" sz="1600" dirty="0" smtClean="0"/>
              <a:t>По-малък брат или </a:t>
            </a:r>
            <a:r>
              <a:rPr lang="bg-BG" sz="1600" dirty="0"/>
              <a:t>сестра са изложени </a:t>
            </a:r>
            <a:r>
              <a:rPr lang="bg-BG" sz="1600" dirty="0" smtClean="0"/>
              <a:t>на риск или са малтретирани</a:t>
            </a:r>
            <a:endParaRPr lang="en-US" sz="1600"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6730" y="228126"/>
            <a:ext cx="7886700" cy="892970"/>
          </a:xfrm>
        </p:spPr>
        <p:txBody>
          <a:bodyPr>
            <a:noAutofit/>
          </a:bodyPr>
          <a:lstStyle/>
          <a:p>
            <a:r>
              <a:rPr lang="bg-BG" sz="3200" dirty="0" smtClean="0">
                <a:solidFill>
                  <a:schemeClr val="accent1"/>
                </a:solidFill>
              </a:rPr>
              <a:t>Защо децата разкриват преживяно насилие</a:t>
            </a:r>
            <a:r>
              <a:rPr lang="en-US" sz="3200" dirty="0" smtClean="0">
                <a:solidFill>
                  <a:schemeClr val="accent1"/>
                </a:solidFill>
              </a:rPr>
              <a:t>?</a:t>
            </a:r>
            <a:endParaRPr lang="en-US" sz="3200" dirty="0">
              <a:solidFill>
                <a:schemeClr val="accent1"/>
              </a:solidFill>
            </a:endParaRPr>
          </a:p>
        </p:txBody>
      </p:sp>
      <p:sp>
        <p:nvSpPr>
          <p:cNvPr id="5" name="Content Placeholder 4"/>
          <p:cNvSpPr>
            <a:spLocks noGrp="1"/>
          </p:cNvSpPr>
          <p:nvPr>
            <p:ph idx="1"/>
          </p:nvPr>
        </p:nvSpPr>
        <p:spPr>
          <a:xfrm>
            <a:off x="222422" y="1220935"/>
            <a:ext cx="8921578" cy="3263504"/>
          </a:xfrm>
        </p:spPr>
        <p:txBody>
          <a:bodyPr>
            <a:noAutofit/>
          </a:bodyPr>
          <a:lstStyle/>
          <a:p>
            <a:pPr>
              <a:buNone/>
              <a:defRPr/>
            </a:pPr>
            <a:r>
              <a:rPr lang="ru-RU" sz="1600" dirty="0" smtClean="0"/>
              <a:t>настъпила </a:t>
            </a:r>
            <a:r>
              <a:rPr lang="ru-RU" sz="1600" dirty="0"/>
              <a:t>промяна в мрежата за подкрепа на </a:t>
            </a:r>
            <a:r>
              <a:rPr lang="ru-RU" sz="1600" dirty="0" smtClean="0"/>
              <a:t>детето:</a:t>
            </a:r>
          </a:p>
          <a:p>
            <a:pPr>
              <a:defRPr/>
            </a:pPr>
            <a:r>
              <a:rPr lang="ru-RU" sz="1600" dirty="0"/>
              <a:t>те получават достъп до някой, който ще слуша, вярва и реагира по подходящ начин и не е критичен, осъдителен и </a:t>
            </a:r>
            <a:r>
              <a:rPr lang="ru-RU" sz="1600" dirty="0" smtClean="0"/>
              <a:t>заплашителен</a:t>
            </a:r>
          </a:p>
          <a:p>
            <a:pPr>
              <a:defRPr/>
            </a:pPr>
            <a:r>
              <a:rPr lang="ru-RU" sz="1600" dirty="0"/>
              <a:t>детето намира някой, който е силен и уверен, за когото / той смята, че може </a:t>
            </a:r>
            <a:r>
              <a:rPr lang="ru-RU" sz="1600" dirty="0" smtClean="0"/>
              <a:t>«да надвие» насилника</a:t>
            </a:r>
          </a:p>
          <a:p>
            <a:pPr>
              <a:defRPr/>
            </a:pPr>
            <a:r>
              <a:rPr lang="ru-RU" sz="1600" dirty="0"/>
              <a:t>те получават ефективни отговори от възрастни както в неформален, така и в официален </a:t>
            </a:r>
            <a:r>
              <a:rPr lang="ru-RU" sz="1600" dirty="0" smtClean="0"/>
              <a:t>контекст</a:t>
            </a:r>
          </a:p>
          <a:p>
            <a:pPr>
              <a:defRPr/>
            </a:pPr>
            <a:r>
              <a:rPr lang="ru-RU" sz="1600" dirty="0"/>
              <a:t>имат чувството, че някой вече знае и няма да се ужаси от това, което имат да </a:t>
            </a:r>
            <a:r>
              <a:rPr lang="ru-RU" sz="1600" dirty="0" smtClean="0"/>
              <a:t>кажат</a:t>
            </a:r>
          </a:p>
          <a:p>
            <a:pPr>
              <a:defRPr/>
            </a:pPr>
            <a:r>
              <a:rPr lang="bg-BG" sz="1600" dirty="0" smtClean="0"/>
              <a:t>попитани са директно за преживяно насилие</a:t>
            </a:r>
            <a:endParaRPr lang="en-US" sz="1600" dirty="0" smtClean="0"/>
          </a:p>
          <a:p>
            <a:r>
              <a:rPr lang="bg-BG" sz="1600" dirty="0" smtClean="0"/>
              <a:t>желание насилникът да бъде наказан</a:t>
            </a:r>
            <a:endParaRPr lang="en-US" sz="1600" dirty="0" smtClean="0"/>
          </a:p>
          <a:p>
            <a:endParaRPr lang="en-US" sz="2400" dirty="0" smtClean="0"/>
          </a:p>
        </p:txBody>
      </p:sp>
    </p:spTree>
  </p:cSld>
  <p:clrMapOvr>
    <a:masterClrMapping/>
  </p:clrMapOvr>
  <p:transition>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bg-BG" sz="3200" dirty="0" smtClean="0">
                <a:solidFill>
                  <a:schemeClr val="accent1"/>
                </a:solidFill>
              </a:rPr>
              <a:t>Отговор към детето</a:t>
            </a:r>
            <a:endParaRPr lang="el-GR" sz="3200" dirty="0">
              <a:solidFill>
                <a:schemeClr val="accent1"/>
              </a:solidFill>
            </a:endParaRPr>
          </a:p>
        </p:txBody>
      </p:sp>
      <p:sp>
        <p:nvSpPr>
          <p:cNvPr id="3" name="Content Placeholder 2"/>
          <p:cNvSpPr>
            <a:spLocks noGrp="1"/>
          </p:cNvSpPr>
          <p:nvPr>
            <p:ph idx="1"/>
          </p:nvPr>
        </p:nvSpPr>
        <p:spPr>
          <a:xfrm>
            <a:off x="628650" y="1172587"/>
            <a:ext cx="7886700" cy="2773901"/>
          </a:xfrm>
        </p:spPr>
        <p:txBody>
          <a:bodyPr>
            <a:noAutofit/>
          </a:bodyPr>
          <a:lstStyle/>
          <a:p>
            <a:endParaRPr lang="en-US" sz="1700" b="1" dirty="0" smtClean="0">
              <a:solidFill>
                <a:schemeClr val="accent1"/>
              </a:solidFill>
            </a:endParaRPr>
          </a:p>
          <a:p>
            <a:r>
              <a:rPr lang="bg-BG" sz="1700" b="1" dirty="0" smtClean="0">
                <a:solidFill>
                  <a:schemeClr val="accent1"/>
                </a:solidFill>
              </a:rPr>
              <a:t>Как да отговоря на дете, което  съобщава, че е преживяло насилие или  пренебрегване</a:t>
            </a:r>
            <a:r>
              <a:rPr lang="en-US" sz="1700" b="1" dirty="0" smtClean="0">
                <a:solidFill>
                  <a:schemeClr val="accent1"/>
                </a:solidFill>
              </a:rPr>
              <a:t>? </a:t>
            </a:r>
          </a:p>
          <a:p>
            <a:r>
              <a:rPr lang="ru-RU" sz="1700" dirty="0"/>
              <a:t>Когато е необходимо да говорите с дете в отговор на разкриване на малтретиране е важно е да запомните, че трябва да се отнасяте сензитивно към дискусията </a:t>
            </a:r>
          </a:p>
          <a:p>
            <a:pPr lvl="1"/>
            <a:r>
              <a:rPr lang="ru-RU" sz="1600" dirty="0" smtClean="0"/>
              <a:t>Отговорът има силата да успокои или разстрои детето !</a:t>
            </a:r>
          </a:p>
        </p:txBody>
      </p:sp>
      <p:sp>
        <p:nvSpPr>
          <p:cNvPr id="5" name="Content Placeholder 2"/>
          <p:cNvSpPr txBox="1">
            <a:spLocks/>
          </p:cNvSpPr>
          <p:nvPr/>
        </p:nvSpPr>
        <p:spPr>
          <a:xfrm>
            <a:off x="584689" y="3312187"/>
            <a:ext cx="7886700" cy="1268603"/>
          </a:xfrm>
          <a:prstGeom prst="rect">
            <a:avLst/>
          </a:prstGeom>
        </p:spPr>
        <p:txBody>
          <a:bodyPr vert="horz" lIns="68580" tIns="34290" rIns="68580" bIns="34290" rtlCol="0">
            <a:noAutofit/>
          </a:bodyPr>
          <a:lstStyle/>
          <a:p>
            <a:pPr marL="271457" indent="-271457" defTabSz="685783">
              <a:lnSpc>
                <a:spcPct val="90000"/>
              </a:lnSpc>
              <a:spcBef>
                <a:spcPts val="750"/>
              </a:spcBef>
              <a:buClr>
                <a:schemeClr val="accent1"/>
              </a:buClr>
              <a:buFont typeface="Wingdings 3" panose="05040102010807070707" pitchFamily="18" charset="2"/>
              <a:buChar char="´"/>
              <a:defRPr/>
            </a:pPr>
            <a:endParaRPr lang="el-GR" sz="1700" dirty="0">
              <a:latin typeface="Segoe UI Light" panose="020B0502040204020203" pitchFamily="34" charset="0"/>
              <a:cs typeface="Segoe UI Light" panose="020B0502040204020203" pitchFamily="34" charset="0"/>
            </a:endParaRPr>
          </a:p>
        </p:txBody>
      </p:sp>
    </p:spTree>
    <p:extLst>
      <p:ext uri="{BB962C8B-B14F-4D97-AF65-F5344CB8AC3E}">
        <p14:creationId xmlns="" xmlns:p14="http://schemas.microsoft.com/office/powerpoint/2010/main" val="360746227"/>
      </p:ext>
    </p:extLst>
  </p:cSld>
  <p:clrMapOvr>
    <a:masterClrMapping/>
  </p:clrMapOvr>
  <p:transition>
    <p:dissolve/>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15852</TotalTime>
  <Words>4345</Words>
  <Application>Microsoft Office PowerPoint</Application>
  <PresentationFormat>On-screen Show (16:9)</PresentationFormat>
  <Paragraphs>384</Paragraphs>
  <Slides>32</Slides>
  <Notes>31</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Office Theme</vt:lpstr>
      <vt:lpstr>Справяне с недостатъчното докладване на случаи на насилие и пренебрегване на деца (НПД)</vt:lpstr>
      <vt:lpstr>Slide 2</vt:lpstr>
      <vt:lpstr>Преглед</vt:lpstr>
      <vt:lpstr>Защо децата не казват дали са били малтретирани или пренебрегвани?</vt:lpstr>
      <vt:lpstr>Защо децата не казват дали са били малтретирани или пренебрегвани?</vt:lpstr>
      <vt:lpstr>Защо детето не разкрива преживяно сексуално насилие?</vt:lpstr>
      <vt:lpstr>Защо децата разкриват преживяно насилие?</vt:lpstr>
      <vt:lpstr>Защо децата разкриват преживяно насилие?</vt:lpstr>
      <vt:lpstr>Отговор към детето</vt:lpstr>
      <vt:lpstr>Отговор към детето Какво да правите по време на разкриването за преживяно насилие?</vt:lpstr>
      <vt:lpstr>Отговор към детето Какво да правите по време на разкриването  на преживяно насилие?</vt:lpstr>
      <vt:lpstr>Отговор към детето Какво да правите по време на  разкриването  на преживяно насилие?</vt:lpstr>
      <vt:lpstr>Отговор към детето Какво да правите по време на  разкриването на преживяно насилие?</vt:lpstr>
      <vt:lpstr>Примерни въпроси</vt:lpstr>
      <vt:lpstr>Докладване на случаи на НПД</vt:lpstr>
      <vt:lpstr>Кой трябва да докладва? </vt:lpstr>
      <vt:lpstr>Кой е задължен да докладва?</vt:lpstr>
      <vt:lpstr>Какво ще се случи, ако не докладвам ?</vt:lpstr>
      <vt:lpstr>Докладване на случаи на НПД</vt:lpstr>
      <vt:lpstr>Какво да направя, ако не съм сигурен?</vt:lpstr>
      <vt:lpstr>Кога трябва да сигнализирам?</vt:lpstr>
      <vt:lpstr>Къде да се докладва?</vt:lpstr>
      <vt:lpstr>Каква информация трябва да съобщя?</vt:lpstr>
      <vt:lpstr>Не сигнализиране/ не докладване </vt:lpstr>
      <vt:lpstr>Slide 25</vt:lpstr>
      <vt:lpstr>Правна рамка</vt:lpstr>
      <vt:lpstr>Задължително докладване</vt:lpstr>
      <vt:lpstr>  Приносът на системата CAN-MDS  за справяне с проблемите на:  недостатъчното сигнализиране/докладване,  недостатъчното записване,  недостатъчното реагиране,  недостатъчния анализ на случаи на НПД  </vt:lpstr>
      <vt:lpstr>Slide 29</vt:lpstr>
      <vt:lpstr>Slide 30</vt:lpstr>
      <vt:lpstr>Slide 31</vt:lpstr>
      <vt:lpstr>Slide 32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iyplaptop1</cp:lastModifiedBy>
  <cp:revision>181</cp:revision>
  <dcterms:created xsi:type="dcterms:W3CDTF">2018-11-08T14:12:16Z</dcterms:created>
  <dcterms:modified xsi:type="dcterms:W3CDTF">2022-02-01T11:01:06Z</dcterms:modified>
</cp:coreProperties>
</file>