
<file path=[Content_Types].xml><?xml version="1.0" encoding="utf-8"?>
<Types xmlns="http://schemas.openxmlformats.org/package/2006/content-types">
  <Override PartName="/ppt/slides/slide29.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Layouts/slideLayout6.xml" ContentType="application/vnd.openxmlformats-officedocument.presentationml.slideLayout+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32.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diagrams/layout1.xml" ContentType="application/vnd.openxmlformats-officedocument.drawingml.diagramLayout+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Layouts/slideLayout3.xml" ContentType="application/vnd.openxmlformats-officedocument.presentationml.slideLayout+xml"/>
  <Default Extension="jpeg" ContentType="image/jpeg"/>
  <Override PartName="/ppt/notesSlides/notesSlide17.xml" ContentType="application/vnd.openxmlformats-officedocument.presentationml.notesSlide+xml"/>
  <Override PartName="/ppt/notesSlides/notesSlide28.xml" ContentType="application/vnd.openxmlformats-officedocument.presentationml.notesSlide+xml"/>
  <Override PartName="/ppt/diagrams/quickStyle1.xml" ContentType="application/vnd.openxmlformats-officedocument.drawingml.diagramStyle+xml"/>
  <Override PartName="/ppt/notesSlides/notesSlide3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ppt/notesSlides/notesSlide3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notesSlides/notesSlide4.xml" ContentType="application/vnd.openxmlformats-officedocument.presentationml.notesSlide+xml"/>
  <Override PartName="/ppt/diagrams/data1.xml" ContentType="application/vnd.openxmlformats-officedocument.drawingml.diagramData+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27.xml" ContentType="application/vnd.openxmlformats-officedocument.presentationml.slide+xml"/>
  <Override PartName="/ppt/slideLayouts/slideLayout4.xml" ContentType="application/vnd.openxmlformats-officedocument.presentationml.slideLayout+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Default Extension="wmf" ContentType="image/x-wmf"/>
  <Override PartName="/ppt/notesSlides/notesSlide18.xml" ContentType="application/vnd.openxmlformats-officedocument.presentationml.notesSlide+xml"/>
  <Override PartName="/ppt/notesSlides/notesSlide36.xml" ContentType="application/vnd.openxmlformats-officedocument.presentationml.notesSlide+xml"/>
  <Default Extension="rels" ContentType="application/vnd.openxmlformats-package.relationship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6"/>
  </p:notesMasterIdLst>
  <p:sldIdLst>
    <p:sldId id="256" r:id="rId2"/>
    <p:sldId id="546" r:id="rId3"/>
    <p:sldId id="462" r:id="rId4"/>
    <p:sldId id="506" r:id="rId5"/>
    <p:sldId id="498" r:id="rId6"/>
    <p:sldId id="463" r:id="rId7"/>
    <p:sldId id="467" r:id="rId8"/>
    <p:sldId id="479" r:id="rId9"/>
    <p:sldId id="476" r:id="rId10"/>
    <p:sldId id="477" r:id="rId11"/>
    <p:sldId id="478" r:id="rId12"/>
    <p:sldId id="480" r:id="rId13"/>
    <p:sldId id="468" r:id="rId14"/>
    <p:sldId id="456" r:id="rId15"/>
    <p:sldId id="537" r:id="rId16"/>
    <p:sldId id="538" r:id="rId17"/>
    <p:sldId id="539" r:id="rId18"/>
    <p:sldId id="540" r:id="rId19"/>
    <p:sldId id="542" r:id="rId20"/>
    <p:sldId id="543" r:id="rId21"/>
    <p:sldId id="544" r:id="rId22"/>
    <p:sldId id="333" r:id="rId23"/>
    <p:sldId id="329" r:id="rId24"/>
    <p:sldId id="492" r:id="rId25"/>
    <p:sldId id="491" r:id="rId26"/>
    <p:sldId id="490" r:id="rId27"/>
    <p:sldId id="493" r:id="rId28"/>
    <p:sldId id="494" r:id="rId29"/>
    <p:sldId id="496" r:id="rId30"/>
    <p:sldId id="497" r:id="rId31"/>
    <p:sldId id="511" r:id="rId32"/>
    <p:sldId id="507" r:id="rId33"/>
    <p:sldId id="522" r:id="rId34"/>
    <p:sldId id="508" r:id="rId35"/>
    <p:sldId id="513" r:id="rId36"/>
    <p:sldId id="510" r:id="rId37"/>
    <p:sldId id="523" r:id="rId38"/>
    <p:sldId id="500" r:id="rId39"/>
    <p:sldId id="501" r:id="rId40"/>
    <p:sldId id="502" r:id="rId41"/>
    <p:sldId id="503" r:id="rId42"/>
    <p:sldId id="504" r:id="rId43"/>
    <p:sldId id="524" r:id="rId44"/>
    <p:sldId id="545" r:id="rId45"/>
  </p:sldIdLst>
  <p:sldSz cx="12192000" cy="6858000"/>
  <p:notesSz cx="6858000" cy="9144000"/>
  <p:defaultText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 xmlns:p14="http://schemas.microsoft.com/office/powerpoint/2010/main">
          <a:srgbClr val="FF0000"/>
        </p14:laserClr>
      </p:ext>
      <p:ext uri="{2FDB2607-1784-4EEB-B798-7EB5836EED8A}">
        <p14:showMediaCtrls xmlns="" xmlns:p14="http://schemas.microsoft.com/office/powerpoint/2010/main" val="1"/>
      </p:ext>
    </p:extLst>
  </p:showPr>
  <p:clrMru>
    <a:srgbClr val="AABAD7"/>
    <a:srgbClr val="1C2E4D"/>
  </p:clrMru>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72833802-FEF1-4C79-8D5D-14CF1EAF98D9}" styleName="Light Style 2 - Accent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FABFCF23-3B69-468F-B69F-88F6DE6A72F2}" styleName="Medium Style 1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horzBarState="maximized">
    <p:restoredLeft sz="5735" autoAdjust="0"/>
    <p:restoredTop sz="92910" autoAdjust="0"/>
  </p:normalViewPr>
  <p:slideViewPr>
    <p:cSldViewPr snapToGrid="0">
      <p:cViewPr>
        <p:scale>
          <a:sx n="90" d="100"/>
          <a:sy n="90" d="100"/>
        </p:scale>
        <p:origin x="-276" y="342"/>
      </p:cViewPr>
      <p:guideLst>
        <p:guide orient="horz" pos="2160"/>
        <p:guide pos="3840"/>
      </p:guideLst>
    </p:cSldViewPr>
  </p:slideViewPr>
  <p:notesTextViewPr>
    <p:cViewPr>
      <p:scale>
        <a:sx n="1" d="1"/>
        <a:sy n="1" d="1"/>
      </p:scale>
      <p:origin x="0" y="0"/>
    </p:cViewPr>
  </p:notesTextViewPr>
  <p:sorterViewPr>
    <p:cViewPr>
      <p:scale>
        <a:sx n="100" d="100"/>
        <a:sy n="100" d="100"/>
      </p:scale>
      <p:origin x="0" y="0"/>
    </p:cViewPr>
  </p:sorter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presProps" Target="presProps.xml"/><Relationship Id="rId50"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viewProps" Target="viewProps.xml"/><Relationship Id="rId8" Type="http://schemas.openxmlformats.org/officeDocument/2006/relationships/slide" Target="slides/slide7.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1640C91-C9F7-4CEA-A94E-DE54811A8B7E}" type="doc">
      <dgm:prSet loTypeId="urn:microsoft.com/office/officeart/2005/8/layout/arrow3" loCatId="relationship" qsTypeId="urn:microsoft.com/office/officeart/2005/8/quickstyle/simple1" qsCatId="simple" csTypeId="urn:microsoft.com/office/officeart/2005/8/colors/accent1_2" csCatId="accent1" phldr="1"/>
      <dgm:spPr/>
      <dgm:t>
        <a:bodyPr/>
        <a:lstStyle/>
        <a:p>
          <a:endParaRPr lang="el-GR"/>
        </a:p>
      </dgm:t>
    </dgm:pt>
    <dgm:pt modelId="{DAFBEC95-56B8-4008-A1A2-15B348B84BE3}">
      <dgm:prSet phldrT="[Text]"/>
      <dgm:spPr/>
      <dgm:t>
        <a:bodyPr/>
        <a:lstStyle/>
        <a:p>
          <a:r>
            <a:rPr lang="bg-BG" dirty="0" smtClean="0">
              <a:latin typeface="Segoe UI Light" panose="020B0502040204020203" pitchFamily="34" charset="0"/>
              <a:cs typeface="Segoe UI Light" panose="020B0502040204020203" pitchFamily="34" charset="0"/>
            </a:rPr>
            <a:t>ограничения във времето</a:t>
          </a:r>
          <a:r>
            <a:rPr lang="en-US" dirty="0" smtClean="0">
              <a:latin typeface="Segoe UI Light" panose="020B0502040204020203" pitchFamily="34" charset="0"/>
              <a:cs typeface="Segoe UI Light" panose="020B0502040204020203" pitchFamily="34" charset="0"/>
            </a:rPr>
            <a:t>; </a:t>
          </a:r>
          <a:r>
            <a:rPr lang="bg-BG" dirty="0" smtClean="0">
              <a:latin typeface="Segoe UI Light" panose="020B0502040204020203" pitchFamily="34" charset="0"/>
              <a:cs typeface="Segoe UI Light" panose="020B0502040204020203" pitchFamily="34" charset="0"/>
            </a:rPr>
            <a:t>отнемаща време процедура</a:t>
          </a:r>
          <a:r>
            <a:rPr lang="en-US" dirty="0" smtClean="0">
              <a:latin typeface="Segoe UI Light" panose="020B0502040204020203" pitchFamily="34" charset="0"/>
              <a:cs typeface="Segoe UI Light" panose="020B0502040204020203" pitchFamily="34" charset="0"/>
            </a:rPr>
            <a:t>; </a:t>
          </a:r>
          <a:r>
            <a:rPr lang="bg-BG" dirty="0" smtClean="0">
              <a:latin typeface="Segoe UI Light" panose="020B0502040204020203" pitchFamily="34" charset="0"/>
              <a:cs typeface="Segoe UI Light" panose="020B0502040204020203" pitchFamily="34" charset="0"/>
            </a:rPr>
            <a:t>липса на стимул</a:t>
          </a:r>
          <a:r>
            <a:rPr lang="en-US" dirty="0" smtClean="0">
              <a:latin typeface="Segoe UI Light" panose="020B0502040204020203" pitchFamily="34" charset="0"/>
              <a:cs typeface="Segoe UI Light" panose="020B0502040204020203" pitchFamily="34" charset="0"/>
            </a:rPr>
            <a:t>; </a:t>
          </a:r>
          <a:r>
            <a:rPr lang="bg-BG" dirty="0" smtClean="0">
              <a:latin typeface="Segoe UI Light" panose="020B0502040204020203" pitchFamily="34" charset="0"/>
              <a:cs typeface="Segoe UI Light" panose="020B0502040204020203" pitchFamily="34" charset="0"/>
            </a:rPr>
            <a:t>ограничения в интрпретирането</a:t>
          </a:r>
          <a:r>
            <a:rPr lang="en-US" dirty="0" smtClean="0">
              <a:latin typeface="Segoe UI Light" panose="020B0502040204020203" pitchFamily="34" charset="0"/>
              <a:cs typeface="Segoe UI Light" panose="020B0502040204020203" pitchFamily="34" charset="0"/>
            </a:rPr>
            <a:t>; </a:t>
          </a:r>
          <a:r>
            <a:rPr lang="bg-BG" dirty="0" smtClean="0">
              <a:latin typeface="Segoe UI Light" panose="020B0502040204020203" pitchFamily="34" charset="0"/>
              <a:cs typeface="Segoe UI Light" panose="020B0502040204020203" pitchFamily="34" charset="0"/>
            </a:rPr>
            <a:t>професионалистите не са нясно</a:t>
          </a:r>
          <a:r>
            <a:rPr lang="en-US" dirty="0" smtClean="0">
              <a:latin typeface="Segoe UI Light" panose="020B0502040204020203" pitchFamily="34" charset="0"/>
              <a:cs typeface="Segoe UI Light" panose="020B0502040204020203" pitchFamily="34" charset="0"/>
            </a:rPr>
            <a:t>; </a:t>
          </a:r>
          <a:r>
            <a:rPr lang="bg-BG" dirty="0" smtClean="0">
              <a:latin typeface="Segoe UI Light" panose="020B0502040204020203" pitchFamily="34" charset="0"/>
              <a:cs typeface="Segoe UI Light" panose="020B0502040204020203" pitchFamily="34" charset="0"/>
            </a:rPr>
            <a:t>несигурност</a:t>
          </a:r>
          <a:r>
            <a:rPr lang="en-US" dirty="0" smtClean="0">
              <a:latin typeface="Segoe UI Light" panose="020B0502040204020203" pitchFamily="34" charset="0"/>
              <a:cs typeface="Segoe UI Light" panose="020B0502040204020203" pitchFamily="34" charset="0"/>
            </a:rPr>
            <a:t>; </a:t>
          </a:r>
          <a:r>
            <a:rPr lang="bg-BG" dirty="0" smtClean="0">
              <a:latin typeface="Segoe UI Light" panose="020B0502040204020203" pitchFamily="34" charset="0"/>
              <a:cs typeface="Segoe UI Light" panose="020B0502040204020203" pitchFamily="34" charset="0"/>
            </a:rPr>
            <a:t>въпроси за поверителност</a:t>
          </a:r>
          <a:r>
            <a:rPr lang="en-US" dirty="0" smtClean="0">
              <a:latin typeface="Segoe UI Light" panose="020B0502040204020203" pitchFamily="34" charset="0"/>
              <a:cs typeface="Segoe UI Light" panose="020B0502040204020203" pitchFamily="34" charset="0"/>
            </a:rPr>
            <a:t>; </a:t>
          </a:r>
          <a:r>
            <a:rPr lang="ru-RU" dirty="0" smtClean="0">
              <a:latin typeface="Segoe UI Light" panose="020B0502040204020203" pitchFamily="34" charset="0"/>
              <a:cs typeface="Segoe UI Light" panose="020B0502040204020203" pitchFamily="34" charset="0"/>
            </a:rPr>
            <a:t>усещане, че няма действие върху записа</a:t>
          </a:r>
          <a:endParaRPr lang="el-GR" dirty="0">
            <a:latin typeface="Segoe UI Light" panose="020B0502040204020203" pitchFamily="34" charset="0"/>
            <a:cs typeface="Segoe UI Light" panose="020B0502040204020203" pitchFamily="34" charset="0"/>
          </a:endParaRPr>
        </a:p>
      </dgm:t>
    </dgm:pt>
    <dgm:pt modelId="{A44E9802-98D3-4C5D-9A90-88B0C5573BAA}" type="parTrans" cxnId="{D175AB75-06E8-4A73-8AD6-696883822571}">
      <dgm:prSet/>
      <dgm:spPr/>
      <dgm:t>
        <a:bodyPr/>
        <a:lstStyle/>
        <a:p>
          <a:endParaRPr lang="el-GR">
            <a:latin typeface="Segoe UI Light" panose="020B0502040204020203" pitchFamily="34" charset="0"/>
            <a:cs typeface="Segoe UI Light" panose="020B0502040204020203" pitchFamily="34" charset="0"/>
          </a:endParaRPr>
        </a:p>
      </dgm:t>
    </dgm:pt>
    <dgm:pt modelId="{F0184BAB-9FE4-4BF2-8FCB-A6BE380AA82B}" type="sibTrans" cxnId="{D175AB75-06E8-4A73-8AD6-696883822571}">
      <dgm:prSet/>
      <dgm:spPr/>
      <dgm:t>
        <a:bodyPr/>
        <a:lstStyle/>
        <a:p>
          <a:endParaRPr lang="el-GR">
            <a:latin typeface="Segoe UI Light" panose="020B0502040204020203" pitchFamily="34" charset="0"/>
            <a:cs typeface="Segoe UI Light" panose="020B0502040204020203" pitchFamily="34" charset="0"/>
          </a:endParaRPr>
        </a:p>
      </dgm:t>
    </dgm:pt>
    <dgm:pt modelId="{A9F8B9AE-353C-4DD9-9BDE-C0A28BF56671}">
      <dgm:prSet phldrT="[Text]"/>
      <dgm:spPr/>
      <dgm:t>
        <a:bodyPr/>
        <a:lstStyle/>
        <a:p>
          <a:r>
            <a:rPr lang="bg-BG" dirty="0" smtClean="0">
              <a:latin typeface="Segoe UI Light" panose="020B0502040204020203" pitchFamily="34" charset="0"/>
              <a:cs typeface="Segoe UI Light" panose="020B0502040204020203" pitchFamily="34" charset="0"/>
            </a:rPr>
            <a:t>лесен достъп</a:t>
          </a:r>
          <a:r>
            <a:rPr lang="en-US" dirty="0" smtClean="0">
              <a:latin typeface="Segoe UI Light" panose="020B0502040204020203" pitchFamily="34" charset="0"/>
              <a:cs typeface="Segoe UI Light" panose="020B0502040204020203" pitchFamily="34" charset="0"/>
            </a:rPr>
            <a:t>; </a:t>
          </a:r>
          <a:r>
            <a:rPr lang="bg-BG" dirty="0" smtClean="0">
              <a:latin typeface="Segoe UI Light" panose="020B0502040204020203" pitchFamily="34" charset="0"/>
              <a:cs typeface="Segoe UI Light" panose="020B0502040204020203" pitchFamily="34" charset="0"/>
            </a:rPr>
            <a:t>бърза процедура</a:t>
          </a:r>
          <a:r>
            <a:rPr lang="en-US" dirty="0" smtClean="0">
              <a:latin typeface="Segoe UI Light" panose="020B0502040204020203" pitchFamily="34" charset="0"/>
              <a:cs typeface="Segoe UI Light" panose="020B0502040204020203" pitchFamily="34" charset="0"/>
            </a:rPr>
            <a:t>; </a:t>
          </a:r>
          <a:r>
            <a:rPr lang="bg-BG" dirty="0" smtClean="0">
              <a:latin typeface="Segoe UI Light" panose="020B0502040204020203" pitchFamily="34" charset="0"/>
              <a:cs typeface="Segoe UI Light" panose="020B0502040204020203" pitchFamily="34" charset="0"/>
            </a:rPr>
            <a:t>обучени професионалисти</a:t>
          </a:r>
          <a:r>
            <a:rPr lang="en-US" dirty="0" smtClean="0">
              <a:latin typeface="Segoe UI Light" panose="020B0502040204020203" pitchFamily="34" charset="0"/>
              <a:cs typeface="Segoe UI Light" panose="020B0502040204020203" pitchFamily="34" charset="0"/>
            </a:rPr>
            <a:t>; </a:t>
          </a:r>
          <a:r>
            <a:rPr lang="bg-BG" dirty="0" smtClean="0">
              <a:latin typeface="Segoe UI Light" panose="020B0502040204020203" pitchFamily="34" charset="0"/>
              <a:cs typeface="Segoe UI Light" panose="020B0502040204020203" pitchFamily="34" charset="0"/>
            </a:rPr>
            <a:t>общи дефиниции</a:t>
          </a:r>
          <a:r>
            <a:rPr lang="en-US" dirty="0" smtClean="0">
              <a:latin typeface="Segoe UI Light" panose="020B0502040204020203" pitchFamily="34" charset="0"/>
              <a:cs typeface="Segoe UI Light" panose="020B0502040204020203" pitchFamily="34" charset="0"/>
            </a:rPr>
            <a:t>; </a:t>
          </a:r>
          <a:r>
            <a:rPr lang="bg-BG" dirty="0" smtClean="0">
              <a:latin typeface="Segoe UI Light" panose="020B0502040204020203" pitchFamily="34" charset="0"/>
              <a:cs typeface="Segoe UI Light" panose="020B0502040204020203" pitchFamily="34" charset="0"/>
            </a:rPr>
            <a:t>обратна връзка на различни нива</a:t>
          </a:r>
          <a:r>
            <a:rPr lang="en-US" dirty="0" smtClean="0">
              <a:latin typeface="Segoe UI Light" panose="020B0502040204020203" pitchFamily="34" charset="0"/>
              <a:cs typeface="Segoe UI Light" panose="020B0502040204020203" pitchFamily="34" charset="0"/>
            </a:rPr>
            <a:t> (</a:t>
          </a:r>
          <a:r>
            <a:rPr lang="bg-BG" dirty="0" smtClean="0">
              <a:latin typeface="Segoe UI Light" panose="020B0502040204020203" pitchFamily="34" charset="0"/>
              <a:cs typeface="Segoe UI Light" panose="020B0502040204020203" pitchFamily="34" charset="0"/>
            </a:rPr>
            <a:t>оператори,служби,регион</a:t>
          </a:r>
          <a:r>
            <a:rPr lang="en-US" dirty="0" smtClean="0">
              <a:latin typeface="Segoe UI Light" panose="020B0502040204020203" pitchFamily="34" charset="0"/>
              <a:cs typeface="Segoe UI Light" panose="020B0502040204020203" pitchFamily="34" charset="0"/>
            </a:rPr>
            <a:t>); </a:t>
          </a:r>
          <a:r>
            <a:rPr lang="bg-BG" dirty="0" smtClean="0">
              <a:latin typeface="Segoe UI Light" panose="020B0502040204020203" pitchFamily="34" charset="0"/>
              <a:cs typeface="Segoe UI Light" panose="020B0502040204020203" pitchFamily="34" charset="0"/>
            </a:rPr>
            <a:t>псевдонимизация</a:t>
          </a:r>
          <a:r>
            <a:rPr lang="en-US" dirty="0" smtClean="0">
              <a:latin typeface="Segoe UI Light" panose="020B0502040204020203" pitchFamily="34" charset="0"/>
              <a:cs typeface="Segoe UI Light" panose="020B0502040204020203" pitchFamily="34" charset="0"/>
            </a:rPr>
            <a:t>; </a:t>
          </a:r>
          <a:r>
            <a:rPr lang="bg-BG" dirty="0" smtClean="0">
              <a:latin typeface="Segoe UI Light" panose="020B0502040204020203" pitchFamily="34" charset="0"/>
              <a:cs typeface="Segoe UI Light" panose="020B0502040204020203" pitchFamily="34" charset="0"/>
            </a:rPr>
            <a:t>нива с различен достъп</a:t>
          </a:r>
          <a:r>
            <a:rPr lang="en-US" dirty="0" smtClean="0">
              <a:latin typeface="Segoe UI Light" panose="020B0502040204020203" pitchFamily="34" charset="0"/>
              <a:cs typeface="Segoe UI Light" panose="020B0502040204020203" pitchFamily="34" charset="0"/>
            </a:rPr>
            <a:t>; </a:t>
          </a:r>
          <a:r>
            <a:rPr lang="bg-BG" dirty="0" smtClean="0">
              <a:latin typeface="Segoe UI Light" panose="020B0502040204020203" pitchFamily="34" charset="0"/>
              <a:cs typeface="Segoe UI Light" panose="020B0502040204020203" pitchFamily="34" charset="0"/>
            </a:rPr>
            <a:t>данни за наблюдение </a:t>
          </a:r>
          <a:r>
            <a:rPr lang="en-US" dirty="0" smtClean="0">
              <a:latin typeface="Segoe UI Light" panose="020B0502040204020203" pitchFamily="34" charset="0"/>
              <a:cs typeface="Segoe UI Light" panose="020B0502040204020203" pitchFamily="34" charset="0"/>
            </a:rPr>
            <a:t>(</a:t>
          </a:r>
          <a:r>
            <a:rPr lang="bg-BG" dirty="0" smtClean="0">
              <a:latin typeface="Segoe UI Light" panose="020B0502040204020203" pitchFamily="34" charset="0"/>
              <a:cs typeface="Segoe UI Light" panose="020B0502040204020203" pitchFamily="34" charset="0"/>
            </a:rPr>
            <a:t>национално</a:t>
          </a:r>
          <a:r>
            <a:rPr lang="en-US" dirty="0" smtClean="0">
              <a:latin typeface="Segoe UI Light" panose="020B0502040204020203" pitchFamily="34" charset="0"/>
              <a:cs typeface="Segoe UI Light" panose="020B0502040204020203" pitchFamily="34" charset="0"/>
            </a:rPr>
            <a:t>, </a:t>
          </a:r>
          <a:r>
            <a:rPr lang="bg-BG" dirty="0" smtClean="0">
              <a:latin typeface="Segoe UI Light" panose="020B0502040204020203" pitchFamily="34" charset="0"/>
              <a:cs typeface="Segoe UI Light" panose="020B0502040204020203" pitchFamily="34" charset="0"/>
            </a:rPr>
            <a:t>регионално</a:t>
          </a:r>
          <a:r>
            <a:rPr lang="en-US" dirty="0" smtClean="0">
              <a:latin typeface="Segoe UI Light" panose="020B0502040204020203" pitchFamily="34" charset="0"/>
              <a:cs typeface="Segoe UI Light" panose="020B0502040204020203" pitchFamily="34" charset="0"/>
            </a:rPr>
            <a:t>, </a:t>
          </a:r>
          <a:r>
            <a:rPr lang="bg-BG" dirty="0" smtClean="0">
              <a:latin typeface="Segoe UI Light" panose="020B0502040204020203" pitchFamily="34" charset="0"/>
              <a:cs typeface="Segoe UI Light" panose="020B0502040204020203" pitchFamily="34" charset="0"/>
            </a:rPr>
            <a:t>по тип и др</a:t>
          </a:r>
          <a:r>
            <a:rPr lang="en-US" dirty="0" smtClean="0">
              <a:latin typeface="Segoe UI Light" panose="020B0502040204020203" pitchFamily="34" charset="0"/>
              <a:cs typeface="Segoe UI Light" panose="020B0502040204020203" pitchFamily="34" charset="0"/>
            </a:rPr>
            <a:t>.)</a:t>
          </a:r>
          <a:endParaRPr lang="el-GR" dirty="0">
            <a:latin typeface="Segoe UI Light" panose="020B0502040204020203" pitchFamily="34" charset="0"/>
            <a:cs typeface="Segoe UI Light" panose="020B0502040204020203" pitchFamily="34" charset="0"/>
          </a:endParaRPr>
        </a:p>
      </dgm:t>
    </dgm:pt>
    <dgm:pt modelId="{57BD8B1E-AAD8-41FF-9470-4FB5BAF7996E}" type="parTrans" cxnId="{85D4A290-DE8B-4CDE-AA8B-22230EAAAEE5}">
      <dgm:prSet/>
      <dgm:spPr/>
      <dgm:t>
        <a:bodyPr/>
        <a:lstStyle/>
        <a:p>
          <a:endParaRPr lang="el-GR">
            <a:latin typeface="Segoe UI Light" panose="020B0502040204020203" pitchFamily="34" charset="0"/>
            <a:cs typeface="Segoe UI Light" panose="020B0502040204020203" pitchFamily="34" charset="0"/>
          </a:endParaRPr>
        </a:p>
      </dgm:t>
    </dgm:pt>
    <dgm:pt modelId="{A7C6DEAA-F659-4BFF-B812-860023D7B0E1}" type="sibTrans" cxnId="{85D4A290-DE8B-4CDE-AA8B-22230EAAAEE5}">
      <dgm:prSet/>
      <dgm:spPr/>
      <dgm:t>
        <a:bodyPr/>
        <a:lstStyle/>
        <a:p>
          <a:endParaRPr lang="el-GR">
            <a:latin typeface="Segoe UI Light" panose="020B0502040204020203" pitchFamily="34" charset="0"/>
            <a:cs typeface="Segoe UI Light" panose="020B0502040204020203" pitchFamily="34" charset="0"/>
          </a:endParaRPr>
        </a:p>
      </dgm:t>
    </dgm:pt>
    <dgm:pt modelId="{E4222874-2B22-46FE-B2E9-A99B6CD02083}" type="pres">
      <dgm:prSet presAssocID="{01640C91-C9F7-4CEA-A94E-DE54811A8B7E}" presName="compositeShape" presStyleCnt="0">
        <dgm:presLayoutVars>
          <dgm:chMax val="2"/>
          <dgm:dir/>
          <dgm:resizeHandles val="exact"/>
        </dgm:presLayoutVars>
      </dgm:prSet>
      <dgm:spPr/>
      <dgm:t>
        <a:bodyPr/>
        <a:lstStyle/>
        <a:p>
          <a:endParaRPr lang="el-GR"/>
        </a:p>
      </dgm:t>
    </dgm:pt>
    <dgm:pt modelId="{4A358E9D-EF7F-467B-A537-18E712B24492}" type="pres">
      <dgm:prSet presAssocID="{01640C91-C9F7-4CEA-A94E-DE54811A8B7E}" presName="divider" presStyleLbl="fgShp" presStyleIdx="0" presStyleCnt="1"/>
      <dgm:spPr/>
    </dgm:pt>
    <dgm:pt modelId="{C9EE6D8F-BA13-4F36-8CA7-6BB2FFE7CBEC}" type="pres">
      <dgm:prSet presAssocID="{DAFBEC95-56B8-4008-A1A2-15B348B84BE3}" presName="downArrow" presStyleLbl="node1" presStyleIdx="0" presStyleCnt="2"/>
      <dgm:spPr/>
    </dgm:pt>
    <dgm:pt modelId="{1131B3E0-B85B-4B1B-9EB9-AFF1D9C2C3F2}" type="pres">
      <dgm:prSet presAssocID="{DAFBEC95-56B8-4008-A1A2-15B348B84BE3}" presName="downArrowText" presStyleLbl="revTx" presStyleIdx="0" presStyleCnt="2" custScaleX="176558">
        <dgm:presLayoutVars>
          <dgm:bulletEnabled val="1"/>
        </dgm:presLayoutVars>
      </dgm:prSet>
      <dgm:spPr/>
      <dgm:t>
        <a:bodyPr/>
        <a:lstStyle/>
        <a:p>
          <a:endParaRPr lang="el-GR"/>
        </a:p>
      </dgm:t>
    </dgm:pt>
    <dgm:pt modelId="{1988B4E9-6FB0-4472-BA88-0D25598FC4A1}" type="pres">
      <dgm:prSet presAssocID="{A9F8B9AE-353C-4DD9-9BDE-C0A28BF56671}" presName="upArrow" presStyleLbl="node1" presStyleIdx="1" presStyleCnt="2"/>
      <dgm:spPr/>
    </dgm:pt>
    <dgm:pt modelId="{DC0B74A8-F610-4420-A6D5-8941E425C413}" type="pres">
      <dgm:prSet presAssocID="{A9F8B9AE-353C-4DD9-9BDE-C0A28BF56671}" presName="upArrowText" presStyleLbl="revTx" presStyleIdx="1" presStyleCnt="2" custScaleX="172890">
        <dgm:presLayoutVars>
          <dgm:bulletEnabled val="1"/>
        </dgm:presLayoutVars>
      </dgm:prSet>
      <dgm:spPr/>
      <dgm:t>
        <a:bodyPr/>
        <a:lstStyle/>
        <a:p>
          <a:endParaRPr lang="el-GR"/>
        </a:p>
      </dgm:t>
    </dgm:pt>
  </dgm:ptLst>
  <dgm:cxnLst>
    <dgm:cxn modelId="{07675944-CEC6-4CDE-B3F8-5EC333CCD92C}" type="presOf" srcId="{A9F8B9AE-353C-4DD9-9BDE-C0A28BF56671}" destId="{DC0B74A8-F610-4420-A6D5-8941E425C413}" srcOrd="0" destOrd="0" presId="urn:microsoft.com/office/officeart/2005/8/layout/arrow3"/>
    <dgm:cxn modelId="{A3C6C471-5B6D-47B7-BD6F-556EA2021FCF}" type="presOf" srcId="{01640C91-C9F7-4CEA-A94E-DE54811A8B7E}" destId="{E4222874-2B22-46FE-B2E9-A99B6CD02083}" srcOrd="0" destOrd="0" presId="urn:microsoft.com/office/officeart/2005/8/layout/arrow3"/>
    <dgm:cxn modelId="{85D4A290-DE8B-4CDE-AA8B-22230EAAAEE5}" srcId="{01640C91-C9F7-4CEA-A94E-DE54811A8B7E}" destId="{A9F8B9AE-353C-4DD9-9BDE-C0A28BF56671}" srcOrd="1" destOrd="0" parTransId="{57BD8B1E-AAD8-41FF-9470-4FB5BAF7996E}" sibTransId="{A7C6DEAA-F659-4BFF-B812-860023D7B0E1}"/>
    <dgm:cxn modelId="{D175AB75-06E8-4A73-8AD6-696883822571}" srcId="{01640C91-C9F7-4CEA-A94E-DE54811A8B7E}" destId="{DAFBEC95-56B8-4008-A1A2-15B348B84BE3}" srcOrd="0" destOrd="0" parTransId="{A44E9802-98D3-4C5D-9A90-88B0C5573BAA}" sibTransId="{F0184BAB-9FE4-4BF2-8FCB-A6BE380AA82B}"/>
    <dgm:cxn modelId="{58256E94-F794-41FC-A51B-4C7909BAEA30}" type="presOf" srcId="{DAFBEC95-56B8-4008-A1A2-15B348B84BE3}" destId="{1131B3E0-B85B-4B1B-9EB9-AFF1D9C2C3F2}" srcOrd="0" destOrd="0" presId="urn:microsoft.com/office/officeart/2005/8/layout/arrow3"/>
    <dgm:cxn modelId="{C958523B-C9F3-468D-9CBE-C6725315A60D}" type="presParOf" srcId="{E4222874-2B22-46FE-B2E9-A99B6CD02083}" destId="{4A358E9D-EF7F-467B-A537-18E712B24492}" srcOrd="0" destOrd="0" presId="urn:microsoft.com/office/officeart/2005/8/layout/arrow3"/>
    <dgm:cxn modelId="{0FCD0954-64B5-4096-8CF1-1B4577265325}" type="presParOf" srcId="{E4222874-2B22-46FE-B2E9-A99B6CD02083}" destId="{C9EE6D8F-BA13-4F36-8CA7-6BB2FFE7CBEC}" srcOrd="1" destOrd="0" presId="urn:microsoft.com/office/officeart/2005/8/layout/arrow3"/>
    <dgm:cxn modelId="{1A0292BF-A907-41C0-AC06-32A67B42C772}" type="presParOf" srcId="{E4222874-2B22-46FE-B2E9-A99B6CD02083}" destId="{1131B3E0-B85B-4B1B-9EB9-AFF1D9C2C3F2}" srcOrd="2" destOrd="0" presId="urn:microsoft.com/office/officeart/2005/8/layout/arrow3"/>
    <dgm:cxn modelId="{E3A0E335-9395-4112-A87B-F56C43D52588}" type="presParOf" srcId="{E4222874-2B22-46FE-B2E9-A99B6CD02083}" destId="{1988B4E9-6FB0-4472-BA88-0D25598FC4A1}" srcOrd="3" destOrd="0" presId="urn:microsoft.com/office/officeart/2005/8/layout/arrow3"/>
    <dgm:cxn modelId="{FDF600DB-7AB2-4E37-B729-7B8A20ED58A9}" type="presParOf" srcId="{E4222874-2B22-46FE-B2E9-A99B6CD02083}" destId="{DC0B74A8-F610-4420-A6D5-8941E425C413}" srcOrd="4" destOrd="0" presId="urn:microsoft.com/office/officeart/2005/8/layout/arrow3"/>
  </dgm:cxnLst>
  <dgm:bg/>
  <dgm:whole/>
  <dgm:extLst>
    <a:ext uri="http://schemas.microsoft.com/office/drawing/2008/diagram">
      <dsp:dataModelExt xmlns="" xmlns:dsp="http://schemas.microsoft.com/office/drawing/2008/diagram" relId="rId7" minVer="http://schemas.openxmlformats.org/drawingml/2006/diagram"/>
    </a:ext>
  </dgm:extLst>
</dgm:dataModel>
</file>

<file path=ppt/diagrams/layout1.xml><?xml version="1.0" encoding="utf-8"?>
<dgm:layoutDef xmlns:dgm="http://schemas.openxmlformats.org/drawingml/2006/diagram" xmlns:a="http://schemas.openxmlformats.org/drawingml/2006/main" uniqueId="urn:microsoft.com/office/officeart/2005/8/layout/arrow3">
  <dgm:title val=""/>
  <dgm:desc val=""/>
  <dgm:catLst>
    <dgm:cat type="relationship" pri="5000"/>
  </dgm:catLst>
  <dgm:sampData>
    <dgm:dataModel>
      <dgm:ptLst>
        <dgm:pt modelId="0" type="doc"/>
        <dgm:pt modelId="1">
          <dgm:prSet phldr="1"/>
        </dgm:pt>
        <dgm:pt modelId="2">
          <dgm:prSet phldr="1"/>
        </dgm:pt>
      </dgm:ptLst>
      <dgm:cxnLst>
        <dgm:cxn modelId="4" srcId="0" destId="1" srcOrd="0" destOrd="0"/>
        <dgm:cxn modelId="5" srcId="0" destId="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Lst>
      <dgm:cxnLst>
        <dgm:cxn modelId="3" srcId="0" destId="1" srcOrd="0" destOrd="0"/>
        <dgm:cxn modelId="4" srcId="0" destId="2" srcOrd="1" destOrd="0"/>
      </dgm:cxnLst>
      <dgm:bg/>
      <dgm:whole/>
    </dgm:dataModel>
  </dgm:clrData>
  <dgm:layoutNode name="compositeShape">
    <dgm:varLst>
      <dgm:chMax val="2"/>
      <dgm:dir/>
      <dgm:resizeHandles val="exact"/>
    </dgm:varLst>
    <dgm:alg type="composite">
      <dgm:param type="horzAlign" val="none"/>
      <dgm:param type="vertAlign" val="none"/>
    </dgm:alg>
    <dgm:shape xmlns:r="http://schemas.openxmlformats.org/officeDocument/2006/relationships" r:blip="">
      <dgm:adjLst/>
    </dgm:shape>
    <dgm:presOf/>
    <dgm:choose name="Name0">
      <dgm:if name="Name1" func="var" arg="dir" op="equ" val="norm">
        <dgm:choose name="Name2">
          <dgm:if name="Name3" axis="ch" ptType="node" func="cnt" op="gte" val="2">
            <dgm:constrLst>
              <dgm:constr type="w" for="ch" forName="divider" refType="w"/>
              <dgm:constr type="h" for="ch" forName="divider" refType="w" fact="0.2"/>
              <dgm:constr type="h" for="ch" forName="divider" refType="h" op="gte" fact="0.2"/>
              <dgm:constr type="h" for="ch" forName="divider" refType="h" op="lte" fact="0.4"/>
              <dgm:constr type="ctrX" for="ch" forName="divider" refType="w" fact="0.5"/>
              <dgm:constr type="ctrY" for="ch" forName="divider" refType="h" fact="0.5"/>
              <dgm:constr type="w" for="ch" forName="downArrow" refType="w" fact="0.3"/>
              <dgm:constr type="h" for="ch" forName="downArrow" refType="h" fact="0.4"/>
              <dgm:constr type="l" for="ch" forName="downArrow" refType="w" fact="0.1"/>
              <dgm:constr type="t" for="ch" forName="downArrow" refType="h" fact="0.05"/>
              <dgm:constr type="lOff" for="ch" forName="downArrow" refType="w" fact="0.02"/>
              <dgm:constr type="w" for="ch" forName="downArrowText" refType="w" fact="0.32"/>
              <dgm:constr type="h" for="ch" forName="downArrowText" refType="h" fact="0.42"/>
              <dgm:constr type="t" for="ch" forName="downArrowText"/>
              <dgm:constr type="r" for="ch" forName="downArrowText" refType="w" fact="0.85"/>
              <dgm:constr type="w" for="ch" forName="upArrow" refType="w" fact="0.3"/>
              <dgm:constr type="h" for="ch" forName="upArrow" refType="h" fact="0.4"/>
              <dgm:constr type="b" for="ch" forName="upArrow" refType="h" fact="0.95"/>
              <dgm:constr type="r" for="ch" forName="upArrow" refType="w" fact="0.9"/>
              <dgm:constr type="rOff" for="ch" forName="upArrow" refType="w" fact="-0.02"/>
              <dgm:constr type="w" for="ch" forName="upArrowText" refType="w" fact="0.32"/>
              <dgm:constr type="h" for="ch" forName="upArrowText" refType="h" fact="0.42"/>
              <dgm:constr type="b" for="ch" forName="upArrowText" refType="h"/>
              <dgm:constr type="l" for="ch" forName="upArrowText" refType="w" fact="0.15"/>
              <dgm:constr type="primFontSz" for="ch" ptType="node" op="equ" val="65"/>
            </dgm:constrLst>
          </dgm:if>
          <dgm:else name="Name4">
            <dgm:constrLst>
              <dgm:constr type="w" for="ch" forName="downArrow" refType="w" fact="0.4"/>
              <dgm:constr type="h" for="ch" forName="downArrow" refType="h" fact="0.8"/>
              <dgm:constr type="l" for="ch" forName="downArrow" refType="w" fact="0.02"/>
              <dgm:constr type="t" for="ch" forName="downArrow" refType="h" fact="0.05"/>
              <dgm:constr type="lOff" for="ch" forName="downArrow" refType="w" fact="0.02"/>
              <dgm:constr type="w" for="ch" forName="downArrowText" refType="w" fact="0.5"/>
              <dgm:constr type="h" for="ch" forName="downArrowText" refType="h"/>
              <dgm:constr type="t" for="ch" forName="downArrowText"/>
              <dgm:constr type="r" for="ch" forName="downArrowText" refType="w"/>
              <dgm:constr type="primFontSz" for="ch" ptType="node" op="equ" val="65"/>
            </dgm:constrLst>
          </dgm:else>
        </dgm:choose>
      </dgm:if>
      <dgm:else name="Name5">
        <dgm:choose name="Name6">
          <dgm:if name="Name7" axis="ch" ptType="node" func="cnt" op="gte" val="2">
            <dgm:constrLst>
              <dgm:constr type="w" for="ch" forName="divider" refType="w"/>
              <dgm:constr type="h" for="ch" forName="divider" refType="w" fact="0.2"/>
              <dgm:constr type="h" for="ch" forName="divider" refType="h" op="gte" fact="0.2"/>
              <dgm:constr type="h" for="ch" forName="divider" refType="h" op="lte" fact="0.4"/>
              <dgm:constr type="ctrX" for="ch" forName="divider" refType="w" fact="0.5"/>
              <dgm:constr type="ctrY" for="ch" forName="divider" refType="h" fact="0.5"/>
              <dgm:constr type="w" for="ch" forName="downArrow" refType="w" fact="0.3"/>
              <dgm:constr type="h" for="ch" forName="downArrow" refType="h" fact="0.4"/>
              <dgm:constr type="r" for="ch" forName="downArrow" refType="w" fact="0.9"/>
              <dgm:constr type="t" for="ch" forName="downArrow" refType="h" fact="0.05"/>
              <dgm:constr type="rOff" for="ch" forName="downArrow" refType="w" fact="-0.02"/>
              <dgm:constr type="w" for="ch" forName="downArrowText" refType="w" fact="0.32"/>
              <dgm:constr type="h" for="ch" forName="downArrowText" refType="h" fact="0.42"/>
              <dgm:constr type="t" for="ch" forName="downArrowText"/>
              <dgm:constr type="l" for="ch" forName="downArrowText" refType="w" fact="0.15"/>
              <dgm:constr type="w" for="ch" forName="upArrow" refType="w" fact="0.3"/>
              <dgm:constr type="h" for="ch" forName="upArrow" refType="h" fact="0.4"/>
              <dgm:constr type="b" for="ch" forName="upArrow" refType="h" fact="0.95"/>
              <dgm:constr type="l" for="ch" forName="upArrow" refType="w" fact="0.1"/>
              <dgm:constr type="lOff" for="ch" forName="upArrow" refType="w" fact="0.02"/>
              <dgm:constr type="w" for="ch" forName="upArrowText" refType="w" fact="0.32"/>
              <dgm:constr type="h" for="ch" forName="upArrowText" refType="h" fact="0.42"/>
              <dgm:constr type="b" for="ch" forName="upArrowText" refType="h"/>
              <dgm:constr type="r" for="ch" forName="upArrowText" refType="w" fact="0.85"/>
              <dgm:constr type="primFontSz" for="ch" ptType="node" op="equ" val="65"/>
            </dgm:constrLst>
          </dgm:if>
          <dgm:else name="Name8">
            <dgm:constrLst>
              <dgm:constr type="w" for="ch" forName="downArrow" refType="w" fact="0.4"/>
              <dgm:constr type="h" for="ch" forName="downArrow" refType="h" fact="0.8"/>
              <dgm:constr type="r" for="ch" forName="downArrow" refType="w" fact="0.98"/>
              <dgm:constr type="t" for="ch" forName="downArrow" refType="h" fact="0.05"/>
              <dgm:constr type="rOff" for="ch" forName="downArrow" refType="w" fact="-0.02"/>
              <dgm:constr type="w" for="ch" forName="downArrowText" refType="w" fact="0.5"/>
              <dgm:constr type="h" for="ch" forName="downArrowText" refType="h"/>
              <dgm:constr type="t" for="ch" forName="downArrowText"/>
              <dgm:constr type="l" for="ch" forName="downArrowText"/>
              <dgm:constr type="primFontSz" for="ch" ptType="node" op="equ" val="65"/>
            </dgm:constrLst>
          </dgm:else>
        </dgm:choose>
      </dgm:else>
    </dgm:choose>
    <dgm:ruleLst/>
    <dgm:choose name="Name9">
      <dgm:if name="Name10" axis="ch" ptType="node" func="cnt" op="gte" val="2">
        <dgm:layoutNode name="divider" styleLbl="fgShp">
          <dgm:alg type="sp"/>
          <dgm:choose name="Name11">
            <dgm:if name="Name12" func="var" arg="dir" op="equ" val="norm">
              <dgm:shape xmlns:r="http://schemas.openxmlformats.org/officeDocument/2006/relationships" rot="-5" type="mathMinus" r:blip="">
                <dgm:adjLst/>
              </dgm:shape>
            </dgm:if>
            <dgm:else name="Name13">
              <dgm:shape xmlns:r="http://schemas.openxmlformats.org/officeDocument/2006/relationships" rot="5" type="mathMinus" r:blip="">
                <dgm:adjLst/>
              </dgm:shape>
            </dgm:else>
          </dgm:choose>
          <dgm:presOf/>
          <dgm:constrLst/>
          <dgm:ruleLst/>
        </dgm:layoutNode>
      </dgm:if>
      <dgm:else name="Name14"/>
    </dgm:choose>
    <dgm:forEach name="Name15" axis="ch" ptType="node" cnt="1">
      <dgm:layoutNode name="downArrow" styleLbl="node1">
        <dgm:alg type="sp"/>
        <dgm:shape xmlns:r="http://schemas.openxmlformats.org/officeDocument/2006/relationships" type="downArrow" r:blip="">
          <dgm:adjLst/>
        </dgm:shape>
        <dgm:presOf/>
        <dgm:constrLst/>
        <dgm:ruleLst/>
      </dgm:layoutNode>
      <dgm:layoutNode name="downArrowText" styleLbl="revTx">
        <dgm:varLst>
          <dgm:bulletEnabled val="1"/>
        </dgm:varLst>
        <dgm:alg type="tx">
          <dgm:param type="txAnchorVertCh" val="mid"/>
        </dgm:alg>
        <dgm:shape xmlns:r="http://schemas.openxmlformats.org/officeDocument/2006/relationships" type="rect" r:blip="">
          <dgm:adjLst/>
        </dgm:shape>
        <dgm:presOf axis="desOrSelf" ptType="node"/>
        <dgm:constrLst/>
        <dgm:ruleLst>
          <dgm:rule type="primFontSz" val="5" fact="NaN" max="NaN"/>
        </dgm:ruleLst>
      </dgm:layoutNode>
    </dgm:forEach>
    <dgm:forEach name="Name16" axis="ch" ptType="node" st="2" cnt="1">
      <dgm:layoutNode name="upArrow" styleLbl="node1">
        <dgm:alg type="sp"/>
        <dgm:shape xmlns:r="http://schemas.openxmlformats.org/officeDocument/2006/relationships" type="upArrow" r:blip="">
          <dgm:adjLst/>
        </dgm:shape>
        <dgm:presOf/>
        <dgm:constrLst/>
        <dgm:ruleLst/>
      </dgm:layoutNode>
      <dgm:layoutNode name="upArrowText" styleLbl="revTx">
        <dgm:varLst>
          <dgm:bulletEnabled val="1"/>
        </dgm:varLst>
        <dgm:alg type="tx">
          <dgm:param type="txAnchorVertCh" val="mid"/>
        </dgm:alg>
        <dgm:shape xmlns:r="http://schemas.openxmlformats.org/officeDocument/2006/relationships" type="rect" r:blip="">
          <dgm:adjLst/>
        </dgm:shape>
        <dgm:presOf axis="desOrSelf" ptType="node"/>
        <dgm:constrLst/>
        <dgm:ruleLst>
          <dgm:rule type="primFontSz" val="5" fact="NaN" max="NaN"/>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l-GR"/>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7C624EB-1C4B-4232-B975-72A2D3EFBEC8}" type="datetimeFigureOut">
              <a:rPr lang="el-GR" smtClean="0"/>
              <a:pPr/>
              <a:t>1/2/2022</a:t>
            </a:fld>
            <a:endParaRPr lang="el-GR"/>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l-GR"/>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l-GR"/>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0E7539B-C323-4049-8909-F9628D885A5E}" type="slidenum">
              <a:rPr lang="el-GR" smtClean="0"/>
              <a:pPr/>
              <a:t>‹#›</a:t>
            </a:fld>
            <a:endParaRPr lang="el-GR"/>
          </a:p>
        </p:txBody>
      </p:sp>
    </p:spTree>
    <p:extLst>
      <p:ext uri="{BB962C8B-B14F-4D97-AF65-F5344CB8AC3E}">
        <p14:creationId xmlns="" xmlns:p14="http://schemas.microsoft.com/office/powerpoint/2010/main" val="363820405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3" Type="http://schemas.openxmlformats.org/officeDocument/2006/relationships/hyperlink" Target="https://www.bromley.gov.uk/info/200127/safeguarding_children/163/reporting_child_abuse/3" TargetMode="External"/><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3" Type="http://schemas.openxmlformats.org/officeDocument/2006/relationships/hyperlink" Target="https://www.bromley.gov.uk/info/200127/safeguarding_children/163/reporting_child_abuse/3" TargetMode="External"/><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3" Type="http://schemas.openxmlformats.org/officeDocument/2006/relationships/hyperlink" Target="https://www.bromley.gov.uk/info/200127/safeguarding_children/163/reporting_child_abuse/3" TargetMode="External"/><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3" Type="http://schemas.openxmlformats.org/officeDocument/2006/relationships/hyperlink" Target="https://www.bromley.gov.uk/info/200127/safeguarding_children/163/reporting_child_abuse/3" TargetMode="External"/><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3" Type="http://schemas.openxmlformats.org/officeDocument/2006/relationships/hyperlink" Target="https://www.bromley.gov.uk/info/200127/safeguarding_children/163/reporting_child_abuse/3" TargetMode="External"/><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3" Type="http://schemas.openxmlformats.org/officeDocument/2006/relationships/hyperlink" Target="https://www.bromley.gov.uk/info/200127/safeguarding_children/163/reporting_child_abuse/3" TargetMode="External"/><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3" Type="http://schemas.openxmlformats.org/officeDocument/2006/relationships/hyperlink" Target="https://www.bromley.gov.uk/info/200127/safeguarding_children/163/reporting_child_abuse/3" TargetMode="External"/><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3" Type="http://schemas.openxmlformats.org/officeDocument/2006/relationships/hyperlink" Target="http://www.euro.who.int/__data/assets/pdf_file/0017/381140/wh12-ecm-rep-eng.pdf?ua=1" TargetMode="External"/><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3" Type="http://schemas.openxmlformats.org/officeDocument/2006/relationships/hyperlink" Target="http://www.euro.who.int/__data/assets/pdf_file/0017/381140/wh12-ecm-rep-eng.pdf?ua=1" TargetMode="External"/><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3" Type="http://schemas.openxmlformats.org/officeDocument/2006/relationships/hyperlink" Target="https://www.refworld.org/docid/4e6da4922.html" TargetMode="External"/><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3" Type="http://schemas.openxmlformats.org/officeDocument/2006/relationships/hyperlink" Target="https://fra.europa.eu/en/publication/2015/mapping-child-protection-systems-eu/reporting-1" TargetMode="External"/><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3" Type="http://schemas.openxmlformats.org/officeDocument/2006/relationships/hyperlink" Target="https://fra.europa.eu/en/publication/2015/mapping-child-protection-systems-eu/reporting-1" TargetMode="External"/><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3" Type="http://schemas.openxmlformats.org/officeDocument/2006/relationships/hyperlink" Target="https://fra.europa.eu/en/publication/2015/mapping-child-protection-systems-eu/reporting2" TargetMode="External"/><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3" Type="http://schemas.openxmlformats.org/officeDocument/2006/relationships/hyperlink" Target="http://www.euro.who.int/__data/assets/pdf_file/0017/381140/wh12-ecm-rep-eng.pdf?ua=1" TargetMode="External"/><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l-GR" dirty="0"/>
          </a:p>
        </p:txBody>
      </p:sp>
      <p:sp>
        <p:nvSpPr>
          <p:cNvPr id="4" name="Slide Number Placeholder 3"/>
          <p:cNvSpPr>
            <a:spLocks noGrp="1"/>
          </p:cNvSpPr>
          <p:nvPr>
            <p:ph type="sldNum" sz="quarter" idx="10"/>
          </p:nvPr>
        </p:nvSpPr>
        <p:spPr/>
        <p:txBody>
          <a:bodyPr/>
          <a:lstStyle/>
          <a:p>
            <a:fld id="{10E7539B-C323-4049-8909-F9628D885A5E}" type="slidenum">
              <a:rPr lang="el-GR" smtClean="0"/>
              <a:pPr/>
              <a:t>1</a:t>
            </a:fld>
            <a:endParaRPr lang="el-GR"/>
          </a:p>
        </p:txBody>
      </p:sp>
    </p:spTree>
    <p:extLst>
      <p:ext uri="{BB962C8B-B14F-4D97-AF65-F5344CB8AC3E}">
        <p14:creationId xmlns="" xmlns:p14="http://schemas.microsoft.com/office/powerpoint/2010/main" val="129164898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smtClean="0"/>
              <a:t>Finkelhor</a:t>
            </a:r>
            <a:r>
              <a:rPr lang="en-US" dirty="0" smtClean="0"/>
              <a:t>, D. (2005). The main problem is underreporting child abuse and neglect. </a:t>
            </a:r>
            <a:r>
              <a:rPr lang="en-US" i="1" dirty="0" smtClean="0"/>
              <a:t>Current controversies on family violence</a:t>
            </a:r>
            <a:r>
              <a:rPr lang="en-US" dirty="0" smtClean="0"/>
              <a:t>, </a:t>
            </a:r>
            <a:r>
              <a:rPr lang="en-US" i="1" dirty="0" smtClean="0"/>
              <a:t>2</a:t>
            </a:r>
            <a:r>
              <a:rPr lang="en-US" dirty="0" smtClean="0"/>
              <a:t>, 299-310.</a:t>
            </a:r>
            <a:endParaRPr lang="el-GR" dirty="0"/>
          </a:p>
        </p:txBody>
      </p:sp>
      <p:sp>
        <p:nvSpPr>
          <p:cNvPr id="4" name="Slide Number Placeholder 3"/>
          <p:cNvSpPr>
            <a:spLocks noGrp="1"/>
          </p:cNvSpPr>
          <p:nvPr>
            <p:ph type="sldNum" sz="quarter" idx="10"/>
          </p:nvPr>
        </p:nvSpPr>
        <p:spPr/>
        <p:txBody>
          <a:bodyPr/>
          <a:lstStyle/>
          <a:p>
            <a:fld id="{10E7539B-C323-4049-8909-F9628D885A5E}" type="slidenum">
              <a:rPr lang="el-GR" smtClean="0"/>
              <a:pPr/>
              <a:t>14</a:t>
            </a:fld>
            <a:endParaRPr lang="el-GR"/>
          </a:p>
        </p:txBody>
      </p:sp>
    </p:spTree>
    <p:extLst>
      <p:ext uri="{BB962C8B-B14F-4D97-AF65-F5344CB8AC3E}">
        <p14:creationId xmlns="" xmlns:p14="http://schemas.microsoft.com/office/powerpoint/2010/main" val="27481731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hlinkClick r:id="rId3"/>
              </a:rPr>
              <a:t>https://www.bromley.gov.uk/info/200127/safeguarding_children/163/reporting_child_abuse/3</a:t>
            </a:r>
            <a:endParaRPr lang="el-GR" dirty="0"/>
          </a:p>
        </p:txBody>
      </p:sp>
      <p:sp>
        <p:nvSpPr>
          <p:cNvPr id="4" name="Slide Number Placeholder 3"/>
          <p:cNvSpPr>
            <a:spLocks noGrp="1"/>
          </p:cNvSpPr>
          <p:nvPr>
            <p:ph type="sldNum" sz="quarter" idx="10"/>
          </p:nvPr>
        </p:nvSpPr>
        <p:spPr/>
        <p:txBody>
          <a:bodyPr/>
          <a:lstStyle/>
          <a:p>
            <a:fld id="{10E7539B-C323-4049-8909-F9628D885A5E}" type="slidenum">
              <a:rPr lang="el-GR" smtClean="0"/>
              <a:pPr/>
              <a:t>15</a:t>
            </a:fld>
            <a:endParaRPr lang="el-GR"/>
          </a:p>
        </p:txBody>
      </p:sp>
    </p:spTree>
    <p:extLst>
      <p:ext uri="{BB962C8B-B14F-4D97-AF65-F5344CB8AC3E}">
        <p14:creationId xmlns="" xmlns:p14="http://schemas.microsoft.com/office/powerpoint/2010/main" val="106643789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Source: </a:t>
            </a:r>
            <a:r>
              <a:rPr lang="en-GB" dirty="0" smtClean="0">
                <a:hlinkClick r:id="rId3"/>
              </a:rPr>
              <a:t>https://www.bromley.gov.uk/info/200127/safeguarding_children/163/reporting_child_abuse/3</a:t>
            </a:r>
            <a:endParaRPr lang="el-GR" dirty="0"/>
          </a:p>
        </p:txBody>
      </p:sp>
      <p:sp>
        <p:nvSpPr>
          <p:cNvPr id="4" name="Slide Number Placeholder 3"/>
          <p:cNvSpPr>
            <a:spLocks noGrp="1"/>
          </p:cNvSpPr>
          <p:nvPr>
            <p:ph type="sldNum" sz="quarter" idx="10"/>
          </p:nvPr>
        </p:nvSpPr>
        <p:spPr/>
        <p:txBody>
          <a:bodyPr/>
          <a:lstStyle/>
          <a:p>
            <a:fld id="{C6A1884C-3BA5-4540-A86E-2D1D803DA05A}" type="slidenum">
              <a:rPr lang="el-GR" smtClean="0"/>
              <a:pPr/>
              <a:t>16</a:t>
            </a:fld>
            <a:endParaRPr lang="el-GR"/>
          </a:p>
        </p:txBody>
      </p:sp>
    </p:spTree>
    <p:extLst>
      <p:ext uri="{BB962C8B-B14F-4D97-AF65-F5344CB8AC3E}">
        <p14:creationId xmlns="" xmlns:p14="http://schemas.microsoft.com/office/powerpoint/2010/main" val="346900518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Source: </a:t>
            </a:r>
            <a:r>
              <a:rPr lang="en-GB" dirty="0" smtClean="0">
                <a:hlinkClick r:id="rId3"/>
              </a:rPr>
              <a:t>https://www.bromley.gov.uk/info/200127/safeguarding_children/163/reporting_child_abuse/3</a:t>
            </a:r>
            <a:endParaRPr lang="el-GR" dirty="0"/>
          </a:p>
        </p:txBody>
      </p:sp>
      <p:sp>
        <p:nvSpPr>
          <p:cNvPr id="4" name="Slide Number Placeholder 3"/>
          <p:cNvSpPr>
            <a:spLocks noGrp="1"/>
          </p:cNvSpPr>
          <p:nvPr>
            <p:ph type="sldNum" sz="quarter" idx="10"/>
          </p:nvPr>
        </p:nvSpPr>
        <p:spPr/>
        <p:txBody>
          <a:bodyPr/>
          <a:lstStyle/>
          <a:p>
            <a:fld id="{C6A1884C-3BA5-4540-A86E-2D1D803DA05A}" type="slidenum">
              <a:rPr lang="el-GR" smtClean="0"/>
              <a:pPr/>
              <a:t>17</a:t>
            </a:fld>
            <a:endParaRPr lang="el-GR"/>
          </a:p>
        </p:txBody>
      </p:sp>
    </p:spTree>
    <p:extLst>
      <p:ext uri="{BB962C8B-B14F-4D97-AF65-F5344CB8AC3E}">
        <p14:creationId xmlns="" xmlns:p14="http://schemas.microsoft.com/office/powerpoint/2010/main" val="148279042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Source: </a:t>
            </a:r>
            <a:r>
              <a:rPr lang="en-GB" dirty="0" smtClean="0">
                <a:hlinkClick r:id="rId3"/>
              </a:rPr>
              <a:t>https://www.bromley.gov.uk/info/200127/safeguarding_children/163/reporting_child_abuse/3</a:t>
            </a:r>
            <a:endParaRPr lang="el-GR" dirty="0"/>
          </a:p>
        </p:txBody>
      </p:sp>
      <p:sp>
        <p:nvSpPr>
          <p:cNvPr id="4" name="Slide Number Placeholder 3"/>
          <p:cNvSpPr>
            <a:spLocks noGrp="1"/>
          </p:cNvSpPr>
          <p:nvPr>
            <p:ph type="sldNum" sz="quarter" idx="10"/>
          </p:nvPr>
        </p:nvSpPr>
        <p:spPr/>
        <p:txBody>
          <a:bodyPr/>
          <a:lstStyle/>
          <a:p>
            <a:fld id="{C6A1884C-3BA5-4540-A86E-2D1D803DA05A}" type="slidenum">
              <a:rPr lang="el-GR" smtClean="0"/>
              <a:pPr/>
              <a:t>18</a:t>
            </a:fld>
            <a:endParaRPr lang="el-GR"/>
          </a:p>
        </p:txBody>
      </p:sp>
    </p:spTree>
    <p:extLst>
      <p:ext uri="{BB962C8B-B14F-4D97-AF65-F5344CB8AC3E}">
        <p14:creationId xmlns="" xmlns:p14="http://schemas.microsoft.com/office/powerpoint/2010/main" val="242138182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Source: </a:t>
            </a:r>
            <a:r>
              <a:rPr lang="en-GB" dirty="0" smtClean="0">
                <a:hlinkClick r:id="rId3"/>
              </a:rPr>
              <a:t>https://www.bromley.gov.uk/info/200127/safeguarding_children/163/reporting_child_abuse/3</a:t>
            </a:r>
            <a:endParaRPr lang="el-GR" dirty="0"/>
          </a:p>
        </p:txBody>
      </p:sp>
      <p:sp>
        <p:nvSpPr>
          <p:cNvPr id="4" name="Slide Number Placeholder 3"/>
          <p:cNvSpPr>
            <a:spLocks noGrp="1"/>
          </p:cNvSpPr>
          <p:nvPr>
            <p:ph type="sldNum" sz="quarter" idx="10"/>
          </p:nvPr>
        </p:nvSpPr>
        <p:spPr/>
        <p:txBody>
          <a:bodyPr/>
          <a:lstStyle/>
          <a:p>
            <a:fld id="{C6A1884C-3BA5-4540-A86E-2D1D803DA05A}" type="slidenum">
              <a:rPr lang="el-GR" smtClean="0"/>
              <a:pPr/>
              <a:t>19</a:t>
            </a:fld>
            <a:endParaRPr lang="el-GR"/>
          </a:p>
        </p:txBody>
      </p:sp>
    </p:spTree>
    <p:extLst>
      <p:ext uri="{BB962C8B-B14F-4D97-AF65-F5344CB8AC3E}">
        <p14:creationId xmlns="" xmlns:p14="http://schemas.microsoft.com/office/powerpoint/2010/main" val="396250286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Source: </a:t>
            </a:r>
            <a:r>
              <a:rPr lang="en-GB" dirty="0" smtClean="0">
                <a:hlinkClick r:id="rId3"/>
              </a:rPr>
              <a:t>https://www.bromley.gov.uk/info/200127/safeguarding_children/163/reporting_child_abuse/3</a:t>
            </a:r>
            <a:endParaRPr lang="el-GR" dirty="0"/>
          </a:p>
        </p:txBody>
      </p:sp>
      <p:sp>
        <p:nvSpPr>
          <p:cNvPr id="4" name="Slide Number Placeholder 3"/>
          <p:cNvSpPr>
            <a:spLocks noGrp="1"/>
          </p:cNvSpPr>
          <p:nvPr>
            <p:ph type="sldNum" sz="quarter" idx="10"/>
          </p:nvPr>
        </p:nvSpPr>
        <p:spPr/>
        <p:txBody>
          <a:bodyPr/>
          <a:lstStyle/>
          <a:p>
            <a:fld id="{C6A1884C-3BA5-4540-A86E-2D1D803DA05A}" type="slidenum">
              <a:rPr lang="el-GR" smtClean="0"/>
              <a:pPr/>
              <a:t>20</a:t>
            </a:fld>
            <a:endParaRPr lang="el-GR"/>
          </a:p>
        </p:txBody>
      </p:sp>
    </p:spTree>
    <p:extLst>
      <p:ext uri="{BB962C8B-B14F-4D97-AF65-F5344CB8AC3E}">
        <p14:creationId xmlns="" xmlns:p14="http://schemas.microsoft.com/office/powerpoint/2010/main" val="232207473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Source: </a:t>
            </a:r>
            <a:r>
              <a:rPr lang="en-GB" dirty="0" smtClean="0">
                <a:hlinkClick r:id="rId3"/>
              </a:rPr>
              <a:t>https://www.bromley.gov.uk/info/200127/safeguarding_children/163/reporting_child_abuse/3</a:t>
            </a:r>
            <a:endParaRPr lang="el-GR" dirty="0"/>
          </a:p>
        </p:txBody>
      </p:sp>
      <p:sp>
        <p:nvSpPr>
          <p:cNvPr id="4" name="Slide Number Placeholder 3"/>
          <p:cNvSpPr>
            <a:spLocks noGrp="1"/>
          </p:cNvSpPr>
          <p:nvPr>
            <p:ph type="sldNum" sz="quarter" idx="10"/>
          </p:nvPr>
        </p:nvSpPr>
        <p:spPr/>
        <p:txBody>
          <a:bodyPr/>
          <a:lstStyle/>
          <a:p>
            <a:fld id="{C6A1884C-3BA5-4540-A86E-2D1D803DA05A}" type="slidenum">
              <a:rPr lang="el-GR" smtClean="0"/>
              <a:pPr/>
              <a:t>21</a:t>
            </a:fld>
            <a:endParaRPr lang="el-GR"/>
          </a:p>
        </p:txBody>
      </p:sp>
    </p:spTree>
    <p:extLst>
      <p:ext uri="{BB962C8B-B14F-4D97-AF65-F5344CB8AC3E}">
        <p14:creationId xmlns="" xmlns:p14="http://schemas.microsoft.com/office/powerpoint/2010/main" val="48270679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r>
              <a:rPr lang="en-US" dirty="0" smtClean="0">
                <a:solidFill>
                  <a:schemeClr val="accent2">
                    <a:lumMod val="75000"/>
                  </a:schemeClr>
                </a:solidFill>
              </a:rPr>
              <a:t>To be completed at national level – you may use some of the data available in page 2 of your national policy brief</a:t>
            </a:r>
          </a:p>
          <a:p>
            <a:pPr marL="0" indent="0">
              <a:buNone/>
            </a:pPr>
            <a:r>
              <a:rPr lang="en-US" dirty="0" smtClean="0">
                <a:solidFill>
                  <a:schemeClr val="accent2">
                    <a:lumMod val="75000"/>
                  </a:schemeClr>
                </a:solidFill>
              </a:rPr>
              <a:t>See examples in the next slides</a:t>
            </a:r>
          </a:p>
          <a:p>
            <a:endParaRPr lang="en-US" dirty="0"/>
          </a:p>
        </p:txBody>
      </p:sp>
      <p:sp>
        <p:nvSpPr>
          <p:cNvPr id="4" name="Slide Number Placeholder 3"/>
          <p:cNvSpPr>
            <a:spLocks noGrp="1"/>
          </p:cNvSpPr>
          <p:nvPr>
            <p:ph type="sldNum" sz="quarter" idx="5"/>
          </p:nvPr>
        </p:nvSpPr>
        <p:spPr/>
        <p:txBody>
          <a:bodyPr/>
          <a:lstStyle/>
          <a:p>
            <a:fld id="{D7A5B808-B173-457B-8766-C37406316B0C}" type="slidenum">
              <a:rPr lang="el-GR" smtClean="0"/>
              <a:pPr/>
              <a:t>22</a:t>
            </a:fld>
            <a:endParaRPr lang="el-GR"/>
          </a:p>
        </p:txBody>
      </p:sp>
    </p:spTree>
    <p:extLst>
      <p:ext uri="{BB962C8B-B14F-4D97-AF65-F5344CB8AC3E}">
        <p14:creationId xmlns="" xmlns:p14="http://schemas.microsoft.com/office/powerpoint/2010/main" val="109311283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1A1C223-6EB0-4F50-A40C-B19A1903675E}" type="slidenum">
              <a:rPr lang="el-GR"/>
              <a:pPr/>
              <a:t>23</a:t>
            </a:fld>
            <a:endParaRPr lang="el-GR" dirty="0"/>
          </a:p>
        </p:txBody>
      </p:sp>
      <p:sp>
        <p:nvSpPr>
          <p:cNvPr id="200706" name="Rectangle 2"/>
          <p:cNvSpPr>
            <a:spLocks noGrp="1" noRot="1" noChangeAspect="1" noChangeArrowheads="1" noTextEdit="1"/>
          </p:cNvSpPr>
          <p:nvPr>
            <p:ph type="sldImg"/>
          </p:nvPr>
        </p:nvSpPr>
        <p:spPr>
          <a:ln/>
        </p:spPr>
      </p:sp>
      <p:sp>
        <p:nvSpPr>
          <p:cNvPr id="200707" name="Rectangle 3"/>
          <p:cNvSpPr>
            <a:spLocks noGrp="1" noChangeArrowheads="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Example of Bulgaria</a:t>
            </a:r>
          </a:p>
          <a:p>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In </a:t>
            </a:r>
            <a:r>
              <a:rPr lang="en-US" sz="1200" kern="1200" dirty="0">
                <a:solidFill>
                  <a:schemeClr val="tx1"/>
                </a:solidFill>
                <a:latin typeface="+mn-lt"/>
                <a:ea typeface="+mn-ea"/>
                <a:cs typeface="+mn-cs"/>
              </a:rPr>
              <a:t>Bulgaria it is noted that there is a gap between child maltreatment occurring in the community and that reported by official statistics, as -more or less- happens everywhere. The coordination among policy makers, agencies and services providers is insufficient while the available data are fragmented and do not represent the magnitude of CAN.</a:t>
            </a:r>
            <a:endParaRPr lang="el-GR" sz="1200" kern="1200" dirty="0">
              <a:solidFill>
                <a:schemeClr val="tx1"/>
              </a:solidFill>
              <a:latin typeface="+mn-lt"/>
              <a:ea typeface="+mn-ea"/>
              <a:cs typeface="+mn-cs"/>
            </a:endParaRPr>
          </a:p>
        </p:txBody>
      </p:sp>
    </p:spTree>
    <p:extLst>
      <p:ext uri="{BB962C8B-B14F-4D97-AF65-F5344CB8AC3E}">
        <p14:creationId xmlns="" xmlns:p14="http://schemas.microsoft.com/office/powerpoint/2010/main" val="217753690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77500" lnSpcReduction="20000"/>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0" i="0" u="none" strike="noStrike" kern="1200" dirty="0">
                <a:solidFill>
                  <a:schemeClr val="tx1"/>
                </a:solidFill>
                <a:effectLst/>
                <a:latin typeface="+mn-lt"/>
                <a:ea typeface="+mn-ea"/>
                <a:cs typeface="+mn-cs"/>
              </a:rPr>
              <a:t>"The UN Convention on the Rights of the Child established that government is the main body responsible for preventing and responding to violence against children, considering children as rightful participants, with particular attention to ensuring that children are recipients of the safeguard mechanisms supporting human rights (</a:t>
            </a:r>
            <a:r>
              <a:rPr lang="en-US" sz="1200" b="0" i="0" u="none" strike="noStrike" kern="1200" dirty="0" err="1">
                <a:solidFill>
                  <a:schemeClr val="tx1"/>
                </a:solidFill>
                <a:effectLst/>
                <a:latin typeface="+mn-lt"/>
                <a:ea typeface="+mn-ea"/>
                <a:cs typeface="+mn-cs"/>
              </a:rPr>
              <a:t>Pinheiro</a:t>
            </a:r>
            <a:r>
              <a:rPr lang="en-US" sz="1200" b="0" i="0" u="none" strike="noStrike" kern="1200" dirty="0">
                <a:solidFill>
                  <a:schemeClr val="tx1"/>
                </a:solidFill>
                <a:effectLst/>
                <a:latin typeface="+mn-lt"/>
                <a:ea typeface="+mn-ea"/>
                <a:cs typeface="+mn-cs"/>
              </a:rPr>
              <a:t>, 2006). </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b="0" i="0" u="none" strike="noStrike" kern="1200" dirty="0" smtClean="0">
                <a:solidFill>
                  <a:schemeClr val="tx1"/>
                </a:solidFill>
                <a:effectLst/>
                <a:latin typeface="+mn-lt"/>
                <a:ea typeface="+mn-ea"/>
                <a:cs typeface="+mn-cs"/>
              </a:rPr>
              <a:t>The </a:t>
            </a:r>
            <a:r>
              <a:rPr lang="en-US" sz="1200" b="0" i="0" u="none" strike="noStrike" kern="1200" dirty="0">
                <a:solidFill>
                  <a:schemeClr val="tx1"/>
                </a:solidFill>
                <a:effectLst/>
                <a:latin typeface="+mn-lt"/>
                <a:ea typeface="+mn-ea"/>
                <a:cs typeface="+mn-cs"/>
              </a:rPr>
              <a:t>Convention on the Rights of the Child requires all signatory nations to establish </a:t>
            </a:r>
            <a:r>
              <a:rPr lang="en-US" sz="1200" b="1" i="0" u="sng" strike="noStrike" kern="1200" dirty="0">
                <a:solidFill>
                  <a:schemeClr val="tx1"/>
                </a:solidFill>
                <a:effectLst/>
                <a:latin typeface="+mn-lt"/>
                <a:ea typeface="+mn-ea"/>
                <a:cs typeface="+mn-cs"/>
              </a:rPr>
              <a:t>integrated child protection systems </a:t>
            </a:r>
            <a:r>
              <a:rPr lang="en-US" sz="1200" b="0" i="0" u="none" strike="noStrike" kern="1200" dirty="0">
                <a:solidFill>
                  <a:schemeClr val="tx1"/>
                </a:solidFill>
                <a:effectLst/>
                <a:latin typeface="+mn-lt"/>
                <a:ea typeface="+mn-ea"/>
                <a:cs typeface="+mn-cs"/>
              </a:rPr>
              <a:t>to ensure a coordinated response to child abuse and neglect (</a:t>
            </a:r>
            <a:r>
              <a:rPr lang="en-US" sz="1200" b="0" i="0" u="none" strike="noStrike" kern="1200" dirty="0" err="1">
                <a:solidFill>
                  <a:schemeClr val="tx1"/>
                </a:solidFill>
                <a:effectLst/>
                <a:latin typeface="+mn-lt"/>
                <a:ea typeface="+mn-ea"/>
                <a:cs typeface="+mn-cs"/>
              </a:rPr>
              <a:t>Svevo-Cianci</a:t>
            </a:r>
            <a:r>
              <a:rPr lang="en-US" sz="1200" b="0" i="0" u="none" strike="noStrike" kern="1200" dirty="0">
                <a:solidFill>
                  <a:schemeClr val="tx1"/>
                </a:solidFill>
                <a:effectLst/>
                <a:latin typeface="+mn-lt"/>
                <a:ea typeface="+mn-ea"/>
                <a:cs typeface="+mn-cs"/>
              </a:rPr>
              <a:t>, Hart, &amp; </a:t>
            </a:r>
            <a:r>
              <a:rPr lang="en-US" sz="1200" b="0" i="0" u="none" strike="noStrike" kern="1200" dirty="0" err="1">
                <a:solidFill>
                  <a:schemeClr val="tx1"/>
                </a:solidFill>
                <a:effectLst/>
                <a:latin typeface="+mn-lt"/>
                <a:ea typeface="+mn-ea"/>
                <a:cs typeface="+mn-cs"/>
              </a:rPr>
              <a:t>Rubinson</a:t>
            </a:r>
            <a:r>
              <a:rPr lang="en-US" sz="1200" b="0" i="0" u="none" strike="noStrike" kern="1200" dirty="0">
                <a:solidFill>
                  <a:schemeClr val="tx1"/>
                </a:solidFill>
                <a:effectLst/>
                <a:latin typeface="+mn-lt"/>
                <a:ea typeface="+mn-ea"/>
                <a:cs typeface="+mn-cs"/>
              </a:rPr>
              <a:t>, 2010). </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b="0" i="0" u="none" strike="noStrike" kern="1200" dirty="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b="0" i="0" u="none" strike="noStrike" kern="1200" dirty="0" smtClean="0">
                <a:solidFill>
                  <a:schemeClr val="tx1"/>
                </a:solidFill>
                <a:effectLst/>
                <a:latin typeface="+mn-lt"/>
                <a:ea typeface="+mn-ea"/>
                <a:cs typeface="+mn-cs"/>
              </a:rPr>
              <a:t>These </a:t>
            </a:r>
            <a:r>
              <a:rPr lang="en-US" sz="1200" b="0" i="0" u="none" strike="noStrike" kern="1200" dirty="0">
                <a:solidFill>
                  <a:schemeClr val="tx1"/>
                </a:solidFill>
                <a:effectLst/>
                <a:latin typeface="+mn-lt"/>
                <a:ea typeface="+mn-ea"/>
                <a:cs typeface="+mn-cs"/>
              </a:rPr>
              <a:t>integrated systems are commonly divided into three main areas:</a:t>
            </a:r>
            <a:r>
              <a:rPr lang="en-US" sz="1200" b="1" i="0" u="none" strike="noStrike" kern="1200" dirty="0">
                <a:solidFill>
                  <a:schemeClr val="tx1"/>
                </a:solidFill>
                <a:effectLst/>
                <a:latin typeface="+mn-lt"/>
                <a:ea typeface="+mn-ea"/>
                <a:cs typeface="+mn-cs"/>
              </a:rPr>
              <a:t> (1) mandates (laws, regulations, and policies); (2) mechanisms/interventions (</a:t>
            </a:r>
            <a:r>
              <a:rPr lang="en-US" sz="1200" b="1" i="0" u="sng" strike="noStrike" kern="1200" dirty="0">
                <a:solidFill>
                  <a:schemeClr val="tx1"/>
                </a:solidFill>
                <a:effectLst/>
                <a:latin typeface="+mn-lt"/>
                <a:ea typeface="+mn-ea"/>
                <a:cs typeface="+mn-cs"/>
              </a:rPr>
              <a:t>education,</a:t>
            </a:r>
            <a:r>
              <a:rPr lang="en-US" sz="1200" b="1" i="0" u="none" strike="noStrike" kern="1200" dirty="0">
                <a:solidFill>
                  <a:schemeClr val="tx1"/>
                </a:solidFill>
                <a:effectLst/>
                <a:latin typeface="+mn-lt"/>
                <a:ea typeface="+mn-ea"/>
                <a:cs typeface="+mn-cs"/>
              </a:rPr>
              <a:t> service programs, </a:t>
            </a:r>
            <a:r>
              <a:rPr lang="en-US" sz="1200" b="1" i="0" u="sng" strike="noStrike" kern="1200" dirty="0">
                <a:solidFill>
                  <a:schemeClr val="tx1"/>
                </a:solidFill>
                <a:effectLst/>
                <a:latin typeface="+mn-lt"/>
                <a:ea typeface="+mn-ea"/>
                <a:cs typeface="+mn-cs"/>
              </a:rPr>
              <a:t>and data management</a:t>
            </a:r>
            <a:r>
              <a:rPr lang="en-US" sz="1200" b="1" i="0" u="none" strike="noStrike" kern="1200" dirty="0">
                <a:solidFill>
                  <a:schemeClr val="tx1"/>
                </a:solidFill>
                <a:effectLst/>
                <a:latin typeface="+mn-lt"/>
                <a:ea typeface="+mn-ea"/>
                <a:cs typeface="+mn-cs"/>
              </a:rPr>
              <a:t>); and (3) child outcomes (performance measures of the child’s health, development, and well-being) (</a:t>
            </a:r>
            <a:r>
              <a:rPr lang="en-US" sz="1200" b="1" i="0" u="none" strike="noStrike" kern="1200" dirty="0" err="1">
                <a:solidFill>
                  <a:schemeClr val="tx1"/>
                </a:solidFill>
                <a:effectLst/>
                <a:latin typeface="+mn-lt"/>
                <a:ea typeface="+mn-ea"/>
                <a:cs typeface="+mn-cs"/>
              </a:rPr>
              <a:t>Svevo-Cianci</a:t>
            </a:r>
            <a:r>
              <a:rPr lang="en-US" sz="1200" b="1" i="0" u="none" strike="noStrike" kern="1200" dirty="0">
                <a:solidFill>
                  <a:schemeClr val="tx1"/>
                </a:solidFill>
                <a:effectLst/>
                <a:latin typeface="+mn-lt"/>
                <a:ea typeface="+mn-ea"/>
                <a:cs typeface="+mn-cs"/>
              </a:rPr>
              <a:t> et al., 2010)</a:t>
            </a:r>
            <a:r>
              <a:rPr lang="en-US" sz="1200" b="0" i="0" u="none" strike="noStrike" kern="1200" dirty="0">
                <a:solidFill>
                  <a:schemeClr val="tx1"/>
                </a:solidFill>
                <a:effectLst/>
                <a:latin typeface="+mn-lt"/>
                <a:ea typeface="+mn-ea"/>
                <a:cs typeface="+mn-cs"/>
              </a:rPr>
              <a:t>. An additional consideration is the resource provision to support recovery following exposure to violence, where mandatory reporting is conceptualized as a key element in the resilience-in-the-context-of- maltreatment process (</a:t>
            </a:r>
            <a:r>
              <a:rPr lang="en-US" sz="1200" b="0" i="0" u="none" strike="noStrike" kern="1200" dirty="0" err="1">
                <a:solidFill>
                  <a:schemeClr val="tx1"/>
                </a:solidFill>
                <a:effectLst/>
                <a:latin typeface="+mn-lt"/>
                <a:ea typeface="+mn-ea"/>
                <a:cs typeface="+mn-cs"/>
              </a:rPr>
              <a:t>Wekerle</a:t>
            </a:r>
            <a:r>
              <a:rPr lang="en-US" sz="1200" b="0" i="0" u="none" strike="noStrike" kern="1200" dirty="0">
                <a:solidFill>
                  <a:schemeClr val="tx1"/>
                </a:solidFill>
                <a:effectLst/>
                <a:latin typeface="+mn-lt"/>
                <a:ea typeface="+mn-ea"/>
                <a:cs typeface="+mn-cs"/>
              </a:rPr>
              <a:t>, 2013). </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b="0" i="0" u="none" strike="noStrike" kern="1200" dirty="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b="0" i="0" u="none" strike="noStrike" kern="1200" dirty="0">
                <a:solidFill>
                  <a:schemeClr val="tx1"/>
                </a:solidFill>
                <a:effectLst/>
                <a:latin typeface="+mn-lt"/>
                <a:ea typeface="+mn-ea"/>
                <a:cs typeface="+mn-cs"/>
              </a:rPr>
              <a:t>Mandatory reporting of suspected or confirmed CAN represents one common, key strategy to address violence against children. Legally requiring certain individuals to report child abuse is justified with the assumption that early detection of abuse helps prevent serious injuries and relieves the victims of the responsibility to seek help for themselves, thus enhancing coordination between legal, medical, and service responses (Krug et al., 2002). </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b="0" i="0" u="none" strike="noStrike" kern="1200" dirty="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b="0" i="0" u="none" strike="noStrike" kern="1200" dirty="0" smtClean="0">
                <a:solidFill>
                  <a:schemeClr val="tx1"/>
                </a:solidFill>
                <a:effectLst/>
                <a:latin typeface="+mn-lt"/>
                <a:ea typeface="+mn-ea"/>
                <a:cs typeface="+mn-cs"/>
              </a:rPr>
              <a:t>Legislation </a:t>
            </a:r>
            <a:r>
              <a:rPr lang="en-US" sz="1200" b="0" i="0" u="none" strike="noStrike" kern="1200" dirty="0">
                <a:solidFill>
                  <a:schemeClr val="tx1"/>
                </a:solidFill>
                <a:effectLst/>
                <a:latin typeface="+mn-lt"/>
                <a:ea typeface="+mn-ea"/>
                <a:cs typeface="+mn-cs"/>
              </a:rPr>
              <a:t>mandating health professionals to report concerns for CAN is available in many countries across the world (US, Canada, Australia, Argentina, Israel, Poland, Sri Lanka, etc.). However, a number of countries (United Kingdom, New Zealand, etc.) have not always mandated health professionals to report concerns for CAN (Krug et al., 2002).</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b="0" i="0" u="none" strike="noStrike" kern="1200" dirty="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b="0" i="0" u="none" strike="noStrike" kern="1200" dirty="0" smtClean="0">
                <a:solidFill>
                  <a:schemeClr val="tx1"/>
                </a:solidFill>
                <a:effectLst/>
                <a:latin typeface="+mn-lt"/>
                <a:ea typeface="+mn-ea"/>
                <a:cs typeface="+mn-cs"/>
              </a:rPr>
              <a:t>Additionally</a:t>
            </a:r>
            <a:r>
              <a:rPr lang="en-US" sz="1200" b="0" i="0" u="none" strike="noStrike" kern="1200" dirty="0">
                <a:solidFill>
                  <a:schemeClr val="tx1"/>
                </a:solidFill>
                <a:effectLst/>
                <a:latin typeface="+mn-lt"/>
                <a:ea typeface="+mn-ea"/>
                <a:cs typeface="+mn-cs"/>
              </a:rPr>
              <a:t>, mandatory reporting of CAN varies between jurisdictions. Differences exist regarding the type of maltreatment that is required to be reported and in some cases the source of the maltreatment.”</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b="0" i="0" u="none" strike="noStrike" kern="1200" dirty="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b="0" i="0" u="none" strike="noStrike" kern="1200" dirty="0">
                <a:solidFill>
                  <a:schemeClr val="tx1"/>
                </a:solidFill>
                <a:effectLst/>
                <a:latin typeface="+mn-lt"/>
                <a:ea typeface="+mn-ea"/>
                <a:cs typeface="+mn-cs"/>
              </a:rPr>
              <a:t>Suggested reading: https://www.macpeds.com/documents/LCCSession42ResidentFull.pdf</a:t>
            </a:r>
            <a:endParaRPr lang="en-US" dirty="0"/>
          </a:p>
        </p:txBody>
      </p:sp>
      <p:sp>
        <p:nvSpPr>
          <p:cNvPr id="4" name="Slide Number Placeholder 3"/>
          <p:cNvSpPr>
            <a:spLocks noGrp="1"/>
          </p:cNvSpPr>
          <p:nvPr>
            <p:ph type="sldNum" sz="quarter" idx="10"/>
          </p:nvPr>
        </p:nvSpPr>
        <p:spPr/>
        <p:txBody>
          <a:bodyPr/>
          <a:lstStyle/>
          <a:p>
            <a:fld id="{451164F1-9960-41AA-B1B3-EB707D8C7D2C}" type="slidenum">
              <a:rPr lang="el-GR" smtClean="0"/>
              <a:pPr/>
              <a:t>4</a:t>
            </a:fld>
            <a:endParaRPr lang="el-GR"/>
          </a:p>
        </p:txBody>
      </p:sp>
    </p:spTree>
    <p:extLst>
      <p:ext uri="{BB962C8B-B14F-4D97-AF65-F5344CB8AC3E}">
        <p14:creationId xmlns="" xmlns:p14="http://schemas.microsoft.com/office/powerpoint/2010/main" val="132867844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mn-lt"/>
                <a:ea typeface="+mn-ea"/>
                <a:cs typeface="+mn-cs"/>
              </a:rPr>
              <a:t>In 1999, the World Health Organization issued a press release announcing that: “RECOGNIZES CHILD ABUSE AS A MAJOR PUBLIC HEALTH PROBLEM’; it is stated among others that “abused children suffer from multiple physical, emotional and developmental problems, which can hamper their ability to live healthy and productive lives”; First among the main recommendations to the international community was "the development of </a:t>
            </a:r>
            <a:r>
              <a:rPr lang="en-US" sz="1200" kern="1200" dirty="0" smtClean="0">
                <a:solidFill>
                  <a:schemeClr val="tx1"/>
                </a:solidFill>
                <a:highlight>
                  <a:srgbClr val="FFFF00"/>
                </a:highlight>
                <a:latin typeface="+mn-lt"/>
                <a:ea typeface="+mn-ea"/>
                <a:cs typeface="+mn-cs"/>
              </a:rPr>
              <a:t>worldwide </a:t>
            </a:r>
            <a:r>
              <a:rPr lang="en-US" sz="1200" b="1" u="sng" kern="1200" dirty="0" smtClean="0">
                <a:solidFill>
                  <a:schemeClr val="tx1"/>
                </a:solidFill>
                <a:latin typeface="+mn-lt"/>
                <a:ea typeface="+mn-ea"/>
                <a:cs typeface="+mn-cs"/>
              </a:rPr>
              <a:t>data collection on child abuse and neglect</a:t>
            </a:r>
            <a:r>
              <a:rPr lang="en-US" sz="1200" kern="1200" dirty="0" smtClean="0">
                <a:solidFill>
                  <a:schemeClr val="tx1"/>
                </a:solidFill>
                <a:latin typeface="+mn-lt"/>
                <a:ea typeface="+mn-ea"/>
                <a:cs typeface="+mn-cs"/>
              </a:rPr>
              <a:t>, the estimation of the impact on public health and also the associated economic cost”</a:t>
            </a:r>
          </a:p>
          <a:p>
            <a:endParaRPr lang="en-US" sz="1200" kern="1200" dirty="0" smtClean="0">
              <a:solidFill>
                <a:schemeClr val="tx1"/>
              </a:solidFill>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Sixteen years later and despite the seriousness of the problem, accurate estimates of CAN extent and its characteristics in the general population are not available</a:t>
            </a:r>
            <a:r>
              <a:rPr lang="en-US" sz="1200" kern="1200" baseline="0" dirty="0" smtClean="0">
                <a:solidFill>
                  <a:schemeClr val="tx1"/>
                </a:solidFill>
                <a:latin typeface="+mn-lt"/>
                <a:ea typeface="+mn-ea"/>
                <a:cs typeface="+mn-cs"/>
              </a:rPr>
              <a:t> for various reasons: underreporting </a:t>
            </a:r>
            <a:r>
              <a:rPr lang="en-US" sz="1200" kern="1200" dirty="0" smtClean="0">
                <a:solidFill>
                  <a:schemeClr val="tx1"/>
                </a:solidFill>
                <a:latin typeface="+mn-lt"/>
                <a:ea typeface="+mn-ea"/>
                <a:cs typeface="+mn-cs"/>
              </a:rPr>
              <a:t>due to the silence that surrounds maltreatment cases because of shame, social stigma and the consequent criminal liability but also under-recording due to the lack of coordinated national CAN monitoring mechanisms. All leading to underestimation of the magnitude of the problem</a:t>
            </a:r>
            <a:endParaRPr lang="el-GR" sz="1200" kern="1200" dirty="0" smtClean="0">
              <a:solidFill>
                <a:schemeClr val="tx1"/>
              </a:solidFill>
              <a:latin typeface="+mn-lt"/>
              <a:ea typeface="+mn-ea"/>
              <a:cs typeface="+mn-cs"/>
            </a:endParaRPr>
          </a:p>
          <a:p>
            <a:endParaRPr lang="el-GR" sz="1200" kern="1200" dirty="0" smtClean="0">
              <a:solidFill>
                <a:schemeClr val="tx1"/>
              </a:solidFill>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10E7539B-C323-4049-8909-F9628D885A5E}" type="slidenum">
              <a:rPr lang="el-GR" smtClean="0"/>
              <a:pPr/>
              <a:t>24</a:t>
            </a:fld>
            <a:endParaRPr lang="el-GR"/>
          </a:p>
        </p:txBody>
      </p:sp>
    </p:spTree>
    <p:extLst>
      <p:ext uri="{BB962C8B-B14F-4D97-AF65-F5344CB8AC3E}">
        <p14:creationId xmlns="" xmlns:p14="http://schemas.microsoft.com/office/powerpoint/2010/main" val="73427521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Source: </a:t>
            </a:r>
            <a:r>
              <a:rPr lang="en-GB" dirty="0" smtClean="0">
                <a:hlinkClick r:id="rId3"/>
              </a:rPr>
              <a:t>http://www.euro.who.int/__data/assets/pdf_file/0017/381140/wh12-ecm-rep-eng.pdf?ua=1</a:t>
            </a:r>
            <a:endParaRPr lang="en-GB"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b="1" dirty="0" smtClean="0">
              <a:latin typeface="Segoe UI Light" panose="020B0502040204020203" pitchFamily="34" charset="0"/>
              <a:cs typeface="Segoe UI Light" panose="020B0502040204020203" pitchFamily="34"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b="1" dirty="0" smtClean="0">
                <a:latin typeface="Segoe UI Light" panose="020B0502040204020203" pitchFamily="34" charset="0"/>
                <a:cs typeface="Segoe UI Light" panose="020B0502040204020203" pitchFamily="34" charset="0"/>
              </a:rPr>
              <a:t>HOWEVER, for a variety of reasons such as</a:t>
            </a:r>
            <a:r>
              <a:rPr lang="en-US" sz="1200" dirty="0" smtClean="0">
                <a:latin typeface="Segoe UI Light" panose="020B0502040204020203" pitchFamily="34" charset="0"/>
                <a:cs typeface="Segoe UI Light" panose="020B0502040204020203" pitchFamily="34" charset="0"/>
              </a:rPr>
              <a:t> inadequate training and lack of understanding of the signs, symptoms, and outcomes of child maltreatment, fears of damaging professional–client relationships, and perception that reporting may do more harm than good lead to under-reporting</a:t>
            </a:r>
            <a:endParaRPr lang="el-GR" sz="1200" kern="1200" dirty="0" smtClean="0">
              <a:solidFill>
                <a:schemeClr val="tx1"/>
              </a:solidFill>
              <a:latin typeface="+mn-lt"/>
              <a:ea typeface="+mn-ea"/>
              <a:cs typeface="+mn-cs"/>
            </a:endParaRPr>
          </a:p>
          <a:p>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t>A cluster of four main factors seems to summarize the findings:</a:t>
            </a:r>
          </a:p>
          <a:p>
            <a:endParaRPr lang="en-US" dirty="0"/>
          </a:p>
        </p:txBody>
      </p:sp>
      <p:sp>
        <p:nvSpPr>
          <p:cNvPr id="4" name="Slide Number Placeholder 3"/>
          <p:cNvSpPr>
            <a:spLocks noGrp="1"/>
          </p:cNvSpPr>
          <p:nvPr>
            <p:ph type="sldNum" sz="quarter" idx="10"/>
          </p:nvPr>
        </p:nvSpPr>
        <p:spPr/>
        <p:txBody>
          <a:bodyPr/>
          <a:lstStyle/>
          <a:p>
            <a:fld id="{10E7539B-C323-4049-8909-F9628D885A5E}" type="slidenum">
              <a:rPr lang="el-GR" smtClean="0"/>
              <a:pPr/>
              <a:t>25</a:t>
            </a:fld>
            <a:endParaRPr lang="el-GR"/>
          </a:p>
        </p:txBody>
      </p:sp>
    </p:spTree>
    <p:extLst>
      <p:ext uri="{BB962C8B-B14F-4D97-AF65-F5344CB8AC3E}">
        <p14:creationId xmlns="" xmlns:p14="http://schemas.microsoft.com/office/powerpoint/2010/main" val="278235705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85000" lnSpcReduction="20000"/>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t>A cluster of four main factors seems to summarize the findings:</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t>1. </a:t>
            </a:r>
            <a:r>
              <a:rPr lang="en-US" sz="1200" b="1" dirty="0" smtClean="0"/>
              <a:t>Inadequate training and/or knowledge in the professionals' communities about the patterns in the child's behavior and health symptoms that (strongly, often) indicate existing neglect and/or abuse</a:t>
            </a:r>
            <a:r>
              <a:rPr lang="en-US" sz="1200" dirty="0" smtClean="0"/>
              <a:t>. Ambiguity surrounding maltreatment definitions, along with what is grounds for "reasonable suspicion" have also been found to be barriers.</a:t>
            </a:r>
          </a:p>
          <a:p>
            <a:endParaRPr lang="en-US" sz="1200" kern="1200" dirty="0" smtClean="0">
              <a:solidFill>
                <a:schemeClr val="tx1"/>
              </a:solidFill>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t>2.</a:t>
            </a:r>
            <a:r>
              <a:rPr lang="en-US" sz="1200" b="1" dirty="0" smtClean="0"/>
              <a:t> Concerns and insecurity regarding how safe for the professional reporting and/or referring the suspected case is</a:t>
            </a:r>
            <a:r>
              <a:rPr lang="en-US" sz="1200" dirty="0" smtClean="0"/>
              <a:t>. Specifically, professionals seem to worry about losing clientele, parents' retaliation and loss of their standing in the local communities if they are identified as the ones reporting the suspected abuse.</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dirty="0" smtClean="0"/>
          </a:p>
          <a:p>
            <a:r>
              <a:rPr lang="en-US" sz="1200" dirty="0" smtClean="0"/>
              <a:t>3. </a:t>
            </a:r>
            <a:r>
              <a:rPr lang="en-US" sz="1200" b="1" dirty="0" smtClean="0"/>
              <a:t>Cultural, religious and personal constructs of family supremacy/sacredness among societal structures:</a:t>
            </a:r>
            <a:r>
              <a:rPr lang="en-US" sz="1200" dirty="0" smtClean="0"/>
              <a:t> this seems to be a strong, not always fully articulated barrier in attitude change towards systematic and informed reporting even in the case of slightest suspicion. Professionals in the sectors that traditionally are more likely to be able to identify signs of child maltreatment are globally and overwhelmingly prone to want to protect the caregivers'/perpetrators' feelings and sensibilities, hesitate to initiate procedures that might result in the child being removed from the family's home and -still, even in the face of severe abuse-implicitly seem to believe the child's best fate seems to be with the (abusive) caregiver.</a:t>
            </a:r>
          </a:p>
          <a:p>
            <a:endParaRPr lang="en-US" sz="1200" kern="1200" dirty="0" smtClean="0">
              <a:solidFill>
                <a:schemeClr val="tx1"/>
              </a:solidFill>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t>4. </a:t>
            </a:r>
            <a:r>
              <a:rPr lang="en-US" sz="1200" b="1" dirty="0" smtClean="0"/>
              <a:t>Family/kin supremacy bias seems to be confounded with lack of confidence in their respective agencies' capabilities and fitness to appropriately take care of the child in the way consistent with the child's best interest.</a:t>
            </a:r>
            <a:r>
              <a:rPr lang="en-US" sz="1200" dirty="0" smtClean="0"/>
              <a:t> This attitude is particularly pronounced in low to middle income countries, countries with recent histories of political instability and/or violent wars, and countries with huge income discrepancies, where minorities, marginalized ethnical groups and indigenous populations have historically been abused within the system structures that were originally supposed to support them.</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dirty="0" smtClean="0"/>
          </a:p>
          <a:p>
            <a:endParaRPr lang="en-US" dirty="0"/>
          </a:p>
        </p:txBody>
      </p:sp>
      <p:sp>
        <p:nvSpPr>
          <p:cNvPr id="4" name="Slide Number Placeholder 3"/>
          <p:cNvSpPr>
            <a:spLocks noGrp="1"/>
          </p:cNvSpPr>
          <p:nvPr>
            <p:ph type="sldNum" sz="quarter" idx="10"/>
          </p:nvPr>
        </p:nvSpPr>
        <p:spPr/>
        <p:txBody>
          <a:bodyPr/>
          <a:lstStyle/>
          <a:p>
            <a:fld id="{10E7539B-C323-4049-8909-F9628D885A5E}" type="slidenum">
              <a:rPr lang="el-GR" smtClean="0"/>
              <a:pPr/>
              <a:t>26</a:t>
            </a:fld>
            <a:endParaRPr lang="el-GR"/>
          </a:p>
        </p:txBody>
      </p:sp>
    </p:spTree>
    <p:extLst>
      <p:ext uri="{BB962C8B-B14F-4D97-AF65-F5344CB8AC3E}">
        <p14:creationId xmlns="" xmlns:p14="http://schemas.microsoft.com/office/powerpoint/2010/main" val="59042981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effectLst/>
                <a:latin typeface="+mn-lt"/>
                <a:ea typeface="+mn-ea"/>
                <a:cs typeface="+mn-cs"/>
              </a:rPr>
              <a:t>&lt;see slide&gt;</a:t>
            </a: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Sources:</a:t>
            </a:r>
          </a:p>
          <a:p>
            <a:r>
              <a:rPr lang="en-US" sz="1200" kern="1200" dirty="0" smtClean="0">
                <a:solidFill>
                  <a:schemeClr val="tx1"/>
                </a:solidFill>
                <a:effectLst/>
                <a:latin typeface="+mn-lt"/>
                <a:ea typeface="+mn-ea"/>
                <a:cs typeface="+mn-cs"/>
              </a:rPr>
              <a:t>Walsh, W., &amp; Jones, L. (2015). Factors that influence child abuse reporting: A survey of child-serving professionals. </a:t>
            </a:r>
            <a:r>
              <a:rPr lang="el-GR" sz="1200" i="1" kern="1200" dirty="0" smtClean="0">
                <a:solidFill>
                  <a:schemeClr val="tx1"/>
                </a:solidFill>
                <a:effectLst/>
                <a:latin typeface="+mn-lt"/>
                <a:ea typeface="+mn-ea"/>
                <a:cs typeface="+mn-cs"/>
              </a:rPr>
              <a:t>Durham, NH: Crimes against Children Research Center</a:t>
            </a:r>
            <a:r>
              <a:rPr lang="el-GR" sz="1200"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err="1" smtClean="0">
                <a:solidFill>
                  <a:schemeClr val="tx1"/>
                </a:solidFill>
                <a:effectLst/>
                <a:latin typeface="+mn-lt"/>
                <a:ea typeface="+mn-ea"/>
                <a:cs typeface="+mn-cs"/>
              </a:rPr>
              <a:t>Alrimawi</a:t>
            </a:r>
            <a:r>
              <a:rPr lang="en-US" sz="1200" kern="1200" dirty="0" smtClean="0">
                <a:solidFill>
                  <a:schemeClr val="tx1"/>
                </a:solidFill>
                <a:effectLst/>
                <a:latin typeface="+mn-lt"/>
                <a:ea typeface="+mn-ea"/>
                <a:cs typeface="+mn-cs"/>
              </a:rPr>
              <a:t>, I., </a:t>
            </a:r>
            <a:r>
              <a:rPr lang="en-US" sz="1200" kern="1200" dirty="0" err="1" smtClean="0">
                <a:solidFill>
                  <a:schemeClr val="tx1"/>
                </a:solidFill>
                <a:effectLst/>
                <a:latin typeface="+mn-lt"/>
                <a:ea typeface="+mn-ea"/>
                <a:cs typeface="+mn-cs"/>
              </a:rPr>
              <a:t>Rajeh</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Saifan</a:t>
            </a:r>
            <a:r>
              <a:rPr lang="en-US" sz="1200" kern="1200" dirty="0" smtClean="0">
                <a:solidFill>
                  <a:schemeClr val="tx1"/>
                </a:solidFill>
                <a:effectLst/>
                <a:latin typeface="+mn-lt"/>
                <a:ea typeface="+mn-ea"/>
                <a:cs typeface="+mn-cs"/>
              </a:rPr>
              <a:t>, A., &amp; Abu </a:t>
            </a:r>
            <a:r>
              <a:rPr lang="en-US" sz="1200" kern="1200" dirty="0" err="1" smtClean="0">
                <a:solidFill>
                  <a:schemeClr val="tx1"/>
                </a:solidFill>
                <a:effectLst/>
                <a:latin typeface="+mn-lt"/>
                <a:ea typeface="+mn-ea"/>
                <a:cs typeface="+mn-cs"/>
              </a:rPr>
              <a:t>Ruz</a:t>
            </a:r>
            <a:r>
              <a:rPr lang="en-US" sz="1200" kern="1200" dirty="0" smtClean="0">
                <a:solidFill>
                  <a:schemeClr val="tx1"/>
                </a:solidFill>
                <a:effectLst/>
                <a:latin typeface="+mn-lt"/>
                <a:ea typeface="+mn-ea"/>
                <a:cs typeface="+mn-cs"/>
              </a:rPr>
              <a:t>, M. (2014). Barriers to child abuse identification and reporting. Journal of Applied Sciences, 14: 2793-2803.</a:t>
            </a:r>
            <a:endParaRPr lang="el-GR" sz="1200" kern="1200" dirty="0" smtClean="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Lynne, E. G., Gifford, E. J., Evans, K. E., &amp; </a:t>
            </a:r>
            <a:r>
              <a:rPr lang="en-US" sz="1200" kern="1200" dirty="0" err="1" smtClean="0">
                <a:solidFill>
                  <a:schemeClr val="tx1"/>
                </a:solidFill>
                <a:effectLst/>
                <a:latin typeface="+mn-lt"/>
                <a:ea typeface="+mn-ea"/>
                <a:cs typeface="+mn-cs"/>
              </a:rPr>
              <a:t>Rosch</a:t>
            </a:r>
            <a:r>
              <a:rPr lang="en-US" sz="1200" kern="1200" dirty="0" smtClean="0">
                <a:solidFill>
                  <a:schemeClr val="tx1"/>
                </a:solidFill>
                <a:effectLst/>
                <a:latin typeface="+mn-lt"/>
                <a:ea typeface="+mn-ea"/>
                <a:cs typeface="+mn-cs"/>
              </a:rPr>
              <a:t>, J. B. (2015). Barriers to Reporting Child Maltreatment Do Emergency Medical Services Professionals Fully Understand Their Role as Mandatory Reporters?. </a:t>
            </a:r>
            <a:r>
              <a:rPr lang="el-GR" sz="1200" i="1" kern="1200" dirty="0" smtClean="0">
                <a:solidFill>
                  <a:schemeClr val="tx1"/>
                </a:solidFill>
                <a:effectLst/>
                <a:latin typeface="+mn-lt"/>
                <a:ea typeface="+mn-ea"/>
                <a:cs typeface="+mn-cs"/>
              </a:rPr>
              <a:t>North Carolina medical journal</a:t>
            </a:r>
            <a:r>
              <a:rPr lang="el-GR" sz="1200" kern="1200" dirty="0" smtClean="0">
                <a:solidFill>
                  <a:schemeClr val="tx1"/>
                </a:solidFill>
                <a:effectLst/>
                <a:latin typeface="+mn-lt"/>
                <a:ea typeface="+mn-ea"/>
                <a:cs typeface="+mn-cs"/>
              </a:rPr>
              <a:t>, </a:t>
            </a:r>
            <a:r>
              <a:rPr lang="el-GR" sz="1200" i="1" kern="1200" dirty="0" smtClean="0">
                <a:solidFill>
                  <a:schemeClr val="tx1"/>
                </a:solidFill>
                <a:effectLst/>
                <a:latin typeface="+mn-lt"/>
                <a:ea typeface="+mn-ea"/>
                <a:cs typeface="+mn-cs"/>
              </a:rPr>
              <a:t>76</a:t>
            </a:r>
            <a:r>
              <a:rPr lang="el-GR" sz="1200" kern="1200" dirty="0" smtClean="0">
                <a:solidFill>
                  <a:schemeClr val="tx1"/>
                </a:solidFill>
                <a:effectLst/>
                <a:latin typeface="+mn-lt"/>
                <a:ea typeface="+mn-ea"/>
                <a:cs typeface="+mn-cs"/>
              </a:rPr>
              <a:t>(1), 13-18.</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err="1" smtClean="0">
                <a:solidFill>
                  <a:schemeClr val="tx1"/>
                </a:solidFill>
                <a:effectLst/>
                <a:latin typeface="+mn-lt"/>
                <a:ea typeface="+mn-ea"/>
                <a:cs typeface="+mn-cs"/>
              </a:rPr>
              <a:t>Azizi</a:t>
            </a:r>
            <a:r>
              <a:rPr lang="en-US" sz="1200" kern="1200" dirty="0" smtClean="0">
                <a:solidFill>
                  <a:schemeClr val="tx1"/>
                </a:solidFill>
                <a:effectLst/>
                <a:latin typeface="+mn-lt"/>
                <a:ea typeface="+mn-ea"/>
                <a:cs typeface="+mn-cs"/>
              </a:rPr>
              <a:t>, M., &amp; </a:t>
            </a:r>
            <a:r>
              <a:rPr lang="en-US" sz="1200" kern="1200" dirty="0" err="1" smtClean="0">
                <a:solidFill>
                  <a:schemeClr val="tx1"/>
                </a:solidFill>
                <a:effectLst/>
                <a:latin typeface="+mn-lt"/>
                <a:ea typeface="+mn-ea"/>
                <a:cs typeface="+mn-cs"/>
              </a:rPr>
              <a:t>Shahhosseini</a:t>
            </a:r>
            <a:r>
              <a:rPr lang="en-US" sz="1200" kern="1200" dirty="0" smtClean="0">
                <a:solidFill>
                  <a:schemeClr val="tx1"/>
                </a:solidFill>
                <a:effectLst/>
                <a:latin typeface="+mn-lt"/>
                <a:ea typeface="+mn-ea"/>
                <a:cs typeface="+mn-cs"/>
              </a:rPr>
              <a:t>, Z. (2017). Challenges of reporting child abuse by healthcare professionals: A narrative review. </a:t>
            </a:r>
            <a:r>
              <a:rPr lang="el-GR" sz="1200" i="1" kern="1200" dirty="0" smtClean="0">
                <a:solidFill>
                  <a:schemeClr val="tx1"/>
                </a:solidFill>
                <a:effectLst/>
                <a:latin typeface="+mn-lt"/>
                <a:ea typeface="+mn-ea"/>
                <a:cs typeface="+mn-cs"/>
              </a:rPr>
              <a:t>Journal of Nursing and Midwifery Sciences</a:t>
            </a:r>
            <a:r>
              <a:rPr lang="el-GR" sz="1200" kern="1200" dirty="0" smtClean="0">
                <a:solidFill>
                  <a:schemeClr val="tx1"/>
                </a:solidFill>
                <a:effectLst/>
                <a:latin typeface="+mn-lt"/>
                <a:ea typeface="+mn-ea"/>
                <a:cs typeface="+mn-cs"/>
              </a:rPr>
              <a:t>, </a:t>
            </a:r>
            <a:r>
              <a:rPr lang="el-GR" sz="1200" i="1" kern="1200" dirty="0" smtClean="0">
                <a:solidFill>
                  <a:schemeClr val="tx1"/>
                </a:solidFill>
                <a:effectLst/>
                <a:latin typeface="+mn-lt"/>
                <a:ea typeface="+mn-ea"/>
                <a:cs typeface="+mn-cs"/>
              </a:rPr>
              <a:t>4</a:t>
            </a:r>
            <a:r>
              <a:rPr lang="el-GR" sz="1200" kern="1200" dirty="0" smtClean="0">
                <a:solidFill>
                  <a:schemeClr val="tx1"/>
                </a:solidFill>
                <a:effectLst/>
                <a:latin typeface="+mn-lt"/>
                <a:ea typeface="+mn-ea"/>
                <a:cs typeface="+mn-cs"/>
              </a:rPr>
              <a:t>(3), 110.</a:t>
            </a:r>
          </a:p>
          <a:p>
            <a:endParaRPr lang="el-GR" dirty="0" smtClean="0"/>
          </a:p>
          <a:p>
            <a:endParaRPr lang="en-US" dirty="0"/>
          </a:p>
        </p:txBody>
      </p:sp>
      <p:sp>
        <p:nvSpPr>
          <p:cNvPr id="4" name="Slide Number Placeholder 3"/>
          <p:cNvSpPr>
            <a:spLocks noGrp="1"/>
          </p:cNvSpPr>
          <p:nvPr>
            <p:ph type="sldNum" sz="quarter" idx="10"/>
          </p:nvPr>
        </p:nvSpPr>
        <p:spPr/>
        <p:txBody>
          <a:bodyPr/>
          <a:lstStyle/>
          <a:p>
            <a:fld id="{10E7539B-C323-4049-8909-F9628D885A5E}" type="slidenum">
              <a:rPr lang="el-GR" smtClean="0"/>
              <a:pPr/>
              <a:t>27</a:t>
            </a:fld>
            <a:endParaRPr lang="el-GR"/>
          </a:p>
        </p:txBody>
      </p:sp>
    </p:spTree>
    <p:extLst>
      <p:ext uri="{BB962C8B-B14F-4D97-AF65-F5344CB8AC3E}">
        <p14:creationId xmlns="" xmlns:p14="http://schemas.microsoft.com/office/powerpoint/2010/main" val="320432303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effectLst/>
                <a:latin typeface="+mn-lt"/>
                <a:ea typeface="+mn-ea"/>
                <a:cs typeface="+mn-cs"/>
              </a:rPr>
              <a:t>&lt;see slide&gt;</a:t>
            </a: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Sources:</a:t>
            </a:r>
          </a:p>
          <a:p>
            <a:r>
              <a:rPr lang="en-US" sz="1200" kern="1200" dirty="0" smtClean="0">
                <a:solidFill>
                  <a:schemeClr val="tx1"/>
                </a:solidFill>
                <a:effectLst/>
                <a:latin typeface="+mn-lt"/>
                <a:ea typeface="+mn-ea"/>
                <a:cs typeface="+mn-cs"/>
              </a:rPr>
              <a:t>Walsh, W., &amp; Jones, L. (2015). Factors that influence child abuse reporting: A survey of child-serving professionals. </a:t>
            </a:r>
            <a:r>
              <a:rPr lang="el-GR" sz="1200" i="1" kern="1200" dirty="0" smtClean="0">
                <a:solidFill>
                  <a:schemeClr val="tx1"/>
                </a:solidFill>
                <a:effectLst/>
                <a:latin typeface="+mn-lt"/>
                <a:ea typeface="+mn-ea"/>
                <a:cs typeface="+mn-cs"/>
              </a:rPr>
              <a:t>Durham, NH: Crimes against Children Research Center</a:t>
            </a:r>
            <a:r>
              <a:rPr lang="el-GR" sz="1200"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err="1" smtClean="0">
                <a:solidFill>
                  <a:schemeClr val="tx1"/>
                </a:solidFill>
                <a:effectLst/>
                <a:latin typeface="+mn-lt"/>
                <a:ea typeface="+mn-ea"/>
                <a:cs typeface="+mn-cs"/>
              </a:rPr>
              <a:t>Alrimawi</a:t>
            </a:r>
            <a:r>
              <a:rPr lang="en-US" sz="1200" kern="1200" dirty="0" smtClean="0">
                <a:solidFill>
                  <a:schemeClr val="tx1"/>
                </a:solidFill>
                <a:effectLst/>
                <a:latin typeface="+mn-lt"/>
                <a:ea typeface="+mn-ea"/>
                <a:cs typeface="+mn-cs"/>
              </a:rPr>
              <a:t>, I., </a:t>
            </a:r>
            <a:r>
              <a:rPr lang="en-US" sz="1200" kern="1200" dirty="0" err="1" smtClean="0">
                <a:solidFill>
                  <a:schemeClr val="tx1"/>
                </a:solidFill>
                <a:effectLst/>
                <a:latin typeface="+mn-lt"/>
                <a:ea typeface="+mn-ea"/>
                <a:cs typeface="+mn-cs"/>
              </a:rPr>
              <a:t>Rajeh</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Saifan</a:t>
            </a:r>
            <a:r>
              <a:rPr lang="en-US" sz="1200" kern="1200" dirty="0" smtClean="0">
                <a:solidFill>
                  <a:schemeClr val="tx1"/>
                </a:solidFill>
                <a:effectLst/>
                <a:latin typeface="+mn-lt"/>
                <a:ea typeface="+mn-ea"/>
                <a:cs typeface="+mn-cs"/>
              </a:rPr>
              <a:t>, A., &amp; Abu </a:t>
            </a:r>
            <a:r>
              <a:rPr lang="en-US" sz="1200" kern="1200" dirty="0" err="1" smtClean="0">
                <a:solidFill>
                  <a:schemeClr val="tx1"/>
                </a:solidFill>
                <a:effectLst/>
                <a:latin typeface="+mn-lt"/>
                <a:ea typeface="+mn-ea"/>
                <a:cs typeface="+mn-cs"/>
              </a:rPr>
              <a:t>Ruz</a:t>
            </a:r>
            <a:r>
              <a:rPr lang="en-US" sz="1200" kern="1200" dirty="0" smtClean="0">
                <a:solidFill>
                  <a:schemeClr val="tx1"/>
                </a:solidFill>
                <a:effectLst/>
                <a:latin typeface="+mn-lt"/>
                <a:ea typeface="+mn-ea"/>
                <a:cs typeface="+mn-cs"/>
              </a:rPr>
              <a:t>, M. (2014). Barriers to child abuse identification and reporting. Journal of Applied Sciences, 14: 2793-2803.</a:t>
            </a:r>
            <a:endParaRPr lang="el-GR" sz="1200" kern="1200" dirty="0" smtClean="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Lynne, E. G., Gifford, E. J., Evans, K. E., &amp; </a:t>
            </a:r>
            <a:r>
              <a:rPr lang="en-US" sz="1200" kern="1200" dirty="0" err="1" smtClean="0">
                <a:solidFill>
                  <a:schemeClr val="tx1"/>
                </a:solidFill>
                <a:effectLst/>
                <a:latin typeface="+mn-lt"/>
                <a:ea typeface="+mn-ea"/>
                <a:cs typeface="+mn-cs"/>
              </a:rPr>
              <a:t>Rosch</a:t>
            </a:r>
            <a:r>
              <a:rPr lang="en-US" sz="1200" kern="1200" dirty="0" smtClean="0">
                <a:solidFill>
                  <a:schemeClr val="tx1"/>
                </a:solidFill>
                <a:effectLst/>
                <a:latin typeface="+mn-lt"/>
                <a:ea typeface="+mn-ea"/>
                <a:cs typeface="+mn-cs"/>
              </a:rPr>
              <a:t>, J. B. (2015). Barriers to Reporting Child Maltreatment Do Emergency Medical Services Professionals Fully Understand Their Role as Mandatory Reporters?. </a:t>
            </a:r>
            <a:r>
              <a:rPr lang="el-GR" sz="1200" i="1" kern="1200" dirty="0" smtClean="0">
                <a:solidFill>
                  <a:schemeClr val="tx1"/>
                </a:solidFill>
                <a:effectLst/>
                <a:latin typeface="+mn-lt"/>
                <a:ea typeface="+mn-ea"/>
                <a:cs typeface="+mn-cs"/>
              </a:rPr>
              <a:t>North Carolina medical journal</a:t>
            </a:r>
            <a:r>
              <a:rPr lang="el-GR" sz="1200" kern="1200" dirty="0" smtClean="0">
                <a:solidFill>
                  <a:schemeClr val="tx1"/>
                </a:solidFill>
                <a:effectLst/>
                <a:latin typeface="+mn-lt"/>
                <a:ea typeface="+mn-ea"/>
                <a:cs typeface="+mn-cs"/>
              </a:rPr>
              <a:t>, </a:t>
            </a:r>
            <a:r>
              <a:rPr lang="el-GR" sz="1200" i="1" kern="1200" dirty="0" smtClean="0">
                <a:solidFill>
                  <a:schemeClr val="tx1"/>
                </a:solidFill>
                <a:effectLst/>
                <a:latin typeface="+mn-lt"/>
                <a:ea typeface="+mn-ea"/>
                <a:cs typeface="+mn-cs"/>
              </a:rPr>
              <a:t>76</a:t>
            </a:r>
            <a:r>
              <a:rPr lang="el-GR" sz="1200" kern="1200" dirty="0" smtClean="0">
                <a:solidFill>
                  <a:schemeClr val="tx1"/>
                </a:solidFill>
                <a:effectLst/>
                <a:latin typeface="+mn-lt"/>
                <a:ea typeface="+mn-ea"/>
                <a:cs typeface="+mn-cs"/>
              </a:rPr>
              <a:t>(1), 13-18.</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err="1" smtClean="0">
                <a:solidFill>
                  <a:schemeClr val="tx1"/>
                </a:solidFill>
                <a:effectLst/>
                <a:latin typeface="+mn-lt"/>
                <a:ea typeface="+mn-ea"/>
                <a:cs typeface="+mn-cs"/>
              </a:rPr>
              <a:t>Azizi</a:t>
            </a:r>
            <a:r>
              <a:rPr lang="en-US" sz="1200" kern="1200" dirty="0" smtClean="0">
                <a:solidFill>
                  <a:schemeClr val="tx1"/>
                </a:solidFill>
                <a:effectLst/>
                <a:latin typeface="+mn-lt"/>
                <a:ea typeface="+mn-ea"/>
                <a:cs typeface="+mn-cs"/>
              </a:rPr>
              <a:t>, M., &amp; </a:t>
            </a:r>
            <a:r>
              <a:rPr lang="en-US" sz="1200" kern="1200" dirty="0" err="1" smtClean="0">
                <a:solidFill>
                  <a:schemeClr val="tx1"/>
                </a:solidFill>
                <a:effectLst/>
                <a:latin typeface="+mn-lt"/>
                <a:ea typeface="+mn-ea"/>
                <a:cs typeface="+mn-cs"/>
              </a:rPr>
              <a:t>Shahhosseini</a:t>
            </a:r>
            <a:r>
              <a:rPr lang="en-US" sz="1200" kern="1200" dirty="0" smtClean="0">
                <a:solidFill>
                  <a:schemeClr val="tx1"/>
                </a:solidFill>
                <a:effectLst/>
                <a:latin typeface="+mn-lt"/>
                <a:ea typeface="+mn-ea"/>
                <a:cs typeface="+mn-cs"/>
              </a:rPr>
              <a:t>, Z. (2017). Challenges of reporting child abuse by healthcare professionals: A narrative review. </a:t>
            </a:r>
            <a:r>
              <a:rPr lang="el-GR" sz="1200" i="1" kern="1200" dirty="0" smtClean="0">
                <a:solidFill>
                  <a:schemeClr val="tx1"/>
                </a:solidFill>
                <a:effectLst/>
                <a:latin typeface="+mn-lt"/>
                <a:ea typeface="+mn-ea"/>
                <a:cs typeface="+mn-cs"/>
              </a:rPr>
              <a:t>Journal of Nursing and Midwifery Sciences</a:t>
            </a:r>
            <a:r>
              <a:rPr lang="el-GR" sz="1200" kern="1200" dirty="0" smtClean="0">
                <a:solidFill>
                  <a:schemeClr val="tx1"/>
                </a:solidFill>
                <a:effectLst/>
                <a:latin typeface="+mn-lt"/>
                <a:ea typeface="+mn-ea"/>
                <a:cs typeface="+mn-cs"/>
              </a:rPr>
              <a:t>, </a:t>
            </a:r>
            <a:r>
              <a:rPr lang="el-GR" sz="1200" i="1" kern="1200" dirty="0" smtClean="0">
                <a:solidFill>
                  <a:schemeClr val="tx1"/>
                </a:solidFill>
                <a:effectLst/>
                <a:latin typeface="+mn-lt"/>
                <a:ea typeface="+mn-ea"/>
                <a:cs typeface="+mn-cs"/>
              </a:rPr>
              <a:t>4</a:t>
            </a:r>
            <a:r>
              <a:rPr lang="el-GR" sz="1200" kern="1200" dirty="0" smtClean="0">
                <a:solidFill>
                  <a:schemeClr val="tx1"/>
                </a:solidFill>
                <a:effectLst/>
                <a:latin typeface="+mn-lt"/>
                <a:ea typeface="+mn-ea"/>
                <a:cs typeface="+mn-cs"/>
              </a:rPr>
              <a:t>(3), 110.</a:t>
            </a:r>
          </a:p>
          <a:p>
            <a:endParaRPr lang="el-GR" dirty="0" smtClean="0"/>
          </a:p>
          <a:p>
            <a:endParaRPr lang="en-US" dirty="0"/>
          </a:p>
        </p:txBody>
      </p:sp>
      <p:sp>
        <p:nvSpPr>
          <p:cNvPr id="4" name="Slide Number Placeholder 3"/>
          <p:cNvSpPr>
            <a:spLocks noGrp="1"/>
          </p:cNvSpPr>
          <p:nvPr>
            <p:ph type="sldNum" sz="quarter" idx="10"/>
          </p:nvPr>
        </p:nvSpPr>
        <p:spPr/>
        <p:txBody>
          <a:bodyPr/>
          <a:lstStyle/>
          <a:p>
            <a:fld id="{10E7539B-C323-4049-8909-F9628D885A5E}" type="slidenum">
              <a:rPr lang="el-GR" smtClean="0"/>
              <a:pPr/>
              <a:t>28</a:t>
            </a:fld>
            <a:endParaRPr lang="el-GR"/>
          </a:p>
        </p:txBody>
      </p:sp>
    </p:spTree>
    <p:extLst>
      <p:ext uri="{BB962C8B-B14F-4D97-AF65-F5344CB8AC3E}">
        <p14:creationId xmlns="" xmlns:p14="http://schemas.microsoft.com/office/powerpoint/2010/main" val="265026061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effectLst/>
                <a:latin typeface="+mn-lt"/>
                <a:ea typeface="+mn-ea"/>
                <a:cs typeface="+mn-cs"/>
              </a:rPr>
              <a:t>&lt;see slide&gt;</a:t>
            </a: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Sources:</a:t>
            </a:r>
          </a:p>
          <a:p>
            <a:r>
              <a:rPr lang="en-US" sz="1200" kern="1200" dirty="0" smtClean="0">
                <a:solidFill>
                  <a:schemeClr val="tx1"/>
                </a:solidFill>
                <a:effectLst/>
                <a:latin typeface="+mn-lt"/>
                <a:ea typeface="+mn-ea"/>
                <a:cs typeface="+mn-cs"/>
              </a:rPr>
              <a:t>Walsh, W., &amp; Jones, L. (2015). Factors that influence child abuse reporting: A survey of child-serving professionals. </a:t>
            </a:r>
            <a:r>
              <a:rPr lang="el-GR" sz="1200" i="1" kern="1200" dirty="0" smtClean="0">
                <a:solidFill>
                  <a:schemeClr val="tx1"/>
                </a:solidFill>
                <a:effectLst/>
                <a:latin typeface="+mn-lt"/>
                <a:ea typeface="+mn-ea"/>
                <a:cs typeface="+mn-cs"/>
              </a:rPr>
              <a:t>Durham, NH: Crimes against Children Research Center</a:t>
            </a:r>
            <a:r>
              <a:rPr lang="el-GR" sz="1200"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err="1" smtClean="0">
                <a:solidFill>
                  <a:schemeClr val="tx1"/>
                </a:solidFill>
                <a:effectLst/>
                <a:latin typeface="+mn-lt"/>
                <a:ea typeface="+mn-ea"/>
                <a:cs typeface="+mn-cs"/>
              </a:rPr>
              <a:t>Alrimawi</a:t>
            </a:r>
            <a:r>
              <a:rPr lang="en-US" sz="1200" kern="1200" dirty="0" smtClean="0">
                <a:solidFill>
                  <a:schemeClr val="tx1"/>
                </a:solidFill>
                <a:effectLst/>
                <a:latin typeface="+mn-lt"/>
                <a:ea typeface="+mn-ea"/>
                <a:cs typeface="+mn-cs"/>
              </a:rPr>
              <a:t>, I., </a:t>
            </a:r>
            <a:r>
              <a:rPr lang="en-US" sz="1200" kern="1200" dirty="0" err="1" smtClean="0">
                <a:solidFill>
                  <a:schemeClr val="tx1"/>
                </a:solidFill>
                <a:effectLst/>
                <a:latin typeface="+mn-lt"/>
                <a:ea typeface="+mn-ea"/>
                <a:cs typeface="+mn-cs"/>
              </a:rPr>
              <a:t>Rajeh</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Saifan</a:t>
            </a:r>
            <a:r>
              <a:rPr lang="en-US" sz="1200" kern="1200" dirty="0" smtClean="0">
                <a:solidFill>
                  <a:schemeClr val="tx1"/>
                </a:solidFill>
                <a:effectLst/>
                <a:latin typeface="+mn-lt"/>
                <a:ea typeface="+mn-ea"/>
                <a:cs typeface="+mn-cs"/>
              </a:rPr>
              <a:t>, A., &amp; Abu </a:t>
            </a:r>
            <a:r>
              <a:rPr lang="en-US" sz="1200" kern="1200" dirty="0" err="1" smtClean="0">
                <a:solidFill>
                  <a:schemeClr val="tx1"/>
                </a:solidFill>
                <a:effectLst/>
                <a:latin typeface="+mn-lt"/>
                <a:ea typeface="+mn-ea"/>
                <a:cs typeface="+mn-cs"/>
              </a:rPr>
              <a:t>Ruz</a:t>
            </a:r>
            <a:r>
              <a:rPr lang="en-US" sz="1200" kern="1200" dirty="0" smtClean="0">
                <a:solidFill>
                  <a:schemeClr val="tx1"/>
                </a:solidFill>
                <a:effectLst/>
                <a:latin typeface="+mn-lt"/>
                <a:ea typeface="+mn-ea"/>
                <a:cs typeface="+mn-cs"/>
              </a:rPr>
              <a:t>, M. (2014). Barriers to child abuse identification and reporting. Journal of Applied Sciences, 14: 2793-2803.</a:t>
            </a:r>
            <a:endParaRPr lang="el-GR" sz="1200" kern="1200" dirty="0" smtClean="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Lynne, E. G., Gifford, E. J., Evans, K. E., &amp; </a:t>
            </a:r>
            <a:r>
              <a:rPr lang="en-US" sz="1200" kern="1200" dirty="0" err="1" smtClean="0">
                <a:solidFill>
                  <a:schemeClr val="tx1"/>
                </a:solidFill>
                <a:effectLst/>
                <a:latin typeface="+mn-lt"/>
                <a:ea typeface="+mn-ea"/>
                <a:cs typeface="+mn-cs"/>
              </a:rPr>
              <a:t>Rosch</a:t>
            </a:r>
            <a:r>
              <a:rPr lang="en-US" sz="1200" kern="1200" dirty="0" smtClean="0">
                <a:solidFill>
                  <a:schemeClr val="tx1"/>
                </a:solidFill>
                <a:effectLst/>
                <a:latin typeface="+mn-lt"/>
                <a:ea typeface="+mn-ea"/>
                <a:cs typeface="+mn-cs"/>
              </a:rPr>
              <a:t>, J. B. (2015). Barriers to Reporting Child Maltreatment Do Emergency Medical Services Professionals Fully Understand Their Role as Mandatory Reporters?. </a:t>
            </a:r>
            <a:r>
              <a:rPr lang="el-GR" sz="1200" i="1" kern="1200" dirty="0" smtClean="0">
                <a:solidFill>
                  <a:schemeClr val="tx1"/>
                </a:solidFill>
                <a:effectLst/>
                <a:latin typeface="+mn-lt"/>
                <a:ea typeface="+mn-ea"/>
                <a:cs typeface="+mn-cs"/>
              </a:rPr>
              <a:t>North Carolina medical journal</a:t>
            </a:r>
            <a:r>
              <a:rPr lang="el-GR" sz="1200" kern="1200" dirty="0" smtClean="0">
                <a:solidFill>
                  <a:schemeClr val="tx1"/>
                </a:solidFill>
                <a:effectLst/>
                <a:latin typeface="+mn-lt"/>
                <a:ea typeface="+mn-ea"/>
                <a:cs typeface="+mn-cs"/>
              </a:rPr>
              <a:t>, </a:t>
            </a:r>
            <a:r>
              <a:rPr lang="el-GR" sz="1200" i="1" kern="1200" dirty="0" smtClean="0">
                <a:solidFill>
                  <a:schemeClr val="tx1"/>
                </a:solidFill>
                <a:effectLst/>
                <a:latin typeface="+mn-lt"/>
                <a:ea typeface="+mn-ea"/>
                <a:cs typeface="+mn-cs"/>
              </a:rPr>
              <a:t>76</a:t>
            </a:r>
            <a:r>
              <a:rPr lang="el-GR" sz="1200" kern="1200" dirty="0" smtClean="0">
                <a:solidFill>
                  <a:schemeClr val="tx1"/>
                </a:solidFill>
                <a:effectLst/>
                <a:latin typeface="+mn-lt"/>
                <a:ea typeface="+mn-ea"/>
                <a:cs typeface="+mn-cs"/>
              </a:rPr>
              <a:t>(1), 13-18.</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err="1" smtClean="0">
                <a:solidFill>
                  <a:schemeClr val="tx1"/>
                </a:solidFill>
                <a:effectLst/>
                <a:latin typeface="+mn-lt"/>
                <a:ea typeface="+mn-ea"/>
                <a:cs typeface="+mn-cs"/>
              </a:rPr>
              <a:t>Azizi</a:t>
            </a:r>
            <a:r>
              <a:rPr lang="en-US" sz="1200" kern="1200" dirty="0" smtClean="0">
                <a:solidFill>
                  <a:schemeClr val="tx1"/>
                </a:solidFill>
                <a:effectLst/>
                <a:latin typeface="+mn-lt"/>
                <a:ea typeface="+mn-ea"/>
                <a:cs typeface="+mn-cs"/>
              </a:rPr>
              <a:t>, M., &amp; </a:t>
            </a:r>
            <a:r>
              <a:rPr lang="en-US" sz="1200" kern="1200" dirty="0" err="1" smtClean="0">
                <a:solidFill>
                  <a:schemeClr val="tx1"/>
                </a:solidFill>
                <a:effectLst/>
                <a:latin typeface="+mn-lt"/>
                <a:ea typeface="+mn-ea"/>
                <a:cs typeface="+mn-cs"/>
              </a:rPr>
              <a:t>Shahhosseini</a:t>
            </a:r>
            <a:r>
              <a:rPr lang="en-US" sz="1200" kern="1200" dirty="0" smtClean="0">
                <a:solidFill>
                  <a:schemeClr val="tx1"/>
                </a:solidFill>
                <a:effectLst/>
                <a:latin typeface="+mn-lt"/>
                <a:ea typeface="+mn-ea"/>
                <a:cs typeface="+mn-cs"/>
              </a:rPr>
              <a:t>, Z. (2017). Challenges of reporting child abuse by healthcare professionals: A narrative review. </a:t>
            </a:r>
            <a:r>
              <a:rPr lang="el-GR" sz="1200" i="1" kern="1200" dirty="0" smtClean="0">
                <a:solidFill>
                  <a:schemeClr val="tx1"/>
                </a:solidFill>
                <a:effectLst/>
                <a:latin typeface="+mn-lt"/>
                <a:ea typeface="+mn-ea"/>
                <a:cs typeface="+mn-cs"/>
              </a:rPr>
              <a:t>Journal of Nursing and Midwifery Sciences</a:t>
            </a:r>
            <a:r>
              <a:rPr lang="el-GR" sz="1200" kern="1200" dirty="0" smtClean="0">
                <a:solidFill>
                  <a:schemeClr val="tx1"/>
                </a:solidFill>
                <a:effectLst/>
                <a:latin typeface="+mn-lt"/>
                <a:ea typeface="+mn-ea"/>
                <a:cs typeface="+mn-cs"/>
              </a:rPr>
              <a:t>, </a:t>
            </a:r>
            <a:r>
              <a:rPr lang="el-GR" sz="1200" i="1" kern="1200" dirty="0" smtClean="0">
                <a:solidFill>
                  <a:schemeClr val="tx1"/>
                </a:solidFill>
                <a:effectLst/>
                <a:latin typeface="+mn-lt"/>
                <a:ea typeface="+mn-ea"/>
                <a:cs typeface="+mn-cs"/>
              </a:rPr>
              <a:t>4</a:t>
            </a:r>
            <a:r>
              <a:rPr lang="el-GR" sz="1200" kern="1200" dirty="0" smtClean="0">
                <a:solidFill>
                  <a:schemeClr val="tx1"/>
                </a:solidFill>
                <a:effectLst/>
                <a:latin typeface="+mn-lt"/>
                <a:ea typeface="+mn-ea"/>
                <a:cs typeface="+mn-cs"/>
              </a:rPr>
              <a:t>(3), 110.</a:t>
            </a:r>
          </a:p>
          <a:p>
            <a:endParaRPr lang="el-GR" dirty="0" smtClean="0"/>
          </a:p>
          <a:p>
            <a:endParaRPr lang="en-US" dirty="0"/>
          </a:p>
        </p:txBody>
      </p:sp>
      <p:sp>
        <p:nvSpPr>
          <p:cNvPr id="4" name="Slide Number Placeholder 3"/>
          <p:cNvSpPr>
            <a:spLocks noGrp="1"/>
          </p:cNvSpPr>
          <p:nvPr>
            <p:ph type="sldNum" sz="quarter" idx="10"/>
          </p:nvPr>
        </p:nvSpPr>
        <p:spPr/>
        <p:txBody>
          <a:bodyPr/>
          <a:lstStyle/>
          <a:p>
            <a:fld id="{10E7539B-C323-4049-8909-F9628D885A5E}" type="slidenum">
              <a:rPr lang="el-GR" smtClean="0"/>
              <a:pPr/>
              <a:t>29</a:t>
            </a:fld>
            <a:endParaRPr lang="el-GR"/>
          </a:p>
        </p:txBody>
      </p:sp>
    </p:spTree>
    <p:extLst>
      <p:ext uri="{BB962C8B-B14F-4D97-AF65-F5344CB8AC3E}">
        <p14:creationId xmlns="" xmlns:p14="http://schemas.microsoft.com/office/powerpoint/2010/main" val="3033158218"/>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effectLst/>
                <a:latin typeface="+mn-lt"/>
                <a:ea typeface="+mn-ea"/>
                <a:cs typeface="+mn-cs"/>
              </a:rPr>
              <a:t>&lt;see slide&gt;</a:t>
            </a: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Sources:</a:t>
            </a:r>
          </a:p>
          <a:p>
            <a:r>
              <a:rPr lang="en-US" sz="1200" kern="1200" dirty="0" smtClean="0">
                <a:solidFill>
                  <a:schemeClr val="tx1"/>
                </a:solidFill>
                <a:effectLst/>
                <a:latin typeface="+mn-lt"/>
                <a:ea typeface="+mn-ea"/>
                <a:cs typeface="+mn-cs"/>
              </a:rPr>
              <a:t>Walsh, W., &amp; Jones, L. (2015). Factors that influence child abuse reporting: A survey of child-serving professionals. </a:t>
            </a:r>
            <a:r>
              <a:rPr lang="el-GR" sz="1200" i="1" kern="1200" dirty="0" smtClean="0">
                <a:solidFill>
                  <a:schemeClr val="tx1"/>
                </a:solidFill>
                <a:effectLst/>
                <a:latin typeface="+mn-lt"/>
                <a:ea typeface="+mn-ea"/>
                <a:cs typeface="+mn-cs"/>
              </a:rPr>
              <a:t>Durham, NH: Crimes against Children Research Center</a:t>
            </a:r>
            <a:r>
              <a:rPr lang="el-GR" sz="1200"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err="1" smtClean="0">
                <a:solidFill>
                  <a:schemeClr val="tx1"/>
                </a:solidFill>
                <a:effectLst/>
                <a:latin typeface="+mn-lt"/>
                <a:ea typeface="+mn-ea"/>
                <a:cs typeface="+mn-cs"/>
              </a:rPr>
              <a:t>Alrimawi</a:t>
            </a:r>
            <a:r>
              <a:rPr lang="en-US" sz="1200" kern="1200" dirty="0" smtClean="0">
                <a:solidFill>
                  <a:schemeClr val="tx1"/>
                </a:solidFill>
                <a:effectLst/>
                <a:latin typeface="+mn-lt"/>
                <a:ea typeface="+mn-ea"/>
                <a:cs typeface="+mn-cs"/>
              </a:rPr>
              <a:t>, I., </a:t>
            </a:r>
            <a:r>
              <a:rPr lang="en-US" sz="1200" kern="1200" dirty="0" err="1" smtClean="0">
                <a:solidFill>
                  <a:schemeClr val="tx1"/>
                </a:solidFill>
                <a:effectLst/>
                <a:latin typeface="+mn-lt"/>
                <a:ea typeface="+mn-ea"/>
                <a:cs typeface="+mn-cs"/>
              </a:rPr>
              <a:t>Rajeh</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Saifan</a:t>
            </a:r>
            <a:r>
              <a:rPr lang="en-US" sz="1200" kern="1200" dirty="0" smtClean="0">
                <a:solidFill>
                  <a:schemeClr val="tx1"/>
                </a:solidFill>
                <a:effectLst/>
                <a:latin typeface="+mn-lt"/>
                <a:ea typeface="+mn-ea"/>
                <a:cs typeface="+mn-cs"/>
              </a:rPr>
              <a:t>, A., &amp; Abu </a:t>
            </a:r>
            <a:r>
              <a:rPr lang="en-US" sz="1200" kern="1200" dirty="0" err="1" smtClean="0">
                <a:solidFill>
                  <a:schemeClr val="tx1"/>
                </a:solidFill>
                <a:effectLst/>
                <a:latin typeface="+mn-lt"/>
                <a:ea typeface="+mn-ea"/>
                <a:cs typeface="+mn-cs"/>
              </a:rPr>
              <a:t>Ruz</a:t>
            </a:r>
            <a:r>
              <a:rPr lang="en-US" sz="1200" kern="1200" dirty="0" smtClean="0">
                <a:solidFill>
                  <a:schemeClr val="tx1"/>
                </a:solidFill>
                <a:effectLst/>
                <a:latin typeface="+mn-lt"/>
                <a:ea typeface="+mn-ea"/>
                <a:cs typeface="+mn-cs"/>
              </a:rPr>
              <a:t>, M. (2014). Barriers to child abuse identification and reporting. Journal of Applied Sciences, 14: 2793-2803.</a:t>
            </a:r>
            <a:endParaRPr lang="el-GR" sz="1200" kern="1200" dirty="0" smtClean="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Lynne, E. G., Gifford, E. J., Evans, K. E., &amp; </a:t>
            </a:r>
            <a:r>
              <a:rPr lang="en-US" sz="1200" kern="1200" dirty="0" err="1" smtClean="0">
                <a:solidFill>
                  <a:schemeClr val="tx1"/>
                </a:solidFill>
                <a:effectLst/>
                <a:latin typeface="+mn-lt"/>
                <a:ea typeface="+mn-ea"/>
                <a:cs typeface="+mn-cs"/>
              </a:rPr>
              <a:t>Rosch</a:t>
            </a:r>
            <a:r>
              <a:rPr lang="en-US" sz="1200" kern="1200" dirty="0" smtClean="0">
                <a:solidFill>
                  <a:schemeClr val="tx1"/>
                </a:solidFill>
                <a:effectLst/>
                <a:latin typeface="+mn-lt"/>
                <a:ea typeface="+mn-ea"/>
                <a:cs typeface="+mn-cs"/>
              </a:rPr>
              <a:t>, J. B. (2015). Barriers to Reporting Child Maltreatment Do Emergency Medical Services Professionals Fully Understand Their Role as Mandatory Reporters?. </a:t>
            </a:r>
            <a:r>
              <a:rPr lang="el-GR" sz="1200" i="1" kern="1200" dirty="0" smtClean="0">
                <a:solidFill>
                  <a:schemeClr val="tx1"/>
                </a:solidFill>
                <a:effectLst/>
                <a:latin typeface="+mn-lt"/>
                <a:ea typeface="+mn-ea"/>
                <a:cs typeface="+mn-cs"/>
              </a:rPr>
              <a:t>North Carolina medical journal</a:t>
            </a:r>
            <a:r>
              <a:rPr lang="el-GR" sz="1200" kern="1200" dirty="0" smtClean="0">
                <a:solidFill>
                  <a:schemeClr val="tx1"/>
                </a:solidFill>
                <a:effectLst/>
                <a:latin typeface="+mn-lt"/>
                <a:ea typeface="+mn-ea"/>
                <a:cs typeface="+mn-cs"/>
              </a:rPr>
              <a:t>, </a:t>
            </a:r>
            <a:r>
              <a:rPr lang="el-GR" sz="1200" i="1" kern="1200" dirty="0" smtClean="0">
                <a:solidFill>
                  <a:schemeClr val="tx1"/>
                </a:solidFill>
                <a:effectLst/>
                <a:latin typeface="+mn-lt"/>
                <a:ea typeface="+mn-ea"/>
                <a:cs typeface="+mn-cs"/>
              </a:rPr>
              <a:t>76</a:t>
            </a:r>
            <a:r>
              <a:rPr lang="el-GR" sz="1200" kern="1200" dirty="0" smtClean="0">
                <a:solidFill>
                  <a:schemeClr val="tx1"/>
                </a:solidFill>
                <a:effectLst/>
                <a:latin typeface="+mn-lt"/>
                <a:ea typeface="+mn-ea"/>
                <a:cs typeface="+mn-cs"/>
              </a:rPr>
              <a:t>(1), 13-18.</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err="1" smtClean="0">
                <a:solidFill>
                  <a:schemeClr val="tx1"/>
                </a:solidFill>
                <a:effectLst/>
                <a:latin typeface="+mn-lt"/>
                <a:ea typeface="+mn-ea"/>
                <a:cs typeface="+mn-cs"/>
              </a:rPr>
              <a:t>Azizi</a:t>
            </a:r>
            <a:r>
              <a:rPr lang="en-US" sz="1200" kern="1200" dirty="0" smtClean="0">
                <a:solidFill>
                  <a:schemeClr val="tx1"/>
                </a:solidFill>
                <a:effectLst/>
                <a:latin typeface="+mn-lt"/>
                <a:ea typeface="+mn-ea"/>
                <a:cs typeface="+mn-cs"/>
              </a:rPr>
              <a:t>, M., &amp; </a:t>
            </a:r>
            <a:r>
              <a:rPr lang="en-US" sz="1200" kern="1200" dirty="0" err="1" smtClean="0">
                <a:solidFill>
                  <a:schemeClr val="tx1"/>
                </a:solidFill>
                <a:effectLst/>
                <a:latin typeface="+mn-lt"/>
                <a:ea typeface="+mn-ea"/>
                <a:cs typeface="+mn-cs"/>
              </a:rPr>
              <a:t>Shahhosseini</a:t>
            </a:r>
            <a:r>
              <a:rPr lang="en-US" sz="1200" kern="1200" dirty="0" smtClean="0">
                <a:solidFill>
                  <a:schemeClr val="tx1"/>
                </a:solidFill>
                <a:effectLst/>
                <a:latin typeface="+mn-lt"/>
                <a:ea typeface="+mn-ea"/>
                <a:cs typeface="+mn-cs"/>
              </a:rPr>
              <a:t>, Z. (2017). Challenges of reporting child abuse by healthcare professionals: A narrative review. </a:t>
            </a:r>
            <a:r>
              <a:rPr lang="el-GR" sz="1200" i="1" kern="1200" dirty="0" smtClean="0">
                <a:solidFill>
                  <a:schemeClr val="tx1"/>
                </a:solidFill>
                <a:effectLst/>
                <a:latin typeface="+mn-lt"/>
                <a:ea typeface="+mn-ea"/>
                <a:cs typeface="+mn-cs"/>
              </a:rPr>
              <a:t>Journal of Nursing and Midwifery Sciences</a:t>
            </a:r>
            <a:r>
              <a:rPr lang="el-GR" sz="1200" kern="1200" dirty="0" smtClean="0">
                <a:solidFill>
                  <a:schemeClr val="tx1"/>
                </a:solidFill>
                <a:effectLst/>
                <a:latin typeface="+mn-lt"/>
                <a:ea typeface="+mn-ea"/>
                <a:cs typeface="+mn-cs"/>
              </a:rPr>
              <a:t>, </a:t>
            </a:r>
            <a:r>
              <a:rPr lang="el-GR" sz="1200" i="1" kern="1200" dirty="0" smtClean="0">
                <a:solidFill>
                  <a:schemeClr val="tx1"/>
                </a:solidFill>
                <a:effectLst/>
                <a:latin typeface="+mn-lt"/>
                <a:ea typeface="+mn-ea"/>
                <a:cs typeface="+mn-cs"/>
              </a:rPr>
              <a:t>4</a:t>
            </a:r>
            <a:r>
              <a:rPr lang="el-GR" sz="1200" kern="1200" dirty="0" smtClean="0">
                <a:solidFill>
                  <a:schemeClr val="tx1"/>
                </a:solidFill>
                <a:effectLst/>
                <a:latin typeface="+mn-lt"/>
                <a:ea typeface="+mn-ea"/>
                <a:cs typeface="+mn-cs"/>
              </a:rPr>
              <a:t>(3), 110.</a:t>
            </a:r>
          </a:p>
          <a:p>
            <a:endParaRPr lang="el-GR" dirty="0" smtClean="0"/>
          </a:p>
          <a:p>
            <a:endParaRPr lang="en-US" dirty="0"/>
          </a:p>
        </p:txBody>
      </p:sp>
      <p:sp>
        <p:nvSpPr>
          <p:cNvPr id="4" name="Slide Number Placeholder 3"/>
          <p:cNvSpPr>
            <a:spLocks noGrp="1"/>
          </p:cNvSpPr>
          <p:nvPr>
            <p:ph type="sldNum" sz="quarter" idx="10"/>
          </p:nvPr>
        </p:nvSpPr>
        <p:spPr/>
        <p:txBody>
          <a:bodyPr/>
          <a:lstStyle/>
          <a:p>
            <a:fld id="{10E7539B-C323-4049-8909-F9628D885A5E}" type="slidenum">
              <a:rPr lang="el-GR" smtClean="0"/>
              <a:pPr/>
              <a:t>30</a:t>
            </a:fld>
            <a:endParaRPr lang="el-GR"/>
          </a:p>
        </p:txBody>
      </p:sp>
    </p:spTree>
    <p:extLst>
      <p:ext uri="{BB962C8B-B14F-4D97-AF65-F5344CB8AC3E}">
        <p14:creationId xmlns="" xmlns:p14="http://schemas.microsoft.com/office/powerpoint/2010/main" val="3114771733"/>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baseline="0" dirty="0" smtClean="0">
                <a:solidFill>
                  <a:schemeClr val="tx1"/>
                </a:solidFill>
                <a:effectLst/>
                <a:latin typeface="+mn-lt"/>
                <a:ea typeface="+mn-ea"/>
                <a:cs typeface="+mn-cs"/>
              </a:rPr>
              <a:t>Examples of professional backgrounds per sector</a:t>
            </a:r>
            <a:endParaRPr lang="en-US" sz="1200"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Welfare related professions</a:t>
            </a:r>
            <a:r>
              <a:rPr lang="en-US" sz="1200" kern="1200" dirty="0" smtClean="0">
                <a:solidFill>
                  <a:schemeClr val="tx1"/>
                </a:solidFill>
                <a:effectLst/>
                <a:latin typeface="+mn-lt"/>
                <a:ea typeface="+mn-ea"/>
                <a:cs typeface="+mn-cs"/>
              </a:rPr>
              <a:t>: Social Workers, Health Visitors, Care providers in institutions, other personnel (e.g. working in anti-trafficking agencies, directorates for disability, Child Ombudsperson) </a:t>
            </a:r>
            <a:endParaRPr lang="el-GR" sz="1200"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Justice-related professions</a:t>
            </a:r>
            <a:r>
              <a:rPr lang="en-US" sz="1200" kern="1200" dirty="0" smtClean="0">
                <a:solidFill>
                  <a:schemeClr val="tx1"/>
                </a:solidFill>
                <a:effectLst/>
                <a:latin typeface="+mn-lt"/>
                <a:ea typeface="+mn-ea"/>
                <a:cs typeface="+mn-cs"/>
              </a:rPr>
              <a:t>: Judges (family courts, juvenile courts), Probation Officers, Public Prosecutors, Forensic surgeons' professionals, Lawyers, other justice related professions) </a:t>
            </a:r>
            <a:endParaRPr lang="el-GR" sz="1200"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Health related professions</a:t>
            </a:r>
            <a:r>
              <a:rPr lang="en-US" sz="1200" kern="1200" dirty="0" smtClean="0">
                <a:solidFill>
                  <a:schemeClr val="tx1"/>
                </a:solidFill>
                <a:effectLst/>
                <a:latin typeface="+mn-lt"/>
                <a:ea typeface="+mn-ea"/>
                <a:cs typeface="+mn-cs"/>
              </a:rPr>
              <a:t>: Medical Doctors (general doctors and specialized doctors such as gynecologists, pediatricians, orthopedists, and radiologists), Midwives, Nurses, and Dentists </a:t>
            </a:r>
            <a:endParaRPr lang="el-GR" sz="1200"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Mental health professions</a:t>
            </a:r>
            <a:r>
              <a:rPr lang="en-US" sz="1200" kern="1200" dirty="0" smtClean="0">
                <a:solidFill>
                  <a:schemeClr val="tx1"/>
                </a:solidFill>
                <a:effectLst/>
                <a:latin typeface="+mn-lt"/>
                <a:ea typeface="+mn-ea"/>
                <a:cs typeface="+mn-cs"/>
              </a:rPr>
              <a:t>: Child Psychiatrists, Psychiatrists, Psychologists, Licensed Counselors (Youth Counselors, Family Counselors, etc.) </a:t>
            </a:r>
            <a:endParaRPr lang="el-GR" sz="1200"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Law enforcement related professions: </a:t>
            </a:r>
            <a:r>
              <a:rPr lang="en-US" sz="1200" kern="1200" dirty="0" smtClean="0">
                <a:solidFill>
                  <a:schemeClr val="tx1"/>
                </a:solidFill>
                <a:effectLst/>
                <a:latin typeface="+mn-lt"/>
                <a:ea typeface="+mn-ea"/>
                <a:cs typeface="+mn-cs"/>
              </a:rPr>
              <a:t>Police Officers (in general and specialized police investigators e.g. in forensic interviews, for crimes against minors etc.) </a:t>
            </a:r>
            <a:endParaRPr lang="el-GR" sz="1200"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Education-related professions</a:t>
            </a:r>
            <a:r>
              <a:rPr lang="en-US" sz="1200" kern="1200" dirty="0" smtClean="0">
                <a:solidFill>
                  <a:schemeClr val="tx1"/>
                </a:solidFill>
                <a:effectLst/>
                <a:latin typeface="+mn-lt"/>
                <a:ea typeface="+mn-ea"/>
                <a:cs typeface="+mn-cs"/>
              </a:rPr>
              <a:t>: Teachers/Educators (pre-school, kindergarten, primary and secondary education, for children with special needs), School Principals </a:t>
            </a:r>
            <a:endParaRPr lang="el-GR" sz="1200"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Other professionals</a:t>
            </a:r>
            <a:r>
              <a:rPr lang="en-US" sz="1200" kern="1200" dirty="0" smtClean="0">
                <a:solidFill>
                  <a:schemeClr val="tx1"/>
                </a:solidFill>
                <a:effectLst/>
                <a:latin typeface="+mn-lt"/>
                <a:ea typeface="+mn-ea"/>
                <a:cs typeface="+mn-cs"/>
              </a:rPr>
              <a:t>: Researchers, Data administrators, other school personnel (e.g. school guardians), other Public officials (e.g. ministries' employees), other NGOs personnel (e.g. volunteers, priests, sisters)</a:t>
            </a:r>
            <a:endParaRPr lang="el-GR" dirty="0" smtClean="0"/>
          </a:p>
          <a:p>
            <a:endParaRPr lang="el-GR" dirty="0"/>
          </a:p>
        </p:txBody>
      </p:sp>
      <p:sp>
        <p:nvSpPr>
          <p:cNvPr id="4" name="Slide Number Placeholder 3"/>
          <p:cNvSpPr>
            <a:spLocks noGrp="1"/>
          </p:cNvSpPr>
          <p:nvPr>
            <p:ph type="sldNum" sz="quarter" idx="10"/>
          </p:nvPr>
        </p:nvSpPr>
        <p:spPr/>
        <p:txBody>
          <a:bodyPr/>
          <a:lstStyle/>
          <a:p>
            <a:fld id="{10E7539B-C323-4049-8909-F9628D885A5E}" type="slidenum">
              <a:rPr lang="el-GR" smtClean="0"/>
              <a:pPr/>
              <a:t>32</a:t>
            </a:fld>
            <a:endParaRPr lang="el-GR"/>
          </a:p>
        </p:txBody>
      </p:sp>
    </p:spTree>
    <p:extLst>
      <p:ext uri="{BB962C8B-B14F-4D97-AF65-F5344CB8AC3E}">
        <p14:creationId xmlns="" xmlns:p14="http://schemas.microsoft.com/office/powerpoint/2010/main" val="104836487"/>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&lt;see slide&gt;</a:t>
            </a:r>
          </a:p>
          <a:p>
            <a:endParaRPr lang="en-US" sz="1200" kern="1200" dirty="0" smtClean="0">
              <a:solidFill>
                <a:schemeClr val="tx1"/>
              </a:solidFill>
              <a:effectLst/>
              <a:latin typeface="+mn-lt"/>
              <a:ea typeface="+mn-ea"/>
              <a:cs typeface="+mn-cs"/>
            </a:endParaRPr>
          </a:p>
          <a:p>
            <a:endParaRPr lang="el-GR" dirty="0"/>
          </a:p>
        </p:txBody>
      </p:sp>
      <p:sp>
        <p:nvSpPr>
          <p:cNvPr id="4" name="Slide Number Placeholder 3"/>
          <p:cNvSpPr>
            <a:spLocks noGrp="1"/>
          </p:cNvSpPr>
          <p:nvPr>
            <p:ph type="sldNum" sz="quarter" idx="10"/>
          </p:nvPr>
        </p:nvSpPr>
        <p:spPr/>
        <p:txBody>
          <a:bodyPr/>
          <a:lstStyle/>
          <a:p>
            <a:fld id="{10E7539B-C323-4049-8909-F9628D885A5E}" type="slidenum">
              <a:rPr lang="el-GR" smtClean="0"/>
              <a:pPr/>
              <a:t>33</a:t>
            </a:fld>
            <a:endParaRPr lang="el-GR"/>
          </a:p>
        </p:txBody>
      </p:sp>
    </p:spTree>
    <p:extLst>
      <p:ext uri="{BB962C8B-B14F-4D97-AF65-F5344CB8AC3E}">
        <p14:creationId xmlns="" xmlns:p14="http://schemas.microsoft.com/office/powerpoint/2010/main" val="2504915536"/>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Source: </a:t>
            </a:r>
            <a:r>
              <a:rPr lang="en-GB" dirty="0" smtClean="0">
                <a:hlinkClick r:id="rId3"/>
              </a:rPr>
              <a:t>http://www.euro.who.int/__data/assets/pdf_file/0017/381140/wh12-ecm-rep-eng.pdf?ua=1</a:t>
            </a:r>
            <a:endParaRPr lang="el-GR" dirty="0"/>
          </a:p>
        </p:txBody>
      </p:sp>
      <p:sp>
        <p:nvSpPr>
          <p:cNvPr id="4" name="Slide Number Placeholder 3"/>
          <p:cNvSpPr>
            <a:spLocks noGrp="1"/>
          </p:cNvSpPr>
          <p:nvPr>
            <p:ph type="sldNum" sz="quarter" idx="10"/>
          </p:nvPr>
        </p:nvSpPr>
        <p:spPr/>
        <p:txBody>
          <a:bodyPr/>
          <a:lstStyle/>
          <a:p>
            <a:fld id="{10E7539B-C323-4049-8909-F9628D885A5E}" type="slidenum">
              <a:rPr lang="el-GR" smtClean="0"/>
              <a:pPr/>
              <a:t>34</a:t>
            </a:fld>
            <a:endParaRPr lang="el-GR"/>
          </a:p>
        </p:txBody>
      </p:sp>
    </p:spTree>
    <p:extLst>
      <p:ext uri="{BB962C8B-B14F-4D97-AF65-F5344CB8AC3E}">
        <p14:creationId xmlns="" xmlns:p14="http://schemas.microsoft.com/office/powerpoint/2010/main" val="309963468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Note: </a:t>
            </a:r>
            <a:r>
              <a:rPr lang="en-US" sz="1200" b="1" dirty="0" smtClean="0">
                <a:solidFill>
                  <a:schemeClr val="accent2">
                    <a:lumMod val="75000"/>
                  </a:schemeClr>
                </a:solidFill>
              </a:rPr>
              <a:t>[we suggest using this slide in a way that underscores your key argument on how necessary CAN-MDS is for the group you are training and for the recipients of their services (children!) ]</a:t>
            </a:r>
            <a:endParaRPr lang="en-US" dirty="0"/>
          </a:p>
        </p:txBody>
      </p:sp>
      <p:sp>
        <p:nvSpPr>
          <p:cNvPr id="4" name="Slide Number Placeholder 3"/>
          <p:cNvSpPr>
            <a:spLocks noGrp="1"/>
          </p:cNvSpPr>
          <p:nvPr>
            <p:ph type="sldNum" sz="quarter" idx="10"/>
          </p:nvPr>
        </p:nvSpPr>
        <p:spPr/>
        <p:txBody>
          <a:bodyPr/>
          <a:lstStyle/>
          <a:p>
            <a:fld id="{451164F1-9960-41AA-B1B3-EB707D8C7D2C}" type="slidenum">
              <a:rPr lang="el-GR" smtClean="0"/>
              <a:pPr/>
              <a:t>5</a:t>
            </a:fld>
            <a:endParaRPr lang="el-GR"/>
          </a:p>
        </p:txBody>
      </p:sp>
    </p:spTree>
    <p:extLst>
      <p:ext uri="{BB962C8B-B14F-4D97-AF65-F5344CB8AC3E}">
        <p14:creationId xmlns="" xmlns:p14="http://schemas.microsoft.com/office/powerpoint/2010/main" val="1089366273"/>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One major challenge of the CAN-MDS is to overcome variations in the definitions of child maltreatment used by professionals, researchers and officials with different professional backgrounds, working in different jurisdictions within and between countries (see “CAN-MDS Operators”). </a:t>
            </a:r>
          </a:p>
          <a:p>
            <a:endParaRPr lang="en-US"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Deciding on whether their suspicion is ‘reasonable’ before reporting seems to be a major factor in systematic omissions to report, generally. The decision is influenced by biases related to cultural biases about who can do what for a child and under what circumstances, what is , then, ‘normal’, and what options are there for children in certain context to have reasonably good lives if a report is made. Other, less honorable variables, such as limited notions of accountability, responsibility and a desire to skip some work duties, very often get grouped under the same explanation.</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smtClean="0"/>
          </a:p>
          <a:p>
            <a:pPr algn="ctr"/>
            <a:endParaRPr lang="en-US" dirty="0" smtClean="0"/>
          </a:p>
          <a:p>
            <a:r>
              <a:rPr lang="en-US" b="1" dirty="0" smtClean="0"/>
              <a:t>INCIDENT</a:t>
            </a:r>
            <a:endParaRPr lang="en-US" dirty="0" smtClean="0"/>
          </a:p>
          <a:p>
            <a:r>
              <a:rPr lang="en-US" b="1" i="1" dirty="0" smtClean="0"/>
              <a:t>for CAN-MDS  is:</a:t>
            </a:r>
            <a:r>
              <a:rPr lang="en-US" b="1" dirty="0" smtClean="0"/>
              <a:t>	</a:t>
            </a:r>
          </a:p>
          <a:p>
            <a:r>
              <a:rPr lang="en-US" i="1" dirty="0" smtClean="0"/>
              <a:t>an incident documented by the child protection system, law enforcement, the medical system, or other reporting source (e.g., school) in which child maltreatment is alleged or confirmed</a:t>
            </a:r>
            <a:endParaRPr lang="en-US" dirty="0" smtClean="0"/>
          </a:p>
          <a:p>
            <a:r>
              <a:rPr lang="en-US" i="1" dirty="0" smtClean="0"/>
              <a:t>Notes:</a:t>
            </a:r>
            <a:r>
              <a:rPr lang="en-US" b="1" i="1" dirty="0" smtClean="0"/>
              <a:t> </a:t>
            </a:r>
            <a:r>
              <a:rPr lang="en-US" i="1" dirty="0" smtClean="0"/>
              <a:t>In the context of the CAN-MDS “documented” means “eligible to be entered into the CAN-MDS following a report” </a:t>
            </a:r>
          </a:p>
          <a:p>
            <a:endParaRPr lang="en-US" dirty="0" smtClean="0"/>
          </a:p>
          <a:p>
            <a:r>
              <a:rPr lang="en-US" b="1" dirty="0" smtClean="0"/>
              <a:t>CHILD MALTREATMENT INCIDENT REPORTING is:</a:t>
            </a:r>
            <a:endParaRPr lang="en-US" dirty="0" smtClean="0"/>
          </a:p>
          <a:p>
            <a:r>
              <a:rPr lang="en-US" i="1" dirty="0" smtClean="0"/>
              <a:t>reporting of a</a:t>
            </a:r>
            <a:r>
              <a:rPr lang="en-US" dirty="0" smtClean="0"/>
              <a:t> </a:t>
            </a:r>
            <a:r>
              <a:rPr lang="en-US" i="1" dirty="0" smtClean="0"/>
              <a:t>child maltreatment incident by a source of information that involves at least one act of maltreatment or at least one omission in a child’s care. A report can refer to a single distinct abuse and/or neglect event/episode or to continuous maltreatment including one or more distinct abuse and/or neglect events/episodes or to continuous maltreatment where no distinct abuse and/or neglect event/episode took place</a:t>
            </a:r>
          </a:p>
          <a:p>
            <a:endParaRPr lang="en-US" dirty="0" smtClean="0"/>
          </a:p>
          <a:p>
            <a:r>
              <a:rPr lang="en-US" i="1" dirty="0" smtClean="0"/>
              <a:t>Note:</a:t>
            </a:r>
            <a:r>
              <a:rPr lang="en-US" b="1" dirty="0" smtClean="0"/>
              <a:t> </a:t>
            </a:r>
            <a:r>
              <a:rPr lang="en-US" i="1" dirty="0" smtClean="0"/>
              <a:t>Acts of maltreatment against a child and omissions in a child’s care are defined on the basis of CRC/C/GC/13 (2011)</a:t>
            </a:r>
            <a:endParaRPr lang="en-US" dirty="0" smtClean="0"/>
          </a:p>
          <a:p>
            <a:pPr algn="ct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t>Cases excluded (i.e. not eligible) from CAN-MDS are the ones where:</a:t>
            </a:r>
          </a:p>
          <a:p>
            <a:pPr marL="228600" marR="0" indent="-228600" algn="l" defTabSz="914400" rtl="0" eaLnBrk="1" fontAlgn="auto" latinLnBrk="0" hangingPunct="1">
              <a:lnSpc>
                <a:spcPct val="100000"/>
              </a:lnSpc>
              <a:spcBef>
                <a:spcPts val="0"/>
              </a:spcBef>
              <a:spcAft>
                <a:spcPts val="0"/>
              </a:spcAft>
              <a:buClrTx/>
              <a:buSzTx/>
              <a:buFontTx/>
              <a:buAutoNum type="arabicPeriod"/>
              <a:tabLst/>
              <a:defRPr/>
            </a:pPr>
            <a:r>
              <a:rPr lang="en-US" sz="1200" dirty="0" smtClean="0"/>
              <a:t>The child’s name is not available</a:t>
            </a:r>
          </a:p>
          <a:p>
            <a:pPr marL="228600" marR="0" indent="-228600" algn="l" defTabSz="914400" rtl="0" eaLnBrk="1" fontAlgn="auto" latinLnBrk="0" hangingPunct="1">
              <a:lnSpc>
                <a:spcPct val="100000"/>
              </a:lnSpc>
              <a:spcBef>
                <a:spcPts val="0"/>
              </a:spcBef>
              <a:spcAft>
                <a:spcPts val="0"/>
              </a:spcAft>
              <a:buClrTx/>
              <a:buSzTx/>
              <a:buFontTx/>
              <a:buAutoNum type="arabicPeriod"/>
              <a:tabLst/>
              <a:defRPr/>
            </a:pPr>
            <a:r>
              <a:rPr lang="en-US" sz="1200" dirty="0" smtClean="0"/>
              <a:t>There are no acts of maltreatment or no omissions in the child’s care to be recorded---IN OTHER WORDS: FOR CAN-MDS WE HAVE “NO CASE” WHEN WE EITHER HAVE NO WAY OF KNOWING WHO THE CHILD IS, OR THERE IS NO FORM  OF CAN SUSPECTED  TO BE RECORDED</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smtClean="0"/>
          </a:p>
          <a:p>
            <a:endParaRPr lang="el-GR" dirty="0"/>
          </a:p>
        </p:txBody>
      </p:sp>
      <p:sp>
        <p:nvSpPr>
          <p:cNvPr id="4" name="Slide Number Placeholder 3"/>
          <p:cNvSpPr>
            <a:spLocks noGrp="1"/>
          </p:cNvSpPr>
          <p:nvPr>
            <p:ph type="sldNum" sz="quarter" idx="10"/>
          </p:nvPr>
        </p:nvSpPr>
        <p:spPr/>
        <p:txBody>
          <a:bodyPr/>
          <a:lstStyle/>
          <a:p>
            <a:fld id="{10E7539B-C323-4049-8909-F9628D885A5E}" type="slidenum">
              <a:rPr lang="el-GR" smtClean="0"/>
              <a:pPr/>
              <a:t>35</a:t>
            </a:fld>
            <a:endParaRPr lang="el-GR"/>
          </a:p>
        </p:txBody>
      </p:sp>
    </p:spTree>
    <p:extLst>
      <p:ext uri="{BB962C8B-B14F-4D97-AF65-F5344CB8AC3E}">
        <p14:creationId xmlns="" xmlns:p14="http://schemas.microsoft.com/office/powerpoint/2010/main" val="3125727009"/>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The use of a commonly understood language and technical specifications is required for making it feasible for a wide range of professionals to contribute to the system by entering CAN incident-based data and to benefit from the system by accessing CAN incident-based data. In order to ensure to the greatest possible extent a common understanding by any </a:t>
            </a:r>
            <a:r>
              <a:rPr lang="en-GB" sz="1200" kern="1200" dirty="0" smtClean="0">
                <a:solidFill>
                  <a:schemeClr val="tx1"/>
                </a:solidFill>
                <a:effectLst/>
                <a:latin typeface="+mn-lt"/>
                <a:ea typeface="+mn-ea"/>
                <a:cs typeface="+mn-cs"/>
              </a:rPr>
              <a:t>potential</a:t>
            </a:r>
            <a:r>
              <a:rPr lang="en-US" sz="1200" kern="1200" dirty="0" smtClean="0">
                <a:solidFill>
                  <a:schemeClr val="tx1"/>
                </a:solidFill>
                <a:effectLst/>
                <a:latin typeface="+mn-lt"/>
                <a:ea typeface="+mn-ea"/>
                <a:cs typeface="+mn-cs"/>
              </a:rPr>
              <a:t> operator and subsequently, the recording and collection of reliable and comparable information, it is suggested that </a:t>
            </a:r>
            <a:r>
              <a:rPr lang="en-US" sz="1200" b="1" kern="1200" dirty="0" smtClean="0">
                <a:solidFill>
                  <a:schemeClr val="tx1"/>
                </a:solidFill>
                <a:effectLst/>
                <a:latin typeface="+mn-lt"/>
                <a:ea typeface="+mn-ea"/>
                <a:cs typeface="+mn-cs"/>
              </a:rPr>
              <a:t>a bottom-up process </a:t>
            </a:r>
            <a:r>
              <a:rPr lang="en-US" sz="1200" kern="1200" dirty="0" smtClean="0">
                <a:solidFill>
                  <a:schemeClr val="tx1"/>
                </a:solidFill>
                <a:effectLst/>
                <a:latin typeface="+mn-lt"/>
                <a:ea typeface="+mn-ea"/>
                <a:cs typeface="+mn-cs"/>
              </a:rPr>
              <a:t>be adopted for operationalizing CAN case definitions for the needs of the CAN-MDS.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It is as follows: instead of using a broad classification of the main types and subtypes of CAN, pre-coded exhaustive [check]lists of clearly defined </a:t>
            </a:r>
            <a:r>
              <a:rPr lang="en-US" sz="1200" i="1" kern="1200" dirty="0" smtClean="0">
                <a:solidFill>
                  <a:schemeClr val="tx1"/>
                </a:solidFill>
                <a:effectLst/>
                <a:latin typeface="+mn-lt"/>
                <a:ea typeface="+mn-ea"/>
                <a:cs typeface="+mn-cs"/>
              </a:rPr>
              <a:t>maltreatment acts committed</a:t>
            </a:r>
            <a:r>
              <a:rPr lang="en-US" sz="1200" kern="1200" dirty="0" smtClean="0">
                <a:solidFill>
                  <a:schemeClr val="tx1"/>
                </a:solidFill>
                <a:effectLst/>
                <a:latin typeface="+mn-lt"/>
                <a:ea typeface="+mn-ea"/>
                <a:cs typeface="+mn-cs"/>
              </a:rPr>
              <a:t> and </a:t>
            </a:r>
            <a:r>
              <a:rPr lang="en-US" sz="1200" i="1" kern="1200" dirty="0" smtClean="0">
                <a:solidFill>
                  <a:schemeClr val="tx1"/>
                </a:solidFill>
                <a:effectLst/>
                <a:latin typeface="+mn-lt"/>
                <a:ea typeface="+mn-ea"/>
                <a:cs typeface="+mn-cs"/>
              </a:rPr>
              <a:t>omissions in a child’s care</a:t>
            </a:r>
            <a:r>
              <a:rPr lang="en-US" sz="1200" kern="1200" dirty="0" smtClean="0">
                <a:solidFill>
                  <a:schemeClr val="tx1"/>
                </a:solidFill>
                <a:effectLst/>
                <a:latin typeface="+mn-lt"/>
                <a:ea typeface="+mn-ea"/>
                <a:cs typeface="+mn-cs"/>
              </a:rPr>
              <a:t> have been developed which can be identified via observation, interview, available information or other means, AND indicate (automatically based on an algorithm) specific subtypes and consequently main types of CAN, allowing at the same time the recording of multiple forms of maltreatment (see slide).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kern="1200" dirty="0" smtClean="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l-GR" sz="1200" kern="1200" dirty="0" smtClean="0">
              <a:solidFill>
                <a:schemeClr val="tx1"/>
              </a:solidFill>
              <a:effectLst/>
              <a:latin typeface="+mn-lt"/>
              <a:ea typeface="+mn-ea"/>
              <a:cs typeface="+mn-cs"/>
            </a:endParaRPr>
          </a:p>
          <a:p>
            <a:endParaRPr lang="el-GR" dirty="0"/>
          </a:p>
        </p:txBody>
      </p:sp>
      <p:sp>
        <p:nvSpPr>
          <p:cNvPr id="4" name="Slide Number Placeholder 3"/>
          <p:cNvSpPr>
            <a:spLocks noGrp="1"/>
          </p:cNvSpPr>
          <p:nvPr>
            <p:ph type="sldNum" sz="quarter" idx="10"/>
          </p:nvPr>
        </p:nvSpPr>
        <p:spPr/>
        <p:txBody>
          <a:bodyPr/>
          <a:lstStyle/>
          <a:p>
            <a:fld id="{10E7539B-C323-4049-8909-F9628D885A5E}" type="slidenum">
              <a:rPr lang="el-GR" smtClean="0"/>
              <a:pPr/>
              <a:t>36</a:t>
            </a:fld>
            <a:endParaRPr lang="el-GR"/>
          </a:p>
        </p:txBody>
      </p:sp>
    </p:spTree>
    <p:extLst>
      <p:ext uri="{BB962C8B-B14F-4D97-AF65-F5344CB8AC3E}">
        <p14:creationId xmlns="" xmlns:p14="http://schemas.microsoft.com/office/powerpoint/2010/main" val="3832072207"/>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effectLst/>
                <a:latin typeface="+mn-lt"/>
                <a:ea typeface="+mn-ea"/>
                <a:cs typeface="+mn-cs"/>
              </a:rPr>
              <a:t>&lt;see slide&gt;</a:t>
            </a:r>
          </a:p>
          <a:p>
            <a:endParaRPr lang="en-US" sz="1200" kern="1200" dirty="0" smtClean="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10E7539B-C323-4049-8909-F9628D885A5E}" type="slidenum">
              <a:rPr lang="el-GR" smtClean="0"/>
              <a:pPr/>
              <a:t>37</a:t>
            </a:fld>
            <a:endParaRPr lang="el-G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mn-lt"/>
                <a:ea typeface="+mn-ea"/>
                <a:cs typeface="+mn-cs"/>
              </a:rPr>
              <a:t>Note </a:t>
            </a:r>
            <a:r>
              <a:rPr lang="en-US" sz="1200" b="1" dirty="0" smtClean="0">
                <a:solidFill>
                  <a:schemeClr val="accent2">
                    <a:lumMod val="75000"/>
                  </a:schemeClr>
                </a:solidFill>
              </a:rPr>
              <a:t>[use as is and/or enhance with additional, country-specific content and/or arguments]</a:t>
            </a:r>
            <a:endParaRPr lang="en-US" sz="1200" b="1" kern="1200" dirty="0" smtClean="0">
              <a:solidFill>
                <a:schemeClr val="tx1"/>
              </a:solidFill>
              <a:latin typeface="+mn-lt"/>
              <a:ea typeface="+mn-ea"/>
              <a:cs typeface="+mn-cs"/>
            </a:endParaRPr>
          </a:p>
          <a:p>
            <a:endParaRPr lang="el-GR" sz="12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451164F1-9960-41AA-B1B3-EB707D8C7D2C}" type="slidenum">
              <a:rPr lang="el-GR" smtClean="0"/>
              <a:pPr/>
              <a:t>38</a:t>
            </a:fld>
            <a:endParaRPr lang="el-GR"/>
          </a:p>
        </p:txBody>
      </p:sp>
    </p:spTree>
    <p:extLst>
      <p:ext uri="{BB962C8B-B14F-4D97-AF65-F5344CB8AC3E}">
        <p14:creationId xmlns="" xmlns:p14="http://schemas.microsoft.com/office/powerpoint/2010/main" val="967794293"/>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effectLst/>
                <a:latin typeface="+mn-lt"/>
                <a:ea typeface="+mn-ea"/>
                <a:cs typeface="+mn-cs"/>
              </a:rPr>
              <a:t>&lt;see slide&gt;</a:t>
            </a:r>
          </a:p>
          <a:p>
            <a:endParaRPr lang="en-US" sz="1200" kern="1200" dirty="0" smtClean="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451164F1-9960-41AA-B1B3-EB707D8C7D2C}" type="slidenum">
              <a:rPr lang="el-GR" smtClean="0"/>
              <a:pPr/>
              <a:t>39</a:t>
            </a:fld>
            <a:endParaRPr lang="el-GR"/>
          </a:p>
        </p:txBody>
      </p:sp>
    </p:spTree>
    <p:extLst>
      <p:ext uri="{BB962C8B-B14F-4D97-AF65-F5344CB8AC3E}">
        <p14:creationId xmlns="" xmlns:p14="http://schemas.microsoft.com/office/powerpoint/2010/main" val="1808922263"/>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lvl="0">
              <a:buFont typeface="Arial" pitchFamily="34" charset="0"/>
              <a:buChar char="•"/>
            </a:pPr>
            <a:r>
              <a:rPr lang="en-US" sz="1200" kern="1200" dirty="0">
                <a:solidFill>
                  <a:schemeClr val="tx1"/>
                </a:solidFill>
                <a:latin typeface="+mn-lt"/>
                <a:ea typeface="+mn-ea"/>
                <a:cs typeface="+mn-cs"/>
              </a:rPr>
              <a:t>Easy access into the system etc. are expected to operate as a counterbalance for data collection and</a:t>
            </a:r>
            <a:r>
              <a:rPr lang="en-US" sz="1200" kern="1200" baseline="0" dirty="0">
                <a:solidFill>
                  <a:schemeClr val="tx1"/>
                </a:solidFill>
                <a:latin typeface="+mn-lt"/>
                <a:ea typeface="+mn-ea"/>
                <a:cs typeface="+mn-cs"/>
              </a:rPr>
              <a:t> interpretation</a:t>
            </a:r>
            <a:r>
              <a:rPr lang="en-US" sz="1200" kern="1200" dirty="0">
                <a:solidFill>
                  <a:schemeClr val="tx1"/>
                </a:solidFill>
                <a:latin typeface="+mn-lt"/>
                <a:ea typeface="+mn-ea"/>
                <a:cs typeface="+mn-cs"/>
              </a:rPr>
              <a:t>-related limitations  </a:t>
            </a:r>
            <a:endParaRPr lang="en-US" sz="1200" kern="1200" dirty="0" smtClean="0">
              <a:solidFill>
                <a:schemeClr val="tx1"/>
              </a:solidFill>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 typeface="Arial" pitchFamily="34" charset="0"/>
              <a:buNone/>
              <a:tabLst/>
              <a:defRPr/>
            </a:pPr>
            <a:endParaRPr lang="en-US" b="1" dirty="0" smtClean="0">
              <a:solidFill>
                <a:schemeClr val="accent2">
                  <a:lumMod val="75000"/>
                </a:schemeClr>
              </a:solidFill>
            </a:endParaRPr>
          </a:p>
          <a:p>
            <a:pPr marL="0" marR="0" lvl="0" indent="0" algn="l" defTabSz="914400" rtl="0" eaLnBrk="1" fontAlgn="auto" latinLnBrk="0" hangingPunct="1">
              <a:lnSpc>
                <a:spcPct val="100000"/>
              </a:lnSpc>
              <a:spcBef>
                <a:spcPts val="0"/>
              </a:spcBef>
              <a:spcAft>
                <a:spcPts val="0"/>
              </a:spcAft>
              <a:buClrTx/>
              <a:buSzTx/>
              <a:buFont typeface="Arial" pitchFamily="34" charset="0"/>
              <a:buNone/>
              <a:tabLst/>
              <a:defRPr/>
            </a:pPr>
            <a:r>
              <a:rPr lang="en-US" b="1" dirty="0" smtClean="0">
                <a:solidFill>
                  <a:schemeClr val="accent2">
                    <a:lumMod val="75000"/>
                  </a:schemeClr>
                </a:solidFill>
              </a:rPr>
              <a:t>[use as is to show again how using CAN-MDS reverses the identified problem]</a:t>
            </a:r>
          </a:p>
          <a:p>
            <a:pPr lvl="0">
              <a:buFont typeface="Arial" pitchFamily="34" charset="0"/>
              <a:buChar char="•"/>
            </a:pPr>
            <a:endParaRPr lang="el-GR" sz="1200" kern="1200" dirty="0">
              <a:solidFill>
                <a:schemeClr val="tx1"/>
              </a:solidFill>
              <a:latin typeface="+mn-lt"/>
              <a:ea typeface="+mn-ea"/>
              <a:cs typeface="+mn-cs"/>
            </a:endParaRPr>
          </a:p>
          <a:p>
            <a:endParaRPr lang="el-GR" dirty="0"/>
          </a:p>
        </p:txBody>
      </p:sp>
      <p:sp>
        <p:nvSpPr>
          <p:cNvPr id="4" name="Slide Number Placeholder 3"/>
          <p:cNvSpPr>
            <a:spLocks noGrp="1"/>
          </p:cNvSpPr>
          <p:nvPr>
            <p:ph type="sldNum" sz="quarter" idx="10"/>
          </p:nvPr>
        </p:nvSpPr>
        <p:spPr/>
        <p:txBody>
          <a:bodyPr/>
          <a:lstStyle/>
          <a:p>
            <a:fld id="{D7A5B808-B173-457B-8766-C37406316B0C}" type="slidenum">
              <a:rPr lang="el-GR" smtClean="0"/>
              <a:pPr/>
              <a:t>40</a:t>
            </a:fld>
            <a:endParaRPr lang="el-GR"/>
          </a:p>
        </p:txBody>
      </p:sp>
    </p:spTree>
    <p:extLst>
      <p:ext uri="{BB962C8B-B14F-4D97-AF65-F5344CB8AC3E}">
        <p14:creationId xmlns="" xmlns:p14="http://schemas.microsoft.com/office/powerpoint/2010/main" val="3071771737"/>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a:p>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dirty="0" smtClean="0">
                <a:solidFill>
                  <a:schemeClr val="accent2">
                    <a:lumMod val="75000"/>
                  </a:schemeClr>
                </a:solidFill>
              </a:rPr>
              <a:t>[use this slide for ideas on how to formulate  a concrete, convincing description of how CAN-MDS will enhance the professionals work without adding burden or liability. Emphasize the ultimate effects on children, the specific ways CAN-MDS helps everyone and how risk-free and hassle-free it is for the professionals]</a:t>
            </a:r>
          </a:p>
          <a:p>
            <a:endParaRPr lang="en-US" dirty="0"/>
          </a:p>
          <a:p>
            <a:endParaRPr lang="en-US" dirty="0"/>
          </a:p>
          <a:p>
            <a:endParaRPr lang="el-GR" dirty="0"/>
          </a:p>
        </p:txBody>
      </p:sp>
      <p:sp>
        <p:nvSpPr>
          <p:cNvPr id="4" name="Slide Number Placeholder 3"/>
          <p:cNvSpPr>
            <a:spLocks noGrp="1"/>
          </p:cNvSpPr>
          <p:nvPr>
            <p:ph type="sldNum" sz="quarter" idx="10"/>
          </p:nvPr>
        </p:nvSpPr>
        <p:spPr/>
        <p:txBody>
          <a:bodyPr/>
          <a:lstStyle/>
          <a:p>
            <a:fld id="{D7A5B808-B173-457B-8766-C37406316B0C}" type="slidenum">
              <a:rPr lang="el-GR" smtClean="0"/>
              <a:pPr/>
              <a:t>41</a:t>
            </a:fld>
            <a:endParaRPr lang="el-GR"/>
          </a:p>
        </p:txBody>
      </p:sp>
    </p:spTree>
    <p:extLst>
      <p:ext uri="{BB962C8B-B14F-4D97-AF65-F5344CB8AC3E}">
        <p14:creationId xmlns="" xmlns:p14="http://schemas.microsoft.com/office/powerpoint/2010/main" val="4232652962"/>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a:p>
            <a:endParaRPr lang="en-US" dirty="0"/>
          </a:p>
          <a:p>
            <a:r>
              <a:rPr lang="en-US" sz="1200" dirty="0" smtClean="0">
                <a:solidFill>
                  <a:schemeClr val="accent2">
                    <a:lumMod val="75000"/>
                  </a:schemeClr>
                </a:solidFill>
              </a:rPr>
              <a:t>[use this slide for ideas on how to formulate  a concrete, convincing description of how CAN-MDS will enhance the professionals work without adding burden or liability. Emphasize the ultimate effects on children, the specific ways CAN-MDS helps everyone and how risk-free and hassle-free it is for the professionals]</a:t>
            </a:r>
            <a:endParaRPr lang="en-US" dirty="0"/>
          </a:p>
          <a:p>
            <a:endParaRPr lang="en-US" dirty="0"/>
          </a:p>
          <a:p>
            <a:endParaRPr lang="el-GR" dirty="0"/>
          </a:p>
        </p:txBody>
      </p:sp>
      <p:sp>
        <p:nvSpPr>
          <p:cNvPr id="4" name="Slide Number Placeholder 3"/>
          <p:cNvSpPr>
            <a:spLocks noGrp="1"/>
          </p:cNvSpPr>
          <p:nvPr>
            <p:ph type="sldNum" sz="quarter" idx="10"/>
          </p:nvPr>
        </p:nvSpPr>
        <p:spPr/>
        <p:txBody>
          <a:bodyPr/>
          <a:lstStyle/>
          <a:p>
            <a:fld id="{D7A5B808-B173-457B-8766-C37406316B0C}" type="slidenum">
              <a:rPr lang="el-GR" smtClean="0"/>
              <a:pPr/>
              <a:t>42</a:t>
            </a:fld>
            <a:endParaRPr lang="el-GR"/>
          </a:p>
        </p:txBody>
      </p:sp>
    </p:spTree>
    <p:extLst>
      <p:ext uri="{BB962C8B-B14F-4D97-AF65-F5344CB8AC3E}">
        <p14:creationId xmlns="" xmlns:p14="http://schemas.microsoft.com/office/powerpoint/2010/main" val="127630337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https://www.unicef.org/bulgaria/sites/unicef.org.bulgaria/files/2018-09/GC_13_BG.pdf</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Source: </a:t>
            </a:r>
            <a:r>
              <a:rPr lang="en-GB" dirty="0" smtClean="0">
                <a:hlinkClick r:id="rId3"/>
              </a:rPr>
              <a:t>https://www.refworld.org/docid/4e6da4922.html</a:t>
            </a:r>
            <a:endParaRPr lang="en-US"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It is also noted that children’s right to be heard and to have their views taken seriously must be respected.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-Reporting mechanisms must be coupled with, and should present themselves as help-oriented services offering public health and social support, rather than as triggering responses which are primarily punitive.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-The establishment of reporting mechanisms includes: (a) providing appropriate information to facilitate the making of complaints; (b) participation in investigations and court proceedings; (c) developing protocols which are appropriate for different circumstances and made widely known to children and the general public; (d) establishing related support services for children and families; and (e) training and providing ongoing support for personnel to receive and advance the information received through reporting systems. </a:t>
            </a:r>
          </a:p>
          <a:p>
            <a:endParaRPr lang="el-GR" dirty="0"/>
          </a:p>
        </p:txBody>
      </p:sp>
      <p:sp>
        <p:nvSpPr>
          <p:cNvPr id="4" name="Slide Number Placeholder 3"/>
          <p:cNvSpPr>
            <a:spLocks noGrp="1"/>
          </p:cNvSpPr>
          <p:nvPr>
            <p:ph type="sldNum" sz="quarter" idx="10"/>
          </p:nvPr>
        </p:nvSpPr>
        <p:spPr/>
        <p:txBody>
          <a:bodyPr/>
          <a:lstStyle/>
          <a:p>
            <a:fld id="{10E7539B-C323-4049-8909-F9628D885A5E}" type="slidenum">
              <a:rPr lang="el-GR" smtClean="0"/>
              <a:pPr/>
              <a:t>6</a:t>
            </a:fld>
            <a:endParaRPr lang="el-GR"/>
          </a:p>
        </p:txBody>
      </p:sp>
    </p:spTree>
    <p:extLst>
      <p:ext uri="{BB962C8B-B14F-4D97-AF65-F5344CB8AC3E}">
        <p14:creationId xmlns="" xmlns:p14="http://schemas.microsoft.com/office/powerpoint/2010/main" val="245777913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&lt;see slide&gt;</a:t>
            </a:r>
            <a:endParaRPr lang="en-US" dirty="0"/>
          </a:p>
        </p:txBody>
      </p:sp>
      <p:sp>
        <p:nvSpPr>
          <p:cNvPr id="4" name="Slide Number Placeholder 3"/>
          <p:cNvSpPr>
            <a:spLocks noGrp="1"/>
          </p:cNvSpPr>
          <p:nvPr>
            <p:ph type="sldNum" sz="quarter" idx="10"/>
          </p:nvPr>
        </p:nvSpPr>
        <p:spPr/>
        <p:txBody>
          <a:bodyPr/>
          <a:lstStyle/>
          <a:p>
            <a:fld id="{10E7539B-C323-4049-8909-F9628D885A5E}" type="slidenum">
              <a:rPr lang="el-GR" smtClean="0"/>
              <a:pPr/>
              <a:t>8</a:t>
            </a:fld>
            <a:endParaRPr lang="el-G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Source: </a:t>
            </a:r>
            <a:r>
              <a:rPr lang="en-GB" dirty="0" smtClean="0">
                <a:hlinkClick r:id="rId3"/>
              </a:rPr>
              <a:t>https://fra.europa.eu/en/publication/2015/mapping-child-protection-systems-eu/reporting-1</a:t>
            </a:r>
            <a:endParaRPr lang="en-GB" dirty="0" smtClean="0"/>
          </a:p>
          <a:p>
            <a:endParaRPr lang="en-GB" dirty="0" smtClean="0"/>
          </a:p>
          <a:p>
            <a:r>
              <a:rPr lang="en-US" sz="1200" dirty="0" smtClean="0"/>
              <a:t>In the majority of EU Member States, reporting obligations exist for professionals who are in contact with children. </a:t>
            </a:r>
          </a:p>
          <a:p>
            <a:pPr>
              <a:buNone/>
            </a:pPr>
            <a:r>
              <a:rPr lang="en-US" sz="1200" dirty="0" smtClean="0"/>
              <a:t>They do not, however, always apply to all professionals groups.</a:t>
            </a:r>
          </a:p>
          <a:p>
            <a:r>
              <a:rPr lang="en-US" dirty="0" smtClean="0"/>
              <a:t>Specifically</a:t>
            </a:r>
          </a:p>
          <a:p>
            <a:pPr lvl="0"/>
            <a:r>
              <a:rPr lang="en-US" sz="2000" dirty="0" smtClean="0"/>
              <a:t>-In 15 Member States (including </a:t>
            </a:r>
            <a:r>
              <a:rPr lang="en-US" sz="2000" b="1" dirty="0" smtClean="0"/>
              <a:t>Bulgaria, France, Romania </a:t>
            </a:r>
            <a:r>
              <a:rPr lang="en-US" sz="2000" dirty="0" smtClean="0"/>
              <a:t>and </a:t>
            </a:r>
            <a:r>
              <a:rPr lang="en-US" sz="2000" b="1" dirty="0" smtClean="0"/>
              <a:t>Spain</a:t>
            </a:r>
            <a:r>
              <a:rPr lang="en-US" sz="2000" dirty="0" smtClean="0"/>
              <a:t>) reporting obligations are in place for all professionals. </a:t>
            </a:r>
          </a:p>
          <a:p>
            <a:pPr lvl="0"/>
            <a:r>
              <a:rPr lang="en-US" sz="2000" dirty="0" smtClean="0"/>
              <a:t>-In 10 Member States (including </a:t>
            </a:r>
            <a:r>
              <a:rPr lang="en-US" sz="2000" b="1" dirty="0" smtClean="0"/>
              <a:t>Cyprus</a:t>
            </a:r>
            <a:r>
              <a:rPr lang="en-US" sz="2000" dirty="0" smtClean="0"/>
              <a:t> and </a:t>
            </a:r>
            <a:r>
              <a:rPr lang="en-US" sz="2000" b="1" dirty="0" smtClean="0"/>
              <a:t>Greece,</a:t>
            </a:r>
            <a:r>
              <a:rPr lang="en-US" sz="2000" dirty="0" smtClean="0"/>
              <a:t>) existing obligations only address certain professional groups such as social workers or teachers.</a:t>
            </a:r>
          </a:p>
          <a:p>
            <a:pPr lvl="0"/>
            <a:r>
              <a:rPr lang="en-US" dirty="0" smtClean="0"/>
              <a:t> --In many Member States, the anonymity of reporting professionals is not always guaranteed (as in </a:t>
            </a:r>
            <a:r>
              <a:rPr lang="en-US" b="1" dirty="0" smtClean="0"/>
              <a:t>Greece)</a:t>
            </a:r>
            <a:endParaRPr lang="en-US" dirty="0" smtClean="0"/>
          </a:p>
          <a:p>
            <a:pPr lvl="0"/>
            <a:r>
              <a:rPr lang="en-US" dirty="0" smtClean="0"/>
              <a:t> --This lack of anonymity may sometimes discourage professionals from reporting a case of a presumed victim</a:t>
            </a:r>
          </a:p>
          <a:p>
            <a:endParaRPr lang="el-GR" dirty="0"/>
          </a:p>
        </p:txBody>
      </p:sp>
      <p:sp>
        <p:nvSpPr>
          <p:cNvPr id="4" name="Slide Number Placeholder 3"/>
          <p:cNvSpPr>
            <a:spLocks noGrp="1"/>
          </p:cNvSpPr>
          <p:nvPr>
            <p:ph type="sldNum" sz="quarter" idx="10"/>
          </p:nvPr>
        </p:nvSpPr>
        <p:spPr/>
        <p:txBody>
          <a:bodyPr/>
          <a:lstStyle/>
          <a:p>
            <a:fld id="{10E7539B-C323-4049-8909-F9628D885A5E}" type="slidenum">
              <a:rPr lang="el-GR" smtClean="0"/>
              <a:pPr/>
              <a:t>9</a:t>
            </a:fld>
            <a:endParaRPr lang="el-GR"/>
          </a:p>
        </p:txBody>
      </p:sp>
    </p:spTree>
    <p:extLst>
      <p:ext uri="{BB962C8B-B14F-4D97-AF65-F5344CB8AC3E}">
        <p14:creationId xmlns="" xmlns:p14="http://schemas.microsoft.com/office/powerpoint/2010/main" val="301945001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Source: </a:t>
            </a:r>
            <a:r>
              <a:rPr lang="en-GB" dirty="0" smtClean="0">
                <a:hlinkClick r:id="rId3"/>
              </a:rPr>
              <a:t>https://fra.europa.eu/en/publication/2015/mapping-child-protection-systems-eu/reporting-1</a:t>
            </a:r>
            <a:endParaRPr lang="en-GB" dirty="0" smtClean="0"/>
          </a:p>
          <a:p>
            <a:endParaRPr lang="en-GB" dirty="0" smtClean="0"/>
          </a:p>
          <a:p>
            <a:r>
              <a:rPr lang="en-US" dirty="0" smtClean="0"/>
              <a:t>&lt;see slide&gt;</a:t>
            </a:r>
            <a:endParaRPr lang="el-GR" dirty="0"/>
          </a:p>
        </p:txBody>
      </p:sp>
      <p:sp>
        <p:nvSpPr>
          <p:cNvPr id="4" name="Slide Number Placeholder 3"/>
          <p:cNvSpPr>
            <a:spLocks noGrp="1"/>
          </p:cNvSpPr>
          <p:nvPr>
            <p:ph type="sldNum" sz="quarter" idx="10"/>
          </p:nvPr>
        </p:nvSpPr>
        <p:spPr/>
        <p:txBody>
          <a:bodyPr/>
          <a:lstStyle/>
          <a:p>
            <a:fld id="{10E7539B-C323-4049-8909-F9628D885A5E}" type="slidenum">
              <a:rPr lang="el-GR" smtClean="0"/>
              <a:pPr/>
              <a:t>10</a:t>
            </a:fld>
            <a:endParaRPr lang="el-GR"/>
          </a:p>
        </p:txBody>
      </p:sp>
    </p:spTree>
    <p:extLst>
      <p:ext uri="{BB962C8B-B14F-4D97-AF65-F5344CB8AC3E}">
        <p14:creationId xmlns="" xmlns:p14="http://schemas.microsoft.com/office/powerpoint/2010/main" val="96012776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Source: </a:t>
            </a:r>
            <a:r>
              <a:rPr lang="en-GB" dirty="0" smtClean="0">
                <a:hlinkClick r:id="rId3"/>
              </a:rPr>
              <a:t>https://fra.europa.eu/en/publication/2015/mapping-child-protection-systems-eu/reporting2</a:t>
            </a:r>
            <a:endParaRPr lang="en-GB" dirty="0" smtClean="0"/>
          </a:p>
          <a:p>
            <a:endParaRPr lang="en-GB" dirty="0" smtClean="0"/>
          </a:p>
          <a:p>
            <a:r>
              <a:rPr lang="en-US" dirty="0" smtClean="0"/>
              <a:t>-More than half of the EU Member States have specific reporting obligations addressing civilians</a:t>
            </a:r>
          </a:p>
          <a:p>
            <a:r>
              <a:rPr lang="en-US" dirty="0" smtClean="0"/>
              <a:t>-In 15 EU Member States (including </a:t>
            </a:r>
            <a:r>
              <a:rPr lang="en-US" b="1" dirty="0" smtClean="0"/>
              <a:t>Bulgaria </a:t>
            </a:r>
            <a:r>
              <a:rPr lang="en-US" dirty="0" smtClean="0"/>
              <a:t>and </a:t>
            </a:r>
            <a:r>
              <a:rPr lang="en-US" b="1" dirty="0" smtClean="0"/>
              <a:t>Cyprus</a:t>
            </a:r>
            <a:r>
              <a:rPr lang="en-US" dirty="0" smtClean="0"/>
              <a:t>), there are provisions setting forth specific obligations for civilians to report cases of child abuse, neglect and/or exploitation, falling under the scope of national child protection systems</a:t>
            </a:r>
          </a:p>
          <a:p>
            <a:r>
              <a:rPr lang="en-US" dirty="0" smtClean="0"/>
              <a:t>-In many Member States without specific provisions, </a:t>
            </a:r>
            <a:r>
              <a:rPr lang="en-US" b="1" dirty="0" smtClean="0"/>
              <a:t>general provisions on the obligation for all citizens to report a criminal act under national law apply</a:t>
            </a:r>
          </a:p>
          <a:p>
            <a:r>
              <a:rPr lang="en-US" b="1" dirty="0" smtClean="0"/>
              <a:t>  -- </a:t>
            </a:r>
            <a:r>
              <a:rPr lang="en-US" dirty="0" smtClean="0"/>
              <a:t>in such cases there is no particular obligation to report a child at risk or presumed cases of abuse</a:t>
            </a:r>
          </a:p>
          <a:p>
            <a:endParaRPr lang="el-GR" dirty="0"/>
          </a:p>
        </p:txBody>
      </p:sp>
      <p:sp>
        <p:nvSpPr>
          <p:cNvPr id="4" name="Slide Number Placeholder 3"/>
          <p:cNvSpPr>
            <a:spLocks noGrp="1"/>
          </p:cNvSpPr>
          <p:nvPr>
            <p:ph type="sldNum" sz="quarter" idx="10"/>
          </p:nvPr>
        </p:nvSpPr>
        <p:spPr/>
        <p:txBody>
          <a:bodyPr/>
          <a:lstStyle/>
          <a:p>
            <a:fld id="{10E7539B-C323-4049-8909-F9628D885A5E}" type="slidenum">
              <a:rPr lang="el-GR" smtClean="0"/>
              <a:pPr/>
              <a:t>11</a:t>
            </a:fld>
            <a:endParaRPr lang="el-GR"/>
          </a:p>
        </p:txBody>
      </p:sp>
    </p:spTree>
    <p:extLst>
      <p:ext uri="{BB962C8B-B14F-4D97-AF65-F5344CB8AC3E}">
        <p14:creationId xmlns="" xmlns:p14="http://schemas.microsoft.com/office/powerpoint/2010/main" val="160410410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Source: </a:t>
            </a:r>
            <a:r>
              <a:rPr lang="en-GB" dirty="0" smtClean="0">
                <a:hlinkClick r:id="rId3"/>
              </a:rPr>
              <a:t>http://www.euro.who.int/__data/assets/pdf_file/0017/381140/wh12-ecm-rep-eng.pdf?ua=1</a:t>
            </a:r>
            <a:endParaRPr lang="en-GB" dirty="0" smtClean="0"/>
          </a:p>
          <a:p>
            <a:endParaRPr lang="en-GB" dirty="0" smtClean="0"/>
          </a:p>
          <a:p>
            <a:r>
              <a:rPr lang="en-US" dirty="0" smtClean="0"/>
              <a:t>&lt;see slide&gt;</a:t>
            </a:r>
            <a:endParaRPr lang="el-GR" dirty="0"/>
          </a:p>
        </p:txBody>
      </p:sp>
      <p:sp>
        <p:nvSpPr>
          <p:cNvPr id="4" name="Slide Number Placeholder 3"/>
          <p:cNvSpPr>
            <a:spLocks noGrp="1"/>
          </p:cNvSpPr>
          <p:nvPr>
            <p:ph type="sldNum" sz="quarter" idx="10"/>
          </p:nvPr>
        </p:nvSpPr>
        <p:spPr/>
        <p:txBody>
          <a:bodyPr/>
          <a:lstStyle/>
          <a:p>
            <a:fld id="{10E7539B-C323-4049-8909-F9628D885A5E}" type="slidenum">
              <a:rPr lang="el-GR" smtClean="0"/>
              <a:pPr/>
              <a:t>13</a:t>
            </a:fld>
            <a:endParaRPr lang="el-GR"/>
          </a:p>
        </p:txBody>
      </p:sp>
    </p:spTree>
    <p:extLst>
      <p:ext uri="{BB962C8B-B14F-4D97-AF65-F5344CB8AC3E}">
        <p14:creationId xmlns="" xmlns:p14="http://schemas.microsoft.com/office/powerpoint/2010/main" val="279419923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l-G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en-US" smtClean="0"/>
              <a:t>Click to edit Master subtitle style</a:t>
            </a:r>
            <a:endParaRPr lang="el-GR"/>
          </a:p>
        </p:txBody>
      </p:sp>
    </p:spTree>
    <p:extLst>
      <p:ext uri="{BB962C8B-B14F-4D97-AF65-F5344CB8AC3E}">
        <p14:creationId xmlns="" xmlns:p14="http://schemas.microsoft.com/office/powerpoint/2010/main" val="3595249857"/>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l-GR"/>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Tree>
    <p:extLst>
      <p:ext uri="{BB962C8B-B14F-4D97-AF65-F5344CB8AC3E}">
        <p14:creationId xmlns="" xmlns:p14="http://schemas.microsoft.com/office/powerpoint/2010/main" val="403748211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1" y="365125"/>
            <a:ext cx="2628900" cy="5811838"/>
          </a:xfrm>
        </p:spPr>
        <p:txBody>
          <a:bodyPr vert="eaVert"/>
          <a:lstStyle/>
          <a:p>
            <a:r>
              <a:rPr lang="en-US" smtClean="0"/>
              <a:t>Click to edit Master title style</a:t>
            </a:r>
            <a:endParaRPr lang="el-GR"/>
          </a:p>
        </p:txBody>
      </p:sp>
      <p:sp>
        <p:nvSpPr>
          <p:cNvPr id="3" name="Vertical Text Placeholder 2"/>
          <p:cNvSpPr>
            <a:spLocks noGrp="1"/>
          </p:cNvSpPr>
          <p:nvPr>
            <p:ph type="body" orient="vert" idx="1"/>
          </p:nvPr>
        </p:nvSpPr>
        <p:spPr>
          <a:xfrm>
            <a:off x="838201"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Tree>
    <p:extLst>
      <p:ext uri="{BB962C8B-B14F-4D97-AF65-F5344CB8AC3E}">
        <p14:creationId xmlns="" xmlns:p14="http://schemas.microsoft.com/office/powerpoint/2010/main" val="330349021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userDrawn="1">
  <p:cSld name="Custom Layout">
    <p:spTree>
      <p:nvGrpSpPr>
        <p:cNvPr id="1" name=""/>
        <p:cNvGrpSpPr/>
        <p:nvPr/>
      </p:nvGrpSpPr>
      <p:grpSpPr>
        <a:xfrm>
          <a:off x="0" y="0"/>
          <a:ext cx="0" cy="0"/>
          <a:chOff x="0" y="0"/>
          <a:chExt cx="0" cy="0"/>
        </a:xfrm>
      </p:grpSpPr>
      <p:pic>
        <p:nvPicPr>
          <p:cNvPr id="6" name="Picture 2"/>
          <p:cNvPicPr>
            <a:picLocks noChangeAspect="1" noChangeArrowheads="1"/>
          </p:cNvPicPr>
          <p:nvPr userDrawn="1"/>
        </p:nvPicPr>
        <p:blipFill>
          <a:blip r:embed="rId2" cstate="print"/>
          <a:srcRect/>
          <a:stretch>
            <a:fillRect/>
          </a:stretch>
        </p:blipFill>
        <p:spPr bwMode="auto">
          <a:xfrm>
            <a:off x="8964911" y="6311902"/>
            <a:ext cx="2915940" cy="508405"/>
          </a:xfrm>
          <a:prstGeom prst="rect">
            <a:avLst/>
          </a:prstGeom>
          <a:noFill/>
          <a:ln w="9525">
            <a:noFill/>
            <a:miter lim="800000"/>
            <a:headEnd/>
            <a:tailEnd/>
          </a:ln>
        </p:spPr>
      </p:pic>
      <p:sp>
        <p:nvSpPr>
          <p:cNvPr id="10" name="Rectangle 3"/>
          <p:cNvSpPr>
            <a:spLocks noChangeArrowheads="1"/>
          </p:cNvSpPr>
          <p:nvPr userDrawn="1"/>
        </p:nvSpPr>
        <p:spPr bwMode="auto">
          <a:xfrm>
            <a:off x="2998327" y="6304776"/>
            <a:ext cx="4104283" cy="553998"/>
          </a:xfrm>
          <a:prstGeom prst="rect">
            <a:avLst/>
          </a:prstGeom>
          <a:noFill/>
          <a:ln w="9525">
            <a:noFill/>
            <a:miter lim="800000"/>
            <a:headEnd/>
            <a:tailEnd/>
          </a:ln>
          <a:effectLst/>
        </p:spPr>
        <p:txBody>
          <a:bodyPr wrap="square" anchor="ctr">
            <a:spAutoFit/>
          </a:bodyPr>
          <a:lstStyle/>
          <a:p>
            <a:pPr algn="r">
              <a:tabLst>
                <a:tab pos="2636773" algn="ctr"/>
                <a:tab pos="5273543" algn="r"/>
              </a:tabLst>
            </a:pPr>
            <a:r>
              <a:rPr lang="en-US" sz="1000" dirty="0" smtClean="0">
                <a:solidFill>
                  <a:srgbClr val="595959"/>
                </a:solidFill>
                <a:latin typeface="Agency FB" pitchFamily="34" charset="0"/>
                <a:cs typeface="Times New Roman" pitchFamily="18" charset="0"/>
              </a:rPr>
              <a:t>“Coordinated Response to Child Abuse &amp; Neglect via Minimum Data Set: </a:t>
            </a:r>
            <a:r>
              <a:rPr lang="en-US" sz="1000" i="1" dirty="0" smtClean="0">
                <a:solidFill>
                  <a:srgbClr val="595959"/>
                </a:solidFill>
                <a:latin typeface="Agency FB" pitchFamily="34" charset="0"/>
                <a:cs typeface="Times New Roman" pitchFamily="18" charset="0"/>
              </a:rPr>
              <a:t>from planning to practice</a:t>
            </a:r>
            <a:r>
              <a:rPr lang="en-US" sz="1000" dirty="0" smtClean="0">
                <a:solidFill>
                  <a:srgbClr val="595959"/>
                </a:solidFill>
                <a:latin typeface="Agency FB" pitchFamily="34" charset="0"/>
                <a:cs typeface="Times New Roman" pitchFamily="18" charset="0"/>
              </a:rPr>
              <a:t>” [GA</a:t>
            </a:r>
            <a:r>
              <a:rPr lang="en-US" sz="1000" baseline="0" dirty="0" smtClean="0">
                <a:solidFill>
                  <a:srgbClr val="595959"/>
                </a:solidFill>
                <a:latin typeface="Agency FB" pitchFamily="34" charset="0"/>
                <a:cs typeface="Times New Roman" pitchFamily="18" charset="0"/>
              </a:rPr>
              <a:t> </a:t>
            </a:r>
            <a:r>
              <a:rPr lang="en-US" sz="1000" baseline="0" dirty="0" err="1" smtClean="0">
                <a:solidFill>
                  <a:srgbClr val="595959"/>
                </a:solidFill>
                <a:latin typeface="Agency FB" pitchFamily="34" charset="0"/>
                <a:cs typeface="Times New Roman" pitchFamily="18" charset="0"/>
              </a:rPr>
              <a:t>Nr</a:t>
            </a:r>
            <a:r>
              <a:rPr lang="en-US" sz="1000" dirty="0" smtClean="0">
                <a:solidFill>
                  <a:srgbClr val="595959"/>
                </a:solidFill>
                <a:latin typeface="Agency FB" pitchFamily="34" charset="0"/>
                <a:cs typeface="Times New Roman" pitchFamily="18" charset="0"/>
              </a:rPr>
              <a:t>: 810508 — CAN-MDS II — Funded by EU REC Programme 2014-2020]1</a:t>
            </a:r>
          </a:p>
          <a:p>
            <a:pPr algn="r">
              <a:tabLst>
                <a:tab pos="2636773" algn="ctr"/>
                <a:tab pos="5273543" algn="r"/>
              </a:tabLst>
            </a:pPr>
            <a:r>
              <a:rPr lang="en-US" sz="1000" b="1" dirty="0" smtClean="0">
                <a:solidFill>
                  <a:schemeClr val="accent1"/>
                </a:solidFill>
                <a:latin typeface="Agency FB" pitchFamily="34" charset="0"/>
                <a:cs typeface="Times New Roman" pitchFamily="18" charset="0"/>
              </a:rPr>
              <a:t>CAN-MDS</a:t>
            </a:r>
            <a:r>
              <a:rPr lang="en-US" sz="1000" b="1" baseline="0" dirty="0" smtClean="0">
                <a:solidFill>
                  <a:schemeClr val="accent1"/>
                </a:solidFill>
                <a:latin typeface="Agency FB" pitchFamily="34" charset="0"/>
                <a:cs typeface="Times New Roman" pitchFamily="18" charset="0"/>
              </a:rPr>
              <a:t> Operators’ Seminar</a:t>
            </a:r>
            <a:endParaRPr lang="en-US" sz="1000" b="1" dirty="0" smtClean="0">
              <a:solidFill>
                <a:schemeClr val="accent1"/>
              </a:solidFill>
              <a:latin typeface="Agency FB" pitchFamily="34" charset="0"/>
              <a:cs typeface="Times New Roman" pitchFamily="18" charset="0"/>
            </a:endParaRPr>
          </a:p>
        </p:txBody>
      </p:sp>
      <p:pic>
        <p:nvPicPr>
          <p:cNvPr id="11" name="Picture 10"/>
          <p:cNvPicPr>
            <a:picLocks noChangeAspect="1"/>
          </p:cNvPicPr>
          <p:nvPr userDrawn="1"/>
        </p:nvPicPr>
        <p:blipFill>
          <a:blip r:embed="rId3" cstate="print"/>
          <a:stretch>
            <a:fillRect/>
          </a:stretch>
        </p:blipFill>
        <p:spPr>
          <a:xfrm>
            <a:off x="1769420" y="6464922"/>
            <a:ext cx="471335" cy="312397"/>
          </a:xfrm>
          <a:prstGeom prst="rect">
            <a:avLst/>
          </a:prstGeom>
        </p:spPr>
      </p:pic>
      <p:sp>
        <p:nvSpPr>
          <p:cNvPr id="12" name="Rectangle 11"/>
          <p:cNvSpPr/>
          <p:nvPr userDrawn="1"/>
        </p:nvSpPr>
        <p:spPr>
          <a:xfrm>
            <a:off x="166255" y="6363857"/>
            <a:ext cx="1485900" cy="465417"/>
          </a:xfrm>
          <a:prstGeom prst="rec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en-US" dirty="0" smtClean="0">
                <a:solidFill>
                  <a:srgbClr val="FF0000"/>
                </a:solidFill>
              </a:rPr>
              <a:t>your logo</a:t>
            </a:r>
            <a:endParaRPr lang="el-GR" dirty="0">
              <a:solidFill>
                <a:srgbClr val="FF0000"/>
              </a:solidFill>
            </a:endParaRPr>
          </a:p>
        </p:txBody>
      </p:sp>
    </p:spTree>
    <p:extLst>
      <p:ext uri="{BB962C8B-B14F-4D97-AF65-F5344CB8AC3E}">
        <p14:creationId xmlns="" xmlns:p14="http://schemas.microsoft.com/office/powerpoint/2010/main" val="1125253524"/>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7"/>
            <a:ext cx="10515600" cy="1190627"/>
          </a:xfrm>
        </p:spPr>
        <p:txBody>
          <a:bodyPr/>
          <a:lstStyle/>
          <a:p>
            <a:r>
              <a:rPr lang="en-US" dirty="0" smtClean="0"/>
              <a:t>Click to edit Master title style</a:t>
            </a:r>
            <a:endParaRPr lang="el-GR" dirty="0"/>
          </a:p>
        </p:txBody>
      </p:sp>
      <p:sp>
        <p:nvSpPr>
          <p:cNvPr id="3" name="Content Placeholder 2"/>
          <p:cNvSpPr>
            <a:spLocks noGrp="1"/>
          </p:cNvSpPr>
          <p:nvPr>
            <p:ph idx="1"/>
          </p:nvPr>
        </p:nvSpPr>
        <p:spPr/>
        <p:txBody>
          <a:bodyPr/>
          <a:lstStyle>
            <a:lvl1pPr marL="361942" indent="-361942">
              <a:buClr>
                <a:schemeClr val="accent1"/>
              </a:buClr>
              <a:buFont typeface="Wingdings 3" panose="05040102010807070707" pitchFamily="18" charset="2"/>
              <a:buChar char="´"/>
              <a:defRPr/>
            </a:lvl1pPr>
            <a:lvl2pPr marL="809605" indent="-352417">
              <a:buClr>
                <a:schemeClr val="accent1">
                  <a:lumMod val="75000"/>
                </a:schemeClr>
              </a:buClr>
              <a:buFont typeface="Wingdings 3" panose="05040102010807070707" pitchFamily="18" charset="2"/>
              <a:buChar char="´"/>
              <a:defRPr/>
            </a:lvl2pPr>
            <a:lvl3pPr marL="1257269" indent="-342891">
              <a:buClr>
                <a:schemeClr val="accent1">
                  <a:lumMod val="50000"/>
                </a:schemeClr>
              </a:buClr>
              <a:buFont typeface="Wingdings 3" panose="05040102010807070707" pitchFamily="18" charset="2"/>
              <a:buChar char="´"/>
              <a:defRPr/>
            </a:lvl3pPr>
            <a:lvl4pPr marL="1704932" indent="-333366">
              <a:buClr>
                <a:schemeClr val="tx2">
                  <a:lumMod val="50000"/>
                </a:schemeClr>
              </a:buClr>
              <a:buFont typeface="Wingdings 3" panose="05040102010807070707" pitchFamily="18" charset="2"/>
              <a:buChar char="´"/>
              <a:defRPr/>
            </a:lvl4pPr>
            <a:lvl5pPr marL="2152597" indent="-323843">
              <a:buClr>
                <a:schemeClr val="tx2">
                  <a:lumMod val="75000"/>
                </a:schemeClr>
              </a:buClr>
              <a:buFont typeface="Wingdings 3" panose="05040102010807070707" pitchFamily="18" charset="2"/>
              <a:buChar char="´"/>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l-GR" dirty="0"/>
          </a:p>
        </p:txBody>
      </p:sp>
      <p:cxnSp>
        <p:nvCxnSpPr>
          <p:cNvPr id="8" name="Straight Connector 7"/>
          <p:cNvCxnSpPr/>
          <p:nvPr userDrawn="1"/>
        </p:nvCxnSpPr>
        <p:spPr>
          <a:xfrm>
            <a:off x="838200" y="1563363"/>
            <a:ext cx="10515600"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 xmlns:p14="http://schemas.microsoft.com/office/powerpoint/2010/main" val="1867924857"/>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1" y="1709740"/>
            <a:ext cx="10515600" cy="2852737"/>
          </a:xfrm>
        </p:spPr>
        <p:txBody>
          <a:bodyPr anchor="b"/>
          <a:lstStyle>
            <a:lvl1pPr>
              <a:defRPr sz="6000"/>
            </a:lvl1pPr>
          </a:lstStyle>
          <a:p>
            <a:r>
              <a:rPr lang="en-US" smtClean="0"/>
              <a:t>Click to edit Master title style</a:t>
            </a:r>
            <a:endParaRPr lang="el-GR"/>
          </a:p>
        </p:txBody>
      </p:sp>
      <p:sp>
        <p:nvSpPr>
          <p:cNvPr id="3" name="Text Placeholder 2"/>
          <p:cNvSpPr>
            <a:spLocks noGrp="1"/>
          </p:cNvSpPr>
          <p:nvPr>
            <p:ph type="body" idx="1"/>
          </p:nvPr>
        </p:nvSpPr>
        <p:spPr>
          <a:xfrm>
            <a:off x="831851" y="4589465"/>
            <a:ext cx="10515600" cy="1500187"/>
          </a:xfrm>
        </p:spPr>
        <p:txBody>
          <a:bodyPr/>
          <a:lstStyle>
            <a:lvl1pPr marL="0" indent="0">
              <a:buNone/>
              <a:defRPr sz="2400">
                <a:solidFill>
                  <a:schemeClr val="tx1">
                    <a:tint val="75000"/>
                  </a:schemeClr>
                </a:solidFill>
              </a:defRPr>
            </a:lvl1pPr>
            <a:lvl2pPr marL="457189" indent="0">
              <a:buNone/>
              <a:defRPr sz="2000">
                <a:solidFill>
                  <a:schemeClr val="tx1">
                    <a:tint val="75000"/>
                  </a:schemeClr>
                </a:solidFill>
              </a:defRPr>
            </a:lvl2pPr>
            <a:lvl3pPr marL="914377"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1"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smtClean="0"/>
              <a:t>Click to edit Master text styles</a:t>
            </a:r>
          </a:p>
        </p:txBody>
      </p:sp>
    </p:spTree>
    <p:extLst>
      <p:ext uri="{BB962C8B-B14F-4D97-AF65-F5344CB8AC3E}">
        <p14:creationId xmlns="" xmlns:p14="http://schemas.microsoft.com/office/powerpoint/2010/main" val="323986488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l-GR"/>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Tree>
    <p:extLst>
      <p:ext uri="{BB962C8B-B14F-4D97-AF65-F5344CB8AC3E}">
        <p14:creationId xmlns="" xmlns:p14="http://schemas.microsoft.com/office/powerpoint/2010/main" val="279404239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7"/>
            <a:ext cx="10515600" cy="1325563"/>
          </a:xfrm>
        </p:spPr>
        <p:txBody>
          <a:bodyPr/>
          <a:lstStyle/>
          <a:p>
            <a:r>
              <a:rPr lang="en-US" smtClean="0"/>
              <a:t>Click to edit Master title style</a:t>
            </a:r>
            <a:endParaRPr lang="el-GR"/>
          </a:p>
        </p:txBody>
      </p:sp>
      <p:sp>
        <p:nvSpPr>
          <p:cNvPr id="3" name="Text Placeholder 2"/>
          <p:cNvSpPr>
            <a:spLocks noGrp="1"/>
          </p:cNvSpPr>
          <p:nvPr>
            <p:ph type="body" idx="1"/>
          </p:nvPr>
        </p:nvSpPr>
        <p:spPr>
          <a:xfrm>
            <a:off x="839789" y="1681163"/>
            <a:ext cx="5157787" cy="823912"/>
          </a:xfrm>
        </p:spPr>
        <p:txBody>
          <a:bodyPr anchor="b"/>
          <a:lstStyle>
            <a:lvl1pPr marL="0" indent="0">
              <a:buNone/>
              <a:defRPr sz="2400" b="1"/>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9"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5" name="Text Placeholder 4"/>
          <p:cNvSpPr>
            <a:spLocks noGrp="1"/>
          </p:cNvSpPr>
          <p:nvPr>
            <p:ph type="body" sz="quarter" idx="3"/>
          </p:nvPr>
        </p:nvSpPr>
        <p:spPr>
          <a:xfrm>
            <a:off x="6172201" y="1681163"/>
            <a:ext cx="5183188" cy="823912"/>
          </a:xfrm>
        </p:spPr>
        <p:txBody>
          <a:bodyPr anchor="b"/>
          <a:lstStyle>
            <a:lvl1pPr marL="0" indent="0">
              <a:buNone/>
              <a:defRPr sz="2400" b="1"/>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1"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Tree>
    <p:extLst>
      <p:ext uri="{BB962C8B-B14F-4D97-AF65-F5344CB8AC3E}">
        <p14:creationId xmlns="" xmlns:p14="http://schemas.microsoft.com/office/powerpoint/2010/main" val="148327776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l-GR"/>
          </a:p>
        </p:txBody>
      </p:sp>
    </p:spTree>
    <p:extLst>
      <p:ext uri="{BB962C8B-B14F-4D97-AF65-F5344CB8AC3E}">
        <p14:creationId xmlns="" xmlns:p14="http://schemas.microsoft.com/office/powerpoint/2010/main" val="324922210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 xmlns:p14="http://schemas.microsoft.com/office/powerpoint/2010/main" val="403404502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l-GR"/>
          </a:p>
        </p:txBody>
      </p:sp>
      <p:sp>
        <p:nvSpPr>
          <p:cNvPr id="3" name="Content Placeholder 2"/>
          <p:cNvSpPr>
            <a:spLocks noGrp="1"/>
          </p:cNvSpPr>
          <p:nvPr>
            <p:ph idx="1"/>
          </p:nvPr>
        </p:nvSpPr>
        <p:spPr>
          <a:xfrm>
            <a:off x="5183188" y="987427"/>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189" indent="0">
              <a:buNone/>
              <a:defRPr sz="1400"/>
            </a:lvl2pPr>
            <a:lvl3pPr marL="914377" indent="0">
              <a:buNone/>
              <a:defRPr sz="1200"/>
            </a:lvl3pPr>
            <a:lvl4pPr marL="1371566" indent="0">
              <a:buNone/>
              <a:defRPr sz="1000"/>
            </a:lvl4pPr>
            <a:lvl5pPr marL="1828754" indent="0">
              <a:buNone/>
              <a:defRPr sz="1000"/>
            </a:lvl5pPr>
            <a:lvl6pPr marL="2285943" indent="0">
              <a:buNone/>
              <a:defRPr sz="1000"/>
            </a:lvl6pPr>
            <a:lvl7pPr marL="2743131" indent="0">
              <a:buNone/>
              <a:defRPr sz="1000"/>
            </a:lvl7pPr>
            <a:lvl8pPr marL="3200320" indent="0">
              <a:buNone/>
              <a:defRPr sz="1000"/>
            </a:lvl8pPr>
            <a:lvl9pPr marL="3657509" indent="0">
              <a:buNone/>
              <a:defRPr sz="1000"/>
            </a:lvl9pPr>
          </a:lstStyle>
          <a:p>
            <a:pPr lvl="0"/>
            <a:r>
              <a:rPr lang="en-US" smtClean="0"/>
              <a:t>Click to edit Master text styles</a:t>
            </a:r>
          </a:p>
        </p:txBody>
      </p:sp>
    </p:spTree>
    <p:extLst>
      <p:ext uri="{BB962C8B-B14F-4D97-AF65-F5344CB8AC3E}">
        <p14:creationId xmlns="" xmlns:p14="http://schemas.microsoft.com/office/powerpoint/2010/main" val="423240582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l-GR"/>
          </a:p>
        </p:txBody>
      </p:sp>
      <p:sp>
        <p:nvSpPr>
          <p:cNvPr id="3" name="Picture Placeholder 2"/>
          <p:cNvSpPr>
            <a:spLocks noGrp="1"/>
          </p:cNvSpPr>
          <p:nvPr>
            <p:ph type="pic" idx="1"/>
          </p:nvPr>
        </p:nvSpPr>
        <p:spPr>
          <a:xfrm>
            <a:off x="5183188" y="987427"/>
            <a:ext cx="6172200" cy="4873625"/>
          </a:xfrm>
        </p:spPr>
        <p:txBody>
          <a:bodyPr/>
          <a:lstStyle>
            <a:lvl1pPr marL="0" indent="0">
              <a:buNone/>
              <a:defRPr sz="3200"/>
            </a:lvl1pPr>
            <a:lvl2pPr marL="457189" indent="0">
              <a:buNone/>
              <a:defRPr sz="2800"/>
            </a:lvl2pPr>
            <a:lvl3pPr marL="914377" indent="0">
              <a:buNone/>
              <a:defRPr sz="2400"/>
            </a:lvl3pPr>
            <a:lvl4pPr marL="1371566" indent="0">
              <a:buNone/>
              <a:defRPr sz="2000"/>
            </a:lvl4pPr>
            <a:lvl5pPr marL="1828754" indent="0">
              <a:buNone/>
              <a:defRPr sz="2000"/>
            </a:lvl5pPr>
            <a:lvl6pPr marL="2285943" indent="0">
              <a:buNone/>
              <a:defRPr sz="2000"/>
            </a:lvl6pPr>
            <a:lvl7pPr marL="2743131" indent="0">
              <a:buNone/>
              <a:defRPr sz="2000"/>
            </a:lvl7pPr>
            <a:lvl8pPr marL="3200320" indent="0">
              <a:buNone/>
              <a:defRPr sz="2000"/>
            </a:lvl8pPr>
            <a:lvl9pPr marL="3657509" indent="0">
              <a:buNone/>
              <a:defRPr sz="2000"/>
            </a:lvl9pPr>
          </a:lstStyle>
          <a:p>
            <a:endParaRPr lang="el-G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189" indent="0">
              <a:buNone/>
              <a:defRPr sz="1400"/>
            </a:lvl2pPr>
            <a:lvl3pPr marL="914377" indent="0">
              <a:buNone/>
              <a:defRPr sz="1200"/>
            </a:lvl3pPr>
            <a:lvl4pPr marL="1371566" indent="0">
              <a:buNone/>
              <a:defRPr sz="1000"/>
            </a:lvl4pPr>
            <a:lvl5pPr marL="1828754" indent="0">
              <a:buNone/>
              <a:defRPr sz="1000"/>
            </a:lvl5pPr>
            <a:lvl6pPr marL="2285943" indent="0">
              <a:buNone/>
              <a:defRPr sz="1000"/>
            </a:lvl6pPr>
            <a:lvl7pPr marL="2743131" indent="0">
              <a:buNone/>
              <a:defRPr sz="1000"/>
            </a:lvl7pPr>
            <a:lvl8pPr marL="3200320" indent="0">
              <a:buNone/>
              <a:defRPr sz="1000"/>
            </a:lvl8pPr>
            <a:lvl9pPr marL="3657509" indent="0">
              <a:buNone/>
              <a:defRPr sz="1000"/>
            </a:lvl9pPr>
          </a:lstStyle>
          <a:p>
            <a:pPr lvl="0"/>
            <a:r>
              <a:rPr lang="en-US" smtClean="0"/>
              <a:t>Click to edit Master text styles</a:t>
            </a:r>
          </a:p>
        </p:txBody>
      </p:sp>
    </p:spTree>
    <p:extLst>
      <p:ext uri="{BB962C8B-B14F-4D97-AF65-F5344CB8AC3E}">
        <p14:creationId xmlns="" xmlns:p14="http://schemas.microsoft.com/office/powerpoint/2010/main" val="113692000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3.wmf"/><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7"/>
            <a:ext cx="10515600" cy="1325563"/>
          </a:xfrm>
          <a:prstGeom prst="rect">
            <a:avLst/>
          </a:prstGeom>
        </p:spPr>
        <p:txBody>
          <a:bodyPr vert="horz" lIns="91440" tIns="45720" rIns="91440" bIns="45720" rtlCol="0" anchor="ctr">
            <a:normAutofit/>
          </a:bodyPr>
          <a:lstStyle/>
          <a:p>
            <a:r>
              <a:rPr lang="en-US" smtClean="0"/>
              <a:t>Click to edit Master title style</a:t>
            </a:r>
            <a:endParaRPr lang="el-G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pic>
        <p:nvPicPr>
          <p:cNvPr id="8" name="Picture 2"/>
          <p:cNvPicPr>
            <a:picLocks noChangeAspect="1" noChangeArrowheads="1"/>
          </p:cNvPicPr>
          <p:nvPr userDrawn="1"/>
        </p:nvPicPr>
        <p:blipFill>
          <a:blip r:embed="rId14" cstate="print"/>
          <a:srcRect/>
          <a:stretch>
            <a:fillRect/>
          </a:stretch>
        </p:blipFill>
        <p:spPr bwMode="auto">
          <a:xfrm>
            <a:off x="8964911" y="6311902"/>
            <a:ext cx="2915940" cy="508405"/>
          </a:xfrm>
          <a:prstGeom prst="rect">
            <a:avLst/>
          </a:prstGeom>
          <a:noFill/>
          <a:ln w="9525">
            <a:noFill/>
            <a:miter lim="800000"/>
            <a:headEnd/>
            <a:tailEnd/>
          </a:ln>
        </p:spPr>
      </p:pic>
      <p:sp>
        <p:nvSpPr>
          <p:cNvPr id="9" name="Rectangle 3"/>
          <p:cNvSpPr>
            <a:spLocks noChangeArrowheads="1"/>
          </p:cNvSpPr>
          <p:nvPr userDrawn="1"/>
        </p:nvSpPr>
        <p:spPr bwMode="auto">
          <a:xfrm>
            <a:off x="2998327" y="6304776"/>
            <a:ext cx="4104283" cy="553998"/>
          </a:xfrm>
          <a:prstGeom prst="rect">
            <a:avLst/>
          </a:prstGeom>
          <a:noFill/>
          <a:ln w="9525">
            <a:noFill/>
            <a:miter lim="800000"/>
            <a:headEnd/>
            <a:tailEnd/>
          </a:ln>
          <a:effectLst/>
        </p:spPr>
        <p:txBody>
          <a:bodyPr wrap="square" anchor="ctr">
            <a:spAutoFit/>
          </a:bodyPr>
          <a:lstStyle/>
          <a:p>
            <a:pPr algn="r">
              <a:tabLst>
                <a:tab pos="2636773" algn="ctr"/>
                <a:tab pos="5273543" algn="r"/>
              </a:tabLst>
            </a:pPr>
            <a:r>
              <a:rPr lang="en-US" sz="1000" dirty="0" smtClean="0">
                <a:solidFill>
                  <a:srgbClr val="595959"/>
                </a:solidFill>
                <a:latin typeface="Agency FB" pitchFamily="34" charset="0"/>
                <a:cs typeface="Times New Roman" pitchFamily="18" charset="0"/>
              </a:rPr>
              <a:t>“Coordinated Response to Child Abuse &amp; Neglect via Minimum Data Set: </a:t>
            </a:r>
            <a:r>
              <a:rPr lang="en-US" sz="1000" i="1" dirty="0" smtClean="0">
                <a:solidFill>
                  <a:srgbClr val="595959"/>
                </a:solidFill>
                <a:latin typeface="Agency FB" pitchFamily="34" charset="0"/>
                <a:cs typeface="Times New Roman" pitchFamily="18" charset="0"/>
              </a:rPr>
              <a:t>from planning to practice</a:t>
            </a:r>
            <a:r>
              <a:rPr lang="en-US" sz="1000" dirty="0" smtClean="0">
                <a:solidFill>
                  <a:srgbClr val="595959"/>
                </a:solidFill>
                <a:latin typeface="Agency FB" pitchFamily="34" charset="0"/>
                <a:cs typeface="Times New Roman" pitchFamily="18" charset="0"/>
              </a:rPr>
              <a:t>” [GA</a:t>
            </a:r>
            <a:r>
              <a:rPr lang="en-US" sz="1000" baseline="0" dirty="0" smtClean="0">
                <a:solidFill>
                  <a:srgbClr val="595959"/>
                </a:solidFill>
                <a:latin typeface="Agency FB" pitchFamily="34" charset="0"/>
                <a:cs typeface="Times New Roman" pitchFamily="18" charset="0"/>
              </a:rPr>
              <a:t> </a:t>
            </a:r>
            <a:r>
              <a:rPr lang="en-US" sz="1000" baseline="0" dirty="0" err="1" smtClean="0">
                <a:solidFill>
                  <a:srgbClr val="595959"/>
                </a:solidFill>
                <a:latin typeface="Agency FB" pitchFamily="34" charset="0"/>
                <a:cs typeface="Times New Roman" pitchFamily="18" charset="0"/>
              </a:rPr>
              <a:t>Nr</a:t>
            </a:r>
            <a:r>
              <a:rPr lang="en-US" sz="1000" dirty="0" smtClean="0">
                <a:solidFill>
                  <a:srgbClr val="595959"/>
                </a:solidFill>
                <a:latin typeface="Agency FB" pitchFamily="34" charset="0"/>
                <a:cs typeface="Times New Roman" pitchFamily="18" charset="0"/>
              </a:rPr>
              <a:t>: 810508 — CAN-MDS II — Funded by EU REC Programme 2014-2020]1</a:t>
            </a:r>
          </a:p>
          <a:p>
            <a:pPr algn="r">
              <a:tabLst>
                <a:tab pos="2636773" algn="ctr"/>
                <a:tab pos="5273543" algn="r"/>
              </a:tabLst>
            </a:pPr>
            <a:r>
              <a:rPr lang="bg-BG" sz="1000" b="1" dirty="0" smtClean="0">
                <a:solidFill>
                  <a:schemeClr val="accent1"/>
                </a:solidFill>
                <a:latin typeface="Agency FB" pitchFamily="34" charset="0"/>
                <a:cs typeface="Times New Roman" pitchFamily="18" charset="0"/>
              </a:rPr>
              <a:t>Семинар</a:t>
            </a:r>
            <a:r>
              <a:rPr lang="bg-BG" sz="1000" b="1" baseline="0" dirty="0" smtClean="0">
                <a:solidFill>
                  <a:schemeClr val="accent1"/>
                </a:solidFill>
                <a:latin typeface="Agency FB" pitchFamily="34" charset="0"/>
                <a:cs typeface="Times New Roman" pitchFamily="18" charset="0"/>
              </a:rPr>
              <a:t> за оператори на  системата </a:t>
            </a:r>
            <a:r>
              <a:rPr lang="en-US" sz="1000" b="1" dirty="0" smtClean="0">
                <a:solidFill>
                  <a:schemeClr val="accent1"/>
                </a:solidFill>
                <a:latin typeface="Agency FB" pitchFamily="34" charset="0"/>
                <a:cs typeface="Times New Roman" pitchFamily="18" charset="0"/>
              </a:rPr>
              <a:t>CAN-MDS</a:t>
            </a:r>
          </a:p>
        </p:txBody>
      </p:sp>
      <p:cxnSp>
        <p:nvCxnSpPr>
          <p:cNvPr id="10" name="Straight Connector 10"/>
          <p:cNvCxnSpPr/>
          <p:nvPr userDrawn="1"/>
        </p:nvCxnSpPr>
        <p:spPr>
          <a:xfrm>
            <a:off x="-11575" y="6303500"/>
            <a:ext cx="12204000" cy="0"/>
          </a:xfrm>
          <a:prstGeom prst="line">
            <a:avLst/>
          </a:prstGeom>
        </p:spPr>
        <p:style>
          <a:lnRef idx="1">
            <a:schemeClr val="accent1"/>
          </a:lnRef>
          <a:fillRef idx="0">
            <a:schemeClr val="accent1"/>
          </a:fillRef>
          <a:effectRef idx="0">
            <a:schemeClr val="accent1"/>
          </a:effectRef>
          <a:fontRef idx="minor">
            <a:schemeClr val="tx1"/>
          </a:fontRef>
        </p:style>
      </p:cxnSp>
      <p:pic>
        <p:nvPicPr>
          <p:cNvPr id="11" name="Picture 10"/>
          <p:cNvPicPr>
            <a:picLocks noChangeAspect="1"/>
          </p:cNvPicPr>
          <p:nvPr userDrawn="1"/>
        </p:nvPicPr>
        <p:blipFill>
          <a:blip r:embed="rId15" cstate="print"/>
          <a:stretch>
            <a:fillRect/>
          </a:stretch>
        </p:blipFill>
        <p:spPr>
          <a:xfrm>
            <a:off x="1769420" y="6464922"/>
            <a:ext cx="471335" cy="312397"/>
          </a:xfrm>
          <a:prstGeom prst="rect">
            <a:avLst/>
          </a:prstGeom>
        </p:spPr>
      </p:pic>
      <p:pic>
        <p:nvPicPr>
          <p:cNvPr id="12" name="Picture 11"/>
          <p:cNvPicPr/>
          <p:nvPr userDrawn="1"/>
        </p:nvPicPr>
        <p:blipFill>
          <a:blip r:embed="rId16" cstate="print">
            <a:extLst>
              <a:ext uri="{28A0092B-C50C-407E-A947-70E740481C1C}">
                <a14:useLocalDpi xmlns="" xmlns:a14="http://schemas.microsoft.com/office/drawing/2010/main" val="0"/>
              </a:ext>
            </a:extLst>
          </a:blip>
          <a:srcRect/>
          <a:stretch>
            <a:fillRect/>
          </a:stretch>
        </p:blipFill>
        <p:spPr bwMode="auto">
          <a:xfrm>
            <a:off x="1286541" y="6464922"/>
            <a:ext cx="276446" cy="355386"/>
          </a:xfrm>
          <a:prstGeom prst="rect">
            <a:avLst/>
          </a:prstGeom>
          <a:noFill/>
          <a:ln>
            <a:noFill/>
          </a:ln>
        </p:spPr>
      </p:pic>
    </p:spTree>
    <p:extLst>
      <p:ext uri="{BB962C8B-B14F-4D97-AF65-F5344CB8AC3E}">
        <p14:creationId xmlns="" xmlns:p14="http://schemas.microsoft.com/office/powerpoint/2010/main" val="419563514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iming>
    <p:tnLst>
      <p:par>
        <p:cTn id="1" dur="indefinite" restart="never" nodeType="tmRoot"/>
      </p:par>
    </p:tnLst>
  </p:timing>
  <p:txStyles>
    <p:titleStyle>
      <a:lvl1pPr algn="l" defTabSz="914377" rtl="0" eaLnBrk="1" latinLnBrk="0" hangingPunct="1">
        <a:lnSpc>
          <a:spcPct val="90000"/>
        </a:lnSpc>
        <a:spcBef>
          <a:spcPct val="0"/>
        </a:spcBef>
        <a:buNone/>
        <a:defRPr sz="3600" kern="1200">
          <a:solidFill>
            <a:schemeClr val="tx1"/>
          </a:solidFill>
          <a:latin typeface="Segoe UI Black" panose="020B0A02040204020203" pitchFamily="34" charset="0"/>
          <a:ea typeface="Segoe UI Black" panose="020B0A02040204020203" pitchFamily="34" charset="0"/>
          <a:cs typeface="+mj-cs"/>
        </a:defRPr>
      </a:lvl1pPr>
    </p:titleStyle>
    <p:bodyStyle>
      <a:lvl1pPr marL="228594" indent="-228594" algn="l" defTabSz="914377" rtl="0" eaLnBrk="1" latinLnBrk="0" hangingPunct="1">
        <a:lnSpc>
          <a:spcPct val="90000"/>
        </a:lnSpc>
        <a:spcBef>
          <a:spcPts val="1000"/>
        </a:spcBef>
        <a:buFont typeface="Arial" panose="020B0604020202020204" pitchFamily="34" charset="0"/>
        <a:buChar char="•"/>
        <a:defRPr sz="2800" kern="1200">
          <a:solidFill>
            <a:schemeClr val="tx1"/>
          </a:solidFill>
          <a:latin typeface="Segoe UI Light" panose="020B0502040204020203" pitchFamily="34" charset="0"/>
          <a:ea typeface="+mn-ea"/>
          <a:cs typeface="Segoe UI Light" panose="020B0502040204020203" pitchFamily="34" charset="0"/>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chemeClr val="tx1"/>
          </a:solidFill>
          <a:latin typeface="Segoe UI Light" panose="020B0502040204020203" pitchFamily="34" charset="0"/>
          <a:ea typeface="+mn-ea"/>
          <a:cs typeface="Segoe UI Light" panose="020B0502040204020203" pitchFamily="34" charset="0"/>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chemeClr val="tx1"/>
          </a:solidFill>
          <a:latin typeface="Segoe UI Light" panose="020B0502040204020203" pitchFamily="34" charset="0"/>
          <a:ea typeface="+mn-ea"/>
          <a:cs typeface="Segoe UI Light" panose="020B0502040204020203" pitchFamily="34" charset="0"/>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Segoe UI Light" panose="020B0502040204020203" pitchFamily="34" charset="0"/>
          <a:ea typeface="+mn-ea"/>
          <a:cs typeface="Segoe UI Light" panose="020B0502040204020203" pitchFamily="34" charset="0"/>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Segoe UI Light" panose="020B0502040204020203" pitchFamily="34" charset="0"/>
          <a:ea typeface="+mn-ea"/>
          <a:cs typeface="Segoe UI Light" panose="020B0502040204020203" pitchFamily="34" charset="0"/>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l-GR"/>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1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hyperlink" Target="http://www.who.int/en/" TargetMode="External"/><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8.xml"/><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9.xml"/><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40.xml.rels><?xml version="1.0" encoding="UTF-8" standalone="yes"?>
<Relationships xmlns="http://schemas.openxmlformats.org/package/2006/relationships"><Relationship Id="rId3" Type="http://schemas.openxmlformats.org/officeDocument/2006/relationships/diagramData" Target="../diagrams/data1.xml"/><Relationship Id="rId2" Type="http://schemas.openxmlformats.org/officeDocument/2006/relationships/notesSlide" Target="../notesSlides/notesSlide35.xml"/><Relationship Id="rId1" Type="http://schemas.openxmlformats.org/officeDocument/2006/relationships/slideLayout" Target="../slideLayouts/slideLayout1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1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1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Autofit/>
          </a:bodyPr>
          <a:lstStyle/>
          <a:p>
            <a:r>
              <a:rPr lang="ru-RU" sz="4000" dirty="0">
                <a:solidFill>
                  <a:schemeClr val="accent1"/>
                </a:solidFill>
                <a:latin typeface="Segoe UI Light" pitchFamily="34" charset="0"/>
                <a:cs typeface="Segoe UI Light" pitchFamily="34" charset="0"/>
              </a:rPr>
              <a:t>Справяне с </a:t>
            </a:r>
            <a:r>
              <a:rPr lang="bg-BG" sz="4000" dirty="0" smtClean="0">
                <a:solidFill>
                  <a:schemeClr val="accent1"/>
                </a:solidFill>
                <a:latin typeface="Segoe UI Light" pitchFamily="34" charset="0"/>
                <a:cs typeface="Segoe UI Light" pitchFamily="34" charset="0"/>
              </a:rPr>
              <a:t>недостатъчното докладване на случаи на насилие и пренебрегване на деца (</a:t>
            </a:r>
            <a:r>
              <a:rPr lang="ru-RU" sz="4000" dirty="0" smtClean="0">
                <a:solidFill>
                  <a:schemeClr val="accent1"/>
                </a:solidFill>
                <a:latin typeface="Segoe UI Light" pitchFamily="34" charset="0"/>
                <a:cs typeface="Segoe UI Light" pitchFamily="34" charset="0"/>
              </a:rPr>
              <a:t>НПД)</a:t>
            </a:r>
            <a:endParaRPr lang="el-GR" sz="4000" dirty="0">
              <a:solidFill>
                <a:schemeClr val="accent1"/>
              </a:solidFill>
              <a:latin typeface="Segoe UI Light" pitchFamily="34" charset="0"/>
              <a:cs typeface="Segoe UI Light" pitchFamily="34" charset="0"/>
            </a:endParaRPr>
          </a:p>
        </p:txBody>
      </p:sp>
      <p:sp>
        <p:nvSpPr>
          <p:cNvPr id="3" name="Subtitle 2"/>
          <p:cNvSpPr>
            <a:spLocks noGrp="1"/>
          </p:cNvSpPr>
          <p:nvPr>
            <p:ph type="subTitle" idx="1"/>
          </p:nvPr>
        </p:nvSpPr>
        <p:spPr>
          <a:xfrm>
            <a:off x="945266" y="3602038"/>
            <a:ext cx="10316901" cy="1655762"/>
          </a:xfrm>
        </p:spPr>
        <p:txBody>
          <a:bodyPr>
            <a:noAutofit/>
          </a:bodyPr>
          <a:lstStyle/>
          <a:p>
            <a:endParaRPr lang="en-US" dirty="0" smtClean="0">
              <a:solidFill>
                <a:schemeClr val="bg1">
                  <a:lumMod val="50000"/>
                </a:schemeClr>
              </a:solidFill>
              <a:ea typeface="Segoe UI Black" panose="020B0A02040204020203" pitchFamily="34" charset="0"/>
            </a:endParaRPr>
          </a:p>
          <a:p>
            <a:r>
              <a:rPr lang="en-US" dirty="0" smtClean="0">
                <a:solidFill>
                  <a:schemeClr val="bg1">
                    <a:lumMod val="50000"/>
                  </a:schemeClr>
                </a:solidFill>
                <a:ea typeface="Segoe UI Black" panose="020B0A02040204020203" pitchFamily="34" charset="0"/>
              </a:rPr>
              <a:t>O</a:t>
            </a:r>
            <a:r>
              <a:rPr lang="ru-RU" dirty="0" smtClean="0">
                <a:solidFill>
                  <a:schemeClr val="bg1">
                    <a:lumMod val="50000"/>
                  </a:schemeClr>
                </a:solidFill>
                <a:ea typeface="Segoe UI Black" panose="020B0A02040204020203" pitchFamily="34" charset="0"/>
              </a:rPr>
              <a:t>босноваване </a:t>
            </a:r>
            <a:r>
              <a:rPr lang="ru-RU" dirty="0">
                <a:solidFill>
                  <a:schemeClr val="bg1">
                    <a:lumMod val="50000"/>
                  </a:schemeClr>
                </a:solidFill>
                <a:ea typeface="Segoe UI Black" panose="020B0A02040204020203" pitchFamily="34" charset="0"/>
              </a:rPr>
              <a:t>на необходимостта от </a:t>
            </a:r>
            <a:r>
              <a:rPr lang="ru-RU" dirty="0" smtClean="0">
                <a:solidFill>
                  <a:schemeClr val="bg1">
                    <a:lumMod val="50000"/>
                  </a:schemeClr>
                </a:solidFill>
                <a:ea typeface="Segoe UI Black" panose="020B0A02040204020203" pitchFamily="34" charset="0"/>
              </a:rPr>
              <a:t>докладване </a:t>
            </a:r>
            <a:r>
              <a:rPr lang="en-US" dirty="0" smtClean="0">
                <a:solidFill>
                  <a:schemeClr val="bg1">
                    <a:lumMod val="50000"/>
                  </a:schemeClr>
                </a:solidFill>
                <a:ea typeface="Segoe UI Black" panose="020B0A02040204020203" pitchFamily="34" charset="0"/>
              </a:rPr>
              <a:t> </a:t>
            </a:r>
            <a:r>
              <a:rPr lang="bg-BG" dirty="0" smtClean="0">
                <a:solidFill>
                  <a:schemeClr val="bg1">
                    <a:lumMod val="50000"/>
                  </a:schemeClr>
                </a:solidFill>
                <a:ea typeface="Segoe UI Black" panose="020B0A02040204020203" pitchFamily="34" charset="0"/>
              </a:rPr>
              <a:t>НПД</a:t>
            </a:r>
            <a:r>
              <a:rPr lang="ru-RU" dirty="0" smtClean="0">
                <a:solidFill>
                  <a:schemeClr val="bg1">
                    <a:lumMod val="50000"/>
                  </a:schemeClr>
                </a:solidFill>
                <a:ea typeface="Segoe UI Black" panose="020B0A02040204020203" pitchFamily="34" charset="0"/>
              </a:rPr>
              <a:t>&amp;</a:t>
            </a:r>
            <a:endParaRPr lang="ru-RU" dirty="0">
              <a:solidFill>
                <a:schemeClr val="bg1">
                  <a:lumMod val="50000"/>
                </a:schemeClr>
              </a:solidFill>
              <a:ea typeface="Segoe UI Black" panose="020B0A02040204020203" pitchFamily="34" charset="0"/>
            </a:endParaRPr>
          </a:p>
          <a:p>
            <a:r>
              <a:rPr lang="ru-RU" dirty="0">
                <a:solidFill>
                  <a:schemeClr val="bg1">
                    <a:lumMod val="50000"/>
                  </a:schemeClr>
                </a:solidFill>
                <a:ea typeface="Segoe UI Black" panose="020B0A02040204020203" pitchFamily="34" charset="0"/>
              </a:rPr>
              <a:t>изследване на факторите, водещи до недостатъчно докладване</a:t>
            </a:r>
            <a:endParaRPr lang="en-US" dirty="0">
              <a:solidFill>
                <a:schemeClr val="bg1">
                  <a:lumMod val="50000"/>
                </a:schemeClr>
              </a:solidFill>
              <a:ea typeface="Segoe UI Black" panose="020B0A02040204020203" pitchFamily="34" charset="0"/>
            </a:endParaRPr>
          </a:p>
        </p:txBody>
      </p:sp>
    </p:spTree>
    <p:extLst>
      <p:ext uri="{BB962C8B-B14F-4D97-AF65-F5344CB8AC3E}">
        <p14:creationId xmlns="" xmlns:p14="http://schemas.microsoft.com/office/powerpoint/2010/main" val="295004015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ru-RU" sz="3200" dirty="0">
                <a:solidFill>
                  <a:schemeClr val="accent1"/>
                </a:solidFill>
              </a:rPr>
              <a:t>Разпоредби относно законовото задължение на професионалистите да докладват случаи на</a:t>
            </a:r>
            <a:r>
              <a:rPr lang="en-US" sz="3200" dirty="0" smtClean="0">
                <a:solidFill>
                  <a:schemeClr val="accent1"/>
                </a:solidFill>
              </a:rPr>
              <a:t> </a:t>
            </a:r>
            <a:r>
              <a:rPr lang="bg-BG" sz="3200" dirty="0" smtClean="0">
                <a:solidFill>
                  <a:schemeClr val="accent1"/>
                </a:solidFill>
              </a:rPr>
              <a:t>НПД </a:t>
            </a:r>
            <a:r>
              <a:rPr lang="en-US" sz="3200" dirty="0" smtClean="0">
                <a:solidFill>
                  <a:schemeClr val="accent1"/>
                </a:solidFill>
              </a:rPr>
              <a:t>(</a:t>
            </a:r>
            <a:r>
              <a:rPr lang="en-GB" sz="3200" i="1" dirty="0" smtClean="0">
                <a:solidFill>
                  <a:schemeClr val="accent1"/>
                </a:solidFill>
              </a:rPr>
              <a:t>FRA</a:t>
            </a:r>
            <a:r>
              <a:rPr lang="en-GB" sz="3200" i="1" dirty="0">
                <a:solidFill>
                  <a:schemeClr val="accent1"/>
                </a:solidFill>
              </a:rPr>
              <a:t>, </a:t>
            </a:r>
            <a:r>
              <a:rPr lang="en-GB" sz="3200" i="1" dirty="0" smtClean="0">
                <a:solidFill>
                  <a:schemeClr val="accent1"/>
                </a:solidFill>
              </a:rPr>
              <a:t>2014</a:t>
            </a:r>
            <a:r>
              <a:rPr lang="en-GB" sz="3200" b="1" i="1" dirty="0" smtClean="0">
                <a:solidFill>
                  <a:schemeClr val="accent1"/>
                </a:solidFill>
              </a:rPr>
              <a:t>)</a:t>
            </a:r>
            <a:endParaRPr lang="el-GR" sz="3200" b="1" dirty="0">
              <a:solidFill>
                <a:schemeClr val="accent1"/>
              </a:solidFill>
            </a:endParaRPr>
          </a:p>
        </p:txBody>
      </p:sp>
      <p:pic>
        <p:nvPicPr>
          <p:cNvPr id="4" name="Picture 3"/>
          <p:cNvPicPr>
            <a:picLocks noChangeAspect="1"/>
          </p:cNvPicPr>
          <p:nvPr/>
        </p:nvPicPr>
        <p:blipFill rotWithShape="1">
          <a:blip r:embed="rId3"/>
          <a:srcRect l="20609" t="22272" r="55939" b="35758"/>
          <a:stretch/>
        </p:blipFill>
        <p:spPr>
          <a:xfrm>
            <a:off x="7148035" y="1652155"/>
            <a:ext cx="4205765" cy="4524808"/>
          </a:xfrm>
          <a:prstGeom prst="rect">
            <a:avLst/>
          </a:prstGeom>
        </p:spPr>
      </p:pic>
      <p:pic>
        <p:nvPicPr>
          <p:cNvPr id="5" name="Picture 4"/>
          <p:cNvPicPr>
            <a:picLocks noChangeAspect="1"/>
          </p:cNvPicPr>
          <p:nvPr/>
        </p:nvPicPr>
        <p:blipFill rotWithShape="1">
          <a:blip r:embed="rId4"/>
          <a:srcRect l="20938" t="37813" r="54824" b="19431"/>
          <a:stretch/>
        </p:blipFill>
        <p:spPr>
          <a:xfrm>
            <a:off x="7388529" y="1652155"/>
            <a:ext cx="4266609" cy="4524808"/>
          </a:xfrm>
          <a:prstGeom prst="rect">
            <a:avLst/>
          </a:prstGeom>
        </p:spPr>
      </p:pic>
      <p:sp>
        <p:nvSpPr>
          <p:cNvPr id="3" name="Content Placeholder 2"/>
          <p:cNvSpPr>
            <a:spLocks noGrp="1"/>
          </p:cNvSpPr>
          <p:nvPr>
            <p:ph idx="1"/>
          </p:nvPr>
        </p:nvSpPr>
        <p:spPr>
          <a:xfrm>
            <a:off x="838200" y="1825625"/>
            <a:ext cx="10248900" cy="4351338"/>
          </a:xfrm>
          <a:solidFill>
            <a:schemeClr val="bg1"/>
          </a:solidFill>
        </p:spPr>
        <p:txBody>
          <a:bodyPr>
            <a:noAutofit/>
          </a:bodyPr>
          <a:lstStyle/>
          <a:p>
            <a:r>
              <a:rPr lang="ru-RU" sz="2000" dirty="0"/>
              <a:t>В някои държави-членки съществува </a:t>
            </a:r>
            <a:r>
              <a:rPr lang="ru-RU" sz="2000" dirty="0" smtClean="0"/>
              <a:t>подробно разписан </a:t>
            </a:r>
            <a:r>
              <a:rPr lang="ru-RU" sz="2000" dirty="0"/>
              <a:t>механизъм за насочване.</a:t>
            </a:r>
            <a:r>
              <a:rPr lang="en-US" sz="2000" dirty="0" smtClean="0"/>
              <a:t> </a:t>
            </a:r>
          </a:p>
          <a:p>
            <a:pPr lvl="1"/>
            <a:r>
              <a:rPr lang="ru-RU" sz="2000" dirty="0"/>
              <a:t>в много страни обаче липсата на ясни процедури и протоколи за докладване </a:t>
            </a:r>
            <a:r>
              <a:rPr lang="ru-RU" sz="2000" dirty="0" smtClean="0"/>
              <a:t>води до  закъснения </a:t>
            </a:r>
            <a:r>
              <a:rPr lang="ru-RU" sz="2000" dirty="0"/>
              <a:t>или </a:t>
            </a:r>
            <a:r>
              <a:rPr lang="ru-RU" sz="2000" dirty="0" smtClean="0"/>
              <a:t>до </a:t>
            </a:r>
            <a:r>
              <a:rPr lang="ru-RU" sz="2000" dirty="0"/>
              <a:t>недостатъчно докладване на </a:t>
            </a:r>
            <a:r>
              <a:rPr lang="ru-RU" sz="2000" dirty="0" smtClean="0"/>
              <a:t>случаи на НПД</a:t>
            </a:r>
            <a:endParaRPr lang="en-US" sz="2000" dirty="0"/>
          </a:p>
          <a:p>
            <a:r>
              <a:rPr lang="ru-RU" sz="2000" dirty="0"/>
              <a:t>Липсата на </a:t>
            </a:r>
            <a:r>
              <a:rPr lang="ru-RU" sz="2000" dirty="0" smtClean="0"/>
              <a:t>документ</a:t>
            </a:r>
            <a:r>
              <a:rPr lang="ru-RU" sz="2000" dirty="0"/>
              <a:t>, очертаващ съществуващия механизъм за насочване, както и отговорностите на всеки от </a:t>
            </a:r>
            <a:r>
              <a:rPr lang="ru-RU" sz="2000" dirty="0" smtClean="0"/>
              <a:t>участниците,води до </a:t>
            </a:r>
            <a:r>
              <a:rPr lang="ru-RU" sz="2000" dirty="0"/>
              <a:t>неефективно сътрудничество между професионалистите</a:t>
            </a:r>
            <a:endParaRPr lang="en-US" sz="2000" dirty="0" smtClean="0"/>
          </a:p>
          <a:p>
            <a:r>
              <a:rPr lang="ru-RU" sz="2000" dirty="0"/>
              <a:t>Важно предизвикателство, идентифицирано при справянето с недостатъчното докладване, е неспособността на професионалистите да разпознават </a:t>
            </a:r>
            <a:r>
              <a:rPr lang="ru-RU" sz="2000" dirty="0" smtClean="0"/>
              <a:t>НПД,  да </a:t>
            </a:r>
            <a:r>
              <a:rPr lang="ru-RU" sz="2000" dirty="0"/>
              <a:t>изпълняват своите професионални отговорности и задължения, след като </a:t>
            </a:r>
            <a:r>
              <a:rPr lang="ru-RU" sz="2000" dirty="0" smtClean="0"/>
              <a:t>са налице съмнения за НПД</a:t>
            </a:r>
          </a:p>
          <a:p>
            <a:r>
              <a:rPr lang="ru-RU" sz="2000" dirty="0" smtClean="0"/>
              <a:t>Необходимостта от </a:t>
            </a:r>
            <a:r>
              <a:rPr lang="ru-RU" sz="2000" dirty="0"/>
              <a:t>обучение за всички специалисти, </a:t>
            </a:r>
            <a:r>
              <a:rPr lang="ru-RU" sz="2000" dirty="0" smtClean="0"/>
              <a:t>работещи с деца</a:t>
            </a:r>
            <a:r>
              <a:rPr lang="en-US" sz="2000" dirty="0" smtClean="0"/>
              <a:t>.</a:t>
            </a:r>
            <a:r>
              <a:rPr lang="bg-BG" sz="2000" dirty="0" smtClean="0"/>
              <a:t> </a:t>
            </a:r>
            <a:r>
              <a:rPr lang="ru-RU" sz="2000" dirty="0" smtClean="0"/>
              <a:t>за разпознаване </a:t>
            </a:r>
            <a:r>
              <a:rPr lang="ru-RU" sz="2000" dirty="0"/>
              <a:t>признаците на насилие и идентифициране на </a:t>
            </a:r>
            <a:r>
              <a:rPr lang="ru-RU" sz="2000" dirty="0" smtClean="0"/>
              <a:t>деца, </a:t>
            </a:r>
            <a:r>
              <a:rPr lang="ru-RU" sz="2000" dirty="0"/>
              <a:t>жертви </a:t>
            </a:r>
            <a:r>
              <a:rPr lang="ru-RU" sz="2000" dirty="0" smtClean="0"/>
              <a:t>на НПД</a:t>
            </a:r>
            <a:endParaRPr lang="en-US" sz="2000" dirty="0"/>
          </a:p>
        </p:txBody>
      </p:sp>
    </p:spTree>
    <p:extLst>
      <p:ext uri="{BB962C8B-B14F-4D97-AF65-F5344CB8AC3E}">
        <p14:creationId xmlns="" xmlns:p14="http://schemas.microsoft.com/office/powerpoint/2010/main" val="22779168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0-#ppt_w/2"/>
                                          </p:val>
                                        </p:tav>
                                        <p:tav tm="100000">
                                          <p:val>
                                            <p:strVal val="#ppt_x"/>
                                          </p:val>
                                        </p:tav>
                                      </p:tavLst>
                                    </p:anim>
                                    <p:anim calcmode="lin" valueType="num">
                                      <p:cBhvr additive="base">
                                        <p:cTn id="8" dur="500" fill="hold"/>
                                        <p:tgtEl>
                                          <p:spTgt spid="3">
                                            <p:bg/>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additive="base">
                                        <p:cTn id="13" dur="500" fill="hold"/>
                                        <p:tgtEl>
                                          <p:spTgt spid="3">
                                            <p:txEl>
                                              <p:pRg st="0" end="0"/>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3">
                                            <p:txEl>
                                              <p:pRg st="0" end="0"/>
                                            </p:txEl>
                                          </p:spTgt>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 calcmode="lin" valueType="num">
                                      <p:cBhvr additive="base">
                                        <p:cTn id="17" dur="500" fill="hold"/>
                                        <p:tgtEl>
                                          <p:spTgt spid="3">
                                            <p:txEl>
                                              <p:pRg st="3" end="3"/>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3">
                                            <p:txEl>
                                              <p:pRg st="3" end="3"/>
                                            </p:txEl>
                                          </p:spTgt>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anim calcmode="lin" valueType="num">
                                      <p:cBhvr additive="base">
                                        <p:cTn id="21" dur="500" fill="hold"/>
                                        <p:tgtEl>
                                          <p:spTgt spid="3">
                                            <p:txEl>
                                              <p:pRg st="4" end="4"/>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3">
                                            <p:txEl>
                                              <p:pRg st="4" end="4"/>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ru-RU" sz="2800" dirty="0">
                <a:solidFill>
                  <a:schemeClr val="accent1"/>
                </a:solidFill>
              </a:rPr>
              <a:t>Специфични законови задължения за </a:t>
            </a:r>
            <a:r>
              <a:rPr lang="ru-RU" sz="2800" dirty="0" smtClean="0">
                <a:solidFill>
                  <a:schemeClr val="accent1"/>
                </a:solidFill>
              </a:rPr>
              <a:t>граждани относно сигнализиране </a:t>
            </a:r>
            <a:r>
              <a:rPr lang="ru-RU" sz="2800" dirty="0">
                <a:solidFill>
                  <a:schemeClr val="accent1"/>
                </a:solidFill>
              </a:rPr>
              <a:t>за случаи на </a:t>
            </a:r>
            <a:r>
              <a:rPr lang="ru-RU" sz="2800" dirty="0" smtClean="0">
                <a:solidFill>
                  <a:schemeClr val="accent1"/>
                </a:solidFill>
              </a:rPr>
              <a:t>НПД </a:t>
            </a:r>
            <a:r>
              <a:rPr lang="en-US" sz="2800" dirty="0" smtClean="0">
                <a:solidFill>
                  <a:schemeClr val="accent1"/>
                </a:solidFill>
              </a:rPr>
              <a:t>(</a:t>
            </a:r>
            <a:r>
              <a:rPr lang="en-GB" sz="2800" i="1" dirty="0" smtClean="0">
                <a:solidFill>
                  <a:schemeClr val="accent1"/>
                </a:solidFill>
              </a:rPr>
              <a:t>FRA</a:t>
            </a:r>
            <a:r>
              <a:rPr lang="en-GB" sz="2800" i="1" dirty="0">
                <a:solidFill>
                  <a:schemeClr val="accent1"/>
                </a:solidFill>
              </a:rPr>
              <a:t>, </a:t>
            </a:r>
            <a:r>
              <a:rPr lang="en-GB" sz="2800" i="1" dirty="0" smtClean="0">
                <a:solidFill>
                  <a:schemeClr val="accent1"/>
                </a:solidFill>
              </a:rPr>
              <a:t>2014)</a:t>
            </a:r>
            <a:endParaRPr lang="el-GR" sz="2800" dirty="0">
              <a:solidFill>
                <a:schemeClr val="accent1"/>
              </a:solidFill>
            </a:endParaRPr>
          </a:p>
        </p:txBody>
      </p:sp>
      <p:sp>
        <p:nvSpPr>
          <p:cNvPr id="3" name="Content Placeholder 2"/>
          <p:cNvSpPr>
            <a:spLocks noGrp="1"/>
          </p:cNvSpPr>
          <p:nvPr>
            <p:ph idx="1"/>
          </p:nvPr>
        </p:nvSpPr>
        <p:spPr>
          <a:xfrm>
            <a:off x="838200" y="1825625"/>
            <a:ext cx="6414655" cy="4351338"/>
          </a:xfrm>
        </p:spPr>
        <p:txBody>
          <a:bodyPr>
            <a:normAutofit fontScale="77500" lnSpcReduction="20000"/>
          </a:bodyPr>
          <a:lstStyle/>
          <a:p>
            <a:endParaRPr lang="ru-RU" dirty="0" smtClean="0"/>
          </a:p>
          <a:p>
            <a:r>
              <a:rPr lang="ru-RU" dirty="0" smtClean="0"/>
              <a:t>Повече </a:t>
            </a:r>
            <a:r>
              <a:rPr lang="ru-RU" dirty="0"/>
              <a:t>от половината от държавите-членки на ЕС имат специфични задължения </a:t>
            </a:r>
            <a:r>
              <a:rPr lang="bg-BG" dirty="0" smtClean="0"/>
              <a:t>за граждани </a:t>
            </a:r>
            <a:r>
              <a:rPr lang="ru-RU" dirty="0" smtClean="0"/>
              <a:t>относно докладване на НПД </a:t>
            </a:r>
            <a:endParaRPr lang="en-US" dirty="0" smtClean="0"/>
          </a:p>
          <a:p>
            <a:r>
              <a:rPr lang="ru-RU" dirty="0"/>
              <a:t>В 15 държави-членки на ЕС има разпоредби, които определят специфични задължения за </a:t>
            </a:r>
            <a:r>
              <a:rPr lang="ru-RU" dirty="0" smtClean="0"/>
              <a:t>граждани относно докладване </a:t>
            </a:r>
            <a:r>
              <a:rPr lang="ru-RU" dirty="0"/>
              <a:t>за случаи на </a:t>
            </a:r>
            <a:r>
              <a:rPr lang="ru-RU" dirty="0" smtClean="0"/>
              <a:t>НПД и </a:t>
            </a:r>
            <a:r>
              <a:rPr lang="ru-RU" dirty="0"/>
              <a:t>/ или експлоатация на деца, попадащи в обхвата на националните системи за закрила на детето</a:t>
            </a:r>
            <a:endParaRPr lang="en-US" dirty="0" smtClean="0"/>
          </a:p>
          <a:p>
            <a:r>
              <a:rPr lang="ru-RU" dirty="0" smtClean="0"/>
              <a:t>В </a:t>
            </a:r>
            <a:r>
              <a:rPr lang="ru-RU" dirty="0"/>
              <a:t>много държави-членки без конкретни разпоредби се прилагат общи разпоредби относно задължението за всички граждани да подават сигнал за престъпление съгласно националното законодателство</a:t>
            </a:r>
            <a:endParaRPr lang="el-GR" dirty="0"/>
          </a:p>
        </p:txBody>
      </p:sp>
      <p:pic>
        <p:nvPicPr>
          <p:cNvPr id="4" name="Picture 3"/>
          <p:cNvPicPr>
            <a:picLocks noChangeAspect="1"/>
          </p:cNvPicPr>
          <p:nvPr/>
        </p:nvPicPr>
        <p:blipFill rotWithShape="1">
          <a:blip r:embed="rId3"/>
          <a:srcRect l="20609" t="22272" r="55939" b="35758"/>
          <a:stretch/>
        </p:blipFill>
        <p:spPr>
          <a:xfrm>
            <a:off x="7148035" y="1652155"/>
            <a:ext cx="4205765" cy="4524808"/>
          </a:xfrm>
          <a:prstGeom prst="rect">
            <a:avLst/>
          </a:prstGeom>
        </p:spPr>
      </p:pic>
    </p:spTree>
    <p:extLst>
      <p:ext uri="{BB962C8B-B14F-4D97-AF65-F5344CB8AC3E}">
        <p14:creationId xmlns="" xmlns:p14="http://schemas.microsoft.com/office/powerpoint/2010/main" val="117822671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ru-RU" b="1" dirty="0">
                <a:solidFill>
                  <a:schemeClr val="accent1"/>
                </a:solidFill>
              </a:rPr>
              <a:t>Правни задължения за професионалисти и цивилни граждани </a:t>
            </a:r>
            <a:r>
              <a:rPr lang="ru-RU" b="1" dirty="0" smtClean="0">
                <a:solidFill>
                  <a:schemeClr val="accent1"/>
                </a:solidFill>
              </a:rPr>
              <a:t>за докладване случаи </a:t>
            </a:r>
            <a:r>
              <a:rPr lang="ru-RU" b="1" dirty="0">
                <a:solidFill>
                  <a:schemeClr val="accent1"/>
                </a:solidFill>
              </a:rPr>
              <a:t>на </a:t>
            </a:r>
            <a:r>
              <a:rPr lang="ru-RU" b="1" dirty="0" smtClean="0">
                <a:solidFill>
                  <a:schemeClr val="accent1"/>
                </a:solidFill>
              </a:rPr>
              <a:t>НПД-България</a:t>
            </a:r>
            <a:endParaRPr lang="en-US" b="1" dirty="0">
              <a:solidFill>
                <a:schemeClr val="accent1"/>
              </a:solidFill>
            </a:endParaRPr>
          </a:p>
        </p:txBody>
      </p:sp>
      <p:sp>
        <p:nvSpPr>
          <p:cNvPr id="3" name="Content Placeholder 2"/>
          <p:cNvSpPr>
            <a:spLocks noGrp="1"/>
          </p:cNvSpPr>
          <p:nvPr>
            <p:ph idx="1"/>
          </p:nvPr>
        </p:nvSpPr>
        <p:spPr/>
        <p:txBody>
          <a:bodyPr/>
          <a:lstStyle/>
          <a:p>
            <a:endParaRPr lang="bg-BG" dirty="0" smtClean="0"/>
          </a:p>
          <a:p>
            <a:r>
              <a:rPr lang="bg-BG" dirty="0" smtClean="0"/>
              <a:t>Закон за закрила на детето</a:t>
            </a:r>
          </a:p>
          <a:p>
            <a:r>
              <a:rPr lang="bg-BG" dirty="0" smtClean="0"/>
              <a:t>Закон за здравето</a:t>
            </a:r>
          </a:p>
          <a:p>
            <a:r>
              <a:rPr lang="bg-BG" dirty="0"/>
              <a:t>Механизъм за противодействие на тормоза и насилието в</a:t>
            </a:r>
            <a:endParaRPr lang="en-US" dirty="0"/>
          </a:p>
          <a:p>
            <a:pPr marL="0" indent="0">
              <a:buNone/>
            </a:pPr>
            <a:r>
              <a:rPr lang="bg-BG" dirty="0" smtClean="0"/>
              <a:t>институциите </a:t>
            </a:r>
            <a:r>
              <a:rPr lang="bg-BG" dirty="0"/>
              <a:t>в системата на предучилищното и училищното</a:t>
            </a:r>
            <a:endParaRPr lang="en-US" dirty="0"/>
          </a:p>
          <a:p>
            <a:pPr marL="0" indent="0">
              <a:buNone/>
            </a:pPr>
            <a:r>
              <a:rPr lang="bg-BG" dirty="0"/>
              <a:t>образование</a:t>
            </a:r>
            <a:endParaRPr lang="en-US" dirty="0"/>
          </a:p>
          <a:p>
            <a:endParaRPr lang="en-US" dirty="0">
              <a:solidFill>
                <a:srgbClr val="FF0000"/>
              </a:solidFill>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bg-BG" dirty="0" smtClean="0">
                <a:solidFill>
                  <a:srgbClr val="00B0F0"/>
                </a:solidFill>
              </a:rPr>
              <a:t>Недостатъчно докладване на НПД</a:t>
            </a:r>
            <a:endParaRPr lang="el-GR" dirty="0">
              <a:solidFill>
                <a:srgbClr val="00B0F0"/>
              </a:solidFill>
            </a:endParaRPr>
          </a:p>
        </p:txBody>
      </p:sp>
      <p:sp>
        <p:nvSpPr>
          <p:cNvPr id="3" name="Content Placeholder 2"/>
          <p:cNvSpPr>
            <a:spLocks noGrp="1"/>
          </p:cNvSpPr>
          <p:nvPr>
            <p:ph idx="1"/>
          </p:nvPr>
        </p:nvSpPr>
        <p:spPr>
          <a:xfrm>
            <a:off x="781665" y="1637071"/>
            <a:ext cx="5737121" cy="4645742"/>
          </a:xfrm>
        </p:spPr>
        <p:txBody>
          <a:bodyPr>
            <a:noAutofit/>
          </a:bodyPr>
          <a:lstStyle/>
          <a:p>
            <a:r>
              <a:rPr lang="ru-RU" sz="2200" dirty="0"/>
              <a:t>обстоятелства, при които поради различни </a:t>
            </a:r>
            <a:r>
              <a:rPr lang="ru-RU" sz="2200" dirty="0" smtClean="0"/>
              <a:t>причини</a:t>
            </a:r>
          </a:p>
          <a:p>
            <a:r>
              <a:rPr lang="bg-BG" sz="2200" dirty="0" smtClean="0">
                <a:solidFill>
                  <a:srgbClr val="C00000"/>
                </a:solidFill>
              </a:rPr>
              <a:t>задължените да докладват </a:t>
            </a:r>
            <a:r>
              <a:rPr lang="en-US" sz="2200" dirty="0" smtClean="0"/>
              <a:t>(</a:t>
            </a:r>
            <a:r>
              <a:rPr lang="bg-BG" sz="2200" dirty="0" smtClean="0"/>
              <a:t>професионалисти и граждани</a:t>
            </a:r>
            <a:r>
              <a:rPr lang="en-US" sz="2200" dirty="0" smtClean="0"/>
              <a:t>)</a:t>
            </a:r>
            <a:r>
              <a:rPr lang="ru-RU" sz="2200" dirty="0"/>
              <a:t> не съобщават на компетентните органи подозрения за малтретиране на </a:t>
            </a:r>
            <a:r>
              <a:rPr lang="ru-RU" sz="2200" dirty="0" smtClean="0"/>
              <a:t>деца</a:t>
            </a:r>
          </a:p>
          <a:p>
            <a:pPr lvl="1"/>
            <a:r>
              <a:rPr lang="bg-BG" sz="2000" dirty="0"/>
              <a:t>в такива случаи първоначалното </a:t>
            </a:r>
            <a:r>
              <a:rPr lang="bg-BG" sz="2000" dirty="0" smtClean="0"/>
              <a:t>установяване, </a:t>
            </a:r>
            <a:r>
              <a:rPr lang="bg-BG" sz="2000" dirty="0"/>
              <a:t>че дете може да е било малтретирано, не е последвано от последващо докладване </a:t>
            </a:r>
            <a:r>
              <a:rPr lang="bg-BG" sz="2000" dirty="0" smtClean="0"/>
              <a:t>пред </a:t>
            </a:r>
            <a:r>
              <a:rPr lang="bg-BG" sz="2000" dirty="0"/>
              <a:t>отговорната агенция и случаите остават неотчетени, което води до несъответствия между </a:t>
            </a:r>
            <a:r>
              <a:rPr lang="bg-BG" sz="2000" dirty="0" smtClean="0"/>
              <a:t>установяването </a:t>
            </a:r>
            <a:r>
              <a:rPr lang="bg-BG" sz="2000" dirty="0"/>
              <a:t>и докладването на случаи </a:t>
            </a:r>
            <a:r>
              <a:rPr lang="bg-BG" sz="2000" dirty="0" smtClean="0"/>
              <a:t>на НПД</a:t>
            </a:r>
            <a:endParaRPr lang="en-US" sz="2200" dirty="0" smtClean="0">
              <a:solidFill>
                <a:srgbClr val="C00000"/>
              </a:solidFill>
            </a:endParaRPr>
          </a:p>
        </p:txBody>
      </p:sp>
      <p:sp>
        <p:nvSpPr>
          <p:cNvPr id="4" name="Rectangle 3"/>
          <p:cNvSpPr/>
          <p:nvPr/>
        </p:nvSpPr>
        <p:spPr>
          <a:xfrm>
            <a:off x="7457703" y="1080654"/>
            <a:ext cx="4200895" cy="5324535"/>
          </a:xfrm>
          <a:prstGeom prst="rect">
            <a:avLst/>
          </a:prstGeom>
          <a:solidFill>
            <a:srgbClr val="AABAD7"/>
          </a:solidFill>
        </p:spPr>
        <p:txBody>
          <a:bodyPr wrap="square">
            <a:spAutoFit/>
          </a:bodyPr>
          <a:lstStyle/>
          <a:p>
            <a:r>
              <a:rPr lang="bg-BG" sz="2000" b="1" dirty="0" smtClean="0">
                <a:latin typeface="Segoe UI Light" panose="020B0502040204020203" pitchFamily="34" charset="0"/>
                <a:cs typeface="Segoe UI Light" panose="020B0502040204020203" pitchFamily="34" charset="0"/>
              </a:rPr>
              <a:t>СЗО</a:t>
            </a:r>
            <a:r>
              <a:rPr lang="en-US" sz="2000" b="1" dirty="0" smtClean="0">
                <a:latin typeface="Segoe UI Light" panose="020B0502040204020203" pitchFamily="34" charset="0"/>
                <a:cs typeface="Segoe UI Light" panose="020B0502040204020203" pitchFamily="34" charset="0"/>
              </a:rPr>
              <a:t>-</a:t>
            </a:r>
            <a:r>
              <a:rPr lang="bg-BG" sz="2000" b="1" dirty="0" smtClean="0">
                <a:latin typeface="Segoe UI Light" panose="020B0502040204020203" pitchFamily="34" charset="0"/>
                <a:cs typeface="Segoe UI Light" panose="020B0502040204020203" pitchFamily="34" charset="0"/>
              </a:rPr>
              <a:t>офис за Европа</a:t>
            </a:r>
            <a:endParaRPr lang="en-US" sz="2000" b="1" dirty="0" smtClean="0">
              <a:latin typeface="Segoe UI Light" panose="020B0502040204020203" pitchFamily="34" charset="0"/>
              <a:cs typeface="Segoe UI Light" panose="020B0502040204020203" pitchFamily="34" charset="0"/>
            </a:endParaRPr>
          </a:p>
          <a:p>
            <a:pPr marL="176213" indent="-176213">
              <a:buFont typeface="Segoe UI Light" panose="020B0502040204020203" pitchFamily="34" charset="0"/>
              <a:buChar char="-"/>
            </a:pPr>
            <a:r>
              <a:rPr lang="ru-RU" dirty="0">
                <a:latin typeface="Segoe UI Light" panose="020B0502040204020203" pitchFamily="34" charset="0"/>
                <a:cs typeface="Segoe UI Light" panose="020B0502040204020203" pitchFamily="34" charset="0"/>
              </a:rPr>
              <a:t>всяка година </a:t>
            </a:r>
            <a:r>
              <a:rPr lang="ru-RU" dirty="0" smtClean="0">
                <a:latin typeface="Segoe UI Light" panose="020B0502040204020203" pitchFamily="34" charset="0"/>
                <a:cs typeface="Segoe UI Light" panose="020B0502040204020203" pitchFamily="34" charset="0"/>
              </a:rPr>
              <a:t>повече от55 </a:t>
            </a:r>
            <a:r>
              <a:rPr lang="ru-RU" dirty="0">
                <a:latin typeface="Segoe UI Light" panose="020B0502040204020203" pitchFamily="34" charset="0"/>
                <a:cs typeface="Segoe UI Light" panose="020B0502040204020203" pitchFamily="34" charset="0"/>
              </a:rPr>
              <a:t>милиона деца </a:t>
            </a:r>
            <a:r>
              <a:rPr lang="ru-RU" dirty="0" smtClean="0">
                <a:latin typeface="Segoe UI Light" panose="020B0502040204020203" pitchFamily="34" charset="0"/>
                <a:cs typeface="Segoe UI Light" panose="020B0502040204020203" pitchFamily="34" charset="0"/>
              </a:rPr>
              <a:t>стават жертва на </a:t>
            </a:r>
            <a:r>
              <a:rPr lang="ru-RU" dirty="0">
                <a:latin typeface="Segoe UI Light" panose="020B0502040204020203" pitchFamily="34" charset="0"/>
                <a:cs typeface="Segoe UI Light" panose="020B0502040204020203" pitchFamily="34" charset="0"/>
              </a:rPr>
              <a:t>някаква форма на насилие в европейския регион на СЗО, включително физическо, сексуално, емоционално и психологическо насилие</a:t>
            </a:r>
          </a:p>
          <a:p>
            <a:pPr marL="176213" indent="-176213">
              <a:buFont typeface="Segoe UI Light" panose="020B0502040204020203" pitchFamily="34" charset="0"/>
              <a:buChar char="-"/>
            </a:pPr>
            <a:r>
              <a:rPr lang="ru-RU" dirty="0">
                <a:latin typeface="Segoe UI Light" panose="020B0502040204020203" pitchFamily="34" charset="0"/>
                <a:cs typeface="Segoe UI Light" panose="020B0502040204020203" pitchFamily="34" charset="0"/>
              </a:rPr>
              <a:t>въпреки </a:t>
            </a:r>
            <a:r>
              <a:rPr lang="ru-RU" dirty="0" smtClean="0">
                <a:latin typeface="Segoe UI Light" panose="020B0502040204020203" pitchFamily="34" charset="0"/>
                <a:cs typeface="Segoe UI Light" panose="020B0502040204020203" pitchFamily="34" charset="0"/>
              </a:rPr>
              <a:t>официално обявения голям брой случаи, е </a:t>
            </a:r>
            <a:r>
              <a:rPr lang="ru-RU" dirty="0">
                <a:latin typeface="Segoe UI Light" panose="020B0502040204020203" pitchFamily="34" charset="0"/>
                <a:cs typeface="Segoe UI Light" panose="020B0502040204020203" pitchFamily="34" charset="0"/>
              </a:rPr>
              <a:t>установено, че </a:t>
            </a:r>
            <a:r>
              <a:rPr lang="ru-RU" dirty="0" smtClean="0">
                <a:latin typeface="Segoe UI Light" panose="020B0502040204020203" pitchFamily="34" charset="0"/>
                <a:cs typeface="Segoe UI Light" panose="020B0502040204020203" pitchFamily="34" charset="0"/>
              </a:rPr>
              <a:t>броят на случаите на интерперсонално насилие е силно занижен </a:t>
            </a:r>
          </a:p>
          <a:p>
            <a:pPr marL="176213" indent="-176213">
              <a:buFont typeface="Segoe UI Light" panose="020B0502040204020203" pitchFamily="34" charset="0"/>
              <a:buChar char="-"/>
            </a:pPr>
            <a:r>
              <a:rPr lang="bg-BG" sz="2000" b="1" dirty="0" smtClean="0">
                <a:latin typeface="Segoe UI Light" panose="020B0502040204020203" pitchFamily="34" charset="0"/>
                <a:cs typeface="Segoe UI Light" panose="020B0502040204020203" pitchFamily="34" charset="0"/>
              </a:rPr>
              <a:t>Статистика</a:t>
            </a:r>
          </a:p>
          <a:p>
            <a:pPr marL="176213" indent="-176213">
              <a:buFont typeface="Segoe UI Light" panose="020B0502040204020203" pitchFamily="34" charset="0"/>
              <a:buChar char="-"/>
            </a:pPr>
            <a:r>
              <a:rPr lang="bg-BG" sz="2000" b="1" dirty="0" smtClean="0">
                <a:latin typeface="Segoe UI Light" panose="020B0502040204020203" pitchFamily="34" charset="0"/>
                <a:cs typeface="Segoe UI Light" panose="020B0502040204020203" pitchFamily="34" charset="0"/>
                <a:hlinkClick r:id="rId3" tooltip="World Health Organization"/>
              </a:rPr>
              <a:t>По данни на СЗО </a:t>
            </a:r>
            <a:r>
              <a:rPr lang="bg-BG" sz="2000" b="1" dirty="0" smtClean="0">
                <a:latin typeface="Segoe UI Light" panose="020B0502040204020203" pitchFamily="34" charset="0"/>
                <a:cs typeface="Segoe UI Light" panose="020B0502040204020203" pitchFamily="34" charset="0"/>
              </a:rPr>
              <a:t> </a:t>
            </a:r>
            <a:r>
              <a:rPr lang="bg-BG" sz="2000" dirty="0" smtClean="0">
                <a:latin typeface="Segoe UI Light" panose="020B0502040204020203" pitchFamily="34" charset="0"/>
                <a:cs typeface="Segoe UI Light" panose="020B0502040204020203" pitchFamily="34" charset="0"/>
              </a:rPr>
              <a:t>204 милиона деца  са жертви на насилие:</a:t>
            </a:r>
          </a:p>
          <a:p>
            <a:pPr marL="1081088" lvl="2" indent="-717550"/>
            <a:r>
              <a:rPr lang="en-US" sz="2000" b="1" dirty="0" smtClean="0">
                <a:latin typeface="Segoe UI Light" panose="020B0502040204020203" pitchFamily="34" charset="0"/>
                <a:cs typeface="Segoe UI Light" panose="020B0502040204020203" pitchFamily="34" charset="0"/>
              </a:rPr>
              <a:t>9.6</a:t>
            </a:r>
            <a:r>
              <a:rPr lang="en-US" sz="2000" b="1" dirty="0">
                <a:latin typeface="Segoe UI Light" panose="020B0502040204020203" pitchFamily="34" charset="0"/>
                <a:cs typeface="Segoe UI Light" panose="020B0502040204020203" pitchFamily="34" charset="0"/>
              </a:rPr>
              <a:t>% </a:t>
            </a:r>
            <a:r>
              <a:rPr lang="en-US" sz="2000" b="1" dirty="0" smtClean="0">
                <a:latin typeface="Segoe UI Light" panose="020B0502040204020203" pitchFamily="34" charset="0"/>
                <a:cs typeface="Segoe UI Light" panose="020B0502040204020203" pitchFamily="34" charset="0"/>
              </a:rPr>
              <a:t>	</a:t>
            </a:r>
            <a:r>
              <a:rPr lang="bg-BG" sz="2000" dirty="0" smtClean="0">
                <a:latin typeface="Segoe UI Light" panose="020B0502040204020203" pitchFamily="34" charset="0"/>
                <a:cs typeface="Segoe UI Light" panose="020B0502040204020203" pitchFamily="34" charset="0"/>
              </a:rPr>
              <a:t>- сексуална експлоатация</a:t>
            </a:r>
            <a:r>
              <a:rPr lang="en-US" sz="2000" dirty="0" smtClean="0">
                <a:latin typeface="Segoe UI Light" panose="020B0502040204020203" pitchFamily="34" charset="0"/>
                <a:cs typeface="Segoe UI Light" panose="020B0502040204020203" pitchFamily="34" charset="0"/>
              </a:rPr>
              <a:t>, </a:t>
            </a:r>
            <a:endParaRPr lang="en-US" sz="2000" dirty="0">
              <a:latin typeface="Segoe UI Light" panose="020B0502040204020203" pitchFamily="34" charset="0"/>
              <a:cs typeface="Segoe UI Light" panose="020B0502040204020203" pitchFamily="34" charset="0"/>
            </a:endParaRPr>
          </a:p>
          <a:p>
            <a:pPr marL="1081088" lvl="2" indent="-717550"/>
            <a:r>
              <a:rPr lang="en-US" sz="2000" b="1" dirty="0">
                <a:latin typeface="Segoe UI Light" panose="020B0502040204020203" pitchFamily="34" charset="0"/>
                <a:cs typeface="Segoe UI Light" panose="020B0502040204020203" pitchFamily="34" charset="0"/>
              </a:rPr>
              <a:t>22.9% </a:t>
            </a:r>
            <a:r>
              <a:rPr lang="bg-BG" sz="2000" dirty="0" smtClean="0">
                <a:latin typeface="Segoe UI Light" panose="020B0502040204020203" pitchFamily="34" charset="0"/>
                <a:cs typeface="Segoe UI Light" panose="020B0502040204020203" pitchFamily="34" charset="0"/>
              </a:rPr>
              <a:t>- физическо насилие</a:t>
            </a:r>
            <a:endParaRPr lang="en-US" sz="2000" dirty="0">
              <a:latin typeface="Segoe UI Light" panose="020B0502040204020203" pitchFamily="34" charset="0"/>
              <a:cs typeface="Segoe UI Light" panose="020B0502040204020203" pitchFamily="34" charset="0"/>
            </a:endParaRPr>
          </a:p>
          <a:p>
            <a:pPr marL="1081088" lvl="2" indent="-717550"/>
            <a:r>
              <a:rPr lang="en-US" sz="2000" b="1" dirty="0">
                <a:latin typeface="Segoe UI Light" panose="020B0502040204020203" pitchFamily="34" charset="0"/>
                <a:cs typeface="Segoe UI Light" panose="020B0502040204020203" pitchFamily="34" charset="0"/>
              </a:rPr>
              <a:t>29.1% </a:t>
            </a:r>
            <a:r>
              <a:rPr lang="en-US" sz="2000" b="1" dirty="0" smtClean="0">
                <a:latin typeface="Segoe UI Light" panose="020B0502040204020203" pitchFamily="34" charset="0"/>
                <a:cs typeface="Segoe UI Light" panose="020B0502040204020203" pitchFamily="34" charset="0"/>
              </a:rPr>
              <a:t>	</a:t>
            </a:r>
            <a:r>
              <a:rPr lang="bg-BG" sz="2000" dirty="0" smtClean="0">
                <a:latin typeface="Segoe UI Light" panose="020B0502040204020203" pitchFamily="34" charset="0"/>
                <a:cs typeface="Segoe UI Light" panose="020B0502040204020203" pitchFamily="34" charset="0"/>
              </a:rPr>
              <a:t>-емоционално насилие</a:t>
            </a:r>
            <a:endParaRPr lang="en-US" sz="2000" dirty="0">
              <a:latin typeface="Segoe UI Light" panose="020B0502040204020203" pitchFamily="34" charset="0"/>
              <a:cs typeface="Segoe UI Light" panose="020B0502040204020203" pitchFamily="34" charset="0"/>
            </a:endParaRPr>
          </a:p>
          <a:p>
            <a:pPr marL="1081088" lvl="2" indent="-717550"/>
            <a:r>
              <a:rPr lang="en-US" sz="2000" b="1" dirty="0" smtClean="0">
                <a:latin typeface="Segoe UI Light" panose="020B0502040204020203" pitchFamily="34" charset="0"/>
                <a:cs typeface="Segoe UI Light" panose="020B0502040204020203" pitchFamily="34" charset="0"/>
              </a:rPr>
              <a:t> 700 	</a:t>
            </a:r>
            <a:r>
              <a:rPr lang="bg-BG" sz="2000" dirty="0" smtClean="0">
                <a:latin typeface="Segoe UI Light" panose="020B0502040204020203" pitchFamily="34" charset="0"/>
                <a:cs typeface="Segoe UI Light" panose="020B0502040204020203" pitchFamily="34" charset="0"/>
              </a:rPr>
              <a:t>- убийства всяка година</a:t>
            </a:r>
            <a:endParaRPr lang="en-US" sz="2000" dirty="0">
              <a:latin typeface="Segoe UI Light" panose="020B0502040204020203" pitchFamily="34" charset="0"/>
              <a:cs typeface="Segoe UI Light" panose="020B0502040204020203" pitchFamily="34" charset="0"/>
            </a:endParaRPr>
          </a:p>
        </p:txBody>
      </p:sp>
    </p:spTree>
    <p:extLst>
      <p:ext uri="{BB962C8B-B14F-4D97-AF65-F5344CB8AC3E}">
        <p14:creationId xmlns="" xmlns:p14="http://schemas.microsoft.com/office/powerpoint/2010/main" val="285620771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txBox="1">
            <a:spLocks noChangeArrowheads="1"/>
          </p:cNvSpPr>
          <p:nvPr/>
        </p:nvSpPr>
        <p:spPr>
          <a:xfrm>
            <a:off x="571499" y="646143"/>
            <a:ext cx="11353801" cy="944562"/>
          </a:xfrm>
          <a:prstGeom prst="rect">
            <a:avLst/>
          </a:prstGeom>
        </p:spPr>
        <p:txBody>
          <a:bodyPr vert="horz" lIns="91440" tIns="45720" rIns="91440" bIns="45720" rtlCol="0" anchor="ctr">
            <a:noAutofit/>
          </a:bodyPr>
          <a:lstStyle>
            <a:lvl1pPr algn="l" defTabSz="914377" rtl="0" eaLnBrk="1" latinLnBrk="0" hangingPunct="1">
              <a:lnSpc>
                <a:spcPct val="90000"/>
              </a:lnSpc>
              <a:spcBef>
                <a:spcPct val="0"/>
              </a:spcBef>
              <a:buNone/>
              <a:defRPr sz="3600" kern="1200">
                <a:solidFill>
                  <a:schemeClr val="tx1"/>
                </a:solidFill>
                <a:latin typeface="Segoe UI Black" panose="020B0A02040204020203" pitchFamily="34" charset="0"/>
                <a:ea typeface="Segoe UI Black" panose="020B0A02040204020203" pitchFamily="34" charset="0"/>
                <a:cs typeface="+mj-cs"/>
              </a:defRPr>
            </a:lvl1pPr>
          </a:lstStyle>
          <a:p>
            <a:pPr algn="r">
              <a:lnSpc>
                <a:spcPct val="120000"/>
              </a:lnSpc>
            </a:pPr>
            <a:r>
              <a:rPr lang="bg-BG" sz="2800" b="1" dirty="0" smtClean="0"/>
              <a:t>Основният проблем е недостатъчното докладване</a:t>
            </a:r>
            <a:endParaRPr lang="en-US" sz="2800" b="1" dirty="0"/>
          </a:p>
          <a:p>
            <a:pPr algn="r">
              <a:lnSpc>
                <a:spcPct val="120000"/>
              </a:lnSpc>
            </a:pPr>
            <a:r>
              <a:rPr lang="en-US" sz="2800" dirty="0" smtClean="0">
                <a:latin typeface="Segoe UI Light" panose="020B0502040204020203" pitchFamily="34" charset="0"/>
                <a:cs typeface="Segoe UI Light" panose="020B0502040204020203" pitchFamily="34" charset="0"/>
              </a:rPr>
              <a:t>(</a:t>
            </a:r>
            <a:r>
              <a:rPr lang="en-US" sz="2800" dirty="0" err="1" smtClean="0">
                <a:latin typeface="Segoe UI Light" panose="020B0502040204020203" pitchFamily="34" charset="0"/>
                <a:cs typeface="Segoe UI Light" panose="020B0502040204020203" pitchFamily="34" charset="0"/>
              </a:rPr>
              <a:t>Finkelhor</a:t>
            </a:r>
            <a:r>
              <a:rPr lang="en-US" sz="2800" dirty="0" smtClean="0">
                <a:latin typeface="Segoe UI Light" panose="020B0502040204020203" pitchFamily="34" charset="0"/>
                <a:cs typeface="Segoe UI Light" panose="020B0502040204020203" pitchFamily="34" charset="0"/>
              </a:rPr>
              <a:t>, 2005)</a:t>
            </a:r>
            <a:endParaRPr lang="en-US" sz="2800" dirty="0">
              <a:latin typeface="Segoe UI Light" panose="020B0502040204020203" pitchFamily="34" charset="0"/>
              <a:cs typeface="Segoe UI Light" panose="020B0502040204020203" pitchFamily="34" charset="0"/>
            </a:endParaRPr>
          </a:p>
        </p:txBody>
      </p:sp>
      <p:sp>
        <p:nvSpPr>
          <p:cNvPr id="4" name="Rectangle 3"/>
          <p:cNvSpPr txBox="1">
            <a:spLocks noChangeArrowheads="1"/>
          </p:cNvSpPr>
          <p:nvPr/>
        </p:nvSpPr>
        <p:spPr>
          <a:xfrm>
            <a:off x="2755900" y="2057400"/>
            <a:ext cx="8534400" cy="3517900"/>
          </a:xfrm>
          <a:prstGeom prst="rect">
            <a:avLst/>
          </a:prstGeom>
        </p:spPr>
        <p:txBody>
          <a:bodyPr vert="horz" lIns="91440" tIns="45720" rIns="91440" bIns="45720" rtlCol="0">
            <a:normAutofit lnSpcReduction="10000"/>
          </a:bodyPr>
          <a:lstStyle>
            <a:lvl1pPr marL="228594" indent="-228594" algn="l" defTabSz="914377" rtl="0" eaLnBrk="1" latinLnBrk="0" hangingPunct="1">
              <a:lnSpc>
                <a:spcPct val="90000"/>
              </a:lnSpc>
              <a:spcBef>
                <a:spcPts val="1000"/>
              </a:spcBef>
              <a:buFont typeface="Arial" panose="020B0604020202020204" pitchFamily="34" charset="0"/>
              <a:buChar char="•"/>
              <a:defRPr sz="2800" kern="1200">
                <a:solidFill>
                  <a:schemeClr val="tx1"/>
                </a:solidFill>
                <a:latin typeface="Segoe UI Light" panose="020B0502040204020203" pitchFamily="34" charset="0"/>
                <a:ea typeface="+mn-ea"/>
                <a:cs typeface="Segoe UI Light" panose="020B0502040204020203" pitchFamily="34" charset="0"/>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chemeClr val="tx1"/>
                </a:solidFill>
                <a:latin typeface="Segoe UI Light" panose="020B0502040204020203" pitchFamily="34" charset="0"/>
                <a:ea typeface="+mn-ea"/>
                <a:cs typeface="Segoe UI Light" panose="020B0502040204020203" pitchFamily="34" charset="0"/>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chemeClr val="tx1"/>
                </a:solidFill>
                <a:latin typeface="Segoe UI Light" panose="020B0502040204020203" pitchFamily="34" charset="0"/>
                <a:ea typeface="+mn-ea"/>
                <a:cs typeface="Segoe UI Light" panose="020B0502040204020203" pitchFamily="34" charset="0"/>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Segoe UI Light" panose="020B0502040204020203" pitchFamily="34" charset="0"/>
                <a:ea typeface="+mn-ea"/>
                <a:cs typeface="Segoe UI Light" panose="020B0502040204020203" pitchFamily="34" charset="0"/>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Segoe UI Light" panose="020B0502040204020203" pitchFamily="34" charset="0"/>
                <a:ea typeface="+mn-ea"/>
                <a:cs typeface="Segoe UI Light" panose="020B0502040204020203" pitchFamily="34" charset="0"/>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00000"/>
              </a:lnSpc>
              <a:buNone/>
            </a:pPr>
            <a:r>
              <a:rPr lang="en-US" sz="2400" dirty="0" smtClean="0"/>
              <a:t>“… </a:t>
            </a:r>
            <a:r>
              <a:rPr lang="ru-RU" sz="2400" dirty="0" smtClean="0"/>
              <a:t>Резултати от проучвания </a:t>
            </a:r>
            <a:r>
              <a:rPr lang="ru-RU" sz="2400" dirty="0"/>
              <a:t>сочат, че голям брой сериозно малтретирани и пренебрегвани деца все още не са </a:t>
            </a:r>
            <a:r>
              <a:rPr lang="ru-RU" sz="2400" dirty="0" smtClean="0"/>
              <a:t>познати на органите </a:t>
            </a:r>
            <a:r>
              <a:rPr lang="ru-RU" sz="2400" dirty="0"/>
              <a:t>за закрила на детето. За да се коригира това, професионалистите и обществеността трябва да бъдат информирани да разпознават и докладват за насилие над деца. Ако в </a:t>
            </a:r>
            <a:r>
              <a:rPr lang="ru-RU" sz="2400" dirty="0" smtClean="0"/>
              <a:t>съответствие </a:t>
            </a:r>
            <a:r>
              <a:rPr lang="ru-RU" sz="2400" dirty="0"/>
              <a:t>с тези увеличени доклади органите за закрила на детето подобрят своите умения за триаж и </a:t>
            </a:r>
            <a:r>
              <a:rPr lang="ru-RU" sz="2400" dirty="0" smtClean="0"/>
              <a:t>проучване </a:t>
            </a:r>
            <a:r>
              <a:rPr lang="ru-RU" sz="2400" dirty="0"/>
              <a:t>и разширят своите услуги за </a:t>
            </a:r>
            <a:r>
              <a:rPr lang="ru-RU" sz="2400" dirty="0" smtClean="0"/>
              <a:t>интервенции, </a:t>
            </a:r>
            <a:r>
              <a:rPr lang="ru-RU" sz="2400" dirty="0"/>
              <a:t>може да се доближим до идентифицирането и подпомагането на всички деца в риск</a:t>
            </a:r>
            <a:r>
              <a:rPr lang="en-US" sz="2400" dirty="0" smtClean="0"/>
              <a:t>…”</a:t>
            </a:r>
            <a:endParaRPr lang="en-US" sz="2400" dirty="0"/>
          </a:p>
          <a:p>
            <a:pPr marL="446088" lvl="1" indent="-227013">
              <a:lnSpc>
                <a:spcPct val="100000"/>
              </a:lnSpc>
            </a:pPr>
            <a:endParaRPr lang="en-GB" dirty="0" smtClean="0"/>
          </a:p>
          <a:p>
            <a:pPr>
              <a:lnSpc>
                <a:spcPct val="100000"/>
              </a:lnSpc>
            </a:pPr>
            <a:endParaRPr lang="en-GB" sz="1100" dirty="0" smtClean="0"/>
          </a:p>
        </p:txBody>
      </p:sp>
    </p:spTree>
    <p:extLst>
      <p:ext uri="{BB962C8B-B14F-4D97-AF65-F5344CB8AC3E}">
        <p14:creationId xmlns="" xmlns:p14="http://schemas.microsoft.com/office/powerpoint/2010/main" val="301137663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405980"/>
            <a:ext cx="10515600" cy="1190627"/>
          </a:xfrm>
        </p:spPr>
        <p:txBody>
          <a:bodyPr/>
          <a:lstStyle/>
          <a:p>
            <a:r>
              <a:rPr lang="ru-RU" dirty="0">
                <a:solidFill>
                  <a:schemeClr val="accent1"/>
                </a:solidFill>
              </a:rPr>
              <a:t>Често срещани митове </a:t>
            </a:r>
            <a:r>
              <a:rPr lang="ru-RU" dirty="0" smtClean="0">
                <a:solidFill>
                  <a:schemeClr val="accent1"/>
                </a:solidFill>
              </a:rPr>
              <a:t>относно докладването </a:t>
            </a:r>
            <a:r>
              <a:rPr lang="ru-RU" dirty="0">
                <a:solidFill>
                  <a:schemeClr val="accent1"/>
                </a:solidFill>
              </a:rPr>
              <a:t>на </a:t>
            </a:r>
            <a:r>
              <a:rPr lang="ru-RU" dirty="0" smtClean="0">
                <a:solidFill>
                  <a:schemeClr val="accent1"/>
                </a:solidFill>
              </a:rPr>
              <a:t>случаи на НПД</a:t>
            </a:r>
            <a:endParaRPr lang="el-GR" dirty="0">
              <a:solidFill>
                <a:schemeClr val="accent1"/>
              </a:solidFill>
            </a:endParaRPr>
          </a:p>
        </p:txBody>
      </p:sp>
    </p:spTree>
    <p:extLst>
      <p:ext uri="{BB962C8B-B14F-4D97-AF65-F5344CB8AC3E}">
        <p14:creationId xmlns="" xmlns:p14="http://schemas.microsoft.com/office/powerpoint/2010/main" val="139918353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p:cNvSpPr>
            <a:spLocks noGrp="1"/>
          </p:cNvSpPr>
          <p:nvPr>
            <p:ph idx="1"/>
          </p:nvPr>
        </p:nvSpPr>
        <p:spPr>
          <a:xfrm>
            <a:off x="838199" y="1555667"/>
            <a:ext cx="7275287" cy="1413163"/>
          </a:xfrm>
        </p:spPr>
        <p:txBody>
          <a:bodyPr>
            <a:noAutofit/>
          </a:bodyPr>
          <a:lstStyle/>
          <a:p>
            <a:pPr marL="0" indent="0" algn="ctr" fontAlgn="t">
              <a:buNone/>
            </a:pPr>
            <a:r>
              <a:rPr lang="ru-RU" sz="3000" dirty="0" smtClean="0">
                <a:latin typeface="Segoe UI Black" panose="020B0A02040204020203" pitchFamily="34" charset="0"/>
                <a:ea typeface="Segoe UI Black" panose="020B0A02040204020203" pitchFamily="34" charset="0"/>
              </a:rPr>
              <a:t>Ако </a:t>
            </a:r>
            <a:r>
              <a:rPr lang="ru-RU" sz="3000" dirty="0">
                <a:latin typeface="Segoe UI Black" panose="020B0A02040204020203" pitchFamily="34" charset="0"/>
                <a:ea typeface="Segoe UI Black" panose="020B0A02040204020203" pitchFamily="34" charset="0"/>
              </a:rPr>
              <a:t>се докладва </a:t>
            </a:r>
            <a:r>
              <a:rPr lang="ru-RU" sz="3000" dirty="0" smtClean="0">
                <a:latin typeface="Segoe UI Black" panose="020B0A02040204020203" pitchFamily="34" charset="0"/>
                <a:ea typeface="Segoe UI Black" panose="020B0A02040204020203" pitchFamily="34" charset="0"/>
              </a:rPr>
              <a:t>за НПД, детето </a:t>
            </a:r>
            <a:r>
              <a:rPr lang="ru-RU" sz="3000" dirty="0">
                <a:latin typeface="Segoe UI Black" panose="020B0A02040204020203" pitchFamily="34" charset="0"/>
                <a:ea typeface="Segoe UI Black" panose="020B0A02040204020203" pitchFamily="34" charset="0"/>
              </a:rPr>
              <a:t>ще бъде </a:t>
            </a:r>
            <a:r>
              <a:rPr lang="ru-RU" sz="3000" dirty="0" smtClean="0">
                <a:latin typeface="Segoe UI Black" panose="020B0A02040204020203" pitchFamily="34" charset="0"/>
                <a:ea typeface="Segoe UI Black" panose="020B0A02040204020203" pitchFamily="34" charset="0"/>
              </a:rPr>
              <a:t>изведено </a:t>
            </a:r>
            <a:r>
              <a:rPr lang="ru-RU" sz="3000" dirty="0">
                <a:latin typeface="Segoe UI Black" panose="020B0A02040204020203" pitchFamily="34" charset="0"/>
                <a:ea typeface="Segoe UI Black" panose="020B0A02040204020203" pitchFamily="34" charset="0"/>
              </a:rPr>
              <a:t>от семейството </a:t>
            </a:r>
            <a:r>
              <a:rPr lang="ru-RU" sz="3000" dirty="0" smtClean="0">
                <a:latin typeface="Segoe UI Black" panose="020B0A02040204020203" pitchFamily="34" charset="0"/>
                <a:ea typeface="Segoe UI Black" panose="020B0A02040204020203" pitchFamily="34" charset="0"/>
              </a:rPr>
              <a:t>от </a:t>
            </a:r>
            <a:r>
              <a:rPr lang="ru-RU" sz="3000" dirty="0">
                <a:latin typeface="Segoe UI Black" panose="020B0A02040204020203" pitchFamily="34" charset="0"/>
                <a:ea typeface="Segoe UI Black" panose="020B0A02040204020203" pitchFamily="34" charset="0"/>
              </a:rPr>
              <a:t>социалните работници</a:t>
            </a:r>
            <a:endParaRPr lang="en-US" sz="3000" dirty="0" smtClean="0">
              <a:latin typeface="Segoe UI Black" panose="020B0A02040204020203" pitchFamily="34" charset="0"/>
              <a:ea typeface="Segoe UI Black" panose="020B0A02040204020203" pitchFamily="34" charset="0"/>
            </a:endParaRPr>
          </a:p>
        </p:txBody>
      </p:sp>
      <p:sp>
        <p:nvSpPr>
          <p:cNvPr id="4" name="Content Placeholder 6"/>
          <p:cNvSpPr txBox="1">
            <a:spLocks/>
          </p:cNvSpPr>
          <p:nvPr/>
        </p:nvSpPr>
        <p:spPr>
          <a:xfrm>
            <a:off x="232229" y="2968831"/>
            <a:ext cx="11573948" cy="3185227"/>
          </a:xfrm>
          <a:prstGeom prst="rect">
            <a:avLst/>
          </a:prstGeom>
        </p:spPr>
        <p:txBody>
          <a:bodyPr vert="horz" lIns="91440" tIns="45720" rIns="91440" bIns="45720" rtlCol="0">
            <a:noAutofit/>
          </a:bodyPr>
          <a:lstStyle>
            <a:lvl1pPr marL="361942" indent="-361942" algn="l" defTabSz="914377" rtl="0" eaLnBrk="1" latinLnBrk="0" hangingPunct="1">
              <a:lnSpc>
                <a:spcPct val="90000"/>
              </a:lnSpc>
              <a:spcBef>
                <a:spcPts val="1000"/>
              </a:spcBef>
              <a:buClr>
                <a:schemeClr val="accent1"/>
              </a:buClr>
              <a:buFont typeface="Wingdings 3" panose="05040102010807070707" pitchFamily="18" charset="2"/>
              <a:buChar char="´"/>
              <a:defRPr sz="2800" kern="1200">
                <a:solidFill>
                  <a:schemeClr val="tx1"/>
                </a:solidFill>
                <a:latin typeface="Segoe UI Light" panose="020B0502040204020203" pitchFamily="34" charset="0"/>
                <a:ea typeface="+mn-ea"/>
                <a:cs typeface="Segoe UI Light" panose="020B0502040204020203" pitchFamily="34" charset="0"/>
              </a:defRPr>
            </a:lvl1pPr>
            <a:lvl2pPr marL="809605" indent="-352417" algn="l" defTabSz="914377" rtl="0" eaLnBrk="1" latinLnBrk="0" hangingPunct="1">
              <a:lnSpc>
                <a:spcPct val="90000"/>
              </a:lnSpc>
              <a:spcBef>
                <a:spcPts val="500"/>
              </a:spcBef>
              <a:buClr>
                <a:schemeClr val="accent1">
                  <a:lumMod val="75000"/>
                </a:schemeClr>
              </a:buClr>
              <a:buFont typeface="Wingdings 3" panose="05040102010807070707" pitchFamily="18" charset="2"/>
              <a:buChar char="´"/>
              <a:defRPr sz="2400" kern="1200">
                <a:solidFill>
                  <a:schemeClr val="tx1"/>
                </a:solidFill>
                <a:latin typeface="Segoe UI Light" panose="020B0502040204020203" pitchFamily="34" charset="0"/>
                <a:ea typeface="+mn-ea"/>
                <a:cs typeface="Segoe UI Light" panose="020B0502040204020203" pitchFamily="34" charset="0"/>
              </a:defRPr>
            </a:lvl2pPr>
            <a:lvl3pPr marL="1257269" indent="-342891" algn="l" defTabSz="914377" rtl="0" eaLnBrk="1" latinLnBrk="0" hangingPunct="1">
              <a:lnSpc>
                <a:spcPct val="90000"/>
              </a:lnSpc>
              <a:spcBef>
                <a:spcPts val="500"/>
              </a:spcBef>
              <a:buClr>
                <a:schemeClr val="accent1">
                  <a:lumMod val="50000"/>
                </a:schemeClr>
              </a:buClr>
              <a:buFont typeface="Wingdings 3" panose="05040102010807070707" pitchFamily="18" charset="2"/>
              <a:buChar char="´"/>
              <a:defRPr sz="2000" kern="1200">
                <a:solidFill>
                  <a:schemeClr val="tx1"/>
                </a:solidFill>
                <a:latin typeface="Segoe UI Light" panose="020B0502040204020203" pitchFamily="34" charset="0"/>
                <a:ea typeface="+mn-ea"/>
                <a:cs typeface="Segoe UI Light" panose="020B0502040204020203" pitchFamily="34" charset="0"/>
              </a:defRPr>
            </a:lvl3pPr>
            <a:lvl4pPr marL="1704932" indent="-333366" algn="l" defTabSz="914377" rtl="0" eaLnBrk="1" latinLnBrk="0" hangingPunct="1">
              <a:lnSpc>
                <a:spcPct val="90000"/>
              </a:lnSpc>
              <a:spcBef>
                <a:spcPts val="500"/>
              </a:spcBef>
              <a:buClr>
                <a:schemeClr val="tx2">
                  <a:lumMod val="50000"/>
                </a:schemeClr>
              </a:buClr>
              <a:buFont typeface="Wingdings 3" panose="05040102010807070707" pitchFamily="18" charset="2"/>
              <a:buChar char="´"/>
              <a:defRPr sz="1800" kern="1200">
                <a:solidFill>
                  <a:schemeClr val="tx1"/>
                </a:solidFill>
                <a:latin typeface="Segoe UI Light" panose="020B0502040204020203" pitchFamily="34" charset="0"/>
                <a:ea typeface="+mn-ea"/>
                <a:cs typeface="Segoe UI Light" panose="020B0502040204020203" pitchFamily="34" charset="0"/>
              </a:defRPr>
            </a:lvl4pPr>
            <a:lvl5pPr marL="2152597" indent="-323843" algn="l" defTabSz="914377" rtl="0" eaLnBrk="1" latinLnBrk="0" hangingPunct="1">
              <a:lnSpc>
                <a:spcPct val="90000"/>
              </a:lnSpc>
              <a:spcBef>
                <a:spcPts val="500"/>
              </a:spcBef>
              <a:buClr>
                <a:schemeClr val="tx2">
                  <a:lumMod val="75000"/>
                </a:schemeClr>
              </a:buClr>
              <a:buFont typeface="Wingdings 3" panose="05040102010807070707" pitchFamily="18" charset="2"/>
              <a:buChar char="´"/>
              <a:defRPr sz="1800" kern="1200">
                <a:solidFill>
                  <a:schemeClr val="tx1"/>
                </a:solidFill>
                <a:latin typeface="Segoe UI Light" panose="020B0502040204020203" pitchFamily="34" charset="0"/>
                <a:ea typeface="+mn-ea"/>
                <a:cs typeface="Segoe UI Light" panose="020B0502040204020203" pitchFamily="34" charset="0"/>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fontAlgn="t">
              <a:buFont typeface="Wingdings 3" panose="05040102010807070707" pitchFamily="18" charset="2"/>
              <a:buNone/>
            </a:pPr>
            <a:r>
              <a:rPr lang="bg-BG" sz="4400" b="1" dirty="0" smtClean="0">
                <a:solidFill>
                  <a:schemeClr val="accent1"/>
                </a:solidFill>
                <a:latin typeface="Myriad Pro Bold"/>
                <a:cs typeface="+mn-cs"/>
              </a:rPr>
              <a:t>Факт</a:t>
            </a:r>
            <a:endParaRPr lang="bg-BG" sz="4400" b="1" dirty="0">
              <a:solidFill>
                <a:schemeClr val="accent1"/>
              </a:solidFill>
              <a:latin typeface="Myriad Pro Bold"/>
              <a:cs typeface="+mn-cs"/>
            </a:endParaRPr>
          </a:p>
          <a:p>
            <a:pPr marL="0" indent="0" fontAlgn="t">
              <a:buFont typeface="Wingdings 3" panose="05040102010807070707" pitchFamily="18" charset="2"/>
              <a:buNone/>
            </a:pPr>
            <a:r>
              <a:rPr lang="ru-RU" sz="2000" dirty="0" smtClean="0"/>
              <a:t>Понякога </a:t>
            </a:r>
            <a:r>
              <a:rPr lang="ru-RU" sz="2000" dirty="0"/>
              <a:t>родителите се нуждаят от помощ, за да се грижат за детето си. Ако има притеснения относно безопасността на детето у дома, родителите трябва да получат </a:t>
            </a:r>
            <a:r>
              <a:rPr lang="ru-RU" sz="2000" dirty="0" smtClean="0"/>
              <a:t>помощ и подкрепа</a:t>
            </a:r>
            <a:r>
              <a:rPr lang="ru-RU" sz="2000" dirty="0"/>
              <a:t>, за да запазят детето си в </a:t>
            </a:r>
            <a:r>
              <a:rPr lang="ru-RU" sz="2000" dirty="0" smtClean="0"/>
              <a:t>безопасност. </a:t>
            </a:r>
            <a:r>
              <a:rPr lang="ru-RU" sz="2000" dirty="0"/>
              <a:t>Социалните работници защитават уязвимите деца и предоставят подкрепа на семейства, нуждаещи се от помощ</a:t>
            </a:r>
            <a:r>
              <a:rPr lang="ru-RU" sz="2000" dirty="0" smtClean="0"/>
              <a:t>.</a:t>
            </a:r>
          </a:p>
          <a:p>
            <a:pPr marL="0" indent="0" fontAlgn="t">
              <a:buNone/>
            </a:pPr>
            <a:r>
              <a:rPr lang="ru-RU" sz="2000" dirty="0"/>
              <a:t>Решението </a:t>
            </a:r>
            <a:r>
              <a:rPr lang="ru-RU" sz="2000" dirty="0" smtClean="0"/>
              <a:t>за извеждане на </a:t>
            </a:r>
            <a:r>
              <a:rPr lang="ru-RU" sz="2000" dirty="0"/>
              <a:t>деца от </a:t>
            </a:r>
            <a:r>
              <a:rPr lang="ru-RU" sz="2000" dirty="0" smtClean="0"/>
              <a:t>семейството зависи от решението на  съдебни органи, </a:t>
            </a:r>
            <a:r>
              <a:rPr lang="ru-RU" sz="2000" dirty="0"/>
              <a:t>така че това вероятно няма да се случи, особено след само едно телефонно обаждане. Споделянето на притеснения с </a:t>
            </a:r>
            <a:r>
              <a:rPr lang="ru-RU" sz="2000" dirty="0" smtClean="0"/>
              <a:t>органите по закрила </a:t>
            </a:r>
            <a:r>
              <a:rPr lang="ru-RU" sz="2000" dirty="0"/>
              <a:t>означава, че те </a:t>
            </a:r>
            <a:r>
              <a:rPr lang="ru-RU" sz="2000" dirty="0" smtClean="0"/>
              <a:t>ще установят </a:t>
            </a:r>
            <a:r>
              <a:rPr lang="ru-RU" sz="2000" dirty="0"/>
              <a:t>проблем по-рано и </a:t>
            </a:r>
            <a:r>
              <a:rPr lang="ru-RU" sz="2000" dirty="0" smtClean="0"/>
              <a:t>ще могат </a:t>
            </a:r>
            <a:r>
              <a:rPr lang="ru-RU" sz="2000" dirty="0"/>
              <a:t>да предприемат действия, за да помогнат </a:t>
            </a:r>
            <a:r>
              <a:rPr lang="ru-RU" sz="2000" dirty="0" smtClean="0"/>
              <a:t> </a:t>
            </a:r>
            <a:r>
              <a:rPr lang="ru-RU" sz="2000" dirty="0"/>
              <a:t>детето и семейството</a:t>
            </a:r>
            <a:endParaRPr lang="en-US" sz="1800" dirty="0"/>
          </a:p>
        </p:txBody>
      </p:sp>
      <p:sp>
        <p:nvSpPr>
          <p:cNvPr id="3" name="Rectangle 2"/>
          <p:cNvSpPr/>
          <p:nvPr/>
        </p:nvSpPr>
        <p:spPr>
          <a:xfrm>
            <a:off x="9211385" y="1891057"/>
            <a:ext cx="1732190" cy="769441"/>
          </a:xfrm>
          <a:prstGeom prst="rect">
            <a:avLst/>
          </a:prstGeom>
        </p:spPr>
        <p:txBody>
          <a:bodyPr wrap="square">
            <a:spAutoFit/>
          </a:bodyPr>
          <a:lstStyle/>
          <a:p>
            <a:r>
              <a:rPr lang="bg-BG" sz="4400" b="1" dirty="0" smtClean="0">
                <a:solidFill>
                  <a:srgbClr val="C00000"/>
                </a:solidFill>
                <a:latin typeface="Myriad Pro Bold"/>
              </a:rPr>
              <a:t>мит</a:t>
            </a:r>
            <a:endParaRPr lang="el-GR" sz="4400" dirty="0">
              <a:solidFill>
                <a:srgbClr val="C00000"/>
              </a:solidFill>
            </a:endParaRPr>
          </a:p>
        </p:txBody>
      </p:sp>
    </p:spTree>
    <p:extLst>
      <p:ext uri="{BB962C8B-B14F-4D97-AF65-F5344CB8AC3E}">
        <p14:creationId xmlns="" xmlns:p14="http://schemas.microsoft.com/office/powerpoint/2010/main" val="1687997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p:cTn id="12" dur="500" fill="hold"/>
                                        <p:tgtEl>
                                          <p:spTgt spid="4"/>
                                        </p:tgtEl>
                                        <p:attrNameLst>
                                          <p:attrName>ppt_w</p:attrName>
                                        </p:attrNameLst>
                                      </p:cBhvr>
                                      <p:tavLst>
                                        <p:tav tm="0">
                                          <p:val>
                                            <p:fltVal val="0"/>
                                          </p:val>
                                        </p:tav>
                                        <p:tav tm="100000">
                                          <p:val>
                                            <p:strVal val="#ppt_w"/>
                                          </p:val>
                                        </p:tav>
                                      </p:tavLst>
                                    </p:anim>
                                    <p:anim calcmode="lin" valueType="num">
                                      <p:cBhvr>
                                        <p:cTn id="13" dur="500" fill="hold"/>
                                        <p:tgtEl>
                                          <p:spTgt spid="4"/>
                                        </p:tgtEl>
                                        <p:attrNameLst>
                                          <p:attrName>ppt_h</p:attrName>
                                        </p:attrNameLst>
                                      </p:cBhvr>
                                      <p:tavLst>
                                        <p:tav tm="0">
                                          <p:val>
                                            <p:fltVal val="0"/>
                                          </p:val>
                                        </p:tav>
                                        <p:tav tm="100000">
                                          <p:val>
                                            <p:strVal val="#ppt_h"/>
                                          </p:val>
                                        </p:tav>
                                      </p:tavLst>
                                    </p:anim>
                                    <p:animEffect transition="in" filter="fade">
                                      <p:cBhvr>
                                        <p:cTn id="14"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3"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p:cNvSpPr>
            <a:spLocks noGrp="1"/>
          </p:cNvSpPr>
          <p:nvPr>
            <p:ph idx="1"/>
          </p:nvPr>
        </p:nvSpPr>
        <p:spPr>
          <a:xfrm>
            <a:off x="838200" y="1579418"/>
            <a:ext cx="4982030" cy="955438"/>
          </a:xfrm>
        </p:spPr>
        <p:txBody>
          <a:bodyPr>
            <a:noAutofit/>
          </a:bodyPr>
          <a:lstStyle/>
          <a:p>
            <a:pPr marL="0" indent="0" algn="ctr" fontAlgn="t">
              <a:buNone/>
            </a:pPr>
            <a:r>
              <a:rPr lang="ru-RU" sz="3000" dirty="0" smtClean="0">
                <a:latin typeface="Segoe UI Black" panose="020B0A02040204020203" pitchFamily="34" charset="0"/>
                <a:ea typeface="Segoe UI Black" panose="020B0A02040204020203" pitchFamily="34" charset="0"/>
              </a:rPr>
              <a:t>Хората </a:t>
            </a:r>
            <a:r>
              <a:rPr lang="ru-RU" sz="3000" dirty="0">
                <a:latin typeface="Segoe UI Black" panose="020B0A02040204020203" pitchFamily="34" charset="0"/>
                <a:ea typeface="Segoe UI Black" panose="020B0A02040204020203" pitchFamily="34" charset="0"/>
              </a:rPr>
              <a:t>ще знаят, че аз съм съобщил нещо</a:t>
            </a:r>
            <a:endParaRPr lang="en-US" sz="3000" dirty="0" smtClean="0">
              <a:latin typeface="Segoe UI Black" panose="020B0A02040204020203" pitchFamily="34" charset="0"/>
              <a:ea typeface="Segoe UI Black" panose="020B0A02040204020203" pitchFamily="34" charset="0"/>
            </a:endParaRPr>
          </a:p>
        </p:txBody>
      </p:sp>
      <p:sp>
        <p:nvSpPr>
          <p:cNvPr id="4" name="Content Placeholder 6"/>
          <p:cNvSpPr txBox="1">
            <a:spLocks/>
          </p:cNvSpPr>
          <p:nvPr/>
        </p:nvSpPr>
        <p:spPr>
          <a:xfrm>
            <a:off x="6221441" y="3672116"/>
            <a:ext cx="5584736" cy="2481942"/>
          </a:xfrm>
          <a:prstGeom prst="rect">
            <a:avLst/>
          </a:prstGeom>
        </p:spPr>
        <p:txBody>
          <a:bodyPr vert="horz" lIns="91440" tIns="45720" rIns="91440" bIns="45720" rtlCol="0">
            <a:noAutofit/>
          </a:bodyPr>
          <a:lstStyle>
            <a:lvl1pPr marL="361942" indent="-361942" algn="l" defTabSz="914377" rtl="0" eaLnBrk="1" latinLnBrk="0" hangingPunct="1">
              <a:lnSpc>
                <a:spcPct val="90000"/>
              </a:lnSpc>
              <a:spcBef>
                <a:spcPts val="1000"/>
              </a:spcBef>
              <a:buClr>
                <a:schemeClr val="accent1"/>
              </a:buClr>
              <a:buFont typeface="Wingdings 3" panose="05040102010807070707" pitchFamily="18" charset="2"/>
              <a:buChar char="´"/>
              <a:defRPr sz="2800" kern="1200">
                <a:solidFill>
                  <a:schemeClr val="tx1"/>
                </a:solidFill>
                <a:latin typeface="Segoe UI Light" panose="020B0502040204020203" pitchFamily="34" charset="0"/>
                <a:ea typeface="+mn-ea"/>
                <a:cs typeface="Segoe UI Light" panose="020B0502040204020203" pitchFamily="34" charset="0"/>
              </a:defRPr>
            </a:lvl1pPr>
            <a:lvl2pPr marL="809605" indent="-352417" algn="l" defTabSz="914377" rtl="0" eaLnBrk="1" latinLnBrk="0" hangingPunct="1">
              <a:lnSpc>
                <a:spcPct val="90000"/>
              </a:lnSpc>
              <a:spcBef>
                <a:spcPts val="500"/>
              </a:spcBef>
              <a:buClr>
                <a:schemeClr val="accent1">
                  <a:lumMod val="75000"/>
                </a:schemeClr>
              </a:buClr>
              <a:buFont typeface="Wingdings 3" panose="05040102010807070707" pitchFamily="18" charset="2"/>
              <a:buChar char="´"/>
              <a:defRPr sz="2400" kern="1200">
                <a:solidFill>
                  <a:schemeClr val="tx1"/>
                </a:solidFill>
                <a:latin typeface="Segoe UI Light" panose="020B0502040204020203" pitchFamily="34" charset="0"/>
                <a:ea typeface="+mn-ea"/>
                <a:cs typeface="Segoe UI Light" panose="020B0502040204020203" pitchFamily="34" charset="0"/>
              </a:defRPr>
            </a:lvl2pPr>
            <a:lvl3pPr marL="1257269" indent="-342891" algn="l" defTabSz="914377" rtl="0" eaLnBrk="1" latinLnBrk="0" hangingPunct="1">
              <a:lnSpc>
                <a:spcPct val="90000"/>
              </a:lnSpc>
              <a:spcBef>
                <a:spcPts val="500"/>
              </a:spcBef>
              <a:buClr>
                <a:schemeClr val="accent1">
                  <a:lumMod val="50000"/>
                </a:schemeClr>
              </a:buClr>
              <a:buFont typeface="Wingdings 3" panose="05040102010807070707" pitchFamily="18" charset="2"/>
              <a:buChar char="´"/>
              <a:defRPr sz="2000" kern="1200">
                <a:solidFill>
                  <a:schemeClr val="tx1"/>
                </a:solidFill>
                <a:latin typeface="Segoe UI Light" panose="020B0502040204020203" pitchFamily="34" charset="0"/>
                <a:ea typeface="+mn-ea"/>
                <a:cs typeface="Segoe UI Light" panose="020B0502040204020203" pitchFamily="34" charset="0"/>
              </a:defRPr>
            </a:lvl3pPr>
            <a:lvl4pPr marL="1704932" indent="-333366" algn="l" defTabSz="914377" rtl="0" eaLnBrk="1" latinLnBrk="0" hangingPunct="1">
              <a:lnSpc>
                <a:spcPct val="90000"/>
              </a:lnSpc>
              <a:spcBef>
                <a:spcPts val="500"/>
              </a:spcBef>
              <a:buClr>
                <a:schemeClr val="tx2">
                  <a:lumMod val="50000"/>
                </a:schemeClr>
              </a:buClr>
              <a:buFont typeface="Wingdings 3" panose="05040102010807070707" pitchFamily="18" charset="2"/>
              <a:buChar char="´"/>
              <a:defRPr sz="1800" kern="1200">
                <a:solidFill>
                  <a:schemeClr val="tx1"/>
                </a:solidFill>
                <a:latin typeface="Segoe UI Light" panose="020B0502040204020203" pitchFamily="34" charset="0"/>
                <a:ea typeface="+mn-ea"/>
                <a:cs typeface="Segoe UI Light" panose="020B0502040204020203" pitchFamily="34" charset="0"/>
              </a:defRPr>
            </a:lvl4pPr>
            <a:lvl5pPr marL="2152597" indent="-323843" algn="l" defTabSz="914377" rtl="0" eaLnBrk="1" latinLnBrk="0" hangingPunct="1">
              <a:lnSpc>
                <a:spcPct val="90000"/>
              </a:lnSpc>
              <a:spcBef>
                <a:spcPts val="500"/>
              </a:spcBef>
              <a:buClr>
                <a:schemeClr val="tx2">
                  <a:lumMod val="75000"/>
                </a:schemeClr>
              </a:buClr>
              <a:buFont typeface="Wingdings 3" panose="05040102010807070707" pitchFamily="18" charset="2"/>
              <a:buChar char="´"/>
              <a:defRPr sz="1800" kern="1200">
                <a:solidFill>
                  <a:schemeClr val="tx1"/>
                </a:solidFill>
                <a:latin typeface="Segoe UI Light" panose="020B0502040204020203" pitchFamily="34" charset="0"/>
                <a:ea typeface="+mn-ea"/>
                <a:cs typeface="Segoe UI Light" panose="020B0502040204020203" pitchFamily="34" charset="0"/>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fontAlgn="t">
              <a:buNone/>
            </a:pPr>
            <a:r>
              <a:rPr lang="bg-BG" sz="4400" b="1" dirty="0">
                <a:solidFill>
                  <a:schemeClr val="accent1"/>
                </a:solidFill>
                <a:latin typeface="Myriad Pro Bold"/>
              </a:rPr>
              <a:t>Факт</a:t>
            </a:r>
            <a:endParaRPr lang="en-US" sz="4400" b="1" dirty="0">
              <a:solidFill>
                <a:schemeClr val="accent1"/>
              </a:solidFill>
              <a:latin typeface="Myriad Pro Bold"/>
            </a:endParaRPr>
          </a:p>
          <a:p>
            <a:pPr marL="0" indent="0" fontAlgn="t">
              <a:buNone/>
            </a:pPr>
            <a:r>
              <a:rPr lang="ru-RU" sz="2000" dirty="0" smtClean="0"/>
              <a:t>В </a:t>
            </a:r>
            <a:r>
              <a:rPr lang="ru-RU" sz="2000" dirty="0"/>
              <a:t>повечето страни хората, които съобщават за съмнение за малтретиране и пренебрегване на деца, имат възможност да запазят личните си данни, когато бъдат поискани от </a:t>
            </a:r>
            <a:r>
              <a:rPr lang="ru-RU" sz="2000" dirty="0" smtClean="0"/>
              <a:t>тях.</a:t>
            </a:r>
            <a:endParaRPr lang="en-US" sz="1800" dirty="0"/>
          </a:p>
        </p:txBody>
      </p:sp>
      <p:sp>
        <p:nvSpPr>
          <p:cNvPr id="3" name="Rectangle 2"/>
          <p:cNvSpPr/>
          <p:nvPr/>
        </p:nvSpPr>
        <p:spPr>
          <a:xfrm>
            <a:off x="6221441" y="1992655"/>
            <a:ext cx="1732190" cy="769441"/>
          </a:xfrm>
          <a:prstGeom prst="rect">
            <a:avLst/>
          </a:prstGeom>
        </p:spPr>
        <p:txBody>
          <a:bodyPr wrap="square">
            <a:spAutoFit/>
          </a:bodyPr>
          <a:lstStyle/>
          <a:p>
            <a:r>
              <a:rPr lang="bg-BG" sz="4400" b="1" dirty="0">
                <a:solidFill>
                  <a:srgbClr val="C00000"/>
                </a:solidFill>
                <a:latin typeface="Myriad Pro Bold"/>
              </a:rPr>
              <a:t>мит</a:t>
            </a:r>
            <a:endParaRPr lang="el-GR" sz="4400" dirty="0">
              <a:solidFill>
                <a:srgbClr val="C00000"/>
              </a:solidFill>
            </a:endParaRPr>
          </a:p>
        </p:txBody>
      </p:sp>
    </p:spTree>
    <p:extLst>
      <p:ext uri="{BB962C8B-B14F-4D97-AF65-F5344CB8AC3E}">
        <p14:creationId xmlns="" xmlns:p14="http://schemas.microsoft.com/office/powerpoint/2010/main" val="20513798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p:cTn id="12" dur="500" fill="hold"/>
                                        <p:tgtEl>
                                          <p:spTgt spid="4"/>
                                        </p:tgtEl>
                                        <p:attrNameLst>
                                          <p:attrName>ppt_w</p:attrName>
                                        </p:attrNameLst>
                                      </p:cBhvr>
                                      <p:tavLst>
                                        <p:tav tm="0">
                                          <p:val>
                                            <p:fltVal val="0"/>
                                          </p:val>
                                        </p:tav>
                                        <p:tav tm="100000">
                                          <p:val>
                                            <p:strVal val="#ppt_w"/>
                                          </p:val>
                                        </p:tav>
                                      </p:tavLst>
                                    </p:anim>
                                    <p:anim calcmode="lin" valueType="num">
                                      <p:cBhvr>
                                        <p:cTn id="13" dur="500" fill="hold"/>
                                        <p:tgtEl>
                                          <p:spTgt spid="4"/>
                                        </p:tgtEl>
                                        <p:attrNameLst>
                                          <p:attrName>ppt_h</p:attrName>
                                        </p:attrNameLst>
                                      </p:cBhvr>
                                      <p:tavLst>
                                        <p:tav tm="0">
                                          <p:val>
                                            <p:fltVal val="0"/>
                                          </p:val>
                                        </p:tav>
                                        <p:tav tm="100000">
                                          <p:val>
                                            <p:strVal val="#ppt_h"/>
                                          </p:val>
                                        </p:tav>
                                      </p:tavLst>
                                    </p:anim>
                                    <p:animEffect transition="in" filter="fade">
                                      <p:cBhvr>
                                        <p:cTn id="14"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3"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p:cNvSpPr>
            <a:spLocks noGrp="1"/>
          </p:cNvSpPr>
          <p:nvPr>
            <p:ph idx="1"/>
          </p:nvPr>
        </p:nvSpPr>
        <p:spPr>
          <a:xfrm>
            <a:off x="838199" y="1615043"/>
            <a:ext cx="6143171" cy="1816925"/>
          </a:xfrm>
        </p:spPr>
        <p:txBody>
          <a:bodyPr>
            <a:noAutofit/>
          </a:bodyPr>
          <a:lstStyle/>
          <a:p>
            <a:pPr marL="0" indent="0" algn="ctr" fontAlgn="t">
              <a:buNone/>
            </a:pPr>
            <a:r>
              <a:rPr lang="ru-RU" sz="3000" b="1" dirty="0" smtClean="0">
                <a:latin typeface="Segoe UI Black" panose="020B0A02040204020203" pitchFamily="34" charset="0"/>
                <a:ea typeface="Segoe UI Black" panose="020B0A02040204020203" pitchFamily="34" charset="0"/>
              </a:rPr>
              <a:t>Не </a:t>
            </a:r>
            <a:r>
              <a:rPr lang="ru-RU" sz="3000" b="1" dirty="0">
                <a:latin typeface="Segoe UI Black" panose="020B0A02040204020203" pitchFamily="34" charset="0"/>
                <a:ea typeface="Segoe UI Black" panose="020B0A02040204020203" pitchFamily="34" charset="0"/>
              </a:rPr>
              <a:t>е моя работа да докладвам за малтретиране на деца - това </a:t>
            </a:r>
            <a:r>
              <a:rPr lang="ru-RU" sz="3000" b="1" dirty="0" smtClean="0">
                <a:latin typeface="Segoe UI Black" panose="020B0A02040204020203" pitchFamily="34" charset="0"/>
                <a:ea typeface="Segoe UI Black" panose="020B0A02040204020203" pitchFamily="34" charset="0"/>
              </a:rPr>
              <a:t>е работа на специалисти</a:t>
            </a:r>
            <a:endParaRPr lang="en-US" sz="3000" b="1" dirty="0" smtClean="0">
              <a:latin typeface="Segoe UI Black" panose="020B0A02040204020203" pitchFamily="34" charset="0"/>
              <a:ea typeface="Segoe UI Black" panose="020B0A02040204020203" pitchFamily="34" charset="0"/>
            </a:endParaRPr>
          </a:p>
        </p:txBody>
      </p:sp>
      <p:sp>
        <p:nvSpPr>
          <p:cNvPr id="4" name="Content Placeholder 6"/>
          <p:cNvSpPr txBox="1">
            <a:spLocks/>
          </p:cNvSpPr>
          <p:nvPr/>
        </p:nvSpPr>
        <p:spPr>
          <a:xfrm>
            <a:off x="2757714" y="3455719"/>
            <a:ext cx="9048463" cy="2790702"/>
          </a:xfrm>
          <a:prstGeom prst="rect">
            <a:avLst/>
          </a:prstGeom>
        </p:spPr>
        <p:txBody>
          <a:bodyPr vert="horz" lIns="91440" tIns="45720" rIns="91440" bIns="45720" rtlCol="0">
            <a:noAutofit/>
          </a:bodyPr>
          <a:lstStyle>
            <a:lvl1pPr marL="361942" indent="-361942" algn="l" defTabSz="914377" rtl="0" eaLnBrk="1" latinLnBrk="0" hangingPunct="1">
              <a:lnSpc>
                <a:spcPct val="90000"/>
              </a:lnSpc>
              <a:spcBef>
                <a:spcPts val="1000"/>
              </a:spcBef>
              <a:buClr>
                <a:schemeClr val="accent1"/>
              </a:buClr>
              <a:buFont typeface="Wingdings 3" panose="05040102010807070707" pitchFamily="18" charset="2"/>
              <a:buChar char="´"/>
              <a:defRPr sz="2800" kern="1200">
                <a:solidFill>
                  <a:schemeClr val="tx1"/>
                </a:solidFill>
                <a:latin typeface="Segoe UI Light" panose="020B0502040204020203" pitchFamily="34" charset="0"/>
                <a:ea typeface="+mn-ea"/>
                <a:cs typeface="Segoe UI Light" panose="020B0502040204020203" pitchFamily="34" charset="0"/>
              </a:defRPr>
            </a:lvl1pPr>
            <a:lvl2pPr marL="809605" indent="-352417" algn="l" defTabSz="914377" rtl="0" eaLnBrk="1" latinLnBrk="0" hangingPunct="1">
              <a:lnSpc>
                <a:spcPct val="90000"/>
              </a:lnSpc>
              <a:spcBef>
                <a:spcPts val="500"/>
              </a:spcBef>
              <a:buClr>
                <a:schemeClr val="accent1">
                  <a:lumMod val="75000"/>
                </a:schemeClr>
              </a:buClr>
              <a:buFont typeface="Wingdings 3" panose="05040102010807070707" pitchFamily="18" charset="2"/>
              <a:buChar char="´"/>
              <a:defRPr sz="2400" kern="1200">
                <a:solidFill>
                  <a:schemeClr val="tx1"/>
                </a:solidFill>
                <a:latin typeface="Segoe UI Light" panose="020B0502040204020203" pitchFamily="34" charset="0"/>
                <a:ea typeface="+mn-ea"/>
                <a:cs typeface="Segoe UI Light" panose="020B0502040204020203" pitchFamily="34" charset="0"/>
              </a:defRPr>
            </a:lvl2pPr>
            <a:lvl3pPr marL="1257269" indent="-342891" algn="l" defTabSz="914377" rtl="0" eaLnBrk="1" latinLnBrk="0" hangingPunct="1">
              <a:lnSpc>
                <a:spcPct val="90000"/>
              </a:lnSpc>
              <a:spcBef>
                <a:spcPts val="500"/>
              </a:spcBef>
              <a:buClr>
                <a:schemeClr val="accent1">
                  <a:lumMod val="50000"/>
                </a:schemeClr>
              </a:buClr>
              <a:buFont typeface="Wingdings 3" panose="05040102010807070707" pitchFamily="18" charset="2"/>
              <a:buChar char="´"/>
              <a:defRPr sz="2000" kern="1200">
                <a:solidFill>
                  <a:schemeClr val="tx1"/>
                </a:solidFill>
                <a:latin typeface="Segoe UI Light" panose="020B0502040204020203" pitchFamily="34" charset="0"/>
                <a:ea typeface="+mn-ea"/>
                <a:cs typeface="Segoe UI Light" panose="020B0502040204020203" pitchFamily="34" charset="0"/>
              </a:defRPr>
            </a:lvl3pPr>
            <a:lvl4pPr marL="1704932" indent="-333366" algn="l" defTabSz="914377" rtl="0" eaLnBrk="1" latinLnBrk="0" hangingPunct="1">
              <a:lnSpc>
                <a:spcPct val="90000"/>
              </a:lnSpc>
              <a:spcBef>
                <a:spcPts val="500"/>
              </a:spcBef>
              <a:buClr>
                <a:schemeClr val="tx2">
                  <a:lumMod val="50000"/>
                </a:schemeClr>
              </a:buClr>
              <a:buFont typeface="Wingdings 3" panose="05040102010807070707" pitchFamily="18" charset="2"/>
              <a:buChar char="´"/>
              <a:defRPr sz="1800" kern="1200">
                <a:solidFill>
                  <a:schemeClr val="tx1"/>
                </a:solidFill>
                <a:latin typeface="Segoe UI Light" panose="020B0502040204020203" pitchFamily="34" charset="0"/>
                <a:ea typeface="+mn-ea"/>
                <a:cs typeface="Segoe UI Light" panose="020B0502040204020203" pitchFamily="34" charset="0"/>
              </a:defRPr>
            </a:lvl4pPr>
            <a:lvl5pPr marL="2152597" indent="-323843" algn="l" defTabSz="914377" rtl="0" eaLnBrk="1" latinLnBrk="0" hangingPunct="1">
              <a:lnSpc>
                <a:spcPct val="90000"/>
              </a:lnSpc>
              <a:spcBef>
                <a:spcPts val="500"/>
              </a:spcBef>
              <a:buClr>
                <a:schemeClr val="tx2">
                  <a:lumMod val="75000"/>
                </a:schemeClr>
              </a:buClr>
              <a:buFont typeface="Wingdings 3" panose="05040102010807070707" pitchFamily="18" charset="2"/>
              <a:buChar char="´"/>
              <a:defRPr sz="1800" kern="1200">
                <a:solidFill>
                  <a:schemeClr val="tx1"/>
                </a:solidFill>
                <a:latin typeface="Segoe UI Light" panose="020B0502040204020203" pitchFamily="34" charset="0"/>
                <a:ea typeface="+mn-ea"/>
                <a:cs typeface="Segoe UI Light" panose="020B0502040204020203" pitchFamily="34" charset="0"/>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fontAlgn="t">
              <a:buNone/>
            </a:pPr>
            <a:r>
              <a:rPr lang="bg-BG" sz="4400" b="1" dirty="0" smtClean="0">
                <a:solidFill>
                  <a:schemeClr val="accent1"/>
                </a:solidFill>
                <a:latin typeface="Myriad Pro Bold"/>
              </a:rPr>
              <a:t>Факт</a:t>
            </a:r>
            <a:endParaRPr lang="bg-BG" sz="4400" b="1" dirty="0">
              <a:solidFill>
                <a:schemeClr val="accent1"/>
              </a:solidFill>
              <a:latin typeface="Myriad Pro Bold"/>
            </a:endParaRPr>
          </a:p>
          <a:p>
            <a:pPr marL="0" indent="0" fontAlgn="t">
              <a:buNone/>
            </a:pPr>
            <a:r>
              <a:rPr lang="ru-RU" sz="2400" dirty="0" smtClean="0"/>
              <a:t>всички </a:t>
            </a:r>
            <a:r>
              <a:rPr lang="ru-RU" sz="2400" dirty="0"/>
              <a:t>специалисти, работещи с </a:t>
            </a:r>
            <a:r>
              <a:rPr lang="ru-RU" sz="2400" dirty="0" smtClean="0"/>
              <a:t>деца</a:t>
            </a:r>
            <a:r>
              <a:rPr lang="ru-RU" sz="2400" dirty="0"/>
              <a:t>, имат роля и отговорност да </a:t>
            </a:r>
            <a:r>
              <a:rPr lang="ru-RU" sz="2400" dirty="0" smtClean="0"/>
              <a:t>опазват здравето и осигуряват </a:t>
            </a:r>
            <a:r>
              <a:rPr lang="ru-RU" sz="2400" dirty="0"/>
              <a:t>безопасност </a:t>
            </a:r>
            <a:r>
              <a:rPr lang="ru-RU" sz="2400" dirty="0" smtClean="0"/>
              <a:t>за. </a:t>
            </a:r>
            <a:r>
              <a:rPr lang="ru-RU" sz="2400" dirty="0"/>
              <a:t>Детето, </a:t>
            </a:r>
            <a:r>
              <a:rPr lang="ru-RU" sz="2400" dirty="0" smtClean="0"/>
              <a:t>преживяло насилие, вероятно иска да </a:t>
            </a:r>
            <a:r>
              <a:rPr lang="ru-RU" sz="2400" dirty="0"/>
              <a:t>бъде изслушано, но възрастните трябва да забележат </a:t>
            </a:r>
            <a:r>
              <a:rPr lang="ru-RU" sz="2400" dirty="0" smtClean="0"/>
              <a:t>ранните признаци и безпокойства и да предприемат адекватни действия</a:t>
            </a:r>
            <a:r>
              <a:rPr lang="en-US" sz="2400" dirty="0" smtClean="0"/>
              <a:t>. </a:t>
            </a:r>
            <a:endParaRPr lang="en-US" sz="2400" dirty="0"/>
          </a:p>
        </p:txBody>
      </p:sp>
      <p:sp>
        <p:nvSpPr>
          <p:cNvPr id="3" name="Rectangle 2"/>
          <p:cNvSpPr/>
          <p:nvPr/>
        </p:nvSpPr>
        <p:spPr>
          <a:xfrm>
            <a:off x="7455155" y="1992655"/>
            <a:ext cx="1732190" cy="769441"/>
          </a:xfrm>
          <a:prstGeom prst="rect">
            <a:avLst/>
          </a:prstGeom>
        </p:spPr>
        <p:txBody>
          <a:bodyPr wrap="square">
            <a:spAutoFit/>
          </a:bodyPr>
          <a:lstStyle/>
          <a:p>
            <a:r>
              <a:rPr lang="bg-BG" sz="4400" b="1" dirty="0">
                <a:solidFill>
                  <a:srgbClr val="C00000"/>
                </a:solidFill>
                <a:latin typeface="Myriad Pro Bold"/>
              </a:rPr>
              <a:t>мит</a:t>
            </a:r>
            <a:endParaRPr lang="el-GR" sz="4400" dirty="0">
              <a:solidFill>
                <a:srgbClr val="C00000"/>
              </a:solidFill>
            </a:endParaRPr>
          </a:p>
        </p:txBody>
      </p:sp>
    </p:spTree>
    <p:extLst>
      <p:ext uri="{BB962C8B-B14F-4D97-AF65-F5344CB8AC3E}">
        <p14:creationId xmlns="" xmlns:p14="http://schemas.microsoft.com/office/powerpoint/2010/main" val="5353080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p:cTn id="12" dur="500" fill="hold"/>
                                        <p:tgtEl>
                                          <p:spTgt spid="4"/>
                                        </p:tgtEl>
                                        <p:attrNameLst>
                                          <p:attrName>ppt_w</p:attrName>
                                        </p:attrNameLst>
                                      </p:cBhvr>
                                      <p:tavLst>
                                        <p:tav tm="0">
                                          <p:val>
                                            <p:fltVal val="0"/>
                                          </p:val>
                                        </p:tav>
                                        <p:tav tm="100000">
                                          <p:val>
                                            <p:strVal val="#ppt_w"/>
                                          </p:val>
                                        </p:tav>
                                      </p:tavLst>
                                    </p:anim>
                                    <p:anim calcmode="lin" valueType="num">
                                      <p:cBhvr>
                                        <p:cTn id="13" dur="500" fill="hold"/>
                                        <p:tgtEl>
                                          <p:spTgt spid="4"/>
                                        </p:tgtEl>
                                        <p:attrNameLst>
                                          <p:attrName>ppt_h</p:attrName>
                                        </p:attrNameLst>
                                      </p:cBhvr>
                                      <p:tavLst>
                                        <p:tav tm="0">
                                          <p:val>
                                            <p:fltVal val="0"/>
                                          </p:val>
                                        </p:tav>
                                        <p:tav tm="100000">
                                          <p:val>
                                            <p:strVal val="#ppt_h"/>
                                          </p:val>
                                        </p:tav>
                                      </p:tavLst>
                                    </p:anim>
                                    <p:animEffect transition="in" filter="fade">
                                      <p:cBhvr>
                                        <p:cTn id="14"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3"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p:cNvSpPr>
            <a:spLocks noGrp="1"/>
          </p:cNvSpPr>
          <p:nvPr>
            <p:ph idx="1"/>
          </p:nvPr>
        </p:nvSpPr>
        <p:spPr>
          <a:xfrm>
            <a:off x="838199" y="1987672"/>
            <a:ext cx="6389915" cy="547184"/>
          </a:xfrm>
        </p:spPr>
        <p:txBody>
          <a:bodyPr>
            <a:noAutofit/>
          </a:bodyPr>
          <a:lstStyle/>
          <a:p>
            <a:pPr marL="0" indent="0" algn="ctr" fontAlgn="t">
              <a:buNone/>
            </a:pPr>
            <a:r>
              <a:rPr lang="ru-RU" sz="3000" dirty="0" smtClean="0">
                <a:latin typeface="Segoe UI Black" panose="020B0A02040204020203" pitchFamily="34" charset="0"/>
                <a:ea typeface="Segoe UI Black" panose="020B0A02040204020203" pitchFamily="34" charset="0"/>
              </a:rPr>
              <a:t>Най-добре е да се изчака, </a:t>
            </a:r>
            <a:r>
              <a:rPr lang="ru-RU" sz="3000" dirty="0">
                <a:latin typeface="Segoe UI Black" panose="020B0A02040204020203" pitchFamily="34" charset="0"/>
                <a:ea typeface="Segoe UI Black" panose="020B0A02040204020203" pitchFamily="34" charset="0"/>
              </a:rPr>
              <a:t>докато </a:t>
            </a:r>
            <a:r>
              <a:rPr lang="ru-RU" sz="3000" dirty="0" smtClean="0">
                <a:latin typeface="Segoe UI Black" panose="020B0A02040204020203" pitchFamily="34" charset="0"/>
                <a:ea typeface="Segoe UI Black" panose="020B0A02040204020203" pitchFamily="34" charset="0"/>
              </a:rPr>
              <a:t>има сигурни доказателства за НПД</a:t>
            </a:r>
            <a:endParaRPr lang="en-US" sz="3000" dirty="0" smtClean="0">
              <a:latin typeface="Segoe UI Black" panose="020B0A02040204020203" pitchFamily="34" charset="0"/>
              <a:ea typeface="Segoe UI Black" panose="020B0A02040204020203" pitchFamily="34" charset="0"/>
            </a:endParaRPr>
          </a:p>
        </p:txBody>
      </p:sp>
      <p:sp>
        <p:nvSpPr>
          <p:cNvPr id="4" name="Content Placeholder 6"/>
          <p:cNvSpPr txBox="1">
            <a:spLocks/>
          </p:cNvSpPr>
          <p:nvPr/>
        </p:nvSpPr>
        <p:spPr>
          <a:xfrm>
            <a:off x="682172" y="3672116"/>
            <a:ext cx="11124006" cy="2481942"/>
          </a:xfrm>
          <a:prstGeom prst="rect">
            <a:avLst/>
          </a:prstGeom>
        </p:spPr>
        <p:txBody>
          <a:bodyPr vert="horz" lIns="91440" tIns="45720" rIns="91440" bIns="45720" rtlCol="0">
            <a:noAutofit/>
          </a:bodyPr>
          <a:lstStyle>
            <a:lvl1pPr marL="361942" indent="-361942" algn="l" defTabSz="914377" rtl="0" eaLnBrk="1" latinLnBrk="0" hangingPunct="1">
              <a:lnSpc>
                <a:spcPct val="90000"/>
              </a:lnSpc>
              <a:spcBef>
                <a:spcPts val="1000"/>
              </a:spcBef>
              <a:buClr>
                <a:schemeClr val="accent1"/>
              </a:buClr>
              <a:buFont typeface="Wingdings 3" panose="05040102010807070707" pitchFamily="18" charset="2"/>
              <a:buChar char="´"/>
              <a:defRPr sz="2800" kern="1200">
                <a:solidFill>
                  <a:schemeClr val="tx1"/>
                </a:solidFill>
                <a:latin typeface="Segoe UI Light" panose="020B0502040204020203" pitchFamily="34" charset="0"/>
                <a:ea typeface="+mn-ea"/>
                <a:cs typeface="Segoe UI Light" panose="020B0502040204020203" pitchFamily="34" charset="0"/>
              </a:defRPr>
            </a:lvl1pPr>
            <a:lvl2pPr marL="809605" indent="-352417" algn="l" defTabSz="914377" rtl="0" eaLnBrk="1" latinLnBrk="0" hangingPunct="1">
              <a:lnSpc>
                <a:spcPct val="90000"/>
              </a:lnSpc>
              <a:spcBef>
                <a:spcPts val="500"/>
              </a:spcBef>
              <a:buClr>
                <a:schemeClr val="accent1">
                  <a:lumMod val="75000"/>
                </a:schemeClr>
              </a:buClr>
              <a:buFont typeface="Wingdings 3" panose="05040102010807070707" pitchFamily="18" charset="2"/>
              <a:buChar char="´"/>
              <a:defRPr sz="2400" kern="1200">
                <a:solidFill>
                  <a:schemeClr val="tx1"/>
                </a:solidFill>
                <a:latin typeface="Segoe UI Light" panose="020B0502040204020203" pitchFamily="34" charset="0"/>
                <a:ea typeface="+mn-ea"/>
                <a:cs typeface="Segoe UI Light" panose="020B0502040204020203" pitchFamily="34" charset="0"/>
              </a:defRPr>
            </a:lvl2pPr>
            <a:lvl3pPr marL="1257269" indent="-342891" algn="l" defTabSz="914377" rtl="0" eaLnBrk="1" latinLnBrk="0" hangingPunct="1">
              <a:lnSpc>
                <a:spcPct val="90000"/>
              </a:lnSpc>
              <a:spcBef>
                <a:spcPts val="500"/>
              </a:spcBef>
              <a:buClr>
                <a:schemeClr val="accent1">
                  <a:lumMod val="50000"/>
                </a:schemeClr>
              </a:buClr>
              <a:buFont typeface="Wingdings 3" panose="05040102010807070707" pitchFamily="18" charset="2"/>
              <a:buChar char="´"/>
              <a:defRPr sz="2000" kern="1200">
                <a:solidFill>
                  <a:schemeClr val="tx1"/>
                </a:solidFill>
                <a:latin typeface="Segoe UI Light" panose="020B0502040204020203" pitchFamily="34" charset="0"/>
                <a:ea typeface="+mn-ea"/>
                <a:cs typeface="Segoe UI Light" panose="020B0502040204020203" pitchFamily="34" charset="0"/>
              </a:defRPr>
            </a:lvl3pPr>
            <a:lvl4pPr marL="1704932" indent="-333366" algn="l" defTabSz="914377" rtl="0" eaLnBrk="1" latinLnBrk="0" hangingPunct="1">
              <a:lnSpc>
                <a:spcPct val="90000"/>
              </a:lnSpc>
              <a:spcBef>
                <a:spcPts val="500"/>
              </a:spcBef>
              <a:buClr>
                <a:schemeClr val="tx2">
                  <a:lumMod val="50000"/>
                </a:schemeClr>
              </a:buClr>
              <a:buFont typeface="Wingdings 3" panose="05040102010807070707" pitchFamily="18" charset="2"/>
              <a:buChar char="´"/>
              <a:defRPr sz="1800" kern="1200">
                <a:solidFill>
                  <a:schemeClr val="tx1"/>
                </a:solidFill>
                <a:latin typeface="Segoe UI Light" panose="020B0502040204020203" pitchFamily="34" charset="0"/>
                <a:ea typeface="+mn-ea"/>
                <a:cs typeface="Segoe UI Light" panose="020B0502040204020203" pitchFamily="34" charset="0"/>
              </a:defRPr>
            </a:lvl4pPr>
            <a:lvl5pPr marL="2152597" indent="-323843" algn="l" defTabSz="914377" rtl="0" eaLnBrk="1" latinLnBrk="0" hangingPunct="1">
              <a:lnSpc>
                <a:spcPct val="90000"/>
              </a:lnSpc>
              <a:spcBef>
                <a:spcPts val="500"/>
              </a:spcBef>
              <a:buClr>
                <a:schemeClr val="tx2">
                  <a:lumMod val="75000"/>
                </a:schemeClr>
              </a:buClr>
              <a:buFont typeface="Wingdings 3" panose="05040102010807070707" pitchFamily="18" charset="2"/>
              <a:buChar char="´"/>
              <a:defRPr sz="1800" kern="1200">
                <a:solidFill>
                  <a:schemeClr val="tx1"/>
                </a:solidFill>
                <a:latin typeface="Segoe UI Light" panose="020B0502040204020203" pitchFamily="34" charset="0"/>
                <a:ea typeface="+mn-ea"/>
                <a:cs typeface="Segoe UI Light" panose="020B0502040204020203" pitchFamily="34" charset="0"/>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fontAlgn="t">
              <a:buNone/>
            </a:pPr>
            <a:r>
              <a:rPr lang="bg-BG" sz="4400" b="1" dirty="0">
                <a:solidFill>
                  <a:schemeClr val="accent1"/>
                </a:solidFill>
                <a:latin typeface="Myriad Pro Bold"/>
              </a:rPr>
              <a:t>Факт</a:t>
            </a:r>
            <a:endParaRPr lang="en-US" sz="4400" b="1" dirty="0">
              <a:solidFill>
                <a:schemeClr val="accent1"/>
              </a:solidFill>
              <a:latin typeface="Myriad Pro Bold"/>
            </a:endParaRPr>
          </a:p>
          <a:p>
            <a:pPr marL="0" indent="0" fontAlgn="t">
              <a:buNone/>
            </a:pPr>
            <a:r>
              <a:rPr lang="ru-RU" sz="2400" dirty="0"/>
              <a:t>Не е необходимо някой - специално упълномощен </a:t>
            </a:r>
            <a:r>
              <a:rPr lang="ru-RU" sz="2400" dirty="0" smtClean="0"/>
              <a:t>да докладва </a:t>
            </a:r>
            <a:r>
              <a:rPr lang="ru-RU" sz="2400" dirty="0"/>
              <a:t>- да бъде абсолютно сигурен в подозренията си. Ако </a:t>
            </a:r>
            <a:r>
              <a:rPr lang="ru-RU" sz="2400" dirty="0" smtClean="0"/>
              <a:t>има </a:t>
            </a:r>
            <a:r>
              <a:rPr lang="ru-RU" sz="2400" dirty="0"/>
              <a:t>притеснения, че нещо не е наред, </a:t>
            </a:r>
            <a:r>
              <a:rPr lang="ru-RU" sz="2400" dirty="0" smtClean="0"/>
              <a:t>трябва </a:t>
            </a:r>
            <a:r>
              <a:rPr lang="ru-RU" sz="2400" dirty="0"/>
              <a:t>да </a:t>
            </a:r>
            <a:r>
              <a:rPr lang="ru-RU" sz="2400" dirty="0" smtClean="0"/>
              <a:t>се сигнализира. Задължение на органите по закрила е проучат  случаите и да определят дали се касае за случй на НПД.</a:t>
            </a:r>
            <a:endParaRPr lang="en-US" sz="2400" dirty="0"/>
          </a:p>
        </p:txBody>
      </p:sp>
      <p:sp>
        <p:nvSpPr>
          <p:cNvPr id="3" name="Rectangle 2"/>
          <p:cNvSpPr/>
          <p:nvPr/>
        </p:nvSpPr>
        <p:spPr>
          <a:xfrm>
            <a:off x="7455155" y="1992655"/>
            <a:ext cx="1732190" cy="769441"/>
          </a:xfrm>
          <a:prstGeom prst="rect">
            <a:avLst/>
          </a:prstGeom>
        </p:spPr>
        <p:txBody>
          <a:bodyPr wrap="square">
            <a:spAutoFit/>
          </a:bodyPr>
          <a:lstStyle/>
          <a:p>
            <a:r>
              <a:rPr lang="bg-BG" sz="4400" b="1" dirty="0">
                <a:solidFill>
                  <a:srgbClr val="C00000"/>
                </a:solidFill>
                <a:latin typeface="Myriad Pro Bold"/>
              </a:rPr>
              <a:t>мит</a:t>
            </a:r>
            <a:endParaRPr lang="el-GR" sz="4400" dirty="0">
              <a:solidFill>
                <a:srgbClr val="C00000"/>
              </a:solidFill>
            </a:endParaRPr>
          </a:p>
        </p:txBody>
      </p:sp>
    </p:spTree>
    <p:extLst>
      <p:ext uri="{BB962C8B-B14F-4D97-AF65-F5344CB8AC3E}">
        <p14:creationId xmlns="" xmlns:p14="http://schemas.microsoft.com/office/powerpoint/2010/main" val="10086092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p:cTn id="12" dur="500" fill="hold"/>
                                        <p:tgtEl>
                                          <p:spTgt spid="4"/>
                                        </p:tgtEl>
                                        <p:attrNameLst>
                                          <p:attrName>ppt_w</p:attrName>
                                        </p:attrNameLst>
                                      </p:cBhvr>
                                      <p:tavLst>
                                        <p:tav tm="0">
                                          <p:val>
                                            <p:fltVal val="0"/>
                                          </p:val>
                                        </p:tav>
                                        <p:tav tm="100000">
                                          <p:val>
                                            <p:strVal val="#ppt_w"/>
                                          </p:val>
                                        </p:tav>
                                      </p:tavLst>
                                    </p:anim>
                                    <p:anim calcmode="lin" valueType="num">
                                      <p:cBhvr>
                                        <p:cTn id="13" dur="500" fill="hold"/>
                                        <p:tgtEl>
                                          <p:spTgt spid="4"/>
                                        </p:tgtEl>
                                        <p:attrNameLst>
                                          <p:attrName>ppt_h</p:attrName>
                                        </p:attrNameLst>
                                      </p:cBhvr>
                                      <p:tavLst>
                                        <p:tav tm="0">
                                          <p:val>
                                            <p:fltVal val="0"/>
                                          </p:val>
                                        </p:tav>
                                        <p:tav tm="100000">
                                          <p:val>
                                            <p:strVal val="#ppt_h"/>
                                          </p:val>
                                        </p:tav>
                                      </p:tavLst>
                                    </p:anim>
                                    <p:animEffect transition="in" filter="fade">
                                      <p:cBhvr>
                                        <p:cTn id="14"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3"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a:spLocks noChangeArrowheads="1"/>
          </p:cNvSpPr>
          <p:nvPr/>
        </p:nvSpPr>
        <p:spPr bwMode="auto">
          <a:xfrm>
            <a:off x="0" y="0"/>
            <a:ext cx="246280" cy="40010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none" lIns="121917" tIns="60958" rIns="121917" bIns="60958" numCol="1" anchor="ctr" anchorCtr="0" compatLnSpc="1">
            <a:prstTxWarp prst="textNoShape">
              <a:avLst/>
            </a:prstTxWarp>
            <a:spAutoFit/>
          </a:bodyPr>
          <a:lstStyle/>
          <a:p>
            <a:endParaRPr lang="el-GR"/>
          </a:p>
        </p:txBody>
      </p:sp>
      <p:pic>
        <p:nvPicPr>
          <p:cNvPr id="7" name="Image 7"/>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1871531" y="2815333"/>
            <a:ext cx="1371600" cy="901700"/>
          </a:xfrm>
          <a:prstGeom prst="rect">
            <a:avLst/>
          </a:prstGeom>
          <a:noFill/>
          <a:extLst>
            <a:ext uri="{909E8E84-426E-40DD-AFC4-6F175D3DCCD1}">
              <a14:hiddenFill xmlns="" xmlns:a14="http://schemas.microsoft.com/office/drawing/2010/main">
                <a:solidFill>
                  <a:srgbClr val="FFFFFF"/>
                </a:solidFill>
              </a14:hiddenFill>
            </a:ext>
          </a:extLst>
        </p:spPr>
      </p:pic>
      <p:sp>
        <p:nvSpPr>
          <p:cNvPr id="8" name="Rectangle 3"/>
          <p:cNvSpPr>
            <a:spLocks noChangeArrowheads="1"/>
          </p:cNvSpPr>
          <p:nvPr/>
        </p:nvSpPr>
        <p:spPr bwMode="auto">
          <a:xfrm>
            <a:off x="3382395" y="2719654"/>
            <a:ext cx="7343662" cy="110799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121917" tIns="60958" rIns="121917" bIns="60958" numCol="1" anchor="ctr" anchorCtr="0" compatLnSpc="1">
            <a:prstTxWarp prst="textNoShape">
              <a:avLst/>
            </a:prstTxWarp>
            <a:spAutoFit/>
          </a:bodyPr>
          <a:lstStyle/>
          <a:p>
            <a:pPr lvl="0" algn="just" eaLnBrk="0" fontAlgn="base" hangingPunct="0">
              <a:spcBef>
                <a:spcPct val="0"/>
              </a:spcBef>
              <a:spcAft>
                <a:spcPct val="0"/>
              </a:spcAft>
            </a:pPr>
            <a:r>
              <a:rPr lang="en-GB" altLang="el-GR" sz="1600" i="1" dirty="0" smtClean="0">
                <a:latin typeface="Times New Roman" panose="02020603050405020304" pitchFamily="18" charset="0"/>
                <a:ea typeface="Calibri" panose="020F0502020204030204" pitchFamily="34" charset="0"/>
                <a:cs typeface="Times New Roman" panose="02020603050405020304" pitchFamily="18" charset="0"/>
              </a:rPr>
              <a:t>This publication was funded by the European Union</a:t>
            </a:r>
            <a:r>
              <a:rPr lang="en-GB" altLang="el-GR" sz="1600" i="1" dirty="0" smtClean="0">
                <a:latin typeface="Calibri" panose="020F0502020204030204" pitchFamily="34" charset="0"/>
                <a:ea typeface="Calibri" panose="020F0502020204030204" pitchFamily="34" charset="0"/>
                <a:cs typeface="Times New Roman" panose="02020603050405020304" pitchFamily="18" charset="0"/>
              </a:rPr>
              <a:t>’</a:t>
            </a:r>
            <a:r>
              <a:rPr lang="en-GB" altLang="el-GR" sz="1600" i="1" dirty="0" smtClean="0">
                <a:latin typeface="Times New Roman" panose="02020603050405020304" pitchFamily="18" charset="0"/>
                <a:ea typeface="Calibri" panose="020F0502020204030204" pitchFamily="34" charset="0"/>
                <a:cs typeface="Times New Roman" panose="02020603050405020304" pitchFamily="18" charset="0"/>
              </a:rPr>
              <a:t>s Rights, Equality and Citizenship Programme (REC 2014-2020). The content of this publication represents only the views of the authors and is their sole responsibility. The European Commission does not accept any responsibility for use that may be made of the information it contains.</a:t>
            </a:r>
            <a:endParaRPr lang="en-GB" altLang="el-GR" sz="2800" dirty="0" smtClean="0">
              <a:latin typeface="Arial" panose="020B0604020202020204" pitchFamily="34" charset="0"/>
            </a:endParaRPr>
          </a:p>
        </p:txBody>
      </p:sp>
    </p:spTree>
    <p:extLst>
      <p:ext uri="{BB962C8B-B14F-4D97-AF65-F5344CB8AC3E}">
        <p14:creationId xmlns="" xmlns:p14="http://schemas.microsoft.com/office/powerpoint/2010/main" val="53837041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p:cNvSpPr>
            <a:spLocks noGrp="1"/>
          </p:cNvSpPr>
          <p:nvPr>
            <p:ph idx="1"/>
          </p:nvPr>
        </p:nvSpPr>
        <p:spPr>
          <a:xfrm>
            <a:off x="838199" y="1626919"/>
            <a:ext cx="8538030" cy="1365663"/>
          </a:xfrm>
        </p:spPr>
        <p:txBody>
          <a:bodyPr>
            <a:noAutofit/>
          </a:bodyPr>
          <a:lstStyle/>
          <a:p>
            <a:pPr marL="0" indent="0" algn="ctr" fontAlgn="t">
              <a:buNone/>
            </a:pPr>
            <a:r>
              <a:rPr lang="bg-BG" sz="3000" dirty="0" smtClean="0">
                <a:latin typeface="Segoe UI Black" panose="020B0A02040204020203" pitchFamily="34" charset="0"/>
                <a:ea typeface="Segoe UI Black" panose="020B0A02040204020203" pitchFamily="34" charset="0"/>
              </a:rPr>
              <a:t>Ако детето не каже на никой за преживяно насилие, насилието може да не сериозно</a:t>
            </a:r>
            <a:endParaRPr lang="en-US" sz="3000" dirty="0" smtClean="0">
              <a:latin typeface="Segoe UI Black" panose="020B0A02040204020203" pitchFamily="34" charset="0"/>
              <a:ea typeface="Segoe UI Black" panose="020B0A02040204020203" pitchFamily="34" charset="0"/>
            </a:endParaRPr>
          </a:p>
        </p:txBody>
      </p:sp>
      <p:sp>
        <p:nvSpPr>
          <p:cNvPr id="4" name="Content Placeholder 6"/>
          <p:cNvSpPr txBox="1">
            <a:spLocks/>
          </p:cNvSpPr>
          <p:nvPr/>
        </p:nvSpPr>
        <p:spPr>
          <a:xfrm>
            <a:off x="682172" y="3040083"/>
            <a:ext cx="11124006" cy="3113975"/>
          </a:xfrm>
          <a:prstGeom prst="rect">
            <a:avLst/>
          </a:prstGeom>
        </p:spPr>
        <p:txBody>
          <a:bodyPr vert="horz" lIns="91440" tIns="45720" rIns="91440" bIns="45720" rtlCol="0">
            <a:noAutofit/>
          </a:bodyPr>
          <a:lstStyle>
            <a:lvl1pPr marL="361942" indent="-361942" algn="l" defTabSz="914377" rtl="0" eaLnBrk="1" latinLnBrk="0" hangingPunct="1">
              <a:lnSpc>
                <a:spcPct val="90000"/>
              </a:lnSpc>
              <a:spcBef>
                <a:spcPts val="1000"/>
              </a:spcBef>
              <a:buClr>
                <a:schemeClr val="accent1"/>
              </a:buClr>
              <a:buFont typeface="Wingdings 3" panose="05040102010807070707" pitchFamily="18" charset="2"/>
              <a:buChar char="´"/>
              <a:defRPr sz="2800" kern="1200">
                <a:solidFill>
                  <a:schemeClr val="tx1"/>
                </a:solidFill>
                <a:latin typeface="Segoe UI Light" panose="020B0502040204020203" pitchFamily="34" charset="0"/>
                <a:ea typeface="+mn-ea"/>
                <a:cs typeface="Segoe UI Light" panose="020B0502040204020203" pitchFamily="34" charset="0"/>
              </a:defRPr>
            </a:lvl1pPr>
            <a:lvl2pPr marL="809605" indent="-352417" algn="l" defTabSz="914377" rtl="0" eaLnBrk="1" latinLnBrk="0" hangingPunct="1">
              <a:lnSpc>
                <a:spcPct val="90000"/>
              </a:lnSpc>
              <a:spcBef>
                <a:spcPts val="500"/>
              </a:spcBef>
              <a:buClr>
                <a:schemeClr val="accent1">
                  <a:lumMod val="75000"/>
                </a:schemeClr>
              </a:buClr>
              <a:buFont typeface="Wingdings 3" panose="05040102010807070707" pitchFamily="18" charset="2"/>
              <a:buChar char="´"/>
              <a:defRPr sz="2400" kern="1200">
                <a:solidFill>
                  <a:schemeClr val="tx1"/>
                </a:solidFill>
                <a:latin typeface="Segoe UI Light" panose="020B0502040204020203" pitchFamily="34" charset="0"/>
                <a:ea typeface="+mn-ea"/>
                <a:cs typeface="Segoe UI Light" panose="020B0502040204020203" pitchFamily="34" charset="0"/>
              </a:defRPr>
            </a:lvl2pPr>
            <a:lvl3pPr marL="1257269" indent="-342891" algn="l" defTabSz="914377" rtl="0" eaLnBrk="1" latinLnBrk="0" hangingPunct="1">
              <a:lnSpc>
                <a:spcPct val="90000"/>
              </a:lnSpc>
              <a:spcBef>
                <a:spcPts val="500"/>
              </a:spcBef>
              <a:buClr>
                <a:schemeClr val="accent1">
                  <a:lumMod val="50000"/>
                </a:schemeClr>
              </a:buClr>
              <a:buFont typeface="Wingdings 3" panose="05040102010807070707" pitchFamily="18" charset="2"/>
              <a:buChar char="´"/>
              <a:defRPr sz="2000" kern="1200">
                <a:solidFill>
                  <a:schemeClr val="tx1"/>
                </a:solidFill>
                <a:latin typeface="Segoe UI Light" panose="020B0502040204020203" pitchFamily="34" charset="0"/>
                <a:ea typeface="+mn-ea"/>
                <a:cs typeface="Segoe UI Light" panose="020B0502040204020203" pitchFamily="34" charset="0"/>
              </a:defRPr>
            </a:lvl3pPr>
            <a:lvl4pPr marL="1704932" indent="-333366" algn="l" defTabSz="914377" rtl="0" eaLnBrk="1" latinLnBrk="0" hangingPunct="1">
              <a:lnSpc>
                <a:spcPct val="90000"/>
              </a:lnSpc>
              <a:spcBef>
                <a:spcPts val="500"/>
              </a:spcBef>
              <a:buClr>
                <a:schemeClr val="tx2">
                  <a:lumMod val="50000"/>
                </a:schemeClr>
              </a:buClr>
              <a:buFont typeface="Wingdings 3" panose="05040102010807070707" pitchFamily="18" charset="2"/>
              <a:buChar char="´"/>
              <a:defRPr sz="1800" kern="1200">
                <a:solidFill>
                  <a:schemeClr val="tx1"/>
                </a:solidFill>
                <a:latin typeface="Segoe UI Light" panose="020B0502040204020203" pitchFamily="34" charset="0"/>
                <a:ea typeface="+mn-ea"/>
                <a:cs typeface="Segoe UI Light" panose="020B0502040204020203" pitchFamily="34" charset="0"/>
              </a:defRPr>
            </a:lvl4pPr>
            <a:lvl5pPr marL="2152597" indent="-323843" algn="l" defTabSz="914377" rtl="0" eaLnBrk="1" latinLnBrk="0" hangingPunct="1">
              <a:lnSpc>
                <a:spcPct val="90000"/>
              </a:lnSpc>
              <a:spcBef>
                <a:spcPts val="500"/>
              </a:spcBef>
              <a:buClr>
                <a:schemeClr val="tx2">
                  <a:lumMod val="75000"/>
                </a:schemeClr>
              </a:buClr>
              <a:buFont typeface="Wingdings 3" panose="05040102010807070707" pitchFamily="18" charset="2"/>
              <a:buChar char="´"/>
              <a:defRPr sz="1800" kern="1200">
                <a:solidFill>
                  <a:schemeClr val="tx1"/>
                </a:solidFill>
                <a:latin typeface="Segoe UI Light" panose="020B0502040204020203" pitchFamily="34" charset="0"/>
                <a:ea typeface="+mn-ea"/>
                <a:cs typeface="Segoe UI Light" panose="020B0502040204020203" pitchFamily="34" charset="0"/>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fontAlgn="t">
              <a:buNone/>
            </a:pPr>
            <a:r>
              <a:rPr lang="bg-BG" sz="4400" b="1" dirty="0">
                <a:solidFill>
                  <a:schemeClr val="accent1"/>
                </a:solidFill>
                <a:latin typeface="Myriad Pro Bold"/>
              </a:rPr>
              <a:t>Факт</a:t>
            </a:r>
            <a:endParaRPr lang="en-US" sz="4400" b="1" dirty="0">
              <a:solidFill>
                <a:schemeClr val="accent1"/>
              </a:solidFill>
              <a:latin typeface="Myriad Pro Bold"/>
            </a:endParaRPr>
          </a:p>
          <a:p>
            <a:pPr marL="0" indent="0" fontAlgn="t">
              <a:buNone/>
            </a:pPr>
            <a:r>
              <a:rPr lang="ru-RU" sz="2400" dirty="0"/>
              <a:t>Не е задължително. Често детето може да не </a:t>
            </a:r>
            <a:r>
              <a:rPr lang="ru-RU" sz="2400" dirty="0" smtClean="0"/>
              <a:t>осъзнава, </a:t>
            </a:r>
            <a:r>
              <a:rPr lang="ru-RU" sz="2400" dirty="0"/>
              <a:t>че е </a:t>
            </a:r>
            <a:r>
              <a:rPr lang="ru-RU" sz="2400" dirty="0" smtClean="0"/>
              <a:t>малтретирано</a:t>
            </a:r>
          </a:p>
          <a:p>
            <a:pPr marL="0" indent="0" fontAlgn="t">
              <a:buNone/>
            </a:pPr>
            <a:r>
              <a:rPr lang="ru-RU" sz="2400" dirty="0" smtClean="0"/>
              <a:t>Насилието варира </a:t>
            </a:r>
            <a:r>
              <a:rPr lang="ru-RU" sz="2400" dirty="0"/>
              <a:t>по вид и тежест, но всеки вид </a:t>
            </a:r>
            <a:r>
              <a:rPr lang="ru-RU" sz="2400" dirty="0" smtClean="0"/>
              <a:t>НПД </a:t>
            </a:r>
            <a:r>
              <a:rPr lang="ru-RU" sz="2400" dirty="0"/>
              <a:t>трябва да се приема изключително сериозно</a:t>
            </a:r>
            <a:r>
              <a:rPr lang="en-US" sz="2400" dirty="0" smtClean="0"/>
              <a:t>.</a:t>
            </a:r>
            <a:r>
              <a:rPr lang="en-US" sz="2400" dirty="0"/>
              <a:t> </a:t>
            </a:r>
            <a:endParaRPr lang="en-US" sz="2400" dirty="0" smtClean="0"/>
          </a:p>
          <a:p>
            <a:pPr marL="0" indent="0" fontAlgn="t">
              <a:buNone/>
            </a:pPr>
            <a:r>
              <a:rPr lang="ru-RU" sz="2400" dirty="0"/>
              <a:t>Изследванията показват, че децата и младежите, които </a:t>
            </a:r>
            <a:r>
              <a:rPr lang="ru-RU" sz="2400" dirty="0" smtClean="0"/>
              <a:t>са преживели насилие, </a:t>
            </a:r>
            <a:r>
              <a:rPr lang="ru-RU" sz="2400" dirty="0"/>
              <a:t>могат да правят многократни опити да кажат на някого. </a:t>
            </a:r>
            <a:r>
              <a:rPr lang="ru-RU" sz="2400" dirty="0" smtClean="0"/>
              <a:t>Споделянето  </a:t>
            </a:r>
            <a:r>
              <a:rPr lang="ru-RU" sz="2400" dirty="0"/>
              <a:t>за това обаче винаги е много трудно</a:t>
            </a:r>
            <a:r>
              <a:rPr lang="en-US" sz="2400" dirty="0" smtClean="0"/>
              <a:t>. </a:t>
            </a:r>
            <a:endParaRPr lang="en-US" sz="2400" dirty="0"/>
          </a:p>
        </p:txBody>
      </p:sp>
      <p:sp>
        <p:nvSpPr>
          <p:cNvPr id="3" name="Rectangle 2"/>
          <p:cNvSpPr/>
          <p:nvPr/>
        </p:nvSpPr>
        <p:spPr>
          <a:xfrm>
            <a:off x="9588755" y="2050711"/>
            <a:ext cx="1732190" cy="769441"/>
          </a:xfrm>
          <a:prstGeom prst="rect">
            <a:avLst/>
          </a:prstGeom>
        </p:spPr>
        <p:txBody>
          <a:bodyPr wrap="square">
            <a:spAutoFit/>
          </a:bodyPr>
          <a:lstStyle/>
          <a:p>
            <a:r>
              <a:rPr lang="bg-BG" sz="4400" b="1" dirty="0">
                <a:solidFill>
                  <a:srgbClr val="C00000"/>
                </a:solidFill>
                <a:latin typeface="Myriad Pro Bold"/>
              </a:rPr>
              <a:t>мит</a:t>
            </a:r>
            <a:endParaRPr lang="el-GR" sz="4400" dirty="0">
              <a:solidFill>
                <a:srgbClr val="C00000"/>
              </a:solidFill>
            </a:endParaRPr>
          </a:p>
        </p:txBody>
      </p:sp>
    </p:spTree>
    <p:extLst>
      <p:ext uri="{BB962C8B-B14F-4D97-AF65-F5344CB8AC3E}">
        <p14:creationId xmlns="" xmlns:p14="http://schemas.microsoft.com/office/powerpoint/2010/main" val="19810498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p:cTn id="12" dur="500" fill="hold"/>
                                        <p:tgtEl>
                                          <p:spTgt spid="4"/>
                                        </p:tgtEl>
                                        <p:attrNameLst>
                                          <p:attrName>ppt_w</p:attrName>
                                        </p:attrNameLst>
                                      </p:cBhvr>
                                      <p:tavLst>
                                        <p:tav tm="0">
                                          <p:val>
                                            <p:fltVal val="0"/>
                                          </p:val>
                                        </p:tav>
                                        <p:tav tm="100000">
                                          <p:val>
                                            <p:strVal val="#ppt_w"/>
                                          </p:val>
                                        </p:tav>
                                      </p:tavLst>
                                    </p:anim>
                                    <p:anim calcmode="lin" valueType="num">
                                      <p:cBhvr>
                                        <p:cTn id="13" dur="500" fill="hold"/>
                                        <p:tgtEl>
                                          <p:spTgt spid="4"/>
                                        </p:tgtEl>
                                        <p:attrNameLst>
                                          <p:attrName>ppt_h</p:attrName>
                                        </p:attrNameLst>
                                      </p:cBhvr>
                                      <p:tavLst>
                                        <p:tav tm="0">
                                          <p:val>
                                            <p:fltVal val="0"/>
                                          </p:val>
                                        </p:tav>
                                        <p:tav tm="100000">
                                          <p:val>
                                            <p:strVal val="#ppt_h"/>
                                          </p:val>
                                        </p:tav>
                                      </p:tavLst>
                                    </p:anim>
                                    <p:animEffect transition="in" filter="fade">
                                      <p:cBhvr>
                                        <p:cTn id="14"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3"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7"/>
            <a:ext cx="10875380" cy="1190627"/>
          </a:xfrm>
        </p:spPr>
        <p:txBody>
          <a:bodyPr/>
          <a:lstStyle/>
          <a:p>
            <a:endParaRPr lang="el-GR" dirty="0"/>
          </a:p>
        </p:txBody>
      </p:sp>
      <p:sp>
        <p:nvSpPr>
          <p:cNvPr id="7" name="Content Placeholder 6"/>
          <p:cNvSpPr>
            <a:spLocks noGrp="1"/>
          </p:cNvSpPr>
          <p:nvPr>
            <p:ph idx="1"/>
          </p:nvPr>
        </p:nvSpPr>
        <p:spPr>
          <a:xfrm>
            <a:off x="838199" y="1638795"/>
            <a:ext cx="3116284" cy="3004457"/>
          </a:xfrm>
        </p:spPr>
        <p:txBody>
          <a:bodyPr>
            <a:noAutofit/>
          </a:bodyPr>
          <a:lstStyle/>
          <a:p>
            <a:pPr marL="0" indent="0" algn="ctr" fontAlgn="t">
              <a:buNone/>
            </a:pPr>
            <a:r>
              <a:rPr lang="ru-RU" sz="3000" dirty="0" smtClean="0">
                <a:latin typeface="Segoe UI Black" panose="020B0A02040204020203" pitchFamily="34" charset="0"/>
                <a:ea typeface="Segoe UI Black" panose="020B0A02040204020203" pitchFamily="34" charset="0"/>
              </a:rPr>
              <a:t>Ако децата </a:t>
            </a:r>
            <a:r>
              <a:rPr lang="ru-RU" sz="3000" dirty="0">
                <a:latin typeface="Segoe UI Black" panose="020B0A02040204020203" pitchFamily="34" charset="0"/>
                <a:ea typeface="Segoe UI Black" panose="020B0A02040204020203" pitchFamily="34" charset="0"/>
              </a:rPr>
              <a:t>са </a:t>
            </a:r>
            <a:r>
              <a:rPr lang="ru-RU" sz="3000" dirty="0" smtClean="0">
                <a:latin typeface="Segoe UI Black" panose="020B0A02040204020203" pitchFamily="34" charset="0"/>
                <a:ea typeface="Segoe UI Black" panose="020B0A02040204020203" pitchFamily="34" charset="0"/>
              </a:rPr>
              <a:t>малтретирани, те могат </a:t>
            </a:r>
            <a:r>
              <a:rPr lang="ru-RU" sz="3000" dirty="0">
                <a:latin typeface="Segoe UI Black" panose="020B0A02040204020203" pitchFamily="34" charset="0"/>
                <a:ea typeface="Segoe UI Black" panose="020B0A02040204020203" pitchFamily="34" charset="0"/>
              </a:rPr>
              <a:t>да се обърнат за помощ</a:t>
            </a:r>
            <a:r>
              <a:rPr lang="ru-RU" sz="3000" dirty="0" smtClean="0">
                <a:latin typeface="Segoe UI Black" panose="020B0A02040204020203" pitchFamily="34" charset="0"/>
                <a:ea typeface="Segoe UI Black" panose="020B0A02040204020203" pitchFamily="34" charset="0"/>
              </a:rPr>
              <a:t> към много възрастни</a:t>
            </a:r>
            <a:endParaRPr lang="en-US" sz="3000" dirty="0" smtClean="0">
              <a:latin typeface="Segoe UI Black" panose="020B0A02040204020203" pitchFamily="34" charset="0"/>
              <a:ea typeface="Segoe UI Black" panose="020B0A02040204020203" pitchFamily="34" charset="0"/>
            </a:endParaRPr>
          </a:p>
        </p:txBody>
      </p:sp>
      <p:sp>
        <p:nvSpPr>
          <p:cNvPr id="4" name="Content Placeholder 6"/>
          <p:cNvSpPr txBox="1">
            <a:spLocks/>
          </p:cNvSpPr>
          <p:nvPr/>
        </p:nvSpPr>
        <p:spPr>
          <a:xfrm>
            <a:off x="3871355" y="972455"/>
            <a:ext cx="8217725" cy="5283201"/>
          </a:xfrm>
          <a:prstGeom prst="rect">
            <a:avLst/>
          </a:prstGeom>
        </p:spPr>
        <p:txBody>
          <a:bodyPr vert="horz" lIns="91440" tIns="45720" rIns="91440" bIns="45720" rtlCol="0">
            <a:noAutofit/>
          </a:bodyPr>
          <a:lstStyle>
            <a:lvl1pPr marL="361942" indent="-361942" algn="l" defTabSz="914377" rtl="0" eaLnBrk="1" latinLnBrk="0" hangingPunct="1">
              <a:lnSpc>
                <a:spcPct val="90000"/>
              </a:lnSpc>
              <a:spcBef>
                <a:spcPts val="1000"/>
              </a:spcBef>
              <a:buClr>
                <a:schemeClr val="accent1"/>
              </a:buClr>
              <a:buFont typeface="Wingdings 3" panose="05040102010807070707" pitchFamily="18" charset="2"/>
              <a:buChar char="´"/>
              <a:defRPr sz="2800" kern="1200">
                <a:solidFill>
                  <a:schemeClr val="tx1"/>
                </a:solidFill>
                <a:latin typeface="Segoe UI Light" panose="020B0502040204020203" pitchFamily="34" charset="0"/>
                <a:ea typeface="+mn-ea"/>
                <a:cs typeface="Segoe UI Light" panose="020B0502040204020203" pitchFamily="34" charset="0"/>
              </a:defRPr>
            </a:lvl1pPr>
            <a:lvl2pPr marL="809605" indent="-352417" algn="l" defTabSz="914377" rtl="0" eaLnBrk="1" latinLnBrk="0" hangingPunct="1">
              <a:lnSpc>
                <a:spcPct val="90000"/>
              </a:lnSpc>
              <a:spcBef>
                <a:spcPts val="500"/>
              </a:spcBef>
              <a:buClr>
                <a:schemeClr val="accent1">
                  <a:lumMod val="75000"/>
                </a:schemeClr>
              </a:buClr>
              <a:buFont typeface="Wingdings 3" panose="05040102010807070707" pitchFamily="18" charset="2"/>
              <a:buChar char="´"/>
              <a:defRPr sz="2400" kern="1200">
                <a:solidFill>
                  <a:schemeClr val="tx1"/>
                </a:solidFill>
                <a:latin typeface="Segoe UI Light" panose="020B0502040204020203" pitchFamily="34" charset="0"/>
                <a:ea typeface="+mn-ea"/>
                <a:cs typeface="Segoe UI Light" panose="020B0502040204020203" pitchFamily="34" charset="0"/>
              </a:defRPr>
            </a:lvl2pPr>
            <a:lvl3pPr marL="1257269" indent="-342891" algn="l" defTabSz="914377" rtl="0" eaLnBrk="1" latinLnBrk="0" hangingPunct="1">
              <a:lnSpc>
                <a:spcPct val="90000"/>
              </a:lnSpc>
              <a:spcBef>
                <a:spcPts val="500"/>
              </a:spcBef>
              <a:buClr>
                <a:schemeClr val="accent1">
                  <a:lumMod val="50000"/>
                </a:schemeClr>
              </a:buClr>
              <a:buFont typeface="Wingdings 3" panose="05040102010807070707" pitchFamily="18" charset="2"/>
              <a:buChar char="´"/>
              <a:defRPr sz="2000" kern="1200">
                <a:solidFill>
                  <a:schemeClr val="tx1"/>
                </a:solidFill>
                <a:latin typeface="Segoe UI Light" panose="020B0502040204020203" pitchFamily="34" charset="0"/>
                <a:ea typeface="+mn-ea"/>
                <a:cs typeface="Segoe UI Light" panose="020B0502040204020203" pitchFamily="34" charset="0"/>
              </a:defRPr>
            </a:lvl3pPr>
            <a:lvl4pPr marL="1704932" indent="-333366" algn="l" defTabSz="914377" rtl="0" eaLnBrk="1" latinLnBrk="0" hangingPunct="1">
              <a:lnSpc>
                <a:spcPct val="90000"/>
              </a:lnSpc>
              <a:spcBef>
                <a:spcPts val="500"/>
              </a:spcBef>
              <a:buClr>
                <a:schemeClr val="tx2">
                  <a:lumMod val="50000"/>
                </a:schemeClr>
              </a:buClr>
              <a:buFont typeface="Wingdings 3" panose="05040102010807070707" pitchFamily="18" charset="2"/>
              <a:buChar char="´"/>
              <a:defRPr sz="1800" kern="1200">
                <a:solidFill>
                  <a:schemeClr val="tx1"/>
                </a:solidFill>
                <a:latin typeface="Segoe UI Light" panose="020B0502040204020203" pitchFamily="34" charset="0"/>
                <a:ea typeface="+mn-ea"/>
                <a:cs typeface="Segoe UI Light" panose="020B0502040204020203" pitchFamily="34" charset="0"/>
              </a:defRPr>
            </a:lvl4pPr>
            <a:lvl5pPr marL="2152597" indent="-323843" algn="l" defTabSz="914377" rtl="0" eaLnBrk="1" latinLnBrk="0" hangingPunct="1">
              <a:lnSpc>
                <a:spcPct val="90000"/>
              </a:lnSpc>
              <a:spcBef>
                <a:spcPts val="500"/>
              </a:spcBef>
              <a:buClr>
                <a:schemeClr val="tx2">
                  <a:lumMod val="75000"/>
                </a:schemeClr>
              </a:buClr>
              <a:buFont typeface="Wingdings 3" panose="05040102010807070707" pitchFamily="18" charset="2"/>
              <a:buChar char="´"/>
              <a:defRPr sz="1800" kern="1200">
                <a:solidFill>
                  <a:schemeClr val="tx1"/>
                </a:solidFill>
                <a:latin typeface="Segoe UI Light" panose="020B0502040204020203" pitchFamily="34" charset="0"/>
                <a:ea typeface="+mn-ea"/>
                <a:cs typeface="Segoe UI Light" panose="020B0502040204020203" pitchFamily="34" charset="0"/>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fontAlgn="t">
              <a:buNone/>
            </a:pPr>
            <a:r>
              <a:rPr lang="bg-BG" sz="4400" b="1" dirty="0">
                <a:solidFill>
                  <a:schemeClr val="accent1"/>
                </a:solidFill>
                <a:latin typeface="Myriad Pro Bold"/>
              </a:rPr>
              <a:t>Факт</a:t>
            </a:r>
            <a:endParaRPr lang="en-US" sz="4400" b="1" dirty="0">
              <a:solidFill>
                <a:schemeClr val="accent1"/>
              </a:solidFill>
              <a:latin typeface="Myriad Pro Bold"/>
            </a:endParaRPr>
          </a:p>
          <a:p>
            <a:pPr marL="0" indent="0" fontAlgn="t">
              <a:buNone/>
            </a:pPr>
            <a:r>
              <a:rPr lang="bg-BG" sz="2200" dirty="0" smtClean="0"/>
              <a:t>За </a:t>
            </a:r>
            <a:r>
              <a:rPr lang="ru-RU" sz="2200" dirty="0" smtClean="0"/>
              <a:t>децата </a:t>
            </a:r>
            <a:r>
              <a:rPr lang="ru-RU" sz="2200" dirty="0"/>
              <a:t>и </a:t>
            </a:r>
            <a:r>
              <a:rPr lang="ru-RU" sz="2200" dirty="0" smtClean="0"/>
              <a:t>младежите, преживели насилие  е изключително трудно  </a:t>
            </a:r>
            <a:r>
              <a:rPr lang="ru-RU" sz="2200" dirty="0"/>
              <a:t>да поискат помощ от някого, </a:t>
            </a:r>
            <a:r>
              <a:rPr lang="ru-RU" sz="2200" dirty="0" smtClean="0"/>
              <a:t>дори </a:t>
            </a:r>
            <a:r>
              <a:rPr lang="ru-RU" sz="2200" dirty="0"/>
              <a:t>от някой близък. Най-често срещаните бариери, които </a:t>
            </a:r>
            <a:r>
              <a:rPr lang="ru-RU" sz="2200" dirty="0" smtClean="0"/>
              <a:t>пречат да потърсят помощ</a:t>
            </a:r>
            <a:r>
              <a:rPr lang="ru-RU" sz="2200" dirty="0"/>
              <a:t>, са</a:t>
            </a:r>
            <a:r>
              <a:rPr lang="en-US" sz="2200" dirty="0" smtClean="0"/>
              <a:t>:</a:t>
            </a:r>
            <a:endParaRPr lang="en-US" sz="2200" dirty="0"/>
          </a:p>
          <a:p>
            <a:pPr fontAlgn="t">
              <a:buFont typeface="Wingdings" panose="05000000000000000000" pitchFamily="2" charset="2"/>
              <a:buChar char="§"/>
            </a:pPr>
            <a:r>
              <a:rPr lang="ru-RU" sz="2200" dirty="0"/>
              <a:t>страхове и тревоги, манипулирани от </a:t>
            </a:r>
            <a:r>
              <a:rPr lang="ru-RU" sz="2200" dirty="0" smtClean="0"/>
              <a:t>насилника</a:t>
            </a:r>
          </a:p>
          <a:p>
            <a:pPr fontAlgn="t">
              <a:buFont typeface="Wingdings" panose="05000000000000000000" pitchFamily="2" charset="2"/>
              <a:buChar char="§"/>
            </a:pPr>
            <a:r>
              <a:rPr lang="bg-BG" sz="2200" dirty="0" smtClean="0"/>
              <a:t>бариери, свързани с развитието</a:t>
            </a:r>
            <a:endParaRPr lang="en-US" sz="2200" dirty="0"/>
          </a:p>
          <a:p>
            <a:pPr fontAlgn="t">
              <a:buFont typeface="Wingdings" panose="05000000000000000000" pitchFamily="2" charset="2"/>
              <a:buChar char="§"/>
            </a:pPr>
            <a:r>
              <a:rPr lang="bg-BG" sz="2200" dirty="0" smtClean="0"/>
              <a:t>емоционални проблеми</a:t>
            </a:r>
            <a:endParaRPr lang="en-US" sz="2200" dirty="0"/>
          </a:p>
          <a:p>
            <a:pPr fontAlgn="t">
              <a:buFont typeface="Wingdings" panose="05000000000000000000" pitchFamily="2" charset="2"/>
              <a:buChar char="§"/>
            </a:pPr>
            <a:r>
              <a:rPr lang="ru-RU" sz="2200" dirty="0"/>
              <a:t>като няма към кого да се </a:t>
            </a:r>
            <a:r>
              <a:rPr lang="ru-RU" sz="2200" dirty="0" smtClean="0"/>
              <a:t>обърнат: </a:t>
            </a:r>
            <a:r>
              <a:rPr lang="ru-RU" sz="2200" dirty="0"/>
              <a:t>често </a:t>
            </a:r>
            <a:r>
              <a:rPr lang="ru-RU" sz="2200" dirty="0" smtClean="0"/>
              <a:t>децата и младите </a:t>
            </a:r>
            <a:r>
              <a:rPr lang="ru-RU" sz="2200" dirty="0"/>
              <a:t>хора се чувстват изолирани и решават да не вярват на </a:t>
            </a:r>
            <a:r>
              <a:rPr lang="ru-RU" sz="2200" dirty="0" smtClean="0"/>
              <a:t>никого</a:t>
            </a:r>
          </a:p>
          <a:p>
            <a:pPr fontAlgn="t">
              <a:buFont typeface="Wingdings" panose="05000000000000000000" pitchFamily="2" charset="2"/>
              <a:buChar char="§"/>
            </a:pPr>
            <a:r>
              <a:rPr lang="ru-RU" sz="2200" dirty="0" smtClean="0"/>
              <a:t>никой </a:t>
            </a:r>
            <a:r>
              <a:rPr lang="ru-RU" sz="2200" dirty="0"/>
              <a:t>не </a:t>
            </a:r>
            <a:r>
              <a:rPr lang="ru-RU" sz="2200" dirty="0" smtClean="0"/>
              <a:t>слуша </a:t>
            </a:r>
            <a:r>
              <a:rPr lang="ru-RU" sz="2200" dirty="0"/>
              <a:t>и никой не </a:t>
            </a:r>
            <a:r>
              <a:rPr lang="ru-RU" sz="2200" dirty="0" smtClean="0"/>
              <a:t>пита</a:t>
            </a:r>
          </a:p>
          <a:p>
            <a:pPr fontAlgn="t">
              <a:buFont typeface="Wingdings" panose="05000000000000000000" pitchFamily="2" charset="2"/>
              <a:buChar char="§"/>
            </a:pPr>
            <a:r>
              <a:rPr lang="ru-RU" sz="2200" dirty="0"/>
              <a:t>безпокойство относно поверителността на </a:t>
            </a:r>
            <a:r>
              <a:rPr lang="ru-RU" sz="2200" dirty="0" smtClean="0"/>
              <a:t>информацията, която споделят</a:t>
            </a:r>
            <a:endParaRPr lang="en-US" sz="2200" dirty="0"/>
          </a:p>
        </p:txBody>
      </p:sp>
      <p:sp>
        <p:nvSpPr>
          <p:cNvPr id="3" name="Rectangle 2"/>
          <p:cNvSpPr/>
          <p:nvPr/>
        </p:nvSpPr>
        <p:spPr>
          <a:xfrm>
            <a:off x="1373669" y="5384617"/>
            <a:ext cx="1732190" cy="769441"/>
          </a:xfrm>
          <a:prstGeom prst="rect">
            <a:avLst/>
          </a:prstGeom>
        </p:spPr>
        <p:txBody>
          <a:bodyPr wrap="square">
            <a:spAutoFit/>
          </a:bodyPr>
          <a:lstStyle/>
          <a:p>
            <a:r>
              <a:rPr lang="bg-BG" sz="4400" b="1" dirty="0">
                <a:solidFill>
                  <a:srgbClr val="C00000"/>
                </a:solidFill>
                <a:latin typeface="Myriad Pro Bold"/>
              </a:rPr>
              <a:t>мит</a:t>
            </a:r>
            <a:endParaRPr lang="el-GR" sz="4400" dirty="0">
              <a:solidFill>
                <a:srgbClr val="C00000"/>
              </a:solidFill>
            </a:endParaRPr>
          </a:p>
        </p:txBody>
      </p:sp>
    </p:spTree>
    <p:extLst>
      <p:ext uri="{BB962C8B-B14F-4D97-AF65-F5344CB8AC3E}">
        <p14:creationId xmlns="" xmlns:p14="http://schemas.microsoft.com/office/powerpoint/2010/main" val="23826927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p:cTn id="12" dur="500" fill="hold"/>
                                        <p:tgtEl>
                                          <p:spTgt spid="4"/>
                                        </p:tgtEl>
                                        <p:attrNameLst>
                                          <p:attrName>ppt_w</p:attrName>
                                        </p:attrNameLst>
                                      </p:cBhvr>
                                      <p:tavLst>
                                        <p:tav tm="0">
                                          <p:val>
                                            <p:fltVal val="0"/>
                                          </p:val>
                                        </p:tav>
                                        <p:tav tm="100000">
                                          <p:val>
                                            <p:strVal val="#ppt_w"/>
                                          </p:val>
                                        </p:tav>
                                      </p:tavLst>
                                    </p:anim>
                                    <p:anim calcmode="lin" valueType="num">
                                      <p:cBhvr>
                                        <p:cTn id="13" dur="500" fill="hold"/>
                                        <p:tgtEl>
                                          <p:spTgt spid="4"/>
                                        </p:tgtEl>
                                        <p:attrNameLst>
                                          <p:attrName>ppt_h</p:attrName>
                                        </p:attrNameLst>
                                      </p:cBhvr>
                                      <p:tavLst>
                                        <p:tav tm="0">
                                          <p:val>
                                            <p:fltVal val="0"/>
                                          </p:val>
                                        </p:tav>
                                        <p:tav tm="100000">
                                          <p:val>
                                            <p:strVal val="#ppt_h"/>
                                          </p:val>
                                        </p:tav>
                                      </p:tavLst>
                                    </p:anim>
                                    <p:animEffect transition="in" filter="fade">
                                      <p:cBhvr>
                                        <p:cTn id="14"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3"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FB5AC06F-BCB5-A94D-ABC0-AA95C2E0EDEA}"/>
              </a:ext>
            </a:extLst>
          </p:cNvPr>
          <p:cNvSpPr>
            <a:spLocks noGrp="1"/>
          </p:cNvSpPr>
          <p:nvPr>
            <p:ph type="title" idx="4294967295"/>
          </p:nvPr>
        </p:nvSpPr>
        <p:spPr>
          <a:xfrm>
            <a:off x="855023" y="274638"/>
            <a:ext cx="9915895" cy="1143000"/>
          </a:xfrm>
          <a:prstGeom prst="rect">
            <a:avLst/>
          </a:prstGeom>
        </p:spPr>
        <p:txBody>
          <a:bodyPr>
            <a:noAutofit/>
          </a:bodyPr>
          <a:lstStyle/>
          <a:p>
            <a:r>
              <a:rPr lang="ru-RU" sz="1400" b="1" dirty="0"/>
              <a:t>Основни резултати от Балканското епидемиологично проучване за насилие и пренебрегване на деца (BECAN), проведено от 2011 до 2012 г. с представителна извадка от деца на възраст 11, 13 и 16 години и резултатите от проучването за наблюдение на случай,   основано на казуси (BECAN, CBSS), което се проведе в услуги, обхващащи едни и същи географски райони и една и съща възрастова група деца</a:t>
            </a:r>
            <a:br>
              <a:rPr lang="ru-RU" sz="1400" b="1" dirty="0"/>
            </a:br>
            <a:endParaRPr lang="en-US" sz="1400" b="1" dirty="0"/>
          </a:p>
        </p:txBody>
      </p:sp>
      <p:sp>
        <p:nvSpPr>
          <p:cNvPr id="4" name="Rectangle 3"/>
          <p:cNvSpPr/>
          <p:nvPr/>
        </p:nvSpPr>
        <p:spPr>
          <a:xfrm>
            <a:off x="855023" y="1520042"/>
            <a:ext cx="10557164" cy="369332"/>
          </a:xfrm>
          <a:prstGeom prst="rect">
            <a:avLst/>
          </a:prstGeom>
        </p:spPr>
        <p:txBody>
          <a:bodyPr wrap="square">
            <a:spAutoFit/>
          </a:bodyPr>
          <a:lstStyle/>
          <a:p>
            <a:r>
              <a:rPr lang="ru-RU" dirty="0" smtClean="0"/>
              <a:t>.</a:t>
            </a:r>
            <a:endParaRPr lang="ru-RU" dirty="0"/>
          </a:p>
        </p:txBody>
      </p:sp>
      <p:pic>
        <p:nvPicPr>
          <p:cNvPr id="1026" name="Picture 2"/>
          <p:cNvPicPr>
            <a:picLocks noChangeAspect="1" noChangeArrowheads="1"/>
          </p:cNvPicPr>
          <p:nvPr/>
        </p:nvPicPr>
        <p:blipFill>
          <a:blip r:embed="rId3">
            <a:extLst>
              <a:ext uri="{28A0092B-C50C-407E-A947-70E740481C1C}">
                <a14:useLocalDpi xmlns="" xmlns:a14="http://schemas.microsoft.com/office/drawing/2010/main" val="0"/>
              </a:ext>
            </a:extLst>
          </a:blip>
          <a:srcRect/>
          <a:stretch>
            <a:fillRect/>
          </a:stretch>
        </p:blipFill>
        <p:spPr bwMode="auto">
          <a:xfrm>
            <a:off x="1745673" y="1455327"/>
            <a:ext cx="7220198" cy="4808709"/>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extLst>
      <p:ext uri="{BB962C8B-B14F-4D97-AF65-F5344CB8AC3E}">
        <p14:creationId xmlns="" xmlns:p14="http://schemas.microsoft.com/office/powerpoint/2010/main" val="1871881323"/>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6" name="Content Placeholder 5"/>
          <p:cNvSpPr>
            <a:spLocks noGrp="1"/>
          </p:cNvSpPr>
          <p:nvPr>
            <p:ph idx="4294967295"/>
          </p:nvPr>
        </p:nvSpPr>
        <p:spPr>
          <a:xfrm>
            <a:off x="3304309" y="1991596"/>
            <a:ext cx="7949045" cy="3110341"/>
          </a:xfrm>
          <a:prstGeom prst="rect">
            <a:avLst/>
          </a:prstGeom>
          <a:noFill/>
          <a:ln>
            <a:noFill/>
          </a:ln>
        </p:spPr>
        <p:txBody>
          <a:bodyPr>
            <a:noAutofit/>
          </a:bodyPr>
          <a:lstStyle/>
          <a:p>
            <a:pPr marL="0" indent="0" algn="just">
              <a:buNone/>
            </a:pPr>
            <a:r>
              <a:rPr lang="bg-BG" sz="2200" dirty="0" smtClean="0"/>
              <a:t>Въз основа на резултати от изследвания и съществуващи данни може да се направи извода, че има разминаване между официално представените данни и реално съществуващите случаи на НПД.</a:t>
            </a:r>
            <a:r>
              <a:rPr lang="en-US" sz="2200" dirty="0" smtClean="0"/>
              <a:t> </a:t>
            </a:r>
            <a:r>
              <a:rPr lang="bg-BG" sz="2200" dirty="0" smtClean="0"/>
              <a:t>Данните са фрагментирани, липсва обратна връзка от представената информация. Системата за ид</a:t>
            </a:r>
            <a:r>
              <a:rPr lang="en-US" sz="2200" dirty="0" smtClean="0"/>
              <a:t>e</a:t>
            </a:r>
            <a:r>
              <a:rPr lang="bg-BG" sz="2200" dirty="0" smtClean="0"/>
              <a:t>нтифициране и регистриране на случаи на НПД в България е все още в процес на развитие….Координацията между органите по закрила на вертикално и хоризонтално ниво е слаба, съществува голямо текучество на експерти , както на национално,така и на регионално ниво. </a:t>
            </a:r>
            <a:endParaRPr lang="el-GR" sz="2200" dirty="0"/>
          </a:p>
        </p:txBody>
      </p:sp>
      <p:sp>
        <p:nvSpPr>
          <p:cNvPr id="8" name="Rectangle 2"/>
          <p:cNvSpPr>
            <a:spLocks noGrp="1" noChangeArrowheads="1"/>
          </p:cNvSpPr>
          <p:nvPr>
            <p:ph type="title" idx="4294967295"/>
          </p:nvPr>
        </p:nvSpPr>
        <p:spPr>
          <a:xfrm>
            <a:off x="410345" y="476672"/>
            <a:ext cx="8143121" cy="944562"/>
          </a:xfrm>
          <a:prstGeom prst="rect">
            <a:avLst/>
          </a:prstGeom>
        </p:spPr>
        <p:txBody>
          <a:bodyPr>
            <a:normAutofit fontScale="90000"/>
          </a:bodyPr>
          <a:lstStyle/>
          <a:p>
            <a:r>
              <a:rPr lang="bg-BG" b="1" dirty="0" smtClean="0"/>
              <a:t>По-широка картина </a:t>
            </a:r>
            <a:br>
              <a:rPr lang="bg-BG" b="1" dirty="0" smtClean="0"/>
            </a:br>
            <a:r>
              <a:rPr lang="en-US" dirty="0" smtClean="0">
                <a:latin typeface="Arial Narrow" pitchFamily="34" charset="0"/>
              </a:rPr>
              <a:t> </a:t>
            </a:r>
            <a:r>
              <a:rPr lang="en-US" sz="1800" dirty="0">
                <a:latin typeface="Arial Narrow" pitchFamily="34" charset="0"/>
              </a:rPr>
              <a:t>[CAN surveillance in Bulgaria: current policies and practices - Country Profile report]</a:t>
            </a:r>
            <a:endParaRPr lang="el-GR" sz="2200" b="1" dirty="0">
              <a:latin typeface="Arial Narrow" pitchFamily="34" charset="0"/>
            </a:endParaRPr>
          </a:p>
        </p:txBody>
      </p:sp>
      <p:pic>
        <p:nvPicPr>
          <p:cNvPr id="5" name="Picture 14"/>
          <p:cNvPicPr>
            <a:picLocks noChangeAspect="1" noChangeArrowheads="1"/>
          </p:cNvPicPr>
          <p:nvPr/>
        </p:nvPicPr>
        <p:blipFill>
          <a:blip r:embed="rId3" cstate="print"/>
          <a:srcRect l="5906" t="16497" r="64563" b="8191"/>
          <a:stretch>
            <a:fillRect/>
          </a:stretch>
        </p:blipFill>
        <p:spPr bwMode="auto">
          <a:xfrm>
            <a:off x="614446" y="2016712"/>
            <a:ext cx="2203723" cy="3085225"/>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 xmlns:p14="http://schemas.microsoft.com/office/powerpoint/2010/main" val="2951403421"/>
      </p:ext>
    </p:extLst>
  </p:cSld>
  <p:clrMapOvr>
    <a:masterClrMapping/>
  </p:clrMapOvr>
  <mc:AlternateContent xmlns:mc="http://schemas.openxmlformats.org/markup-compatibility/2006">
    <mc:Choice xmlns=""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199" y="365127"/>
            <a:ext cx="10785953" cy="905533"/>
          </a:xfrm>
        </p:spPr>
        <p:txBody>
          <a:bodyPr>
            <a:normAutofit fontScale="90000"/>
          </a:bodyPr>
          <a:lstStyle/>
          <a:p>
            <a:r>
              <a:rPr lang="bg-BG" sz="3200" b="1" dirty="0" smtClean="0"/>
              <a:t>Наблюдение на случаи на НПД. Епидемиологични проучвания</a:t>
            </a:r>
            <a:endParaRPr lang="en-US" sz="3200" dirty="0"/>
          </a:p>
        </p:txBody>
      </p:sp>
      <p:sp>
        <p:nvSpPr>
          <p:cNvPr id="3" name="Content Placeholder 2"/>
          <p:cNvSpPr>
            <a:spLocks noGrp="1"/>
          </p:cNvSpPr>
          <p:nvPr>
            <p:ph idx="1"/>
          </p:nvPr>
        </p:nvSpPr>
        <p:spPr>
          <a:xfrm>
            <a:off x="463138" y="1294410"/>
            <a:ext cx="10890662" cy="4882553"/>
          </a:xfrm>
        </p:spPr>
        <p:txBody>
          <a:bodyPr/>
          <a:lstStyle/>
          <a:p>
            <a:r>
              <a:rPr lang="ru-RU" sz="1800" b="1" dirty="0"/>
              <a:t>В европейските </a:t>
            </a:r>
            <a:r>
              <a:rPr lang="ru-RU" sz="1800" b="1" dirty="0" smtClean="0"/>
              <a:t>държави-членки на ЕС </a:t>
            </a:r>
            <a:r>
              <a:rPr lang="ru-RU" sz="1800" b="1" dirty="0"/>
              <a:t>и в останалия свят</a:t>
            </a:r>
            <a:r>
              <a:rPr lang="en-US" sz="1800" dirty="0" smtClean="0"/>
              <a:t>,</a:t>
            </a:r>
            <a:endParaRPr lang="en-GB" sz="1800" dirty="0" smtClean="0"/>
          </a:p>
          <a:p>
            <a:pPr marL="446088" lvl="1" indent="-227013"/>
            <a:r>
              <a:rPr lang="ru-RU" sz="1800" b="1" dirty="0" smtClean="0"/>
              <a:t>съществуват </a:t>
            </a:r>
            <a:r>
              <a:rPr lang="ru-RU" sz="1800" b="1" dirty="0"/>
              <a:t>различни системи, различни инфраструктури и </a:t>
            </a:r>
            <a:r>
              <a:rPr lang="ru-RU" sz="1800" b="1" dirty="0" smtClean="0"/>
              <a:t>политики - </a:t>
            </a:r>
            <a:r>
              <a:rPr lang="ru-RU" sz="1800" dirty="0" smtClean="0"/>
              <a:t>основно се прилага мулти- </a:t>
            </a:r>
            <a:r>
              <a:rPr lang="ru-RU" sz="1800" dirty="0"/>
              <a:t>и междуведомствено </a:t>
            </a:r>
            <a:r>
              <a:rPr lang="ru-RU" sz="1800" dirty="0" smtClean="0"/>
              <a:t>наблюдение на случаи на НПД </a:t>
            </a:r>
            <a:r>
              <a:rPr lang="ru-RU" sz="1800" dirty="0"/>
              <a:t>(ако изобщо се </a:t>
            </a:r>
            <a:r>
              <a:rPr lang="ru-RU" sz="1800" dirty="0" smtClean="0"/>
              <a:t>прилага)</a:t>
            </a:r>
            <a:endParaRPr lang="en-GB" sz="1800" dirty="0" smtClean="0"/>
          </a:p>
          <a:p>
            <a:r>
              <a:rPr lang="ru-RU" sz="1800" b="1" dirty="0" smtClean="0"/>
              <a:t>Информация</a:t>
            </a:r>
            <a:r>
              <a:rPr lang="ru-RU" sz="1800" b="1" dirty="0"/>
              <a:t>, свързана </a:t>
            </a:r>
            <a:r>
              <a:rPr lang="ru-RU" sz="1800" b="1" dirty="0" smtClean="0"/>
              <a:t>с НПС се събира </a:t>
            </a:r>
            <a:r>
              <a:rPr lang="bg-BG" sz="1800" b="1" dirty="0" smtClean="0"/>
              <a:t>в хода на изпълнение на други рутинни задачи, </a:t>
            </a:r>
            <a:r>
              <a:rPr lang="bg-BG" sz="1800" dirty="0" smtClean="0"/>
              <a:t>в зависимост от сектора, в който се събират данните  </a:t>
            </a:r>
          </a:p>
          <a:p>
            <a:r>
              <a:rPr lang="bg-BG" sz="1800" b="1" dirty="0" smtClean="0"/>
              <a:t>Събираните данни са въз основа на различни дефиниции, методологии и инструменти, в зависимост от </a:t>
            </a:r>
          </a:p>
          <a:p>
            <a:r>
              <a:rPr lang="bg-BG" sz="1800" b="1" dirty="0" smtClean="0"/>
              <a:t>секторите, включени </a:t>
            </a:r>
            <a:r>
              <a:rPr lang="en-US" sz="1800" dirty="0" smtClean="0"/>
              <a:t>i</a:t>
            </a:r>
            <a:r>
              <a:rPr lang="bg-BG" sz="1800" dirty="0" smtClean="0"/>
              <a:t> в администрирането на случаи на НПД</a:t>
            </a:r>
            <a:r>
              <a:rPr lang="bg-BG" sz="1800" b="1" dirty="0" smtClean="0"/>
              <a:t> </a:t>
            </a:r>
            <a:r>
              <a:rPr lang="bg-BG" sz="1800" dirty="0" smtClean="0"/>
              <a:t>в отделните страни </a:t>
            </a:r>
            <a:r>
              <a:rPr lang="en-US" sz="1800" dirty="0" smtClean="0"/>
              <a:t>(</a:t>
            </a:r>
            <a:r>
              <a:rPr lang="bg-BG" sz="1800" dirty="0" smtClean="0"/>
              <a:t>здравеопазване</a:t>
            </a:r>
            <a:r>
              <a:rPr lang="en-US" sz="1800" dirty="0" smtClean="0"/>
              <a:t>, </a:t>
            </a:r>
            <a:r>
              <a:rPr lang="bg-BG" sz="1800" dirty="0" smtClean="0"/>
              <a:t>социални дейности</a:t>
            </a:r>
            <a:r>
              <a:rPr lang="en-US" sz="1800" dirty="0" smtClean="0"/>
              <a:t>,</a:t>
            </a:r>
            <a:r>
              <a:rPr lang="bg-BG" sz="1800" dirty="0" smtClean="0"/>
              <a:t>правосъдие</a:t>
            </a:r>
            <a:r>
              <a:rPr lang="en-US" sz="1800" dirty="0" smtClean="0"/>
              <a:t>, </a:t>
            </a:r>
            <a:r>
              <a:rPr lang="bg-BG" sz="1800" dirty="0" smtClean="0"/>
              <a:t>полиция</a:t>
            </a:r>
            <a:r>
              <a:rPr lang="en-US" sz="1800" dirty="0" smtClean="0"/>
              <a:t>)</a:t>
            </a:r>
          </a:p>
          <a:p>
            <a:pPr marL="446088" lvl="1" indent="-227013">
              <a:lnSpc>
                <a:spcPct val="80000"/>
              </a:lnSpc>
            </a:pPr>
            <a:r>
              <a:rPr lang="bg-BG" sz="1800" b="1" dirty="0" smtClean="0"/>
              <a:t>службите, </a:t>
            </a:r>
            <a:r>
              <a:rPr lang="bg-BG" sz="1800" dirty="0" smtClean="0"/>
              <a:t>включени в администриране на случаи на НПД в един и същи или различни  сектори в отделните страни </a:t>
            </a:r>
          </a:p>
          <a:p>
            <a:pPr marL="446088" lvl="1" indent="-227013">
              <a:lnSpc>
                <a:spcPct val="80000"/>
              </a:lnSpc>
            </a:pPr>
            <a:r>
              <a:rPr lang="bg-BG" sz="1800" b="1" dirty="0" smtClean="0"/>
              <a:t>Професионалистите, </a:t>
            </a:r>
            <a:r>
              <a:rPr lang="bg-BG" sz="1800" dirty="0" smtClean="0"/>
              <a:t>работещи в една и съща или различни</a:t>
            </a:r>
            <a:endParaRPr lang="en-US" sz="2000" dirty="0" smtClean="0"/>
          </a:p>
        </p:txBody>
      </p:sp>
      <p:sp>
        <p:nvSpPr>
          <p:cNvPr id="4" name="Rectangle 3"/>
          <p:cNvSpPr/>
          <p:nvPr/>
        </p:nvSpPr>
        <p:spPr>
          <a:xfrm>
            <a:off x="630333" y="4916384"/>
            <a:ext cx="11280618" cy="1274195"/>
          </a:xfrm>
          <a:prstGeom prst="rect">
            <a:avLst/>
          </a:prstGeom>
        </p:spPr>
        <p:txBody>
          <a:bodyPr wrap="square">
            <a:spAutoFit/>
          </a:bodyPr>
          <a:lstStyle/>
          <a:p>
            <a:pPr algn="just">
              <a:lnSpc>
                <a:spcPct val="80000"/>
              </a:lnSpc>
            </a:pPr>
            <a:r>
              <a:rPr lang="bg-BG" sz="2400" dirty="0" smtClean="0">
                <a:solidFill>
                  <a:schemeClr val="accent5"/>
                </a:solidFill>
                <a:latin typeface="Segoe UI Light" panose="020B0502040204020203" pitchFamily="34" charset="0"/>
                <a:cs typeface="Segoe UI Light" panose="020B0502040204020203" pitchFamily="34" charset="0"/>
              </a:rPr>
              <a:t>Ниво обществено здраве</a:t>
            </a:r>
            <a:r>
              <a:rPr lang="en-US" sz="2400" dirty="0" smtClean="0">
                <a:solidFill>
                  <a:schemeClr val="accent5"/>
                </a:solidFill>
                <a:latin typeface="Segoe UI Light" panose="020B0502040204020203" pitchFamily="34" charset="0"/>
                <a:cs typeface="Segoe UI Light" panose="020B0502040204020203" pitchFamily="34" charset="0"/>
              </a:rPr>
              <a:t>: </a:t>
            </a:r>
            <a:r>
              <a:rPr lang="ru-RU" sz="2400" dirty="0">
                <a:solidFill>
                  <a:schemeClr val="accent5"/>
                </a:solidFill>
                <a:latin typeface="Segoe UI Light" panose="020B0502040204020203" pitchFamily="34" charset="0"/>
                <a:cs typeface="Segoe UI Light" panose="020B0502040204020203" pitchFamily="34" charset="0"/>
              </a:rPr>
              <a:t>недостатъчни данни за мащаба и </a:t>
            </a:r>
            <a:r>
              <a:rPr lang="ru-RU" sz="2400" dirty="0" smtClean="0">
                <a:solidFill>
                  <a:schemeClr val="accent5"/>
                </a:solidFill>
                <a:latin typeface="Segoe UI Light" panose="020B0502040204020203" pitchFamily="34" charset="0"/>
                <a:cs typeface="Segoe UI Light" panose="020B0502040204020203" pitchFamily="34" charset="0"/>
              </a:rPr>
              <a:t>тенденциите </a:t>
            </a:r>
            <a:r>
              <a:rPr lang="ru-RU" sz="2400" dirty="0">
                <a:solidFill>
                  <a:schemeClr val="accent5"/>
                </a:solidFill>
                <a:latin typeface="Segoe UI Light" panose="020B0502040204020203" pitchFamily="34" charset="0"/>
                <a:cs typeface="Segoe UI Light" panose="020B0502040204020203" pitchFamily="34" charset="0"/>
              </a:rPr>
              <a:t>на </a:t>
            </a:r>
            <a:r>
              <a:rPr lang="ru-RU" sz="2400" dirty="0" smtClean="0">
                <a:solidFill>
                  <a:schemeClr val="accent5"/>
                </a:solidFill>
                <a:latin typeface="Segoe UI Light" panose="020B0502040204020203" pitchFamily="34" charset="0"/>
                <a:cs typeface="Segoe UI Light" panose="020B0502040204020203" pitchFamily="34" charset="0"/>
              </a:rPr>
              <a:t>проблема</a:t>
            </a:r>
          </a:p>
          <a:p>
            <a:pPr algn="just">
              <a:lnSpc>
                <a:spcPct val="80000"/>
              </a:lnSpc>
            </a:pPr>
            <a:r>
              <a:rPr lang="ru-RU" sz="2400" dirty="0" smtClean="0">
                <a:solidFill>
                  <a:schemeClr val="accent5"/>
                </a:solidFill>
                <a:latin typeface="Segoe UI Light" panose="020B0502040204020203" pitchFamily="34" charset="0"/>
                <a:cs typeface="Segoe UI Light" panose="020B0502040204020203" pitchFamily="34" charset="0"/>
              </a:rPr>
              <a:t>Липса </a:t>
            </a:r>
            <a:r>
              <a:rPr lang="ru-RU" sz="2400" dirty="0">
                <a:solidFill>
                  <a:schemeClr val="accent5"/>
                </a:solidFill>
                <a:latin typeface="Segoe UI Light" panose="020B0502040204020203" pitchFamily="34" charset="0"/>
                <a:cs typeface="Segoe UI Light" panose="020B0502040204020203" pitchFamily="34" charset="0"/>
              </a:rPr>
              <a:t>на стабилна основа за оценка на прилаганите в момента политики и интервенции</a:t>
            </a:r>
            <a:endParaRPr lang="ru-RU" sz="2400" dirty="0" smtClean="0">
              <a:solidFill>
                <a:schemeClr val="accent5"/>
              </a:solidFill>
              <a:latin typeface="Segoe UI Light" panose="020B0502040204020203" pitchFamily="34" charset="0"/>
              <a:cs typeface="Segoe UI Light" panose="020B0502040204020203" pitchFamily="34" charset="0"/>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bg-BG" b="1" dirty="0" smtClean="0">
                <a:solidFill>
                  <a:schemeClr val="tx1">
                    <a:lumMod val="50000"/>
                    <a:lumOff val="50000"/>
                  </a:schemeClr>
                </a:solidFill>
              </a:rPr>
              <a:t>Недостатъчно докладване</a:t>
            </a:r>
            <a:endParaRPr lang="en-US" dirty="0"/>
          </a:p>
        </p:txBody>
      </p:sp>
      <p:sp>
        <p:nvSpPr>
          <p:cNvPr id="3" name="Content Placeholder 2"/>
          <p:cNvSpPr>
            <a:spLocks noGrp="1"/>
          </p:cNvSpPr>
          <p:nvPr>
            <p:ph idx="1"/>
          </p:nvPr>
        </p:nvSpPr>
        <p:spPr/>
        <p:txBody>
          <a:bodyPr>
            <a:normAutofit fontScale="85000" lnSpcReduction="20000"/>
          </a:bodyPr>
          <a:lstStyle/>
          <a:p>
            <a:pPr marL="263525" indent="-263525"/>
            <a:r>
              <a:rPr lang="ru-RU" dirty="0"/>
              <a:t>професионалисти в първичната </a:t>
            </a:r>
            <a:r>
              <a:rPr lang="ru-RU" dirty="0" smtClean="0"/>
              <a:t>здравна помощ, педиатрията, </a:t>
            </a:r>
            <a:r>
              <a:rPr lang="ru-RU" dirty="0"/>
              <a:t>службите за психично здраве, училищата, социалните служби и правоприлагащите органи играят важна роля при откриването и докладването на малтретиране на деца, тъй като те се сблъскват с деца в ежедневната си работа</a:t>
            </a:r>
            <a:endParaRPr lang="en-US" dirty="0" smtClean="0"/>
          </a:p>
          <a:p>
            <a:pPr marL="263525" indent="-263525"/>
            <a:r>
              <a:rPr lang="ru-RU" dirty="0"/>
              <a:t>наличието на професионални групи, съобщаващи за </a:t>
            </a:r>
            <a:r>
              <a:rPr lang="ru-RU" dirty="0" smtClean="0"/>
              <a:t>НПД, </a:t>
            </a:r>
            <a:r>
              <a:rPr lang="ru-RU" dirty="0"/>
              <a:t>може да </a:t>
            </a:r>
            <a:r>
              <a:rPr lang="ru-RU" dirty="0" smtClean="0"/>
              <a:t>допринесе за  </a:t>
            </a:r>
            <a:r>
              <a:rPr lang="ru-RU" dirty="0"/>
              <a:t>разбирането за обхвата на проблема и потенциално да доведе до по-ранно </a:t>
            </a:r>
            <a:r>
              <a:rPr lang="ru-RU" dirty="0" smtClean="0"/>
              <a:t>предприемане  на превантивни </a:t>
            </a:r>
            <a:r>
              <a:rPr lang="ru-RU" dirty="0"/>
              <a:t>мерки</a:t>
            </a:r>
            <a:endParaRPr lang="en-US" dirty="0" smtClean="0"/>
          </a:p>
          <a:p>
            <a:pPr marL="263525" indent="-263525"/>
            <a:r>
              <a:rPr lang="bg-BG" b="1" dirty="0" smtClean="0"/>
              <a:t>По различни причини ОБАЧЕ</a:t>
            </a:r>
            <a:endParaRPr lang="en-US" dirty="0" smtClean="0"/>
          </a:p>
          <a:p>
            <a:pPr marL="263525" indent="-263525">
              <a:buNone/>
            </a:pPr>
            <a:r>
              <a:rPr lang="en-US" b="1" dirty="0" smtClean="0"/>
              <a:t>	</a:t>
            </a:r>
          </a:p>
          <a:p>
            <a:pPr marL="263525" indent="-263525">
              <a:buNone/>
            </a:pPr>
            <a:r>
              <a:rPr lang="ru-RU" b="1" dirty="0" smtClean="0">
                <a:solidFill>
                  <a:schemeClr val="accent1"/>
                </a:solidFill>
              </a:rPr>
              <a:t>Според </a:t>
            </a:r>
            <a:r>
              <a:rPr lang="ru-RU" b="1" dirty="0">
                <a:solidFill>
                  <a:schemeClr val="accent1"/>
                </a:solidFill>
              </a:rPr>
              <a:t>съществуващите данни </a:t>
            </a:r>
            <a:r>
              <a:rPr lang="ru-RU" b="1" dirty="0" smtClean="0">
                <a:solidFill>
                  <a:schemeClr val="accent1"/>
                </a:solidFill>
              </a:rPr>
              <a:t>от проучвания </a:t>
            </a:r>
            <a:r>
              <a:rPr lang="ru-RU" b="1" dirty="0">
                <a:solidFill>
                  <a:schemeClr val="accent1"/>
                </a:solidFill>
              </a:rPr>
              <a:t>в САЩ, Великобритания, Канада, Нова Зеландия, Австралия, Северна Европа </a:t>
            </a:r>
            <a:r>
              <a:rPr lang="ru-RU" b="1" dirty="0" smtClean="0">
                <a:solidFill>
                  <a:schemeClr val="accent1"/>
                </a:solidFill>
              </a:rPr>
              <a:t>, Африка</a:t>
            </a:r>
            <a:endParaRPr lang="en-US" dirty="0"/>
          </a:p>
          <a:p>
            <a:pPr marL="263525" indent="-263525">
              <a:buNone/>
            </a:pPr>
            <a:r>
              <a:rPr lang="ru-RU" sz="3800" b="1" dirty="0" smtClean="0">
                <a:solidFill>
                  <a:schemeClr val="accent1"/>
                </a:solidFill>
              </a:rPr>
              <a:t>малтретирането </a:t>
            </a:r>
            <a:r>
              <a:rPr lang="ru-RU" sz="3800" b="1" dirty="0">
                <a:solidFill>
                  <a:schemeClr val="accent1"/>
                </a:solidFill>
              </a:rPr>
              <a:t>на деца се подценява в световен </a:t>
            </a:r>
            <a:r>
              <a:rPr lang="ru-RU" sz="3800" b="1" dirty="0" smtClean="0">
                <a:solidFill>
                  <a:schemeClr val="accent1"/>
                </a:solidFill>
              </a:rPr>
              <a:t>мащаб</a:t>
            </a:r>
            <a:endParaRPr lang="en-US" sz="3800" dirty="0" smtClean="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bg-BG" b="1" dirty="0" smtClean="0">
                <a:solidFill>
                  <a:schemeClr val="tx1">
                    <a:lumMod val="50000"/>
                    <a:lumOff val="50000"/>
                  </a:schemeClr>
                </a:solidFill>
              </a:rPr>
              <a:t>4 ОСНОВНИ ФАКТОРА ЗА НЕДОСТАТЪЧНОТО ДОКЛАДВАНЕ</a:t>
            </a:r>
            <a:endParaRPr lang="en-US" dirty="0"/>
          </a:p>
        </p:txBody>
      </p:sp>
      <p:sp>
        <p:nvSpPr>
          <p:cNvPr id="3" name="Content Placeholder 2"/>
          <p:cNvSpPr>
            <a:spLocks noGrp="1"/>
          </p:cNvSpPr>
          <p:nvPr>
            <p:ph idx="1"/>
          </p:nvPr>
        </p:nvSpPr>
        <p:spPr/>
        <p:txBody>
          <a:bodyPr>
            <a:normAutofit/>
          </a:bodyPr>
          <a:lstStyle/>
          <a:p>
            <a:pPr fontAlgn="base">
              <a:lnSpc>
                <a:spcPct val="110000"/>
              </a:lnSpc>
              <a:spcAft>
                <a:spcPct val="0"/>
              </a:spcAft>
              <a:buSzPct val="100000"/>
            </a:pPr>
            <a:r>
              <a:rPr lang="ru-RU" sz="2200" b="1" dirty="0"/>
              <a:t>неадекватно обучение и / или знания </a:t>
            </a:r>
            <a:r>
              <a:rPr lang="ru-RU" sz="2200" b="1" dirty="0" smtClean="0"/>
              <a:t> на  </a:t>
            </a:r>
            <a:r>
              <a:rPr lang="ru-RU" sz="2200" b="1" dirty="0"/>
              <a:t>професионалните общности за моделите в поведението на детето и </a:t>
            </a:r>
            <a:r>
              <a:rPr lang="ru-RU" sz="2200" b="1" dirty="0" smtClean="0"/>
              <a:t>симптомите, </a:t>
            </a:r>
            <a:r>
              <a:rPr lang="ru-RU" sz="2200" b="1" dirty="0"/>
              <a:t>които </a:t>
            </a:r>
            <a:r>
              <a:rPr lang="ru-RU" sz="2200" b="1" dirty="0" smtClean="0"/>
              <a:t>често показват </a:t>
            </a:r>
            <a:r>
              <a:rPr lang="ru-RU" sz="2200" b="1" dirty="0"/>
              <a:t>съществуващо </a:t>
            </a:r>
            <a:r>
              <a:rPr lang="ru-RU" sz="2200" b="1" dirty="0" smtClean="0"/>
              <a:t>НПД</a:t>
            </a:r>
          </a:p>
          <a:p>
            <a:pPr fontAlgn="base">
              <a:lnSpc>
                <a:spcPct val="110000"/>
              </a:lnSpc>
              <a:spcAft>
                <a:spcPct val="0"/>
              </a:spcAft>
              <a:buSzPct val="100000"/>
            </a:pPr>
            <a:r>
              <a:rPr lang="ru-RU" sz="2200" b="1" dirty="0"/>
              <a:t>опасения и несигурност относно безопасността </a:t>
            </a:r>
            <a:r>
              <a:rPr lang="ru-RU" sz="2200" b="1" dirty="0" smtClean="0"/>
              <a:t>при  докладване </a:t>
            </a:r>
            <a:r>
              <a:rPr lang="ru-RU" sz="2200" b="1" dirty="0"/>
              <a:t>и / или препращане на подозирания случай</a:t>
            </a:r>
            <a:endParaRPr lang="en-US" sz="1100" b="1" dirty="0" smtClean="0"/>
          </a:p>
          <a:p>
            <a:pPr fontAlgn="base">
              <a:lnSpc>
                <a:spcPct val="110000"/>
              </a:lnSpc>
              <a:spcAft>
                <a:spcPct val="0"/>
              </a:spcAft>
              <a:buSzPct val="100000"/>
            </a:pPr>
            <a:r>
              <a:rPr lang="ru-RU" sz="2200" b="1" dirty="0" smtClean="0"/>
              <a:t>културни</a:t>
            </a:r>
            <a:r>
              <a:rPr lang="ru-RU" sz="2200" b="1" dirty="0"/>
              <a:t>, религиозни и </a:t>
            </a:r>
            <a:r>
              <a:rPr lang="ru-RU" sz="2200" b="1" dirty="0" smtClean="0"/>
              <a:t>персонални  </a:t>
            </a:r>
            <a:r>
              <a:rPr lang="ru-RU" sz="2200" b="1" dirty="0"/>
              <a:t>конструкции за </a:t>
            </a:r>
            <a:r>
              <a:rPr lang="ru-RU" sz="2200" b="1" dirty="0" smtClean="0"/>
              <a:t>«святост и неприкосновеност» на семсйството сред </a:t>
            </a:r>
            <a:r>
              <a:rPr lang="ru-RU" sz="2200" b="1" dirty="0"/>
              <a:t>обществени структури</a:t>
            </a:r>
            <a:endParaRPr lang="en-US" sz="1100" b="1" dirty="0" smtClean="0"/>
          </a:p>
          <a:p>
            <a:pPr fontAlgn="base">
              <a:lnSpc>
                <a:spcPct val="110000"/>
              </a:lnSpc>
              <a:spcAft>
                <a:spcPct val="0"/>
              </a:spcAft>
              <a:buSzPct val="100000"/>
            </a:pPr>
            <a:r>
              <a:rPr lang="ru-RU" sz="2200" b="1" dirty="0" smtClean="0"/>
              <a:t>липсата </a:t>
            </a:r>
            <a:r>
              <a:rPr lang="ru-RU" sz="2200" b="1" dirty="0"/>
              <a:t>на доверие във възможностите и способността на съответните агенции да се грижат по подходящ начин за детето по начин, съобразен с най-добрия интерес на детето</a:t>
            </a:r>
            <a:endParaRPr lang="en-US" sz="2200" b="1" dirty="0" smtClean="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ru-RU" dirty="0" smtClean="0">
                <a:solidFill>
                  <a:srgbClr val="00B0F0"/>
                </a:solidFill>
                <a:cs typeface="Times New Roman" panose="02020603050405020304" pitchFamily="18" charset="0"/>
              </a:rPr>
              <a:t>Причини, които могат да попречат </a:t>
            </a:r>
            <a:r>
              <a:rPr lang="ru-RU" dirty="0">
                <a:solidFill>
                  <a:srgbClr val="00B0F0"/>
                </a:solidFill>
                <a:cs typeface="Times New Roman" panose="02020603050405020304" pitchFamily="18" charset="0"/>
              </a:rPr>
              <a:t>на </a:t>
            </a:r>
            <a:r>
              <a:rPr lang="ru-RU" dirty="0" smtClean="0">
                <a:solidFill>
                  <a:srgbClr val="00B0F0"/>
                </a:solidFill>
                <a:cs typeface="Times New Roman" panose="02020603050405020304" pitchFamily="18" charset="0"/>
              </a:rPr>
              <a:t>решението </a:t>
            </a:r>
            <a:r>
              <a:rPr lang="ru-RU" dirty="0">
                <a:solidFill>
                  <a:srgbClr val="00B0F0"/>
                </a:solidFill>
                <a:cs typeface="Times New Roman" panose="02020603050405020304" pitchFamily="18" charset="0"/>
              </a:rPr>
              <a:t>за докладване на </a:t>
            </a:r>
            <a:r>
              <a:rPr lang="ru-RU" dirty="0" smtClean="0">
                <a:solidFill>
                  <a:srgbClr val="00B0F0"/>
                </a:solidFill>
                <a:cs typeface="Times New Roman" panose="02020603050405020304" pitchFamily="18" charset="0"/>
              </a:rPr>
              <a:t>НПД</a:t>
            </a:r>
            <a:endParaRPr lang="en-US" dirty="0">
              <a:solidFill>
                <a:srgbClr val="00B0F0"/>
              </a:solidFill>
            </a:endParaRPr>
          </a:p>
        </p:txBody>
      </p:sp>
      <p:sp>
        <p:nvSpPr>
          <p:cNvPr id="3" name="Content Placeholder 2"/>
          <p:cNvSpPr>
            <a:spLocks noGrp="1"/>
          </p:cNvSpPr>
          <p:nvPr>
            <p:ph idx="1"/>
          </p:nvPr>
        </p:nvSpPr>
        <p:spPr>
          <a:xfrm>
            <a:off x="838200" y="1825625"/>
            <a:ext cx="4810432" cy="4351338"/>
          </a:xfrm>
        </p:spPr>
        <p:txBody>
          <a:bodyPr>
            <a:noAutofit/>
          </a:bodyPr>
          <a:lstStyle/>
          <a:p>
            <a:pPr marL="180975" lvl="0" indent="-180975">
              <a:lnSpc>
                <a:spcPct val="115000"/>
              </a:lnSpc>
              <a:spcAft>
                <a:spcPts val="0"/>
              </a:spcAft>
              <a:buClr>
                <a:srgbClr val="BD582C"/>
              </a:buClr>
              <a:buSzPts val="1000"/>
              <a:buNone/>
            </a:pPr>
            <a:r>
              <a:rPr lang="bg-BG" sz="2000" b="1" dirty="0">
                <a:ea typeface="Times New Roman" panose="02020603050405020304" pitchFamily="18" charset="0"/>
              </a:rPr>
              <a:t>Нагласи и вярвания </a:t>
            </a:r>
            <a:r>
              <a:rPr lang="bg-BG" sz="2000" dirty="0" smtClean="0">
                <a:ea typeface="Times New Roman" panose="02020603050405020304" pitchFamily="18" charset="0"/>
              </a:rPr>
              <a:t>като</a:t>
            </a:r>
          </a:p>
          <a:p>
            <a:pPr marL="180975" lvl="0" indent="-180975">
              <a:lnSpc>
                <a:spcPct val="115000"/>
              </a:lnSpc>
              <a:spcAft>
                <a:spcPts val="0"/>
              </a:spcAft>
              <a:buClr>
                <a:srgbClr val="BD582C"/>
              </a:buClr>
              <a:buSzPts val="1000"/>
              <a:buNone/>
            </a:pPr>
            <a:r>
              <a:rPr lang="en-US" sz="2000" i="1" dirty="0" smtClean="0">
                <a:ea typeface="Times New Roman" panose="02020603050405020304" pitchFamily="18" charset="0"/>
              </a:rPr>
              <a:t>“</a:t>
            </a:r>
            <a:r>
              <a:rPr lang="bg-BG" sz="2000" i="1" dirty="0" smtClean="0">
                <a:ea typeface="Times New Roman" panose="02020603050405020304" pitchFamily="18" charset="0"/>
              </a:rPr>
              <a:t>Това не е мое задължение</a:t>
            </a:r>
            <a:r>
              <a:rPr lang="en-US" sz="2000" i="1" dirty="0" smtClean="0">
                <a:ea typeface="Times New Roman" panose="02020603050405020304" pitchFamily="18" charset="0"/>
              </a:rPr>
              <a:t>”</a:t>
            </a:r>
            <a:endParaRPr lang="el-GR" sz="3200" i="1" dirty="0" smtClean="0">
              <a:latin typeface="Times New Roman" panose="02020603050405020304" pitchFamily="18" charset="0"/>
              <a:ea typeface="Times New Roman" panose="02020603050405020304" pitchFamily="18" charset="0"/>
            </a:endParaRPr>
          </a:p>
          <a:p>
            <a:pPr marL="180975" indent="-180975">
              <a:lnSpc>
                <a:spcPct val="115000"/>
              </a:lnSpc>
              <a:buClr>
                <a:srgbClr val="BD582C"/>
              </a:buClr>
              <a:buSzPts val="1000"/>
              <a:buFont typeface="Wingdings 3" panose="05040102010807070707" pitchFamily="18" charset="2"/>
              <a:buChar char=""/>
            </a:pPr>
            <a:r>
              <a:rPr lang="en-US" sz="2000" i="1" dirty="0" smtClean="0">
                <a:ea typeface="Times New Roman" panose="02020603050405020304" pitchFamily="18" charset="0"/>
              </a:rPr>
              <a:t>“</a:t>
            </a:r>
            <a:r>
              <a:rPr lang="ru-RU" sz="2000" i="1" dirty="0">
                <a:ea typeface="Times New Roman" panose="02020603050405020304" pitchFamily="18" charset="0"/>
              </a:rPr>
              <a:t>Чувствам се неудобно да се намесвам в живота на семейството</a:t>
            </a:r>
            <a:r>
              <a:rPr lang="en-US" sz="2000" i="1" dirty="0" smtClean="0">
                <a:ea typeface="Times New Roman" panose="02020603050405020304" pitchFamily="18" charset="0"/>
              </a:rPr>
              <a:t>”</a:t>
            </a:r>
            <a:endParaRPr lang="el-GR" sz="2000" i="1" dirty="0" smtClean="0">
              <a:ea typeface="Times New Roman" panose="02020603050405020304" pitchFamily="18" charset="0"/>
            </a:endParaRPr>
          </a:p>
          <a:p>
            <a:pPr marL="180975" lvl="0" indent="-180975">
              <a:lnSpc>
                <a:spcPct val="115000"/>
              </a:lnSpc>
              <a:buClr>
                <a:srgbClr val="BD582C"/>
              </a:buClr>
              <a:buSzPts val="1000"/>
              <a:buFont typeface="Wingdings 3" panose="05040102010807070707" pitchFamily="18" charset="2"/>
              <a:buChar char=""/>
            </a:pPr>
            <a:r>
              <a:rPr lang="en-US" sz="2000" dirty="0" smtClean="0">
                <a:ea typeface="Times New Roman" panose="02020603050405020304" pitchFamily="18" charset="0"/>
              </a:rPr>
              <a:t>“</a:t>
            </a:r>
            <a:r>
              <a:rPr lang="bg-BG" sz="2000" i="1" dirty="0" smtClean="0">
                <a:ea typeface="Times New Roman" panose="02020603050405020304" pitchFamily="18" charset="0"/>
              </a:rPr>
              <a:t>Нищо не можеше да се направиза да се подобри ситуацията</a:t>
            </a:r>
            <a:r>
              <a:rPr lang="en-US" sz="2000" dirty="0" smtClean="0">
                <a:ea typeface="Times New Roman" panose="02020603050405020304" pitchFamily="18" charset="0"/>
              </a:rPr>
              <a:t>”</a:t>
            </a:r>
          </a:p>
          <a:p>
            <a:pPr marL="180975" lvl="0" indent="-180975">
              <a:lnSpc>
                <a:spcPct val="115000"/>
              </a:lnSpc>
              <a:buClr>
                <a:srgbClr val="BD582C"/>
              </a:buClr>
              <a:buSzPts val="1000"/>
              <a:buFont typeface="Wingdings 3" panose="05040102010807070707" pitchFamily="18" charset="2"/>
              <a:buChar char=""/>
            </a:pPr>
            <a:r>
              <a:rPr lang="en-US" sz="2000" i="1" dirty="0" smtClean="0">
                <a:ea typeface="Times New Roman" panose="02020603050405020304" pitchFamily="18" charset="0"/>
              </a:rPr>
              <a:t>“</a:t>
            </a:r>
            <a:r>
              <a:rPr lang="ru-RU" sz="2000" i="1" dirty="0">
                <a:ea typeface="Times New Roman" panose="02020603050405020304" pitchFamily="18" charset="0"/>
              </a:rPr>
              <a:t>докладването </a:t>
            </a:r>
            <a:r>
              <a:rPr lang="ru-RU" sz="2000" i="1" dirty="0" smtClean="0">
                <a:ea typeface="Times New Roman" panose="02020603050405020304" pitchFamily="18" charset="0"/>
              </a:rPr>
              <a:t>не би могло </a:t>
            </a:r>
            <a:r>
              <a:rPr lang="ru-RU" sz="2000" i="1" dirty="0">
                <a:ea typeface="Times New Roman" panose="02020603050405020304" pitchFamily="18" charset="0"/>
              </a:rPr>
              <a:t>да помогне на детето или семейството</a:t>
            </a:r>
            <a:r>
              <a:rPr lang="en-US" sz="2000" i="1" dirty="0" smtClean="0">
                <a:ea typeface="Times New Roman" panose="02020603050405020304" pitchFamily="18" charset="0"/>
              </a:rPr>
              <a:t>“</a:t>
            </a:r>
            <a:endParaRPr lang="el-GR" sz="2000" i="1" dirty="0" smtClean="0">
              <a:ea typeface="Times New Roman" panose="02020603050405020304" pitchFamily="18" charset="0"/>
            </a:endParaRPr>
          </a:p>
        </p:txBody>
      </p:sp>
      <p:sp>
        <p:nvSpPr>
          <p:cNvPr id="4" name="Content Placeholder 2"/>
          <p:cNvSpPr txBox="1">
            <a:spLocks/>
          </p:cNvSpPr>
          <p:nvPr/>
        </p:nvSpPr>
        <p:spPr>
          <a:xfrm>
            <a:off x="6255774" y="1815797"/>
            <a:ext cx="5193890" cy="4351338"/>
          </a:xfrm>
          <a:prstGeom prst="rect">
            <a:avLst/>
          </a:prstGeom>
        </p:spPr>
        <p:txBody>
          <a:bodyPr vert="horz" lIns="91440" tIns="45720" rIns="91440" bIns="45720" rtlCol="0">
            <a:noAutofit/>
          </a:bodyPr>
          <a:lstStyle/>
          <a:p>
            <a:pPr marL="180975" marR="0" lvl="0" indent="-180975" algn="l" defTabSz="914377" rtl="0" eaLnBrk="1" fontAlgn="auto" latinLnBrk="0" hangingPunct="1">
              <a:lnSpc>
                <a:spcPct val="115000"/>
              </a:lnSpc>
              <a:spcBef>
                <a:spcPts val="1000"/>
              </a:spcBef>
              <a:spcAft>
                <a:spcPts val="0"/>
              </a:spcAft>
              <a:buClr>
                <a:srgbClr val="BD582C"/>
              </a:buClr>
              <a:buSzPts val="1000"/>
              <a:tabLst/>
              <a:defRPr/>
            </a:pPr>
            <a:r>
              <a:rPr kumimoji="0" lang="bg-BG" sz="2000" b="1" i="0" u="none" strike="noStrike" kern="1200" cap="none" spc="0" normalizeH="0" baseline="0" noProof="0" dirty="0" smtClean="0">
                <a:ln>
                  <a:noFill/>
                </a:ln>
                <a:solidFill>
                  <a:schemeClr val="tx1"/>
                </a:solidFill>
                <a:effectLst/>
                <a:uLnTx/>
                <a:uFillTx/>
                <a:latin typeface="Segoe UI Light" panose="020B0502040204020203" pitchFamily="34" charset="0"/>
                <a:ea typeface="Times New Roman" panose="02020603050405020304" pitchFamily="18" charset="0"/>
                <a:cs typeface="Segoe UI Light" panose="020B0502040204020203" pitchFamily="34" charset="0"/>
              </a:rPr>
              <a:t>поради</a:t>
            </a:r>
            <a:endParaRPr kumimoji="0" lang="el-GR" sz="3200" b="1" i="0" u="none" strike="noStrike" kern="1200" cap="none" spc="0" normalizeH="0" baseline="0" noProof="0" dirty="0" smtClean="0">
              <a:ln>
                <a:noFill/>
              </a:ln>
              <a:solidFill>
                <a:schemeClr val="tx1"/>
              </a:solidFill>
              <a:effectLst/>
              <a:uLnTx/>
              <a:uFillTx/>
              <a:latin typeface="Times New Roman" panose="02020603050405020304" pitchFamily="18" charset="0"/>
              <a:ea typeface="Times New Roman" panose="02020603050405020304" pitchFamily="18" charset="0"/>
              <a:cs typeface="Segoe UI Light" panose="020B0502040204020203" pitchFamily="34" charset="0"/>
            </a:endParaRPr>
          </a:p>
          <a:p>
            <a:pPr marL="180975" marR="0" lvl="0" indent="-180975" algn="l" defTabSz="914377" rtl="0" eaLnBrk="1" fontAlgn="auto" latinLnBrk="0" hangingPunct="1">
              <a:lnSpc>
                <a:spcPct val="115000"/>
              </a:lnSpc>
              <a:spcBef>
                <a:spcPts val="1000"/>
              </a:spcBef>
              <a:spcAft>
                <a:spcPts val="0"/>
              </a:spcAft>
              <a:buClr>
                <a:srgbClr val="BD582C"/>
              </a:buClr>
              <a:buSzPts val="1000"/>
              <a:buFont typeface="Wingdings 3" panose="05040102010807070707" pitchFamily="18" charset="2"/>
              <a:buChar char=""/>
              <a:tabLst/>
              <a:defRPr/>
            </a:pPr>
            <a:r>
              <a:rPr kumimoji="0" lang="bg-BG" sz="2000" b="0" i="0" u="none" strike="noStrike" kern="1200" cap="none" spc="0" normalizeH="0" baseline="0" noProof="0" dirty="0" smtClean="0">
                <a:ln>
                  <a:noFill/>
                </a:ln>
                <a:solidFill>
                  <a:schemeClr val="tx1"/>
                </a:solidFill>
                <a:effectLst/>
                <a:uLnTx/>
                <a:uFillTx/>
                <a:latin typeface="Segoe UI Light" panose="020B0502040204020203" pitchFamily="34" charset="0"/>
                <a:ea typeface="Times New Roman" panose="02020603050405020304" pitchFamily="18" charset="0"/>
                <a:cs typeface="Segoe UI Light" panose="020B0502040204020203" pitchFamily="34" charset="0"/>
              </a:rPr>
              <a:t>Липса на адквани знания</a:t>
            </a:r>
            <a:r>
              <a:rPr kumimoji="0" lang="bg-BG" sz="2000" b="0" i="0" u="none" strike="noStrike" kern="1200" cap="none" spc="0" normalizeH="0" noProof="0" dirty="0" smtClean="0">
                <a:ln>
                  <a:noFill/>
                </a:ln>
                <a:solidFill>
                  <a:schemeClr val="tx1"/>
                </a:solidFill>
                <a:effectLst/>
                <a:uLnTx/>
                <a:uFillTx/>
                <a:latin typeface="Segoe UI Light" panose="020B0502040204020203" pitchFamily="34" charset="0"/>
                <a:ea typeface="Times New Roman" panose="02020603050405020304" pitchFamily="18" charset="0"/>
                <a:cs typeface="Segoe UI Light" panose="020B0502040204020203" pitchFamily="34" charset="0"/>
              </a:rPr>
              <a:t> за НПД</a:t>
            </a:r>
            <a:endParaRPr kumimoji="0" lang="en-US" sz="2000" b="0" i="0" u="none" strike="noStrike" kern="1200" cap="none" spc="0" normalizeH="0" baseline="0" noProof="0" dirty="0" smtClean="0">
              <a:ln>
                <a:noFill/>
              </a:ln>
              <a:solidFill>
                <a:schemeClr val="tx1"/>
              </a:solidFill>
              <a:effectLst/>
              <a:uLnTx/>
              <a:uFillTx/>
              <a:latin typeface="Segoe UI Light" panose="020B0502040204020203" pitchFamily="34" charset="0"/>
              <a:ea typeface="Times New Roman" panose="02020603050405020304" pitchFamily="18" charset="0"/>
              <a:cs typeface="Segoe UI Light" panose="020B0502040204020203" pitchFamily="34" charset="0"/>
            </a:endParaRPr>
          </a:p>
          <a:p>
            <a:pPr marL="180975" marR="0" lvl="0" indent="-180975" algn="l" defTabSz="914377" rtl="0" eaLnBrk="1" fontAlgn="auto" latinLnBrk="0" hangingPunct="1">
              <a:lnSpc>
                <a:spcPct val="115000"/>
              </a:lnSpc>
              <a:spcBef>
                <a:spcPts val="1000"/>
              </a:spcBef>
              <a:spcAft>
                <a:spcPts val="0"/>
              </a:spcAft>
              <a:buClr>
                <a:srgbClr val="BD582C"/>
              </a:buClr>
              <a:buSzPts val="1000"/>
              <a:buFont typeface="Wingdings 3" panose="05040102010807070707" pitchFamily="18" charset="2"/>
              <a:buChar char=""/>
              <a:tabLst/>
              <a:defRPr/>
            </a:pPr>
            <a:r>
              <a:rPr kumimoji="0" lang="bg-BG" sz="2000" b="0" i="0" u="none" strike="noStrike" kern="1200" cap="none" spc="0" normalizeH="0" baseline="0" noProof="0" dirty="0" smtClean="0">
                <a:ln>
                  <a:noFill/>
                </a:ln>
                <a:solidFill>
                  <a:schemeClr val="tx1"/>
                </a:solidFill>
                <a:effectLst/>
                <a:uLnTx/>
                <a:uFillTx/>
                <a:latin typeface="Segoe UI Light" panose="020B0502040204020203" pitchFamily="34" charset="0"/>
                <a:ea typeface="Times New Roman" panose="02020603050405020304" pitchFamily="18" charset="0"/>
                <a:cs typeface="Segoe UI Light" panose="020B0502040204020203" pitchFamily="34" charset="0"/>
              </a:rPr>
              <a:t>Липса на адкватно обучение</a:t>
            </a:r>
            <a:endParaRPr kumimoji="0" lang="en-US" sz="2000" b="0" i="0" u="none" strike="noStrike" kern="1200" cap="none" spc="0" normalizeH="0" baseline="0" noProof="0" dirty="0" smtClean="0">
              <a:ln>
                <a:noFill/>
              </a:ln>
              <a:solidFill>
                <a:schemeClr val="tx1"/>
              </a:solidFill>
              <a:effectLst/>
              <a:uLnTx/>
              <a:uFillTx/>
              <a:latin typeface="Segoe UI Light" panose="020B0502040204020203" pitchFamily="34" charset="0"/>
              <a:ea typeface="Times New Roman" panose="02020603050405020304" pitchFamily="18" charset="0"/>
              <a:cs typeface="Segoe UI Light" panose="020B0502040204020203" pitchFamily="34" charset="0"/>
            </a:endParaRPr>
          </a:p>
          <a:p>
            <a:pPr marL="180975" marR="0" lvl="0" indent="-180975" algn="l" defTabSz="914377" rtl="0" eaLnBrk="1" fontAlgn="auto" latinLnBrk="0" hangingPunct="1">
              <a:lnSpc>
                <a:spcPct val="115000"/>
              </a:lnSpc>
              <a:spcBef>
                <a:spcPts val="1000"/>
              </a:spcBef>
              <a:spcAft>
                <a:spcPts val="0"/>
              </a:spcAft>
              <a:buClr>
                <a:srgbClr val="BD582C"/>
              </a:buClr>
              <a:buSzPts val="1000"/>
              <a:buFont typeface="Wingdings 3" panose="05040102010807070707" pitchFamily="18" charset="2"/>
              <a:buChar char=""/>
              <a:tabLst/>
              <a:defRPr/>
            </a:pPr>
            <a:r>
              <a:rPr kumimoji="0" lang="bg-BG" sz="2000" b="0" i="0" u="none" strike="noStrike" kern="1200" cap="none" spc="0" normalizeH="0" baseline="0" noProof="0" dirty="0" smtClean="0">
                <a:ln>
                  <a:noFill/>
                </a:ln>
                <a:solidFill>
                  <a:schemeClr val="tx1"/>
                </a:solidFill>
                <a:effectLst/>
                <a:uLnTx/>
                <a:uFillTx/>
                <a:latin typeface="Segoe UI Light" panose="020B0502040204020203" pitchFamily="34" charset="0"/>
                <a:ea typeface="Times New Roman" panose="02020603050405020304" pitchFamily="18" charset="0"/>
                <a:cs typeface="Segoe UI Light" panose="020B0502040204020203" pitchFamily="34" charset="0"/>
              </a:rPr>
              <a:t>Предишен лош опит с органите по закрила</a:t>
            </a:r>
            <a:endParaRPr kumimoji="0" lang="en-US" sz="2000" b="0" i="0" u="none" strike="noStrike" kern="1200" cap="none" spc="0" normalizeH="0" baseline="0" noProof="0" dirty="0" smtClean="0">
              <a:ln>
                <a:noFill/>
              </a:ln>
              <a:solidFill>
                <a:schemeClr val="tx1"/>
              </a:solidFill>
              <a:effectLst/>
              <a:uLnTx/>
              <a:uFillTx/>
              <a:latin typeface="Segoe UI Light" panose="020B0502040204020203" pitchFamily="34" charset="0"/>
              <a:ea typeface="Times New Roman" panose="02020603050405020304" pitchFamily="18" charset="0"/>
              <a:cs typeface="Segoe UI Light" panose="020B0502040204020203" pitchFamily="34" charset="0"/>
            </a:endParaRPr>
          </a:p>
          <a:p>
            <a:pPr marL="180975" marR="0" lvl="0" indent="-180975" algn="l" defTabSz="914377" rtl="0" eaLnBrk="1" fontAlgn="auto" latinLnBrk="0" hangingPunct="1">
              <a:lnSpc>
                <a:spcPct val="115000"/>
              </a:lnSpc>
              <a:spcBef>
                <a:spcPts val="1000"/>
              </a:spcBef>
              <a:spcAft>
                <a:spcPts val="0"/>
              </a:spcAft>
              <a:buClr>
                <a:srgbClr val="BD582C"/>
              </a:buClr>
              <a:buSzPts val="1000"/>
              <a:buFont typeface="Wingdings 3" panose="05040102010807070707" pitchFamily="18" charset="2"/>
              <a:buChar char=""/>
              <a:tabLst/>
              <a:defRPr/>
            </a:pPr>
            <a:r>
              <a:rPr kumimoji="0" lang="bg-BG" sz="2000" b="0" i="0" u="none" strike="noStrike" kern="1200" cap="none" spc="0" normalizeH="0" baseline="0" noProof="0" dirty="0" smtClean="0">
                <a:ln>
                  <a:noFill/>
                </a:ln>
                <a:solidFill>
                  <a:schemeClr val="tx1"/>
                </a:solidFill>
                <a:effectLst/>
                <a:uLnTx/>
                <a:uFillTx/>
                <a:latin typeface="Segoe UI Light" panose="020B0502040204020203" pitchFamily="34" charset="0"/>
                <a:ea typeface="Times New Roman" panose="02020603050405020304" pitchFamily="18" charset="0"/>
                <a:cs typeface="Segoe UI Light" panose="020B0502040204020203" pitchFamily="34" charset="0"/>
              </a:rPr>
              <a:t>Липса на доверие в органите по закрила и способността имда се справят с подобни случаи </a:t>
            </a:r>
          </a:p>
          <a:p>
            <a:pPr marL="180975" marR="0" lvl="0" indent="-180975" algn="l" defTabSz="914377" rtl="0" eaLnBrk="1" fontAlgn="auto" latinLnBrk="0" hangingPunct="1">
              <a:lnSpc>
                <a:spcPct val="115000"/>
              </a:lnSpc>
              <a:spcBef>
                <a:spcPts val="1000"/>
              </a:spcBef>
              <a:spcAft>
                <a:spcPts val="0"/>
              </a:spcAft>
              <a:buClr>
                <a:srgbClr val="BD582C"/>
              </a:buClr>
              <a:buSzPts val="1000"/>
              <a:buFont typeface="Wingdings 3" panose="05040102010807070707" pitchFamily="18" charset="2"/>
              <a:buChar char=""/>
              <a:tabLst/>
              <a:defRPr/>
            </a:pPr>
            <a:r>
              <a:rPr kumimoji="0" lang="bg-BG" sz="2000" b="0" i="0" u="none" strike="noStrike" kern="1200" cap="none" spc="0" normalizeH="0" baseline="0" noProof="0" dirty="0" smtClean="0">
                <a:ln>
                  <a:noFill/>
                </a:ln>
                <a:solidFill>
                  <a:schemeClr val="tx1"/>
                </a:solidFill>
                <a:effectLst/>
                <a:uLnTx/>
                <a:uFillTx/>
                <a:latin typeface="Segoe UI Light" panose="020B0502040204020203" pitchFamily="34" charset="0"/>
                <a:ea typeface="Times New Roman" panose="02020603050405020304" pitchFamily="18" charset="0"/>
                <a:cs typeface="Segoe UI Light" panose="020B0502040204020203" pitchFamily="34" charset="0"/>
              </a:rPr>
              <a:t>Неясни процедури</a:t>
            </a:r>
            <a:endParaRPr kumimoji="0" lang="en-US" sz="2000" b="0" i="0" u="none" strike="noStrike" kern="1200" cap="none" spc="0" normalizeH="0" baseline="0" noProof="0" dirty="0" smtClean="0">
              <a:ln>
                <a:noFill/>
              </a:ln>
              <a:solidFill>
                <a:schemeClr val="tx1"/>
              </a:solidFill>
              <a:effectLst/>
              <a:uLnTx/>
              <a:uFillTx/>
              <a:latin typeface="Segoe UI Light" panose="020B0502040204020203" pitchFamily="34" charset="0"/>
              <a:ea typeface="Times New Roman" panose="02020603050405020304" pitchFamily="18" charset="0"/>
              <a:cs typeface="Segoe UI Light" panose="020B0502040204020203" pitchFamily="34" charset="0"/>
            </a:endParaRP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ru-RU" b="1" dirty="0">
                <a:solidFill>
                  <a:srgbClr val="00B0F0"/>
                </a:solidFill>
                <a:cs typeface="Times New Roman" panose="02020603050405020304" pitchFamily="18" charset="0"/>
              </a:rPr>
              <a:t>Причини, които могат да попречат на решението за докладване на НПД</a:t>
            </a:r>
            <a:endParaRPr lang="en-US" dirty="0">
              <a:solidFill>
                <a:srgbClr val="00B0F0"/>
              </a:solidFill>
            </a:endParaRPr>
          </a:p>
        </p:txBody>
      </p:sp>
      <p:sp>
        <p:nvSpPr>
          <p:cNvPr id="3" name="Content Placeholder 2"/>
          <p:cNvSpPr>
            <a:spLocks noGrp="1"/>
          </p:cNvSpPr>
          <p:nvPr>
            <p:ph idx="1"/>
          </p:nvPr>
        </p:nvSpPr>
        <p:spPr>
          <a:xfrm>
            <a:off x="838199" y="1825625"/>
            <a:ext cx="10414819" cy="4351338"/>
          </a:xfrm>
        </p:spPr>
        <p:txBody>
          <a:bodyPr>
            <a:noAutofit/>
          </a:bodyPr>
          <a:lstStyle/>
          <a:p>
            <a:pPr marL="0" lvl="0" indent="0">
              <a:lnSpc>
                <a:spcPct val="115000"/>
              </a:lnSpc>
              <a:spcAft>
                <a:spcPts val="0"/>
              </a:spcAft>
              <a:buClr>
                <a:srgbClr val="BD582C"/>
              </a:buClr>
              <a:buSzPts val="1000"/>
              <a:buNone/>
            </a:pPr>
            <a:r>
              <a:rPr lang="bg-BG" sz="2400" b="1" dirty="0" smtClean="0">
                <a:ea typeface="Times New Roman" panose="02020603050405020304" pitchFamily="18" charset="0"/>
              </a:rPr>
              <a:t>Безпокойства и страх</a:t>
            </a:r>
            <a:endParaRPr lang="en-US" sz="2400" b="1" dirty="0" smtClean="0">
              <a:ea typeface="Times New Roman" panose="02020603050405020304" pitchFamily="18" charset="0"/>
            </a:endParaRPr>
          </a:p>
          <a:p>
            <a:pPr marL="180975" lvl="0" indent="-180975">
              <a:lnSpc>
                <a:spcPct val="115000"/>
              </a:lnSpc>
              <a:buClr>
                <a:srgbClr val="BD582C"/>
              </a:buClr>
              <a:buSzPts val="1000"/>
              <a:buFont typeface="Wingdings 3" panose="05040102010807070707" pitchFamily="18" charset="2"/>
              <a:buChar char=""/>
            </a:pPr>
            <a:r>
              <a:rPr lang="ru-RU" sz="2000" dirty="0">
                <a:ea typeface="Times New Roman" panose="02020603050405020304" pitchFamily="18" charset="0"/>
              </a:rPr>
              <a:t>на насилие или неизвестни последици </a:t>
            </a:r>
            <a:r>
              <a:rPr lang="ru-RU" sz="2000" dirty="0" smtClean="0">
                <a:ea typeface="Times New Roman" panose="02020603050405020304" pitchFamily="18" charset="0"/>
              </a:rPr>
              <a:t>за детето</a:t>
            </a:r>
          </a:p>
          <a:p>
            <a:pPr marL="180975" lvl="0" indent="-180975">
              <a:lnSpc>
                <a:spcPct val="115000"/>
              </a:lnSpc>
              <a:buClr>
                <a:srgbClr val="BD582C"/>
              </a:buClr>
              <a:buSzPts val="1000"/>
              <a:buFont typeface="Wingdings 3" panose="05040102010807070707" pitchFamily="18" charset="2"/>
              <a:buChar char=""/>
            </a:pPr>
            <a:r>
              <a:rPr lang="bg-BG" sz="2000" dirty="0">
                <a:ea typeface="Times New Roman" panose="02020603050405020304" pitchFamily="18" charset="0"/>
              </a:rPr>
              <a:t>о</a:t>
            </a:r>
            <a:r>
              <a:rPr lang="bg-BG" sz="2000" dirty="0" smtClean="0">
                <a:ea typeface="Times New Roman" panose="02020603050405020304" pitchFamily="18" charset="0"/>
              </a:rPr>
              <a:t>т негативни ефекти върху живота на семейството</a:t>
            </a:r>
            <a:endParaRPr lang="en-US" sz="2000" dirty="0" smtClean="0">
              <a:ea typeface="Times New Roman" panose="02020603050405020304" pitchFamily="18" charset="0"/>
            </a:endParaRPr>
          </a:p>
          <a:p>
            <a:pPr marL="180975" lvl="0" indent="-180975">
              <a:lnSpc>
                <a:spcPct val="115000"/>
              </a:lnSpc>
              <a:buClr>
                <a:srgbClr val="BD582C"/>
              </a:buClr>
              <a:buSzPts val="1000"/>
              <a:buFont typeface="Wingdings 3" panose="05040102010807070707" pitchFamily="18" charset="2"/>
              <a:buChar char=""/>
            </a:pPr>
            <a:r>
              <a:rPr lang="ru-RU" sz="2000" dirty="0">
                <a:ea typeface="Times New Roman" panose="02020603050405020304" pitchFamily="18" charset="0"/>
              </a:rPr>
              <a:t>че докладването би навредило на отношенията на професионалиста със </a:t>
            </a:r>
            <a:r>
              <a:rPr lang="ru-RU" sz="2000" dirty="0" smtClean="0">
                <a:ea typeface="Times New Roman" panose="02020603050405020304" pitchFamily="18" charset="0"/>
              </a:rPr>
              <a:t>семейството</a:t>
            </a:r>
          </a:p>
          <a:p>
            <a:pPr marL="180975" lvl="0" indent="-180975">
              <a:lnSpc>
                <a:spcPct val="115000"/>
              </a:lnSpc>
              <a:buClr>
                <a:srgbClr val="BD582C"/>
              </a:buClr>
              <a:buSzPts val="1000"/>
              <a:buFont typeface="Wingdings 3" panose="05040102010807070707" pitchFamily="18" charset="2"/>
              <a:buChar char=""/>
            </a:pPr>
            <a:r>
              <a:rPr lang="ru-RU" sz="2000" dirty="0" smtClean="0">
                <a:ea typeface="Times New Roman" panose="02020603050405020304" pitchFamily="18" charset="0"/>
              </a:rPr>
              <a:t>от отрицателно </a:t>
            </a:r>
            <a:r>
              <a:rPr lang="ru-RU" sz="2000" dirty="0">
                <a:ea typeface="Times New Roman" panose="02020603050405020304" pitchFamily="18" charset="0"/>
              </a:rPr>
              <a:t>въздействие върху професионалната </a:t>
            </a:r>
            <a:r>
              <a:rPr lang="ru-RU" sz="2000" dirty="0" smtClean="0">
                <a:ea typeface="Times New Roman" panose="02020603050405020304" pitchFamily="18" charset="0"/>
              </a:rPr>
              <a:t>практика</a:t>
            </a:r>
          </a:p>
          <a:p>
            <a:pPr marL="180975" lvl="0" indent="-180975">
              <a:lnSpc>
                <a:spcPct val="115000"/>
              </a:lnSpc>
              <a:buClr>
                <a:srgbClr val="BD582C"/>
              </a:buClr>
              <a:buSzPts val="1000"/>
              <a:buFont typeface="Wingdings 3" panose="05040102010807070707" pitchFamily="18" charset="2"/>
              <a:buChar char=""/>
            </a:pPr>
            <a:r>
              <a:rPr lang="ru-RU" sz="2000" dirty="0">
                <a:ea typeface="Times New Roman" panose="02020603050405020304" pitchFamily="18" charset="0"/>
              </a:rPr>
              <a:t>че някой ще разбере кой е </a:t>
            </a:r>
            <a:r>
              <a:rPr lang="ru-RU" sz="2000" dirty="0" smtClean="0">
                <a:ea typeface="Times New Roman" panose="02020603050405020304" pitchFamily="18" charset="0"/>
              </a:rPr>
              <a:t>н докладвал</a:t>
            </a:r>
          </a:p>
          <a:p>
            <a:pPr marL="180975" lvl="0" indent="-180975">
              <a:lnSpc>
                <a:spcPct val="115000"/>
              </a:lnSpc>
              <a:buClr>
                <a:srgbClr val="BD582C"/>
              </a:buClr>
              <a:buSzPts val="1000"/>
              <a:buFont typeface="Wingdings 3" panose="05040102010807070707" pitchFamily="18" charset="2"/>
              <a:buChar char=""/>
            </a:pPr>
            <a:r>
              <a:rPr lang="ru-RU" sz="2000" dirty="0">
                <a:ea typeface="Times New Roman" panose="02020603050405020304" pitchFamily="18" charset="0"/>
              </a:rPr>
              <a:t>на правни последици за неверни твърдения, страх от съдебни </a:t>
            </a:r>
            <a:r>
              <a:rPr lang="ru-RU" sz="2000" dirty="0" smtClean="0">
                <a:ea typeface="Times New Roman" panose="02020603050405020304" pitchFamily="18" charset="0"/>
              </a:rPr>
              <a:t>спорове</a:t>
            </a:r>
          </a:p>
          <a:p>
            <a:pPr marL="180975" lvl="0" indent="-180975">
              <a:lnSpc>
                <a:spcPct val="115000"/>
              </a:lnSpc>
              <a:buClr>
                <a:srgbClr val="BD582C"/>
              </a:buClr>
              <a:buSzPts val="1000"/>
              <a:buFont typeface="Wingdings 3" panose="05040102010807070707" pitchFamily="18" charset="2"/>
              <a:buChar char=""/>
            </a:pPr>
            <a:r>
              <a:rPr lang="bg-BG" sz="2000" dirty="0" smtClean="0">
                <a:ea typeface="Times New Roman" panose="02020603050405020304" pitchFamily="18" charset="0"/>
              </a:rPr>
              <a:t>От насилие на семейството над професионалиста</a:t>
            </a:r>
            <a:endParaRPr lang="en-US" sz="2000" dirty="0" smtClean="0">
              <a:ea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ru-RU" b="1" dirty="0">
                <a:solidFill>
                  <a:srgbClr val="00B0F0"/>
                </a:solidFill>
                <a:cs typeface="Times New Roman" panose="02020603050405020304" pitchFamily="18" charset="0"/>
              </a:rPr>
              <a:t>Причини, които могат да попречат на решението за докладване на НПД</a:t>
            </a:r>
            <a:endParaRPr lang="en-US" dirty="0">
              <a:solidFill>
                <a:srgbClr val="00B0F0"/>
              </a:solidFill>
            </a:endParaRPr>
          </a:p>
        </p:txBody>
      </p:sp>
      <p:sp>
        <p:nvSpPr>
          <p:cNvPr id="3" name="Content Placeholder 2"/>
          <p:cNvSpPr>
            <a:spLocks noGrp="1"/>
          </p:cNvSpPr>
          <p:nvPr>
            <p:ph idx="1"/>
          </p:nvPr>
        </p:nvSpPr>
        <p:spPr>
          <a:xfrm>
            <a:off x="838199" y="1591294"/>
            <a:ext cx="6653981" cy="4585669"/>
          </a:xfrm>
        </p:spPr>
        <p:txBody>
          <a:bodyPr>
            <a:noAutofit/>
          </a:bodyPr>
          <a:lstStyle/>
          <a:p>
            <a:pPr marL="0" lvl="0" indent="0">
              <a:lnSpc>
                <a:spcPct val="115000"/>
              </a:lnSpc>
              <a:spcAft>
                <a:spcPts val="0"/>
              </a:spcAft>
              <a:buClr>
                <a:srgbClr val="BD582C"/>
              </a:buClr>
              <a:buSzPts val="1000"/>
              <a:buNone/>
            </a:pPr>
            <a:r>
              <a:rPr lang="bg-BG" sz="2000" b="1" dirty="0" smtClean="0">
                <a:ea typeface="Times New Roman" panose="02020603050405020304" pitchFamily="18" charset="0"/>
              </a:rPr>
              <a:t>Практически причини, като</a:t>
            </a:r>
            <a:endParaRPr lang="en-US" sz="2000" b="1" dirty="0" smtClean="0">
              <a:ea typeface="Times New Roman" panose="02020603050405020304" pitchFamily="18" charset="0"/>
            </a:endParaRPr>
          </a:p>
          <a:p>
            <a:pPr marL="180975" lvl="0" indent="-180975">
              <a:lnSpc>
                <a:spcPct val="115000"/>
              </a:lnSpc>
              <a:buClr>
                <a:srgbClr val="BD582C"/>
              </a:buClr>
              <a:buSzPts val="1000"/>
              <a:buFont typeface="Wingdings 3" panose="05040102010807070707" pitchFamily="18" charset="2"/>
              <a:buChar char=""/>
            </a:pPr>
            <a:r>
              <a:rPr lang="bg-BG" sz="2000" dirty="0" smtClean="0">
                <a:ea typeface="Times New Roman" panose="02020603050405020304" pitchFamily="18" charset="0"/>
              </a:rPr>
              <a:t>незнание</a:t>
            </a:r>
            <a:endParaRPr lang="en-US" sz="2000" dirty="0" smtClean="0">
              <a:ea typeface="Times New Roman" panose="02020603050405020304" pitchFamily="18" charset="0"/>
            </a:endParaRPr>
          </a:p>
          <a:p>
            <a:pPr marL="638175" lvl="1" indent="-180975">
              <a:lnSpc>
                <a:spcPct val="115000"/>
              </a:lnSpc>
              <a:buClr>
                <a:srgbClr val="BD582C"/>
              </a:buClr>
              <a:buSzPts val="1000"/>
              <a:buFont typeface="Wingdings 3" panose="05040102010807070707" pitchFamily="18" charset="2"/>
              <a:buChar char=""/>
            </a:pPr>
            <a:r>
              <a:rPr lang="bg-BG" sz="2000" dirty="0" smtClean="0">
                <a:ea typeface="Times New Roman" panose="02020603050405020304" pitchFamily="18" charset="0"/>
              </a:rPr>
              <a:t>Къде да се докладва</a:t>
            </a:r>
            <a:endParaRPr lang="en-US" sz="2000" dirty="0" smtClean="0">
              <a:ea typeface="Times New Roman" panose="02020603050405020304" pitchFamily="18" charset="0"/>
            </a:endParaRPr>
          </a:p>
          <a:p>
            <a:pPr marL="638175" lvl="1" indent="-180975">
              <a:lnSpc>
                <a:spcPct val="115000"/>
              </a:lnSpc>
              <a:buClr>
                <a:srgbClr val="BD582C"/>
              </a:buClr>
              <a:buSzPts val="1000"/>
              <a:buFont typeface="Wingdings 3" panose="05040102010807070707" pitchFamily="18" charset="2"/>
              <a:buChar char=""/>
            </a:pPr>
            <a:r>
              <a:rPr lang="bg-BG" sz="2000" dirty="0" smtClean="0">
                <a:ea typeface="Times New Roman" panose="02020603050405020304" pitchFamily="18" charset="0"/>
              </a:rPr>
              <a:t>Как да се докладва </a:t>
            </a:r>
            <a:r>
              <a:rPr lang="en-US" sz="2000" dirty="0" smtClean="0">
                <a:ea typeface="Times New Roman" panose="02020603050405020304" pitchFamily="18" charset="0"/>
              </a:rPr>
              <a:t>(</a:t>
            </a:r>
            <a:r>
              <a:rPr lang="bg-BG" sz="2000" dirty="0" smtClean="0">
                <a:ea typeface="Times New Roman" panose="02020603050405020304" pitchFamily="18" charset="0"/>
              </a:rPr>
              <a:t>какво се очаква от тях</a:t>
            </a:r>
            <a:r>
              <a:rPr lang="en-US" sz="2000" dirty="0" smtClean="0">
                <a:ea typeface="Times New Roman" panose="02020603050405020304" pitchFamily="18" charset="0"/>
              </a:rPr>
              <a:t>)</a:t>
            </a:r>
          </a:p>
          <a:p>
            <a:pPr marL="638175" lvl="1" indent="-180975">
              <a:lnSpc>
                <a:spcPct val="115000"/>
              </a:lnSpc>
              <a:buClr>
                <a:srgbClr val="BD582C"/>
              </a:buClr>
              <a:buSzPts val="1000"/>
              <a:buFont typeface="Wingdings 3" panose="05040102010807070707" pitchFamily="18" charset="2"/>
              <a:buChar char=""/>
            </a:pPr>
            <a:r>
              <a:rPr lang="bg-BG" sz="2000" dirty="0" smtClean="0">
                <a:ea typeface="Times New Roman" panose="02020603050405020304" pitchFamily="18" charset="0"/>
              </a:rPr>
              <a:t>Каква информация е необходима</a:t>
            </a:r>
            <a:endParaRPr lang="en-US" sz="2000" dirty="0" smtClean="0">
              <a:ea typeface="Times New Roman" panose="02020603050405020304" pitchFamily="18" charset="0"/>
            </a:endParaRPr>
          </a:p>
          <a:p>
            <a:pPr marL="177800" lvl="0" indent="-177800">
              <a:lnSpc>
                <a:spcPct val="115000"/>
              </a:lnSpc>
              <a:buClr>
                <a:srgbClr val="BD582C"/>
              </a:buClr>
              <a:buSzPts val="1000"/>
              <a:buFont typeface="Wingdings 3" panose="05040102010807070707" pitchFamily="18" charset="2"/>
              <a:buChar char=""/>
            </a:pPr>
            <a:r>
              <a:rPr lang="ru-RU" sz="2000" dirty="0" smtClean="0">
                <a:ea typeface="Times New Roman" panose="02020603050405020304" pitchFamily="18" charset="0"/>
              </a:rPr>
              <a:t>опасения </a:t>
            </a:r>
            <a:r>
              <a:rPr lang="ru-RU" sz="2000" dirty="0">
                <a:ea typeface="Times New Roman" panose="02020603050405020304" pitchFamily="18" charset="0"/>
              </a:rPr>
              <a:t>от неточен доклад (липса на сигурност относно </a:t>
            </a:r>
            <a:r>
              <a:rPr lang="ru-RU" sz="2000" dirty="0" smtClean="0">
                <a:ea typeface="Times New Roman" panose="02020603050405020304" pitchFamily="18" charset="0"/>
              </a:rPr>
              <a:t>съмнения при НПД, </a:t>
            </a:r>
            <a:r>
              <a:rPr lang="ru-RU" sz="2000" dirty="0">
                <a:ea typeface="Times New Roman" panose="02020603050405020304" pitchFamily="18" charset="0"/>
              </a:rPr>
              <a:t>когато няма очевидни физически признаци на злоупотреба</a:t>
            </a:r>
            <a:r>
              <a:rPr lang="ru-RU" sz="2000" dirty="0" smtClean="0">
                <a:ea typeface="Times New Roman" panose="02020603050405020304" pitchFamily="18" charset="0"/>
              </a:rPr>
              <a:t>)</a:t>
            </a:r>
          </a:p>
          <a:p>
            <a:pPr marL="177800" lvl="0" indent="-177800">
              <a:lnSpc>
                <a:spcPct val="115000"/>
              </a:lnSpc>
              <a:buClr>
                <a:srgbClr val="BD582C"/>
              </a:buClr>
              <a:buSzPts val="1000"/>
              <a:buFont typeface="Wingdings 3" panose="05040102010807070707" pitchFamily="18" charset="2"/>
              <a:buChar char=""/>
            </a:pPr>
            <a:r>
              <a:rPr lang="ru-RU" sz="2000" dirty="0" smtClean="0">
                <a:ea typeface="Times New Roman" panose="02020603050405020304" pitchFamily="18" charset="0"/>
              </a:rPr>
              <a:t>Необходимото време </a:t>
            </a:r>
            <a:r>
              <a:rPr lang="ru-RU" sz="2000" dirty="0">
                <a:ea typeface="Times New Roman" panose="02020603050405020304" pitchFamily="18" charset="0"/>
              </a:rPr>
              <a:t>за изготвяне на </a:t>
            </a:r>
            <a:r>
              <a:rPr lang="ru-RU" sz="2000" dirty="0" smtClean="0">
                <a:ea typeface="Times New Roman" panose="02020603050405020304" pitchFamily="18" charset="0"/>
              </a:rPr>
              <a:t>доклад</a:t>
            </a:r>
          </a:p>
          <a:p>
            <a:pPr marL="177800" lvl="0" indent="-177800">
              <a:lnSpc>
                <a:spcPct val="115000"/>
              </a:lnSpc>
              <a:buClr>
                <a:srgbClr val="BD582C"/>
              </a:buClr>
              <a:buSzPts val="1000"/>
              <a:buFont typeface="Wingdings 3" panose="05040102010807070707" pitchFamily="18" charset="2"/>
              <a:buChar char=""/>
            </a:pPr>
            <a:r>
              <a:rPr lang="ru-RU" sz="2000" dirty="0">
                <a:ea typeface="Times New Roman" panose="02020603050405020304" pitchFamily="18" charset="0"/>
              </a:rPr>
              <a:t>проблеми с </a:t>
            </a:r>
            <a:r>
              <a:rPr lang="ru-RU" sz="2000" dirty="0" smtClean="0">
                <a:ea typeface="Times New Roman" panose="02020603050405020304" pitchFamily="18" charset="0"/>
              </a:rPr>
              <a:t>поверителността при докладване </a:t>
            </a:r>
            <a:r>
              <a:rPr lang="ru-RU" sz="2000" dirty="0">
                <a:ea typeface="Times New Roman" panose="02020603050405020304" pitchFamily="18" charset="0"/>
              </a:rPr>
              <a:t>на случаи на CAN</a:t>
            </a:r>
            <a:endParaRPr lang="en-US" sz="2000" dirty="0" smtClean="0">
              <a:ea typeface="Times New Roman" panose="02020603050405020304" pitchFamily="18" charset="0"/>
            </a:endParaRPr>
          </a:p>
        </p:txBody>
      </p:sp>
      <p:sp>
        <p:nvSpPr>
          <p:cNvPr id="4" name="Content Placeholder 2"/>
          <p:cNvSpPr txBox="1">
            <a:spLocks/>
          </p:cNvSpPr>
          <p:nvPr/>
        </p:nvSpPr>
        <p:spPr>
          <a:xfrm>
            <a:off x="7860890" y="1815797"/>
            <a:ext cx="3588774" cy="4351338"/>
          </a:xfrm>
          <a:prstGeom prst="rect">
            <a:avLst/>
          </a:prstGeom>
        </p:spPr>
        <p:txBody>
          <a:bodyPr vert="horz" lIns="91440" tIns="45720" rIns="91440" bIns="45720" rtlCol="0">
            <a:noAutofit/>
          </a:bodyPr>
          <a:lstStyle/>
          <a:p>
            <a:pPr marL="180975" lvl="0" indent="-180975">
              <a:lnSpc>
                <a:spcPct val="115000"/>
              </a:lnSpc>
              <a:spcAft>
                <a:spcPts val="0"/>
              </a:spcAft>
              <a:buClr>
                <a:srgbClr val="BD582C"/>
              </a:buClr>
              <a:buSzPts val="1000"/>
            </a:pPr>
            <a:r>
              <a:rPr lang="bg-BG" sz="2000" b="1" dirty="0" smtClean="0">
                <a:latin typeface="Segoe UI Light" panose="020B0502040204020203" pitchFamily="34" charset="0"/>
                <a:ea typeface="Times New Roman" panose="02020603050405020304" pitchFamily="18" charset="0"/>
              </a:rPr>
              <a:t>поради</a:t>
            </a:r>
            <a:endParaRPr lang="en-US" sz="2000" b="1" dirty="0" smtClean="0">
              <a:latin typeface="Segoe UI Light" panose="020B0502040204020203" pitchFamily="34" charset="0"/>
              <a:ea typeface="Times New Roman" panose="02020603050405020304" pitchFamily="18" charset="0"/>
            </a:endParaRPr>
          </a:p>
          <a:p>
            <a:pPr marL="180975" indent="-180975">
              <a:lnSpc>
                <a:spcPct val="115000"/>
              </a:lnSpc>
              <a:buClr>
                <a:srgbClr val="BD582C"/>
              </a:buClr>
              <a:buSzPts val="1000"/>
              <a:buFont typeface="Wingdings 3" panose="05040102010807070707" pitchFamily="18" charset="2"/>
              <a:buChar char=""/>
            </a:pPr>
            <a:r>
              <a:rPr lang="ru-RU" sz="2000" dirty="0" smtClean="0">
                <a:latin typeface="Segoe UI Light" panose="020B0502040204020203" pitchFamily="34" charset="0"/>
                <a:ea typeface="Times New Roman" panose="02020603050405020304" pitchFamily="18" charset="0"/>
              </a:rPr>
              <a:t>липса </a:t>
            </a:r>
            <a:r>
              <a:rPr lang="ru-RU" sz="2000" dirty="0">
                <a:latin typeface="Segoe UI Light" panose="020B0502040204020203" pitchFamily="34" charset="0"/>
                <a:ea typeface="Times New Roman" panose="02020603050405020304" pitchFamily="18" charset="0"/>
              </a:rPr>
              <a:t>на знания за признаците </a:t>
            </a:r>
            <a:r>
              <a:rPr lang="ru-RU" sz="2000" dirty="0" smtClean="0">
                <a:latin typeface="Segoe UI Light" panose="020B0502040204020203" pitchFamily="34" charset="0"/>
                <a:ea typeface="Times New Roman" panose="02020603050405020304" pitchFamily="18" charset="0"/>
              </a:rPr>
              <a:t>наНПД </a:t>
            </a:r>
          </a:p>
          <a:p>
            <a:pPr marL="180975" indent="-180975">
              <a:lnSpc>
                <a:spcPct val="115000"/>
              </a:lnSpc>
              <a:buClr>
                <a:srgbClr val="BD582C"/>
              </a:buClr>
              <a:buSzPts val="1000"/>
              <a:buFont typeface="Wingdings 3" panose="05040102010807070707" pitchFamily="18" charset="2"/>
              <a:buChar char=""/>
            </a:pPr>
            <a:r>
              <a:rPr lang="bg-BG" sz="2000" dirty="0" smtClean="0">
                <a:latin typeface="Segoe UI Light" panose="020B0502040204020203" pitchFamily="34" charset="0"/>
                <a:ea typeface="Times New Roman" panose="02020603050405020304" pitchFamily="18" charset="0"/>
              </a:rPr>
              <a:t>Липса на детайлен процес за докладване</a:t>
            </a:r>
            <a:endParaRPr lang="en-US" sz="2000" dirty="0" smtClean="0">
              <a:latin typeface="Segoe UI Light" panose="020B0502040204020203" pitchFamily="34" charset="0"/>
              <a:ea typeface="Times New Roman" panose="02020603050405020304" pitchFamily="18" charset="0"/>
            </a:endParaRPr>
          </a:p>
          <a:p>
            <a:pPr marL="180975" lvl="0" indent="-180975">
              <a:lnSpc>
                <a:spcPct val="115000"/>
              </a:lnSpc>
              <a:buClr>
                <a:srgbClr val="BD582C"/>
              </a:buClr>
              <a:buSzPts val="1000"/>
              <a:buFont typeface="Wingdings 3" panose="05040102010807070707" pitchFamily="18" charset="2"/>
              <a:buChar char=""/>
            </a:pPr>
            <a:r>
              <a:rPr lang="bg-BG" sz="2000" dirty="0" smtClean="0">
                <a:latin typeface="Segoe UI Light" panose="020B0502040204020203" pitchFamily="34" charset="0"/>
                <a:ea typeface="Times New Roman" panose="02020603050405020304" pitchFamily="18" charset="0"/>
              </a:rPr>
              <a:t>Липса на адкватни знания за ролята на докладването</a:t>
            </a:r>
            <a:endParaRPr lang="en-US" sz="2000" dirty="0" smtClean="0">
              <a:latin typeface="Segoe UI Light" panose="020B0502040204020203" pitchFamily="34" charset="0"/>
              <a:ea typeface="Times New Roman" panose="02020603050405020304" pitchFamily="18" charset="0"/>
            </a:endParaRPr>
          </a:p>
          <a:p>
            <a:pPr marL="180975" lvl="0" indent="-180975">
              <a:lnSpc>
                <a:spcPct val="115000"/>
              </a:lnSpc>
              <a:spcAft>
                <a:spcPts val="0"/>
              </a:spcAft>
              <a:buClr>
                <a:srgbClr val="BD582C"/>
              </a:buClr>
              <a:buSzPts val="1000"/>
              <a:buFont typeface="Wingdings 3" panose="05040102010807070707" pitchFamily="18" charset="2"/>
              <a:buChar char=""/>
            </a:pPr>
            <a:r>
              <a:rPr lang="bg-BG" sz="2000" dirty="0" smtClean="0">
                <a:latin typeface="Segoe UI Light" panose="020B0502040204020203" pitchFamily="34" charset="0"/>
                <a:ea typeface="Times New Roman" panose="02020603050405020304" pitchFamily="18" charset="0"/>
              </a:rPr>
              <a:t>неясни организационни протоколо</a:t>
            </a:r>
            <a:endParaRPr lang="en-US" sz="2000" dirty="0" smtClean="0">
              <a:latin typeface="Segoe UI Light" panose="020B0502040204020203" pitchFamily="34" charset="0"/>
              <a:ea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bg-BG" sz="4000" dirty="0" smtClean="0">
                <a:solidFill>
                  <a:srgbClr val="0070C0"/>
                </a:solidFill>
              </a:rPr>
              <a:t>Преглед</a:t>
            </a:r>
            <a:endParaRPr lang="el-GR" sz="4000" dirty="0">
              <a:solidFill>
                <a:srgbClr val="0070C0"/>
              </a:solidFill>
            </a:endParaRPr>
          </a:p>
        </p:txBody>
      </p:sp>
      <p:sp>
        <p:nvSpPr>
          <p:cNvPr id="3" name="Content Placeholder 2"/>
          <p:cNvSpPr>
            <a:spLocks noGrp="1"/>
          </p:cNvSpPr>
          <p:nvPr>
            <p:ph idx="1"/>
          </p:nvPr>
        </p:nvSpPr>
        <p:spPr/>
        <p:txBody>
          <a:bodyPr/>
          <a:lstStyle/>
          <a:p>
            <a:r>
              <a:rPr lang="bg-BG" dirty="0"/>
              <a:t>Какво представлява доклад за </a:t>
            </a:r>
            <a:r>
              <a:rPr lang="bg-BG" dirty="0" smtClean="0"/>
              <a:t>НПД</a:t>
            </a:r>
          </a:p>
          <a:p>
            <a:r>
              <a:rPr lang="bg-BG" dirty="0" smtClean="0"/>
              <a:t>Какво е недостатъчно сигнализиране/докладване на случаи на НПД</a:t>
            </a:r>
            <a:endParaRPr lang="en-US" dirty="0" smtClean="0"/>
          </a:p>
          <a:p>
            <a:r>
              <a:rPr lang="bg-BG" dirty="0" smtClean="0"/>
              <a:t>Причини за недостатъчното сигнализиране</a:t>
            </a:r>
            <a:endParaRPr lang="en-US" dirty="0" smtClean="0"/>
          </a:p>
          <a:p>
            <a:r>
              <a:rPr lang="bg-BG" dirty="0" smtClean="0"/>
              <a:t>Справяне с недостатъчното сигнализиране</a:t>
            </a:r>
            <a:endParaRPr lang="en-US" dirty="0" smtClean="0"/>
          </a:p>
          <a:p>
            <a:r>
              <a:rPr lang="bg-BG" dirty="0" smtClean="0"/>
              <a:t>Възможности на системата  </a:t>
            </a:r>
            <a:r>
              <a:rPr lang="en-US" dirty="0" smtClean="0"/>
              <a:t>CAN-MDS</a:t>
            </a:r>
            <a:endParaRPr lang="el-GR" dirty="0"/>
          </a:p>
        </p:txBody>
      </p:sp>
    </p:spTree>
    <p:extLst>
      <p:ext uri="{BB962C8B-B14F-4D97-AF65-F5344CB8AC3E}">
        <p14:creationId xmlns="" xmlns:p14="http://schemas.microsoft.com/office/powerpoint/2010/main" val="1576989860"/>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6948" y="377002"/>
            <a:ext cx="10515600" cy="1190627"/>
          </a:xfrm>
        </p:spPr>
        <p:txBody>
          <a:bodyPr>
            <a:normAutofit/>
          </a:bodyPr>
          <a:lstStyle/>
          <a:p>
            <a:r>
              <a:rPr lang="ru-RU" dirty="0">
                <a:solidFill>
                  <a:srgbClr val="00B0F0"/>
                </a:solidFill>
                <a:cs typeface="Times New Roman" panose="02020603050405020304" pitchFamily="18" charset="0"/>
              </a:rPr>
              <a:t>Причини, които могат да попречат на решението за докладване на НПД</a:t>
            </a:r>
            <a:endParaRPr lang="en-US" dirty="0">
              <a:solidFill>
                <a:srgbClr val="00B0F0"/>
              </a:solidFill>
            </a:endParaRPr>
          </a:p>
        </p:txBody>
      </p:sp>
      <p:sp>
        <p:nvSpPr>
          <p:cNvPr id="3" name="Content Placeholder 2"/>
          <p:cNvSpPr>
            <a:spLocks noGrp="1"/>
          </p:cNvSpPr>
          <p:nvPr>
            <p:ph idx="1"/>
          </p:nvPr>
        </p:nvSpPr>
        <p:spPr>
          <a:xfrm>
            <a:off x="838199" y="1825625"/>
            <a:ext cx="9264446" cy="4351338"/>
          </a:xfrm>
        </p:spPr>
        <p:txBody>
          <a:bodyPr>
            <a:noAutofit/>
          </a:bodyPr>
          <a:lstStyle/>
          <a:p>
            <a:pPr marL="0" indent="0">
              <a:lnSpc>
                <a:spcPct val="115000"/>
              </a:lnSpc>
              <a:buClr>
                <a:srgbClr val="BD582C"/>
              </a:buClr>
              <a:buSzPts val="1000"/>
              <a:buNone/>
            </a:pPr>
            <a:r>
              <a:rPr lang="ru-RU" sz="2000" b="1" dirty="0">
                <a:ea typeface="Times New Roman" panose="02020603050405020304" pitchFamily="18" charset="0"/>
              </a:rPr>
              <a:t>Нерешителност поради прилаганите в момента практики</a:t>
            </a:r>
          </a:p>
          <a:p>
            <a:pPr marL="177800" lvl="0" indent="-177800">
              <a:lnSpc>
                <a:spcPct val="115000"/>
              </a:lnSpc>
              <a:spcAft>
                <a:spcPts val="0"/>
              </a:spcAft>
              <a:buClr>
                <a:srgbClr val="BD582C"/>
              </a:buClr>
              <a:buSzPts val="1000"/>
            </a:pPr>
            <a:r>
              <a:rPr lang="ru-RU" sz="2000" b="1" dirty="0" smtClean="0">
                <a:ea typeface="Times New Roman" panose="02020603050405020304" pitchFamily="18" charset="0"/>
              </a:rPr>
              <a:t>не </a:t>
            </a:r>
            <a:r>
              <a:rPr lang="ru-RU" sz="2000" b="1" dirty="0">
                <a:ea typeface="Times New Roman" panose="02020603050405020304" pitchFamily="18" charset="0"/>
              </a:rPr>
              <a:t>знаейки какво се случва след изготвяне на доклад</a:t>
            </a:r>
          </a:p>
          <a:p>
            <a:pPr marL="177800" lvl="0" indent="-177800">
              <a:lnSpc>
                <a:spcPct val="115000"/>
              </a:lnSpc>
              <a:spcAft>
                <a:spcPts val="0"/>
              </a:spcAft>
              <a:buClr>
                <a:srgbClr val="BD582C"/>
              </a:buClr>
              <a:buSzPts val="1000"/>
            </a:pPr>
            <a:r>
              <a:rPr lang="ru-RU" sz="2000" b="1" dirty="0">
                <a:ea typeface="Times New Roman" panose="02020603050405020304" pitchFamily="18" charset="0"/>
              </a:rPr>
              <a:t>несигурност относно последиците от докладването</a:t>
            </a:r>
            <a:endParaRPr lang="en-US" sz="2000" b="1" dirty="0" smtClean="0">
              <a:ea typeface="Times New Roman" panose="02020603050405020304" pitchFamily="18" charset="0"/>
            </a:endParaRPr>
          </a:p>
          <a:p>
            <a:pPr marL="0" lvl="0" indent="0">
              <a:lnSpc>
                <a:spcPct val="115000"/>
              </a:lnSpc>
              <a:spcAft>
                <a:spcPts val="0"/>
              </a:spcAft>
              <a:buClr>
                <a:srgbClr val="BD582C"/>
              </a:buClr>
              <a:buSzPts val="1000"/>
              <a:buNone/>
            </a:pPr>
            <a:endParaRPr lang="bg-BG" sz="2000" b="1" dirty="0" smtClean="0">
              <a:ea typeface="Times New Roman" panose="02020603050405020304" pitchFamily="18" charset="0"/>
            </a:endParaRPr>
          </a:p>
          <a:p>
            <a:pPr marL="0" lvl="0" indent="0">
              <a:lnSpc>
                <a:spcPct val="115000"/>
              </a:lnSpc>
              <a:spcAft>
                <a:spcPts val="0"/>
              </a:spcAft>
              <a:buClr>
                <a:srgbClr val="BD582C"/>
              </a:buClr>
              <a:buSzPts val="1000"/>
              <a:buNone/>
            </a:pPr>
            <a:r>
              <a:rPr lang="bg-BG" sz="2000" b="1" dirty="0" smtClean="0">
                <a:ea typeface="Times New Roman" panose="02020603050405020304" pitchFamily="18" charset="0"/>
              </a:rPr>
              <a:t>поради</a:t>
            </a:r>
            <a:endParaRPr lang="en-US" sz="2000" dirty="0" smtClean="0">
              <a:ea typeface="Times New Roman" panose="02020603050405020304" pitchFamily="18" charset="0"/>
            </a:endParaRPr>
          </a:p>
          <a:p>
            <a:pPr marL="177800" lvl="0" indent="-177800">
              <a:lnSpc>
                <a:spcPct val="115000"/>
              </a:lnSpc>
              <a:buClr>
                <a:srgbClr val="BD582C"/>
              </a:buClr>
              <a:buSzPts val="1000"/>
              <a:buFont typeface="Wingdings 3" panose="05040102010807070707" pitchFamily="18" charset="2"/>
              <a:buChar char=""/>
            </a:pPr>
            <a:r>
              <a:rPr lang="ru-RU" sz="2000" dirty="0">
                <a:ea typeface="Times New Roman" panose="02020603050405020304" pitchFamily="18" charset="0"/>
              </a:rPr>
              <a:t>липса на обратна връзка </a:t>
            </a:r>
            <a:r>
              <a:rPr lang="ru-RU" sz="2000" dirty="0" smtClean="0">
                <a:ea typeface="Times New Roman" panose="02020603050405020304" pitchFamily="18" charset="0"/>
              </a:rPr>
              <a:t>относно </a:t>
            </a:r>
            <a:r>
              <a:rPr lang="ru-RU" sz="2000" dirty="0">
                <a:ea typeface="Times New Roman" panose="02020603050405020304" pitchFamily="18" charset="0"/>
              </a:rPr>
              <a:t>състоянието на доклада</a:t>
            </a:r>
            <a:endParaRPr lang="en-US" sz="2000" dirty="0" smtClean="0">
              <a:ea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769257" y="3244334"/>
            <a:ext cx="10570001" cy="1446550"/>
          </a:xfrm>
          <a:prstGeom prst="rect">
            <a:avLst/>
          </a:prstGeom>
        </p:spPr>
        <p:txBody>
          <a:bodyPr wrap="square">
            <a:spAutoFit/>
          </a:bodyPr>
          <a:lstStyle/>
          <a:p>
            <a:pPr algn="ctr"/>
            <a:r>
              <a:rPr lang="ru-RU" sz="4400" dirty="0">
                <a:latin typeface="Segoe UI Black" panose="020B0A02040204020203" pitchFamily="34" charset="0"/>
                <a:ea typeface="Segoe UI Black" panose="020B0A02040204020203" pitchFamily="34" charset="0"/>
                <a:cs typeface="+mj-cs"/>
              </a:rPr>
              <a:t>Справяне с </a:t>
            </a:r>
            <a:r>
              <a:rPr lang="ru-RU" sz="4400" dirty="0" smtClean="0">
                <a:latin typeface="Segoe UI Black" panose="020B0A02040204020203" pitchFamily="34" charset="0"/>
                <a:ea typeface="Segoe UI Black" panose="020B0A02040204020203" pitchFamily="34" charset="0"/>
                <a:cs typeface="+mj-cs"/>
              </a:rPr>
              <a:t>недостатъчното докладване </a:t>
            </a:r>
            <a:r>
              <a:rPr lang="ru-RU" sz="4400" dirty="0">
                <a:latin typeface="Segoe UI Black" panose="020B0A02040204020203" pitchFamily="34" charset="0"/>
                <a:ea typeface="Segoe UI Black" panose="020B0A02040204020203" pitchFamily="34" charset="0"/>
                <a:cs typeface="+mj-cs"/>
              </a:rPr>
              <a:t>на </a:t>
            </a:r>
            <a:r>
              <a:rPr lang="ru-RU" sz="4400" dirty="0" smtClean="0">
                <a:latin typeface="Segoe UI Black" panose="020B0A02040204020203" pitchFamily="34" charset="0"/>
                <a:ea typeface="Segoe UI Black" panose="020B0A02040204020203" pitchFamily="34" charset="0"/>
                <a:cs typeface="+mj-cs"/>
              </a:rPr>
              <a:t>случаи на НПД</a:t>
            </a:r>
            <a:endParaRPr lang="el-GR" sz="4400" dirty="0">
              <a:latin typeface="Segoe UI Black" panose="020B0A02040204020203" pitchFamily="34" charset="0"/>
              <a:ea typeface="Segoe UI Black" panose="020B0A02040204020203" pitchFamily="34" charset="0"/>
              <a:cs typeface="+mj-cs"/>
            </a:endParaRPr>
          </a:p>
        </p:txBody>
      </p:sp>
    </p:spTree>
    <p:extLst>
      <p:ext uri="{BB962C8B-B14F-4D97-AF65-F5344CB8AC3E}">
        <p14:creationId xmlns="" xmlns:p14="http://schemas.microsoft.com/office/powerpoint/2010/main" val="1735817613"/>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bg-BG" dirty="0" smtClean="0">
                <a:solidFill>
                  <a:schemeClr val="accent1"/>
                </a:solidFill>
              </a:rPr>
              <a:t>Справяне с недостатъчното докладване</a:t>
            </a:r>
            <a:endParaRPr lang="el-GR" dirty="0">
              <a:solidFill>
                <a:schemeClr val="accent1"/>
              </a:solidFill>
            </a:endParaRPr>
          </a:p>
        </p:txBody>
      </p:sp>
      <p:sp>
        <p:nvSpPr>
          <p:cNvPr id="3" name="Content Placeholder 2"/>
          <p:cNvSpPr>
            <a:spLocks noGrp="1"/>
          </p:cNvSpPr>
          <p:nvPr>
            <p:ph idx="1"/>
          </p:nvPr>
        </p:nvSpPr>
        <p:spPr>
          <a:xfrm>
            <a:off x="711200" y="1555754"/>
            <a:ext cx="11277600" cy="4714417"/>
          </a:xfrm>
        </p:spPr>
        <p:txBody>
          <a:bodyPr>
            <a:noAutofit/>
          </a:bodyPr>
          <a:lstStyle/>
          <a:p>
            <a:r>
              <a:rPr lang="bg-BG" sz="2000" dirty="0" smtClean="0"/>
              <a:t>Координиран отговор къмНПД включва</a:t>
            </a:r>
            <a:endParaRPr lang="en-US" sz="2000" dirty="0" smtClean="0"/>
          </a:p>
          <a:p>
            <a:pPr lvl="1"/>
            <a:r>
              <a:rPr lang="bg-BG" sz="2000" b="1" dirty="0" smtClean="0"/>
              <a:t>Релевантни сектори</a:t>
            </a:r>
            <a:endParaRPr lang="en-US" sz="2000" b="1" dirty="0" smtClean="0"/>
          </a:p>
          <a:p>
            <a:pPr marL="914378" lvl="2" indent="0">
              <a:buNone/>
            </a:pPr>
            <a:r>
              <a:rPr lang="ru-RU" dirty="0"/>
              <a:t>Създаване на национални междусекторни съвети CAN-MDS, представляващи съответните  секториСъздаване на национални междусекторни съвети CAN-MDS, представляващи всички съответни сектори</a:t>
            </a:r>
            <a:endParaRPr lang="ru-RU" dirty="0" smtClean="0"/>
          </a:p>
          <a:p>
            <a:pPr marL="914378" lvl="2" indent="0">
              <a:buNone/>
            </a:pPr>
            <a:r>
              <a:rPr lang="bg-BG" dirty="0" smtClean="0"/>
              <a:t>Служби за закрила на деца</a:t>
            </a:r>
            <a:r>
              <a:rPr lang="en-US" dirty="0" smtClean="0"/>
              <a:t>/ </a:t>
            </a:r>
            <a:r>
              <a:rPr lang="bg-BG" dirty="0" smtClean="0"/>
              <a:t>Социални служби</a:t>
            </a:r>
            <a:r>
              <a:rPr lang="en-US" dirty="0" smtClean="0"/>
              <a:t>/ </a:t>
            </a:r>
            <a:r>
              <a:rPr lang="bg-BG" dirty="0" smtClean="0"/>
              <a:t>Здравеопазване/Психично здраве/Образование/Правосъдие/Полиция </a:t>
            </a:r>
          </a:p>
          <a:p>
            <a:pPr marL="914378" lvl="2" indent="0">
              <a:buNone/>
            </a:pPr>
            <a:endParaRPr lang="bg-BG" sz="2000" b="1" dirty="0"/>
          </a:p>
          <a:p>
            <a:pPr marL="914378" lvl="2" indent="0">
              <a:buNone/>
            </a:pPr>
            <a:r>
              <a:rPr lang="bg-BG" sz="2000" b="1" dirty="0" smtClean="0"/>
              <a:t>Релевантни специалисти, работещи с деца</a:t>
            </a:r>
            <a:endParaRPr lang="en-US" sz="2000" b="1" dirty="0"/>
          </a:p>
          <a:p>
            <a:pPr lvl="2" indent="-360000">
              <a:lnSpc>
                <a:spcPct val="120000"/>
              </a:lnSpc>
            </a:pPr>
            <a:r>
              <a:rPr lang="bg-BG" dirty="0" smtClean="0"/>
              <a:t>Съдии</a:t>
            </a:r>
            <a:r>
              <a:rPr lang="en-US" dirty="0" smtClean="0"/>
              <a:t>, </a:t>
            </a:r>
            <a:r>
              <a:rPr lang="bg-BG" dirty="0" smtClean="0"/>
              <a:t>пробационни служители</a:t>
            </a:r>
            <a:r>
              <a:rPr lang="en-US" dirty="0" smtClean="0"/>
              <a:t>, </a:t>
            </a:r>
            <a:r>
              <a:rPr lang="bg-BG" dirty="0" smtClean="0"/>
              <a:t>прокурори</a:t>
            </a:r>
            <a:r>
              <a:rPr lang="en-US" dirty="0" smtClean="0"/>
              <a:t>, </a:t>
            </a:r>
            <a:r>
              <a:rPr lang="bg-BG" dirty="0" smtClean="0"/>
              <a:t>адвокати, омбудсман, социални работници, лекари (акушер-гинеколози, педиатри, дестски психиатри,  ортопеди, радиолози, съдебни лекари), </a:t>
            </a:r>
            <a:r>
              <a:rPr lang="en-US" dirty="0" smtClean="0"/>
              <a:t>radiologists</a:t>
            </a:r>
            <a:r>
              <a:rPr lang="en-US" dirty="0"/>
              <a:t>), </a:t>
            </a:r>
            <a:r>
              <a:rPr lang="bg-BG" dirty="0"/>
              <a:t>дентални </a:t>
            </a:r>
            <a:r>
              <a:rPr lang="bg-BG" dirty="0" smtClean="0"/>
              <a:t>лекари, акушерки</a:t>
            </a:r>
            <a:r>
              <a:rPr lang="en-US" dirty="0" smtClean="0"/>
              <a:t>, </a:t>
            </a:r>
            <a:r>
              <a:rPr lang="bg-BG" dirty="0" smtClean="0"/>
              <a:t>медицински сестри, психолози, учители  ( от системата на училищно и предучилищно образование), специални педагози, директори на училища  и др.</a:t>
            </a:r>
            <a:endParaRPr lang="el-GR" dirty="0"/>
          </a:p>
        </p:txBody>
      </p:sp>
      <p:sp>
        <p:nvSpPr>
          <p:cNvPr id="5" name="Rectangle 4"/>
          <p:cNvSpPr/>
          <p:nvPr/>
        </p:nvSpPr>
        <p:spPr>
          <a:xfrm>
            <a:off x="1524000" y="2223180"/>
            <a:ext cx="10348686" cy="1292662"/>
          </a:xfrm>
          <a:prstGeom prst="rect">
            <a:avLst/>
          </a:prstGeom>
          <a:solidFill>
            <a:schemeClr val="tx2">
              <a:lumMod val="20000"/>
              <a:lumOff val="80000"/>
            </a:schemeClr>
          </a:solidFill>
        </p:spPr>
        <p:txBody>
          <a:bodyPr wrap="square">
            <a:spAutoFit/>
          </a:bodyPr>
          <a:lstStyle/>
          <a:p>
            <a:pPr marL="0" lvl="1">
              <a:buNone/>
            </a:pPr>
            <a:r>
              <a:rPr lang="ru-RU" sz="2600" dirty="0">
                <a:solidFill>
                  <a:schemeClr val="accent1"/>
                </a:solidFill>
              </a:rPr>
              <a:t>Обучението </a:t>
            </a:r>
            <a:r>
              <a:rPr lang="ru-RU" sz="2600" dirty="0" smtClean="0">
                <a:solidFill>
                  <a:schemeClr val="accent1"/>
                </a:solidFill>
              </a:rPr>
              <a:t>на  специалисти от различни служби </a:t>
            </a:r>
            <a:r>
              <a:rPr lang="ru-RU" sz="2600" dirty="0">
                <a:solidFill>
                  <a:schemeClr val="accent1"/>
                </a:solidFill>
              </a:rPr>
              <a:t>може да бъде икономически ефективен подход за изграждане на общо разбиране за превенцията и подобряване </a:t>
            </a:r>
            <a:r>
              <a:rPr lang="ru-RU" sz="2600" dirty="0" smtClean="0">
                <a:solidFill>
                  <a:schemeClr val="accent1"/>
                </a:solidFill>
              </a:rPr>
              <a:t>на партньорството</a:t>
            </a:r>
            <a:r>
              <a:rPr lang="ru-RU" sz="2600" dirty="0">
                <a:solidFill>
                  <a:schemeClr val="accent1"/>
                </a:solidFill>
              </a:rPr>
              <a:t>.</a:t>
            </a:r>
            <a:endParaRPr lang="en-US" sz="2600" dirty="0">
              <a:solidFill>
                <a:schemeClr val="accent1"/>
              </a:solidFill>
            </a:endParaRPr>
          </a:p>
        </p:txBody>
      </p:sp>
    </p:spTree>
    <p:extLst>
      <p:ext uri="{BB962C8B-B14F-4D97-AF65-F5344CB8AC3E}">
        <p14:creationId xmlns="" xmlns:p14="http://schemas.microsoft.com/office/powerpoint/2010/main" val="39835049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bg-BG" dirty="0">
                <a:solidFill>
                  <a:schemeClr val="accent1"/>
                </a:solidFill>
              </a:rPr>
              <a:t>Справяне с недостатъчното докладване</a:t>
            </a:r>
            <a:endParaRPr lang="el-GR" dirty="0">
              <a:solidFill>
                <a:schemeClr val="accent1"/>
              </a:solidFill>
            </a:endParaRPr>
          </a:p>
        </p:txBody>
      </p:sp>
      <p:sp>
        <p:nvSpPr>
          <p:cNvPr id="3" name="Content Placeholder 2"/>
          <p:cNvSpPr>
            <a:spLocks noGrp="1"/>
          </p:cNvSpPr>
          <p:nvPr>
            <p:ph idx="1"/>
          </p:nvPr>
        </p:nvSpPr>
        <p:spPr>
          <a:xfrm>
            <a:off x="838199" y="1825625"/>
            <a:ext cx="10976429" cy="4351338"/>
          </a:xfrm>
        </p:spPr>
        <p:txBody>
          <a:bodyPr>
            <a:normAutofit/>
          </a:bodyPr>
          <a:lstStyle/>
          <a:p>
            <a:r>
              <a:rPr lang="bg-BG" sz="2200" dirty="0" smtClean="0"/>
              <a:t>Необходимо е обучение на всички специалисти от релевантните сектори относно характеритиките и признаците  на отделните типове насилие на ддеца</a:t>
            </a:r>
            <a:endParaRPr lang="en-US" sz="2200" dirty="0"/>
          </a:p>
          <a:p>
            <a:endParaRPr lang="en-US" sz="2200" dirty="0" smtClean="0"/>
          </a:p>
          <a:p>
            <a:r>
              <a:rPr lang="ru-RU" sz="2200" dirty="0" smtClean="0"/>
              <a:t>Резултатите от проучвания показват</a:t>
            </a:r>
            <a:r>
              <a:rPr lang="ru-RU" sz="2200" dirty="0"/>
              <a:t>, че специалистите </a:t>
            </a:r>
            <a:r>
              <a:rPr lang="ru-RU" sz="2200" dirty="0" smtClean="0"/>
              <a:t>от различните сектори </a:t>
            </a:r>
            <a:r>
              <a:rPr lang="ru-RU" sz="2200" dirty="0"/>
              <a:t>са по-склонни да </a:t>
            </a:r>
            <a:r>
              <a:rPr lang="ru-RU" sz="2200" dirty="0" smtClean="0"/>
              <a:t>докладват за </a:t>
            </a:r>
            <a:r>
              <a:rPr lang="ru-RU" sz="2200" dirty="0"/>
              <a:t>предполагаеми случаи на </a:t>
            </a:r>
            <a:r>
              <a:rPr lang="ru-RU" sz="2200" dirty="0" smtClean="0"/>
              <a:t>НПД, </a:t>
            </a:r>
            <a:r>
              <a:rPr lang="ru-RU" sz="2200" dirty="0"/>
              <a:t>когато </a:t>
            </a:r>
            <a:r>
              <a:rPr lang="ru-RU" sz="2200" dirty="0" smtClean="0"/>
              <a:t>установяват </a:t>
            </a:r>
            <a:r>
              <a:rPr lang="ru-RU" sz="2200" dirty="0"/>
              <a:t>фактори в контекста на случаите, за които </a:t>
            </a:r>
            <a:r>
              <a:rPr lang="ru-RU" sz="2200" dirty="0" smtClean="0"/>
              <a:t>знаят (или </a:t>
            </a:r>
            <a:r>
              <a:rPr lang="ru-RU" sz="2200" dirty="0"/>
              <a:t>просто вярват), </a:t>
            </a:r>
            <a:r>
              <a:rPr lang="ru-RU" sz="2200" dirty="0" smtClean="0"/>
              <a:t>че корелират </a:t>
            </a:r>
            <a:r>
              <a:rPr lang="ru-RU" sz="2200" dirty="0"/>
              <a:t>с </a:t>
            </a:r>
            <a:r>
              <a:rPr lang="ru-RU" sz="2200" dirty="0" smtClean="0"/>
              <a:t>НПД</a:t>
            </a:r>
          </a:p>
        </p:txBody>
      </p:sp>
    </p:spTree>
    <p:extLst>
      <p:ext uri="{BB962C8B-B14F-4D97-AF65-F5344CB8AC3E}">
        <p14:creationId xmlns="" xmlns:p14="http://schemas.microsoft.com/office/powerpoint/2010/main" val="858000332"/>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bg-BG" dirty="0" smtClean="0">
                <a:solidFill>
                  <a:schemeClr val="accent1"/>
                </a:solidFill>
              </a:rPr>
              <a:t>Изграждане на капацитет в контекста на системата </a:t>
            </a:r>
            <a:r>
              <a:rPr lang="en-US" dirty="0" smtClean="0">
                <a:solidFill>
                  <a:schemeClr val="accent1"/>
                </a:solidFill>
              </a:rPr>
              <a:t>CAN-MDS</a:t>
            </a:r>
            <a:endParaRPr lang="el-GR" dirty="0">
              <a:solidFill>
                <a:schemeClr val="accent1"/>
              </a:solidFill>
            </a:endParaRPr>
          </a:p>
        </p:txBody>
      </p:sp>
      <p:sp>
        <p:nvSpPr>
          <p:cNvPr id="3" name="Content Placeholder 2"/>
          <p:cNvSpPr>
            <a:spLocks noGrp="1"/>
          </p:cNvSpPr>
          <p:nvPr>
            <p:ph idx="1"/>
          </p:nvPr>
        </p:nvSpPr>
        <p:spPr/>
        <p:txBody>
          <a:bodyPr>
            <a:normAutofit/>
          </a:bodyPr>
          <a:lstStyle/>
          <a:p>
            <a:endParaRPr lang="ru-RU" sz="2400" dirty="0"/>
          </a:p>
          <a:p>
            <a:r>
              <a:rPr lang="ru-RU" sz="2400" dirty="0" smtClean="0"/>
              <a:t>Изграждане </a:t>
            </a:r>
            <a:r>
              <a:rPr lang="ru-RU" sz="2400" dirty="0"/>
              <a:t>на капацитет </a:t>
            </a:r>
            <a:r>
              <a:rPr lang="ru-RU" sz="2400" dirty="0" smtClean="0"/>
              <a:t>при </a:t>
            </a:r>
            <a:r>
              <a:rPr lang="ru-RU" sz="2400" dirty="0"/>
              <a:t>мултидисциплинарни професионалисти, работещи с </a:t>
            </a:r>
            <a:r>
              <a:rPr lang="ru-RU" sz="2400" dirty="0" smtClean="0"/>
              <a:t>деца</a:t>
            </a:r>
            <a:endParaRPr lang="en-US" sz="2200" dirty="0"/>
          </a:p>
          <a:p>
            <a:pPr lvl="1"/>
            <a:r>
              <a:rPr lang="ru-RU" sz="2200" dirty="0"/>
              <a:t>повишаване на осведомеността относно малтретирането на деца и неговото разпространение и </a:t>
            </a:r>
            <a:r>
              <a:rPr lang="ru-RU" sz="2200" dirty="0" smtClean="0"/>
              <a:t>въздействие</a:t>
            </a:r>
          </a:p>
          <a:p>
            <a:pPr lvl="1"/>
            <a:r>
              <a:rPr lang="bg-BG" sz="2200" dirty="0" smtClean="0"/>
              <a:t>как да се разпознават признаците на НПД</a:t>
            </a:r>
            <a:endParaRPr lang="en-US" sz="2200" dirty="0"/>
          </a:p>
          <a:p>
            <a:pPr lvl="1"/>
            <a:r>
              <a:rPr lang="bg-BG" sz="2200" dirty="0" smtClean="0"/>
              <a:t>каква е законовата рамка за задължително докладване случаи на НПД</a:t>
            </a:r>
            <a:endParaRPr lang="en-US" sz="2200" dirty="0"/>
          </a:p>
          <a:p>
            <a:pPr lvl="1"/>
            <a:r>
              <a:rPr lang="bg-BG" sz="2200" dirty="0" smtClean="0"/>
              <a:t>как и защо да се докладва </a:t>
            </a:r>
            <a:r>
              <a:rPr lang="en-US" sz="2200" dirty="0" smtClean="0"/>
              <a:t>(</a:t>
            </a:r>
            <a:r>
              <a:rPr lang="ru-RU" sz="2200" dirty="0" smtClean="0"/>
              <a:t>акцент върху процедурата </a:t>
            </a:r>
            <a:r>
              <a:rPr lang="ru-RU" sz="2200" dirty="0"/>
              <a:t>за докладване и насочване на случаи към подходящи служби</a:t>
            </a:r>
            <a:r>
              <a:rPr lang="en-US" sz="2200" dirty="0" smtClean="0"/>
              <a:t>)</a:t>
            </a:r>
          </a:p>
          <a:p>
            <a:pPr lvl="1"/>
            <a:r>
              <a:rPr lang="bg-BG" sz="2200" dirty="0" smtClean="0"/>
              <a:t>Насърчаване прилагане на ранна интервенция или подкрепа за родителите или други, полагащи грижи за детето</a:t>
            </a:r>
            <a:endParaRPr lang="en-US" sz="2200" dirty="0" smtClean="0"/>
          </a:p>
        </p:txBody>
      </p:sp>
    </p:spTree>
    <p:extLst>
      <p:ext uri="{BB962C8B-B14F-4D97-AF65-F5344CB8AC3E}">
        <p14:creationId xmlns="" xmlns:p14="http://schemas.microsoft.com/office/powerpoint/2010/main" val="704409420"/>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bg-BG" dirty="0">
                <a:solidFill>
                  <a:schemeClr val="accent1"/>
                </a:solidFill>
              </a:rPr>
              <a:t>Справяне с недостатъчното докладване</a:t>
            </a:r>
            <a:endParaRPr lang="el-GR" dirty="0">
              <a:solidFill>
                <a:schemeClr val="accent1"/>
              </a:solidFill>
            </a:endParaRPr>
          </a:p>
        </p:txBody>
      </p:sp>
      <p:sp>
        <p:nvSpPr>
          <p:cNvPr id="3" name="Content Placeholder 2"/>
          <p:cNvSpPr>
            <a:spLocks noGrp="1"/>
          </p:cNvSpPr>
          <p:nvPr>
            <p:ph idx="1"/>
          </p:nvPr>
        </p:nvSpPr>
        <p:spPr/>
        <p:txBody>
          <a:bodyPr>
            <a:noAutofit/>
          </a:bodyPr>
          <a:lstStyle/>
          <a:p>
            <a:r>
              <a:rPr lang="ru-RU" sz="2200" b="1" dirty="0" smtClean="0"/>
              <a:t>Инструменти </a:t>
            </a:r>
            <a:r>
              <a:rPr lang="ru-RU" sz="2200" b="1" dirty="0"/>
              <a:t>и обща методология, </a:t>
            </a:r>
            <a:r>
              <a:rPr lang="ru-RU" sz="2200" b="1" dirty="0" smtClean="0"/>
              <a:t>използвана от </a:t>
            </a:r>
            <a:r>
              <a:rPr lang="ru-RU" sz="2200" b="1" dirty="0"/>
              <a:t>всички заинтересовани </a:t>
            </a:r>
            <a:r>
              <a:rPr lang="ru-RU" sz="2200" b="1" dirty="0" smtClean="0"/>
              <a:t>страни Инструментариум на </a:t>
            </a:r>
            <a:r>
              <a:rPr lang="en-US" sz="2200" dirty="0" smtClean="0"/>
              <a:t>CAN-MDS  (e-</a:t>
            </a:r>
            <a:r>
              <a:rPr lang="bg-BG" sz="2200" dirty="0" smtClean="0"/>
              <a:t>приложение</a:t>
            </a:r>
            <a:r>
              <a:rPr lang="en-US" sz="2200" dirty="0" smtClean="0"/>
              <a:t>; </a:t>
            </a:r>
            <a:r>
              <a:rPr lang="bg-BG" sz="2200" dirty="0" smtClean="0"/>
              <a:t>ръководство за оператори</a:t>
            </a:r>
            <a:r>
              <a:rPr lang="en-US" sz="2200" dirty="0" smtClean="0"/>
              <a:t>; </a:t>
            </a:r>
            <a:r>
              <a:rPr lang="bg-BG" sz="2200" dirty="0" smtClean="0"/>
              <a:t>протокол за събиране на данни</a:t>
            </a:r>
            <a:r>
              <a:rPr lang="en-US" sz="2200" dirty="0" smtClean="0"/>
              <a:t>)</a:t>
            </a:r>
          </a:p>
          <a:p>
            <a:pPr marL="466725" indent="-457200"/>
            <a:r>
              <a:rPr lang="bg-BG" sz="2200" b="1" dirty="0" smtClean="0"/>
              <a:t>Дефиниции за случай</a:t>
            </a:r>
            <a:endParaRPr lang="en-US" sz="2200" b="1" dirty="0" smtClean="0"/>
          </a:p>
          <a:p>
            <a:pPr lvl="1"/>
            <a:r>
              <a:rPr lang="bg-BG" sz="2200" dirty="0" smtClean="0"/>
              <a:t>Въз основа на</a:t>
            </a:r>
            <a:r>
              <a:rPr lang="ru-RU" sz="2200" dirty="0"/>
              <a:t> на Общия коментар на Комитета на ООН за правата на детето</a:t>
            </a:r>
            <a:r>
              <a:rPr lang="bg-BG" sz="2200" dirty="0" smtClean="0"/>
              <a:t> </a:t>
            </a:r>
            <a:r>
              <a:rPr lang="en-US" sz="2200" b="1" dirty="0" smtClean="0"/>
              <a:t>No</a:t>
            </a:r>
            <a:r>
              <a:rPr lang="en-US" sz="2200" b="1" dirty="0"/>
              <a:t>. 13 (2011)</a:t>
            </a:r>
            <a:r>
              <a:rPr lang="en-US" sz="2200" dirty="0"/>
              <a:t>, </a:t>
            </a:r>
            <a:r>
              <a:rPr lang="en-US" sz="2200" b="1" dirty="0" smtClean="0"/>
              <a:t>“</a:t>
            </a:r>
            <a:r>
              <a:rPr lang="bg-BG" sz="2200" b="1" dirty="0" smtClean="0"/>
              <a:t>Правото на детето от всички форми на насилие</a:t>
            </a:r>
            <a:r>
              <a:rPr lang="en-US" sz="2200" b="1" dirty="0" smtClean="0"/>
              <a:t>” [</a:t>
            </a:r>
            <a:r>
              <a:rPr lang="en-US" sz="2200" b="1" dirty="0"/>
              <a:t>CRC/C/GC/13 (2011)]</a:t>
            </a:r>
          </a:p>
          <a:p>
            <a:pPr lvl="1"/>
            <a:r>
              <a:rPr lang="bg-BG" sz="2200" dirty="0" smtClean="0"/>
              <a:t>Включен и допълнителен преглед на </a:t>
            </a:r>
            <a:endParaRPr lang="en-US" sz="2200" dirty="0"/>
          </a:p>
          <a:p>
            <a:pPr lvl="2"/>
            <a:r>
              <a:rPr lang="en-US" sz="2200" dirty="0"/>
              <a:t>UNCRC </a:t>
            </a:r>
            <a:r>
              <a:rPr lang="bg-BG" sz="2200" dirty="0" smtClean="0"/>
              <a:t>Член</a:t>
            </a:r>
            <a:r>
              <a:rPr lang="en-US" sz="2200" dirty="0" smtClean="0"/>
              <a:t> 19</a:t>
            </a:r>
            <a:r>
              <a:rPr lang="bg-BG" sz="2200" dirty="0" smtClean="0"/>
              <a:t> от Конвенцията на ООН за права на детето</a:t>
            </a:r>
            <a:endParaRPr lang="en-US" sz="2200" dirty="0"/>
          </a:p>
          <a:p>
            <a:pPr lvl="2"/>
            <a:r>
              <a:rPr lang="bg-BG" sz="2200" dirty="0" smtClean="0"/>
              <a:t>Световен доклад за насилие над деца </a:t>
            </a:r>
            <a:r>
              <a:rPr lang="en-US" sz="2200" dirty="0" smtClean="0"/>
              <a:t>(2006</a:t>
            </a:r>
            <a:r>
              <a:rPr lang="en-US" sz="2200" dirty="0"/>
              <a:t>)</a:t>
            </a:r>
          </a:p>
          <a:p>
            <a:pPr lvl="2"/>
            <a:r>
              <a:rPr lang="bg-BG" sz="2200" dirty="0" smtClean="0"/>
              <a:t>СЗО и </a:t>
            </a:r>
            <a:r>
              <a:rPr lang="en-US" sz="2200" dirty="0" smtClean="0"/>
              <a:t> </a:t>
            </a:r>
            <a:r>
              <a:rPr lang="en-US" sz="2200" dirty="0"/>
              <a:t>ISPCAN (2006) </a:t>
            </a:r>
            <a:endParaRPr lang="bg-BG" sz="2200" dirty="0" smtClean="0"/>
          </a:p>
          <a:p>
            <a:pPr lvl="2"/>
            <a:r>
              <a:rPr lang="bg-BG" sz="2200" dirty="0" smtClean="0"/>
              <a:t>дефиниции на Центъра за контрол на болестите </a:t>
            </a:r>
            <a:r>
              <a:rPr lang="en-US" sz="2200" dirty="0"/>
              <a:t> (</a:t>
            </a:r>
            <a:r>
              <a:rPr lang="en-US" sz="2200" dirty="0" smtClean="0"/>
              <a:t>CDC</a:t>
            </a:r>
            <a:r>
              <a:rPr lang="bg-BG" sz="2200" dirty="0" smtClean="0"/>
              <a:t>, </a:t>
            </a:r>
            <a:r>
              <a:rPr lang="en-US" sz="2200" dirty="0" smtClean="0"/>
              <a:t>2008</a:t>
            </a:r>
            <a:r>
              <a:rPr lang="en-US" sz="2200" dirty="0"/>
              <a:t>) </a:t>
            </a:r>
            <a:endParaRPr lang="el-GR" sz="2200" dirty="0"/>
          </a:p>
        </p:txBody>
      </p:sp>
    </p:spTree>
    <p:extLst>
      <p:ext uri="{BB962C8B-B14F-4D97-AF65-F5344CB8AC3E}">
        <p14:creationId xmlns="" xmlns:p14="http://schemas.microsoft.com/office/powerpoint/2010/main" val="1375926310"/>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128" y="60329"/>
            <a:ext cx="8681356" cy="829136"/>
          </a:xfrm>
        </p:spPr>
        <p:txBody>
          <a:bodyPr>
            <a:normAutofit/>
          </a:bodyPr>
          <a:lstStyle/>
          <a:p>
            <a:r>
              <a:rPr lang="ru-RU" sz="2600" dirty="0"/>
              <a:t>Операционализиране на концептуалните дефиниции </a:t>
            </a:r>
            <a:r>
              <a:rPr lang="ru-RU" sz="2600" dirty="0" smtClean="0"/>
              <a:t>за НПД</a:t>
            </a:r>
            <a:endParaRPr lang="el-GR" sz="2600" dirty="0"/>
          </a:p>
        </p:txBody>
      </p:sp>
      <p:sp>
        <p:nvSpPr>
          <p:cNvPr id="3" name="Content Placeholder 2"/>
          <p:cNvSpPr>
            <a:spLocks noGrp="1"/>
          </p:cNvSpPr>
          <p:nvPr>
            <p:ph idx="1"/>
          </p:nvPr>
        </p:nvSpPr>
        <p:spPr>
          <a:xfrm>
            <a:off x="8694060" y="0"/>
            <a:ext cx="3381826" cy="2503054"/>
          </a:xfrm>
          <a:solidFill>
            <a:schemeClr val="bg1"/>
          </a:solidFill>
        </p:spPr>
        <p:txBody>
          <a:bodyPr>
            <a:noAutofit/>
          </a:bodyPr>
          <a:lstStyle/>
          <a:p>
            <a:pPr marL="0" indent="0" algn="just">
              <a:spcBef>
                <a:spcPts val="0"/>
              </a:spcBef>
              <a:buNone/>
            </a:pPr>
            <a:r>
              <a:rPr lang="bg-BG" sz="1700" dirty="0" smtClean="0"/>
              <a:t>Системата </a:t>
            </a:r>
            <a:r>
              <a:rPr lang="en-US" sz="1700" dirty="0" smtClean="0"/>
              <a:t>CAN-MDS </a:t>
            </a:r>
            <a:r>
              <a:rPr lang="ru-RU" sz="1700" dirty="0"/>
              <a:t>включва основните видове </a:t>
            </a:r>
            <a:r>
              <a:rPr lang="ru-RU" sz="1700" dirty="0" smtClean="0"/>
              <a:t>НПД, </a:t>
            </a:r>
            <a:r>
              <a:rPr lang="ru-RU" sz="1700" dirty="0"/>
              <a:t>подтипове </a:t>
            </a:r>
            <a:r>
              <a:rPr lang="ru-RU" sz="1700" dirty="0" smtClean="0"/>
              <a:t>за </a:t>
            </a:r>
            <a:r>
              <a:rPr lang="ru-RU" sz="1700" dirty="0"/>
              <a:t>всеки основен тип и </a:t>
            </a:r>
            <a:r>
              <a:rPr lang="ru-RU" sz="1700" dirty="0" smtClean="0"/>
              <a:t>форма/и за всеки </a:t>
            </a:r>
            <a:r>
              <a:rPr lang="ru-RU" sz="1700" dirty="0"/>
              <a:t>подтип (извършени действия </a:t>
            </a:r>
            <a:r>
              <a:rPr lang="ru-RU" sz="1700" dirty="0" smtClean="0"/>
              <a:t>на насилие и пренебрегване).</a:t>
            </a:r>
            <a:endParaRPr lang="en-US" sz="1700" dirty="0" smtClean="0"/>
          </a:p>
          <a:p>
            <a:pPr marL="0" indent="0" algn="just">
              <a:spcBef>
                <a:spcPts val="0"/>
              </a:spcBef>
              <a:buNone/>
            </a:pPr>
            <a:r>
              <a:rPr lang="ru-RU" sz="1700" b="1" dirty="0" smtClean="0">
                <a:solidFill>
                  <a:schemeClr val="accent1"/>
                </a:solidFill>
              </a:rPr>
              <a:t>Операторът</a:t>
            </a:r>
            <a:r>
              <a:rPr lang="ru-RU" sz="1700" b="1" dirty="0">
                <a:solidFill>
                  <a:schemeClr val="accent1"/>
                </a:solidFill>
              </a:rPr>
              <a:t>, в зависимост от </a:t>
            </a:r>
            <a:r>
              <a:rPr lang="ru-RU" sz="1700" b="1" dirty="0" smtClean="0">
                <a:solidFill>
                  <a:schemeClr val="accent1"/>
                </a:solidFill>
              </a:rPr>
              <a:t>познаването  на дефинициите за НПД, </a:t>
            </a:r>
            <a:r>
              <a:rPr lang="ru-RU" sz="1700" b="1" dirty="0">
                <a:solidFill>
                  <a:schemeClr val="accent1"/>
                </a:solidFill>
              </a:rPr>
              <a:t>може да следва различен </a:t>
            </a:r>
            <a:r>
              <a:rPr lang="ru-RU" sz="1700" b="1" dirty="0" smtClean="0">
                <a:solidFill>
                  <a:schemeClr val="accent1"/>
                </a:solidFill>
              </a:rPr>
              <a:t>маршрут.</a:t>
            </a:r>
            <a:endParaRPr lang="el-GR" sz="1700" dirty="0"/>
          </a:p>
        </p:txBody>
      </p:sp>
      <p:sp>
        <p:nvSpPr>
          <p:cNvPr id="6" name="Rectangle 5"/>
          <p:cNvSpPr/>
          <p:nvPr/>
        </p:nvSpPr>
        <p:spPr>
          <a:xfrm>
            <a:off x="8868228" y="2517498"/>
            <a:ext cx="3207657" cy="1754326"/>
          </a:xfrm>
          <a:prstGeom prst="rect">
            <a:avLst/>
          </a:prstGeom>
          <a:effectLst>
            <a:glow rad="139700">
              <a:schemeClr val="accent2">
                <a:satMod val="175000"/>
                <a:alpha val="40000"/>
              </a:schemeClr>
            </a:glow>
          </a:effectLst>
        </p:spPr>
        <p:style>
          <a:lnRef idx="2">
            <a:schemeClr val="accent2"/>
          </a:lnRef>
          <a:fillRef idx="1">
            <a:schemeClr val="lt1"/>
          </a:fillRef>
          <a:effectRef idx="0">
            <a:schemeClr val="accent2"/>
          </a:effectRef>
          <a:fontRef idx="minor">
            <a:schemeClr val="dk1"/>
          </a:fontRef>
        </p:style>
        <p:txBody>
          <a:bodyPr wrap="square">
            <a:spAutoFit/>
          </a:bodyPr>
          <a:lstStyle/>
          <a:p>
            <a:pPr lvl="0">
              <a:spcBef>
                <a:spcPts val="0"/>
              </a:spcBef>
            </a:pPr>
            <a:r>
              <a:rPr lang="ru-RU" dirty="0">
                <a:solidFill>
                  <a:schemeClr val="accent1"/>
                </a:solidFill>
              </a:rPr>
              <a:t>Оператори, </a:t>
            </a:r>
            <a:r>
              <a:rPr lang="ru-RU" dirty="0">
                <a:solidFill>
                  <a:schemeClr val="tx1"/>
                </a:solidFill>
              </a:rPr>
              <a:t>които</a:t>
            </a:r>
            <a:r>
              <a:rPr lang="ru-RU" dirty="0">
                <a:solidFill>
                  <a:schemeClr val="accent1"/>
                </a:solidFill>
              </a:rPr>
              <a:t> </a:t>
            </a:r>
            <a:r>
              <a:rPr lang="ru-RU" dirty="0">
                <a:solidFill>
                  <a:schemeClr val="tx1"/>
                </a:solidFill>
              </a:rPr>
              <a:t>НЕ са </a:t>
            </a:r>
            <a:r>
              <a:rPr lang="ru-RU" dirty="0">
                <a:solidFill>
                  <a:schemeClr val="accent1"/>
                </a:solidFill>
              </a:rPr>
              <a:t>запознати с дефинициите </a:t>
            </a:r>
            <a:r>
              <a:rPr lang="ru-RU" dirty="0">
                <a:solidFill>
                  <a:schemeClr val="tx1"/>
                </a:solidFill>
              </a:rPr>
              <a:t>на </a:t>
            </a:r>
            <a:r>
              <a:rPr lang="ru-RU" dirty="0" smtClean="0">
                <a:solidFill>
                  <a:schemeClr val="tx1"/>
                </a:solidFill>
              </a:rPr>
              <a:t>НПД</a:t>
            </a:r>
            <a:r>
              <a:rPr lang="ru-RU" dirty="0" smtClean="0">
                <a:solidFill>
                  <a:schemeClr val="accent1"/>
                </a:solidFill>
              </a:rPr>
              <a:t>: </a:t>
            </a:r>
            <a:r>
              <a:rPr lang="ru-RU" dirty="0">
                <a:solidFill>
                  <a:schemeClr val="accent1"/>
                </a:solidFill>
              </a:rPr>
              <a:t>процес отдолу </a:t>
            </a:r>
            <a:r>
              <a:rPr lang="ru-RU" dirty="0" smtClean="0">
                <a:solidFill>
                  <a:schemeClr val="accent1"/>
                </a:solidFill>
              </a:rPr>
              <a:t>нагоре</a:t>
            </a:r>
            <a:r>
              <a:rPr lang="ru-RU" dirty="0"/>
              <a:t>(от общо разбираеми действия и пропуски до по-широки концепции на </a:t>
            </a:r>
            <a:r>
              <a:rPr lang="ru-RU" dirty="0" smtClean="0"/>
              <a:t>НПД)</a:t>
            </a:r>
            <a:endParaRPr lang="el-GR" dirty="0"/>
          </a:p>
        </p:txBody>
      </p:sp>
      <p:sp>
        <p:nvSpPr>
          <p:cNvPr id="7" name="Rectangle 6"/>
          <p:cNvSpPr/>
          <p:nvPr/>
        </p:nvSpPr>
        <p:spPr>
          <a:xfrm>
            <a:off x="8868228" y="4294908"/>
            <a:ext cx="3323772" cy="1754326"/>
          </a:xfrm>
          <a:prstGeom prst="rect">
            <a:avLst/>
          </a:prstGeom>
          <a:noFill/>
          <a:effectLst>
            <a:glow rad="139700">
              <a:schemeClr val="accent5">
                <a:satMod val="175000"/>
                <a:alpha val="40000"/>
              </a:schemeClr>
            </a:glow>
          </a:effectLst>
        </p:spPr>
        <p:style>
          <a:lnRef idx="2">
            <a:schemeClr val="accent5"/>
          </a:lnRef>
          <a:fillRef idx="1">
            <a:schemeClr val="lt1"/>
          </a:fillRef>
          <a:effectRef idx="0">
            <a:schemeClr val="accent5"/>
          </a:effectRef>
          <a:fontRef idx="minor">
            <a:schemeClr val="dk1"/>
          </a:fontRef>
        </p:style>
        <p:txBody>
          <a:bodyPr wrap="square">
            <a:spAutoFit/>
          </a:bodyPr>
          <a:lstStyle/>
          <a:p>
            <a:pPr lvl="0">
              <a:spcBef>
                <a:spcPts val="0"/>
              </a:spcBef>
            </a:pPr>
            <a:r>
              <a:rPr lang="ru-RU" dirty="0">
                <a:solidFill>
                  <a:schemeClr val="accent1"/>
                </a:solidFill>
              </a:rPr>
              <a:t>Оператори, </a:t>
            </a:r>
            <a:r>
              <a:rPr lang="ru-RU" dirty="0">
                <a:solidFill>
                  <a:schemeClr val="tx1"/>
                </a:solidFill>
              </a:rPr>
              <a:t>които са </a:t>
            </a:r>
            <a:r>
              <a:rPr lang="ru-RU" dirty="0">
                <a:solidFill>
                  <a:schemeClr val="accent1"/>
                </a:solidFill>
              </a:rPr>
              <a:t>запознати с дефинициите </a:t>
            </a:r>
            <a:r>
              <a:rPr lang="ru-RU" dirty="0">
                <a:solidFill>
                  <a:schemeClr val="tx1"/>
                </a:solidFill>
              </a:rPr>
              <a:t>на </a:t>
            </a:r>
            <a:r>
              <a:rPr lang="ru-RU" dirty="0" smtClean="0">
                <a:solidFill>
                  <a:schemeClr val="tx1"/>
                </a:solidFill>
              </a:rPr>
              <a:t>НПД</a:t>
            </a:r>
            <a:r>
              <a:rPr lang="ru-RU" dirty="0" smtClean="0">
                <a:solidFill>
                  <a:schemeClr val="accent1"/>
                </a:solidFill>
              </a:rPr>
              <a:t>: </a:t>
            </a:r>
            <a:r>
              <a:rPr lang="ru-RU" dirty="0">
                <a:solidFill>
                  <a:schemeClr val="accent1"/>
                </a:solidFill>
              </a:rPr>
              <a:t>процес отгоре надолу (</a:t>
            </a:r>
            <a:r>
              <a:rPr lang="ru-RU" dirty="0">
                <a:solidFill>
                  <a:schemeClr val="tx1"/>
                </a:solidFill>
              </a:rPr>
              <a:t>от основните концептуално дефинирани типове CAN до конкретни действия и пропуски)</a:t>
            </a:r>
            <a:endParaRPr lang="el-GR" dirty="0">
              <a:solidFill>
                <a:schemeClr val="tx1"/>
              </a:solidFill>
            </a:endParaRPr>
          </a:p>
        </p:txBody>
      </p:sp>
      <p:sp>
        <p:nvSpPr>
          <p:cNvPr id="8" name="Rounded Rectangle 7"/>
          <p:cNvSpPr/>
          <p:nvPr/>
        </p:nvSpPr>
        <p:spPr>
          <a:xfrm>
            <a:off x="7982860" y="1323524"/>
            <a:ext cx="711200" cy="5033732"/>
          </a:xfrm>
          <a:prstGeom prst="roundRect">
            <a:avLst>
              <a:gd name="adj" fmla="val 50000"/>
            </a:avLst>
          </a:prstGeom>
          <a:noFill/>
          <a:effectLst>
            <a:glow rad="139700">
              <a:schemeClr val="accent2">
                <a:satMod val="175000"/>
                <a:alpha val="40000"/>
              </a:schemeClr>
            </a:glow>
          </a:effectLst>
        </p:spPr>
        <p:style>
          <a:lnRef idx="2">
            <a:schemeClr val="accent2"/>
          </a:lnRef>
          <a:fillRef idx="1">
            <a:schemeClr val="lt1"/>
          </a:fillRef>
          <a:effectRef idx="0">
            <a:schemeClr val="accent2"/>
          </a:effectRef>
          <a:fontRef idx="minor">
            <a:schemeClr val="dk1"/>
          </a:fontRef>
        </p:style>
        <p:txBody>
          <a:bodyPr rtlCol="0" anchor="ctr"/>
          <a:lstStyle/>
          <a:p>
            <a:pPr algn="ctr"/>
            <a:endParaRPr lang="el-GR"/>
          </a:p>
        </p:txBody>
      </p:sp>
      <p:sp>
        <p:nvSpPr>
          <p:cNvPr id="9" name="Rounded Rectangle 8"/>
          <p:cNvSpPr/>
          <p:nvPr/>
        </p:nvSpPr>
        <p:spPr>
          <a:xfrm>
            <a:off x="67127" y="1194263"/>
            <a:ext cx="711200" cy="5033732"/>
          </a:xfrm>
          <a:prstGeom prst="roundRect">
            <a:avLst>
              <a:gd name="adj" fmla="val 50000"/>
            </a:avLst>
          </a:prstGeom>
          <a:noFill/>
          <a:effectLst>
            <a:glow rad="228600">
              <a:schemeClr val="accent5">
                <a:satMod val="175000"/>
                <a:alpha val="40000"/>
              </a:schemeClr>
            </a:glow>
          </a:effectLst>
        </p:spPr>
        <p:style>
          <a:lnRef idx="2">
            <a:schemeClr val="accent5"/>
          </a:lnRef>
          <a:fillRef idx="1">
            <a:schemeClr val="lt1"/>
          </a:fillRef>
          <a:effectRef idx="0">
            <a:schemeClr val="accent5"/>
          </a:effectRef>
          <a:fontRef idx="minor">
            <a:schemeClr val="dk1"/>
          </a:fontRef>
        </p:style>
        <p:txBody>
          <a:bodyPr rtlCol="0" anchor="ctr"/>
          <a:lstStyle/>
          <a:p>
            <a:pPr algn="ctr"/>
            <a:endParaRPr lang="el-GR"/>
          </a:p>
        </p:txBody>
      </p:sp>
      <p:pic>
        <p:nvPicPr>
          <p:cNvPr id="11" name="Picture 2" descr="C:\Users\admin\Desktop\GR.JPG"/>
          <p:cNvPicPr>
            <a:picLocks noChangeAspect="1" noChangeArrowheads="1"/>
          </p:cNvPicPr>
          <p:nvPr/>
        </p:nvPicPr>
        <p:blipFill>
          <a:blip r:embed="rId3">
            <a:extLst>
              <a:ext uri="{28A0092B-C50C-407E-A947-70E740481C1C}">
                <a14:useLocalDpi xmlns="" xmlns:a14="http://schemas.microsoft.com/office/drawing/2010/main" val="0"/>
              </a:ext>
            </a:extLst>
          </a:blip>
          <a:srcRect/>
          <a:stretch>
            <a:fillRect/>
          </a:stretch>
        </p:blipFill>
        <p:spPr bwMode="auto">
          <a:xfrm>
            <a:off x="650800" y="1323524"/>
            <a:ext cx="7948258" cy="5112568"/>
          </a:xfrm>
          <a:prstGeom prst="rect">
            <a:avLst/>
          </a:prstGeom>
          <a:noFill/>
          <a:extLst>
            <a:ext uri="{909E8E84-426E-40DD-AFC4-6F175D3DCCD1}">
              <a14:hiddenFill xmlns="" xmlns:a14="http://schemas.microsoft.com/office/drawing/2010/main">
                <a:solidFill>
                  <a:srgbClr val="FFFFFF"/>
                </a:solidFill>
              </a14:hiddenFill>
            </a:ext>
          </a:extLst>
        </p:spPr>
      </p:pic>
      <p:sp>
        <p:nvSpPr>
          <p:cNvPr id="12" name="Rectangle 11"/>
          <p:cNvSpPr/>
          <p:nvPr/>
        </p:nvSpPr>
        <p:spPr>
          <a:xfrm>
            <a:off x="1669143" y="3802521"/>
            <a:ext cx="6096000" cy="923330"/>
          </a:xfrm>
          <a:prstGeom prst="rect">
            <a:avLst/>
          </a:prstGeom>
          <a:solidFill>
            <a:schemeClr val="accent4"/>
          </a:solidFill>
        </p:spPr>
        <p:txBody>
          <a:bodyPr>
            <a:spAutoFit/>
          </a:bodyPr>
          <a:lstStyle/>
          <a:p>
            <a:pPr algn="ctr"/>
            <a:r>
              <a:rPr lang="bg-BG" dirty="0" smtClean="0"/>
              <a:t>Подробности може да намерите в Ръководството за оператори при описание на ЕД</a:t>
            </a:r>
            <a:r>
              <a:rPr lang="en-US" dirty="0" smtClean="0"/>
              <a:t>_I3 “</a:t>
            </a:r>
            <a:r>
              <a:rPr lang="bg-BG" dirty="0" smtClean="0"/>
              <a:t>Форми на малтретиране</a:t>
            </a:r>
            <a:r>
              <a:rPr lang="en-US" dirty="0" smtClean="0"/>
              <a:t>”  </a:t>
            </a:r>
            <a:endParaRPr lang="el-GR" dirty="0"/>
          </a:p>
        </p:txBody>
      </p:sp>
    </p:spTree>
    <p:extLst>
      <p:ext uri="{BB962C8B-B14F-4D97-AF65-F5344CB8AC3E}">
        <p14:creationId xmlns="" xmlns:p14="http://schemas.microsoft.com/office/powerpoint/2010/main" val="26327437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1000"/>
                                        <p:tgtEl>
                                          <p:spTgt spid="3">
                                            <p:bg/>
                                          </p:spTgt>
                                        </p:tgtEl>
                                      </p:cBhvr>
                                    </p:animEffect>
                                    <p:anim calcmode="lin" valueType="num">
                                      <p:cBhvr>
                                        <p:cTn id="8" dur="1000" fill="hold"/>
                                        <p:tgtEl>
                                          <p:spTgt spid="3">
                                            <p:bg/>
                                          </p:spTgt>
                                        </p:tgtEl>
                                        <p:attrNameLst>
                                          <p:attrName>ppt_x</p:attrName>
                                        </p:attrNameLst>
                                      </p:cBhvr>
                                      <p:tavLst>
                                        <p:tav tm="0">
                                          <p:val>
                                            <p:strVal val="#ppt_x"/>
                                          </p:val>
                                        </p:tav>
                                        <p:tav tm="100000">
                                          <p:val>
                                            <p:strVal val="#ppt_x"/>
                                          </p:val>
                                        </p:tav>
                                      </p:tavLst>
                                    </p:anim>
                                    <p:anim calcmode="lin" valueType="num">
                                      <p:cBhvr>
                                        <p:cTn id="9" dur="1000" fill="hold"/>
                                        <p:tgtEl>
                                          <p:spTgt spid="3">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1000"/>
                                        <p:tgtEl>
                                          <p:spTgt spid="3">
                                            <p:txEl>
                                              <p:pRg st="0" end="0"/>
                                            </p:txEl>
                                          </p:spTgt>
                                        </p:tgtEl>
                                      </p:cBhvr>
                                    </p:animEffect>
                                    <p:anim calcmode="lin" valueType="num">
                                      <p:cBhvr>
                                        <p:cTn id="13"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53" presetClass="entr" presetSubtype="16"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anim calcmode="lin" valueType="num">
                                      <p:cBhvr>
                                        <p:cTn id="19" dur="500" fill="hold"/>
                                        <p:tgtEl>
                                          <p:spTgt spid="6"/>
                                        </p:tgtEl>
                                        <p:attrNameLst>
                                          <p:attrName>ppt_w</p:attrName>
                                        </p:attrNameLst>
                                      </p:cBhvr>
                                      <p:tavLst>
                                        <p:tav tm="0">
                                          <p:val>
                                            <p:fltVal val="0"/>
                                          </p:val>
                                        </p:tav>
                                        <p:tav tm="100000">
                                          <p:val>
                                            <p:strVal val="#ppt_w"/>
                                          </p:val>
                                        </p:tav>
                                      </p:tavLst>
                                    </p:anim>
                                    <p:anim calcmode="lin" valueType="num">
                                      <p:cBhvr>
                                        <p:cTn id="20" dur="500" fill="hold"/>
                                        <p:tgtEl>
                                          <p:spTgt spid="6"/>
                                        </p:tgtEl>
                                        <p:attrNameLst>
                                          <p:attrName>ppt_h</p:attrName>
                                        </p:attrNameLst>
                                      </p:cBhvr>
                                      <p:tavLst>
                                        <p:tav tm="0">
                                          <p:val>
                                            <p:fltVal val="0"/>
                                          </p:val>
                                        </p:tav>
                                        <p:tav tm="100000">
                                          <p:val>
                                            <p:strVal val="#ppt_h"/>
                                          </p:val>
                                        </p:tav>
                                      </p:tavLst>
                                    </p:anim>
                                    <p:animEffect transition="in" filter="fade">
                                      <p:cBhvr>
                                        <p:cTn id="21" dur="500"/>
                                        <p:tgtEl>
                                          <p:spTgt spid="6"/>
                                        </p:tgtEl>
                                      </p:cBhvr>
                                    </p:animEffect>
                                  </p:childTnLst>
                                </p:cTn>
                              </p:par>
                              <p:par>
                                <p:cTn id="22" presetID="53" presetClass="entr" presetSubtype="16" fill="hold" grpId="0" nodeType="withEffect">
                                  <p:stCondLst>
                                    <p:cond delay="0"/>
                                  </p:stCondLst>
                                  <p:childTnLst>
                                    <p:set>
                                      <p:cBhvr>
                                        <p:cTn id="23" dur="1" fill="hold">
                                          <p:stCondLst>
                                            <p:cond delay="0"/>
                                          </p:stCondLst>
                                        </p:cTn>
                                        <p:tgtEl>
                                          <p:spTgt spid="8"/>
                                        </p:tgtEl>
                                        <p:attrNameLst>
                                          <p:attrName>style.visibility</p:attrName>
                                        </p:attrNameLst>
                                      </p:cBhvr>
                                      <p:to>
                                        <p:strVal val="visible"/>
                                      </p:to>
                                    </p:set>
                                    <p:anim calcmode="lin" valueType="num">
                                      <p:cBhvr>
                                        <p:cTn id="24" dur="500" fill="hold"/>
                                        <p:tgtEl>
                                          <p:spTgt spid="8"/>
                                        </p:tgtEl>
                                        <p:attrNameLst>
                                          <p:attrName>ppt_w</p:attrName>
                                        </p:attrNameLst>
                                      </p:cBhvr>
                                      <p:tavLst>
                                        <p:tav tm="0">
                                          <p:val>
                                            <p:fltVal val="0"/>
                                          </p:val>
                                        </p:tav>
                                        <p:tav tm="100000">
                                          <p:val>
                                            <p:strVal val="#ppt_w"/>
                                          </p:val>
                                        </p:tav>
                                      </p:tavLst>
                                    </p:anim>
                                    <p:anim calcmode="lin" valueType="num">
                                      <p:cBhvr>
                                        <p:cTn id="25" dur="500" fill="hold"/>
                                        <p:tgtEl>
                                          <p:spTgt spid="8"/>
                                        </p:tgtEl>
                                        <p:attrNameLst>
                                          <p:attrName>ppt_h</p:attrName>
                                        </p:attrNameLst>
                                      </p:cBhvr>
                                      <p:tavLst>
                                        <p:tav tm="0">
                                          <p:val>
                                            <p:fltVal val="0"/>
                                          </p:val>
                                        </p:tav>
                                        <p:tav tm="100000">
                                          <p:val>
                                            <p:strVal val="#ppt_h"/>
                                          </p:val>
                                        </p:tav>
                                      </p:tavLst>
                                    </p:anim>
                                    <p:animEffect transition="in" filter="fade">
                                      <p:cBhvr>
                                        <p:cTn id="26" dur="500"/>
                                        <p:tgtEl>
                                          <p:spTgt spid="8"/>
                                        </p:tgtEl>
                                      </p:cBhvr>
                                    </p:animEffect>
                                  </p:childTnLst>
                                </p:cTn>
                              </p:par>
                            </p:childTnLst>
                          </p:cTn>
                        </p:par>
                      </p:childTnLst>
                    </p:cTn>
                  </p:par>
                  <p:par>
                    <p:cTn id="27" fill="hold">
                      <p:stCondLst>
                        <p:cond delay="indefinite"/>
                      </p:stCondLst>
                      <p:childTnLst>
                        <p:par>
                          <p:cTn id="28" fill="hold">
                            <p:stCondLst>
                              <p:cond delay="0"/>
                            </p:stCondLst>
                            <p:childTnLst>
                              <p:par>
                                <p:cTn id="29" presetID="53" presetClass="entr" presetSubtype="16" fill="hold" grpId="0" nodeType="clickEffect">
                                  <p:stCondLst>
                                    <p:cond delay="0"/>
                                  </p:stCondLst>
                                  <p:childTnLst>
                                    <p:set>
                                      <p:cBhvr>
                                        <p:cTn id="30" dur="1" fill="hold">
                                          <p:stCondLst>
                                            <p:cond delay="0"/>
                                          </p:stCondLst>
                                        </p:cTn>
                                        <p:tgtEl>
                                          <p:spTgt spid="7"/>
                                        </p:tgtEl>
                                        <p:attrNameLst>
                                          <p:attrName>style.visibility</p:attrName>
                                        </p:attrNameLst>
                                      </p:cBhvr>
                                      <p:to>
                                        <p:strVal val="visible"/>
                                      </p:to>
                                    </p:set>
                                    <p:anim calcmode="lin" valueType="num">
                                      <p:cBhvr>
                                        <p:cTn id="31" dur="500" fill="hold"/>
                                        <p:tgtEl>
                                          <p:spTgt spid="7"/>
                                        </p:tgtEl>
                                        <p:attrNameLst>
                                          <p:attrName>ppt_w</p:attrName>
                                        </p:attrNameLst>
                                      </p:cBhvr>
                                      <p:tavLst>
                                        <p:tav tm="0">
                                          <p:val>
                                            <p:fltVal val="0"/>
                                          </p:val>
                                        </p:tav>
                                        <p:tav tm="100000">
                                          <p:val>
                                            <p:strVal val="#ppt_w"/>
                                          </p:val>
                                        </p:tav>
                                      </p:tavLst>
                                    </p:anim>
                                    <p:anim calcmode="lin" valueType="num">
                                      <p:cBhvr>
                                        <p:cTn id="32" dur="500" fill="hold"/>
                                        <p:tgtEl>
                                          <p:spTgt spid="7"/>
                                        </p:tgtEl>
                                        <p:attrNameLst>
                                          <p:attrName>ppt_h</p:attrName>
                                        </p:attrNameLst>
                                      </p:cBhvr>
                                      <p:tavLst>
                                        <p:tav tm="0">
                                          <p:val>
                                            <p:fltVal val="0"/>
                                          </p:val>
                                        </p:tav>
                                        <p:tav tm="100000">
                                          <p:val>
                                            <p:strVal val="#ppt_h"/>
                                          </p:val>
                                        </p:tav>
                                      </p:tavLst>
                                    </p:anim>
                                    <p:animEffect transition="in" filter="fade">
                                      <p:cBhvr>
                                        <p:cTn id="33" dur="500"/>
                                        <p:tgtEl>
                                          <p:spTgt spid="7"/>
                                        </p:tgtEl>
                                      </p:cBhvr>
                                    </p:animEffect>
                                  </p:childTnLst>
                                </p:cTn>
                              </p:par>
                              <p:par>
                                <p:cTn id="34" presetID="53" presetClass="entr" presetSubtype="16" fill="hold" grpId="0" nodeType="withEffect">
                                  <p:stCondLst>
                                    <p:cond delay="0"/>
                                  </p:stCondLst>
                                  <p:childTnLst>
                                    <p:set>
                                      <p:cBhvr>
                                        <p:cTn id="35" dur="1" fill="hold">
                                          <p:stCondLst>
                                            <p:cond delay="0"/>
                                          </p:stCondLst>
                                        </p:cTn>
                                        <p:tgtEl>
                                          <p:spTgt spid="9"/>
                                        </p:tgtEl>
                                        <p:attrNameLst>
                                          <p:attrName>style.visibility</p:attrName>
                                        </p:attrNameLst>
                                      </p:cBhvr>
                                      <p:to>
                                        <p:strVal val="visible"/>
                                      </p:to>
                                    </p:set>
                                    <p:anim calcmode="lin" valueType="num">
                                      <p:cBhvr>
                                        <p:cTn id="36" dur="500" fill="hold"/>
                                        <p:tgtEl>
                                          <p:spTgt spid="9"/>
                                        </p:tgtEl>
                                        <p:attrNameLst>
                                          <p:attrName>ppt_w</p:attrName>
                                        </p:attrNameLst>
                                      </p:cBhvr>
                                      <p:tavLst>
                                        <p:tav tm="0">
                                          <p:val>
                                            <p:fltVal val="0"/>
                                          </p:val>
                                        </p:tav>
                                        <p:tav tm="100000">
                                          <p:val>
                                            <p:strVal val="#ppt_w"/>
                                          </p:val>
                                        </p:tav>
                                      </p:tavLst>
                                    </p:anim>
                                    <p:anim calcmode="lin" valueType="num">
                                      <p:cBhvr>
                                        <p:cTn id="37" dur="500" fill="hold"/>
                                        <p:tgtEl>
                                          <p:spTgt spid="9"/>
                                        </p:tgtEl>
                                        <p:attrNameLst>
                                          <p:attrName>ppt_h</p:attrName>
                                        </p:attrNameLst>
                                      </p:cBhvr>
                                      <p:tavLst>
                                        <p:tav tm="0">
                                          <p:val>
                                            <p:fltVal val="0"/>
                                          </p:val>
                                        </p:tav>
                                        <p:tav tm="100000">
                                          <p:val>
                                            <p:strVal val="#ppt_h"/>
                                          </p:val>
                                        </p:tav>
                                      </p:tavLst>
                                    </p:anim>
                                    <p:animEffect transition="in" filter="fade">
                                      <p:cBhvr>
                                        <p:cTn id="38" dur="500"/>
                                        <p:tgtEl>
                                          <p:spTgt spid="9"/>
                                        </p:tgtEl>
                                      </p:cBhvr>
                                    </p:animEffect>
                                  </p:childTnLst>
                                </p:cTn>
                              </p:par>
                            </p:childTnLst>
                          </p:cTn>
                        </p:par>
                      </p:childTnLst>
                    </p:cTn>
                  </p:par>
                  <p:par>
                    <p:cTn id="39" fill="hold">
                      <p:stCondLst>
                        <p:cond delay="indefinite"/>
                      </p:stCondLst>
                      <p:childTnLst>
                        <p:par>
                          <p:cTn id="40" fill="hold">
                            <p:stCondLst>
                              <p:cond delay="0"/>
                            </p:stCondLst>
                            <p:childTnLst>
                              <p:par>
                                <p:cTn id="41" presetID="53" presetClass="entr" presetSubtype="16" fill="hold" grpId="0" nodeType="clickEffect">
                                  <p:stCondLst>
                                    <p:cond delay="0"/>
                                  </p:stCondLst>
                                  <p:childTnLst>
                                    <p:set>
                                      <p:cBhvr>
                                        <p:cTn id="42" dur="1" fill="hold">
                                          <p:stCondLst>
                                            <p:cond delay="0"/>
                                          </p:stCondLst>
                                        </p:cTn>
                                        <p:tgtEl>
                                          <p:spTgt spid="12"/>
                                        </p:tgtEl>
                                        <p:attrNameLst>
                                          <p:attrName>style.visibility</p:attrName>
                                        </p:attrNameLst>
                                      </p:cBhvr>
                                      <p:to>
                                        <p:strVal val="visible"/>
                                      </p:to>
                                    </p:set>
                                    <p:anim calcmode="lin" valueType="num">
                                      <p:cBhvr>
                                        <p:cTn id="43" dur="500" fill="hold"/>
                                        <p:tgtEl>
                                          <p:spTgt spid="12"/>
                                        </p:tgtEl>
                                        <p:attrNameLst>
                                          <p:attrName>ppt_w</p:attrName>
                                        </p:attrNameLst>
                                      </p:cBhvr>
                                      <p:tavLst>
                                        <p:tav tm="0">
                                          <p:val>
                                            <p:fltVal val="0"/>
                                          </p:val>
                                        </p:tav>
                                        <p:tav tm="100000">
                                          <p:val>
                                            <p:strVal val="#ppt_w"/>
                                          </p:val>
                                        </p:tav>
                                      </p:tavLst>
                                    </p:anim>
                                    <p:anim calcmode="lin" valueType="num">
                                      <p:cBhvr>
                                        <p:cTn id="44" dur="500" fill="hold"/>
                                        <p:tgtEl>
                                          <p:spTgt spid="12"/>
                                        </p:tgtEl>
                                        <p:attrNameLst>
                                          <p:attrName>ppt_h</p:attrName>
                                        </p:attrNameLst>
                                      </p:cBhvr>
                                      <p:tavLst>
                                        <p:tav tm="0">
                                          <p:val>
                                            <p:fltVal val="0"/>
                                          </p:val>
                                        </p:tav>
                                        <p:tav tm="100000">
                                          <p:val>
                                            <p:strVal val="#ppt_h"/>
                                          </p:val>
                                        </p:tav>
                                      </p:tavLst>
                                    </p:anim>
                                    <p:animEffect transition="in" filter="fade">
                                      <p:cBhvr>
                                        <p:cTn id="45"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6" grpId="0" animBg="1"/>
      <p:bldP spid="7" grpId="0" animBg="1"/>
      <p:bldP spid="8" grpId="0" animBg="1"/>
      <p:bldP spid="9" grpId="0" animBg="1"/>
      <p:bldP spid="12" grpId="0" animBg="1"/>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ru-RU" dirty="0">
                <a:solidFill>
                  <a:schemeClr val="accent1"/>
                </a:solidFill>
              </a:rPr>
              <a:t>Важни напомняния за задачите на операторите</a:t>
            </a:r>
            <a:r>
              <a:rPr lang="el-GR" dirty="0">
                <a:solidFill>
                  <a:schemeClr val="accent1"/>
                </a:solidFill>
              </a:rPr>
              <a:t/>
            </a:r>
            <a:br>
              <a:rPr lang="el-GR" dirty="0">
                <a:solidFill>
                  <a:schemeClr val="accent1"/>
                </a:solidFill>
              </a:rPr>
            </a:br>
            <a:r>
              <a:rPr lang="bg-BG" dirty="0" smtClean="0">
                <a:solidFill>
                  <a:schemeClr val="accent1"/>
                </a:solidFill>
              </a:rPr>
              <a:t>на </a:t>
            </a:r>
            <a:r>
              <a:rPr lang="ru-RU" dirty="0" smtClean="0">
                <a:solidFill>
                  <a:schemeClr val="accent1"/>
                </a:solidFill>
              </a:rPr>
              <a:t>CAN-MDS</a:t>
            </a:r>
            <a:endParaRPr lang="el-GR" dirty="0">
              <a:solidFill>
                <a:schemeClr val="accent1"/>
              </a:solidFill>
            </a:endParaRPr>
          </a:p>
        </p:txBody>
      </p:sp>
      <p:sp>
        <p:nvSpPr>
          <p:cNvPr id="3" name="Content Placeholder 2"/>
          <p:cNvSpPr>
            <a:spLocks noGrp="1"/>
          </p:cNvSpPr>
          <p:nvPr>
            <p:ph idx="1"/>
          </p:nvPr>
        </p:nvSpPr>
        <p:spPr/>
        <p:txBody>
          <a:bodyPr>
            <a:noAutofit/>
          </a:bodyPr>
          <a:lstStyle/>
          <a:p>
            <a:pPr marL="0" indent="0" algn="just">
              <a:buNone/>
            </a:pPr>
            <a:r>
              <a:rPr lang="ru-RU" sz="2000" dirty="0"/>
              <a:t>Случаите на </a:t>
            </a:r>
            <a:r>
              <a:rPr lang="ru-RU" sz="2000" dirty="0" smtClean="0"/>
              <a:t>НПД се </a:t>
            </a:r>
            <a:r>
              <a:rPr lang="ru-RU" sz="2000" dirty="0"/>
              <a:t>въвеждат / съобщават независимо от каквито и да било планове за бъдещи действия по случая, които Операторът или техният </a:t>
            </a:r>
            <a:r>
              <a:rPr lang="ru-RU" sz="2000" dirty="0" smtClean="0"/>
              <a:t>ръководител, </a:t>
            </a:r>
            <a:r>
              <a:rPr lang="ru-RU" sz="2000" dirty="0"/>
              <a:t>или някой друг, може да има </a:t>
            </a:r>
            <a:endParaRPr lang="ru-RU" sz="2000" dirty="0" smtClean="0"/>
          </a:p>
          <a:p>
            <a:pPr marL="0" indent="0" algn="just">
              <a:buNone/>
            </a:pPr>
            <a:endParaRPr lang="ru-RU" sz="2000" dirty="0" smtClean="0"/>
          </a:p>
          <a:p>
            <a:pPr marL="0" indent="0" algn="just">
              <a:buNone/>
            </a:pPr>
            <a:r>
              <a:rPr lang="en-US" sz="2000" dirty="0" smtClean="0">
                <a:sym typeface="Wingdings" panose="05000000000000000000" pitchFamily="2" charset="2"/>
              </a:rPr>
              <a:t> </a:t>
            </a:r>
            <a:r>
              <a:rPr lang="ru-RU" sz="2000" dirty="0">
                <a:solidFill>
                  <a:schemeClr val="accent1"/>
                </a:solidFill>
              </a:rPr>
              <a:t>това означава, че когато Операторът</a:t>
            </a:r>
            <a:r>
              <a:rPr lang="ru-RU" sz="2000" dirty="0" smtClean="0">
                <a:solidFill>
                  <a:schemeClr val="accent1"/>
                </a:solidFill>
              </a:rPr>
              <a:t>записва случая на НПД в </a:t>
            </a:r>
            <a:r>
              <a:rPr lang="ru-RU" sz="2000" dirty="0">
                <a:solidFill>
                  <a:schemeClr val="accent1"/>
                </a:solidFill>
              </a:rPr>
              <a:t>системата, не трябва да </a:t>
            </a:r>
            <a:r>
              <a:rPr lang="ru-RU" sz="2000" dirty="0" smtClean="0">
                <a:solidFill>
                  <a:schemeClr val="accent1"/>
                </a:solidFill>
              </a:rPr>
              <a:t>знае  </a:t>
            </a:r>
            <a:r>
              <a:rPr lang="ru-RU" sz="2000" dirty="0">
                <a:solidFill>
                  <a:schemeClr val="accent1"/>
                </a:solidFill>
              </a:rPr>
              <a:t>или дори да има мнение за вида на интервенцията, която може да се </a:t>
            </a:r>
            <a:r>
              <a:rPr lang="bg-BG" sz="2000" dirty="0" smtClean="0">
                <a:solidFill>
                  <a:schemeClr val="accent1"/>
                </a:solidFill>
              </a:rPr>
              <a:t>приложи</a:t>
            </a:r>
            <a:endParaRPr lang="en-US" sz="2000" dirty="0" smtClean="0"/>
          </a:p>
          <a:p>
            <a:pPr marL="0" indent="0" algn="just">
              <a:buNone/>
            </a:pPr>
            <a:r>
              <a:rPr lang="ru-RU" sz="2000" dirty="0"/>
              <a:t>Случаите на малтретиране на деца се въвеждат </a:t>
            </a:r>
            <a:r>
              <a:rPr lang="ru-RU" sz="2000" dirty="0" smtClean="0"/>
              <a:t>/ съобщават независимо </a:t>
            </a:r>
            <a:r>
              <a:rPr lang="ru-RU" sz="2000" dirty="0"/>
              <a:t>от </a:t>
            </a:r>
            <a:r>
              <a:rPr lang="ru-RU" sz="2000" dirty="0" smtClean="0"/>
              <a:t>обосновката</a:t>
            </a:r>
            <a:r>
              <a:rPr lang="en-US" sz="2000" dirty="0" smtClean="0">
                <a:sym typeface="Wingdings" panose="05000000000000000000" pitchFamily="2" charset="2"/>
              </a:rPr>
              <a:t> </a:t>
            </a:r>
            <a:r>
              <a:rPr lang="ru-RU" sz="2000" dirty="0">
                <a:solidFill>
                  <a:schemeClr val="accent1"/>
                </a:solidFill>
                <a:sym typeface="Wingdings" panose="05000000000000000000" pitchFamily="2" charset="2"/>
              </a:rPr>
              <a:t>това </a:t>
            </a:r>
            <a:r>
              <a:rPr lang="ru-RU" sz="2000" dirty="0" smtClean="0">
                <a:solidFill>
                  <a:schemeClr val="accent1"/>
                </a:solidFill>
                <a:sym typeface="Wingdings" panose="05000000000000000000" pitchFamily="2" charset="2"/>
              </a:rPr>
              <a:t>означава също, </a:t>
            </a:r>
            <a:r>
              <a:rPr lang="ru-RU" sz="2000" dirty="0">
                <a:solidFill>
                  <a:schemeClr val="accent1"/>
                </a:solidFill>
                <a:sym typeface="Wingdings" panose="05000000000000000000" pitchFamily="2" charset="2"/>
              </a:rPr>
              <a:t>че не е необходимо преди да запише </a:t>
            </a:r>
            <a:r>
              <a:rPr lang="ru-RU" sz="2000" dirty="0" smtClean="0">
                <a:solidFill>
                  <a:schemeClr val="accent1"/>
                </a:solidFill>
                <a:sym typeface="Wingdings" panose="05000000000000000000" pitchFamily="2" charset="2"/>
              </a:rPr>
              <a:t>случая, Операторът първо </a:t>
            </a:r>
            <a:r>
              <a:rPr lang="ru-RU" sz="2000" dirty="0">
                <a:solidFill>
                  <a:schemeClr val="accent1"/>
                </a:solidFill>
                <a:sym typeface="Wingdings" panose="05000000000000000000" pitchFamily="2" charset="2"/>
              </a:rPr>
              <a:t>да установява истинността на подозрението </a:t>
            </a:r>
            <a:r>
              <a:rPr lang="ru-RU" sz="2000" dirty="0" smtClean="0">
                <a:solidFill>
                  <a:schemeClr val="accent1"/>
                </a:solidFill>
                <a:sym typeface="Wingdings" panose="05000000000000000000" pitchFamily="2" charset="2"/>
              </a:rPr>
              <a:t>си. </a:t>
            </a:r>
            <a:endParaRPr lang="en-US" sz="2000" dirty="0" smtClean="0"/>
          </a:p>
        </p:txBody>
      </p:sp>
    </p:spTree>
    <p:extLst>
      <p:ext uri="{BB962C8B-B14F-4D97-AF65-F5344CB8AC3E}">
        <p14:creationId xmlns="" xmlns:p14="http://schemas.microsoft.com/office/powerpoint/2010/main" val="4128789342"/>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330200" y="274638"/>
            <a:ext cx="11328400" cy="1143000"/>
          </a:xfrm>
          <a:prstGeom prst="rect">
            <a:avLst/>
          </a:prstGeom>
        </p:spPr>
        <p:txBody>
          <a:bodyPr>
            <a:noAutofit/>
          </a:bodyPr>
          <a:lstStyle/>
          <a:p>
            <a:r>
              <a:rPr lang="bg-BG" sz="2400" dirty="0" smtClean="0">
                <a:solidFill>
                  <a:schemeClr val="accent1"/>
                </a:solidFill>
              </a:rPr>
              <a:t>Отговорът на </a:t>
            </a:r>
            <a:r>
              <a:rPr lang="en-US" sz="2400" dirty="0" smtClean="0">
                <a:solidFill>
                  <a:schemeClr val="accent1"/>
                </a:solidFill>
              </a:rPr>
              <a:t> </a:t>
            </a:r>
            <a:r>
              <a:rPr lang="en-US" sz="2400" dirty="0">
                <a:solidFill>
                  <a:schemeClr val="accent1"/>
                </a:solidFill>
              </a:rPr>
              <a:t>CAN-MDS  </a:t>
            </a:r>
            <a:r>
              <a:rPr lang="bg-BG" sz="2400" dirty="0" smtClean="0">
                <a:solidFill>
                  <a:schemeClr val="accent1"/>
                </a:solidFill>
              </a:rPr>
              <a:t>към недостатъчното докладване</a:t>
            </a:r>
            <a:endParaRPr lang="el-GR" sz="2400" dirty="0">
              <a:solidFill>
                <a:schemeClr val="accent1"/>
              </a:solidFill>
              <a:latin typeface="Segoe UI Light" panose="020B0502040204020203" pitchFamily="34" charset="0"/>
              <a:cs typeface="Segoe UI Light" panose="020B0502040204020203" pitchFamily="34" charset="0"/>
            </a:endParaRPr>
          </a:p>
        </p:txBody>
      </p:sp>
      <p:sp>
        <p:nvSpPr>
          <p:cNvPr id="3" name="Content Placeholder 2"/>
          <p:cNvSpPr>
            <a:spLocks noGrp="1"/>
          </p:cNvSpPr>
          <p:nvPr>
            <p:ph idx="4294967295"/>
          </p:nvPr>
        </p:nvSpPr>
        <p:spPr>
          <a:xfrm>
            <a:off x="330200" y="1666875"/>
            <a:ext cx="11328400" cy="4175125"/>
          </a:xfrm>
          <a:prstGeom prst="rect">
            <a:avLst/>
          </a:prstGeom>
        </p:spPr>
        <p:txBody>
          <a:bodyPr>
            <a:normAutofit/>
          </a:bodyPr>
          <a:lstStyle/>
          <a:p>
            <a:pPr algn="just" fontAlgn="base">
              <a:lnSpc>
                <a:spcPct val="100000"/>
              </a:lnSpc>
              <a:spcBef>
                <a:spcPct val="0"/>
              </a:spcBef>
              <a:spcAft>
                <a:spcPct val="0"/>
              </a:spcAft>
              <a:buSzPts val="1000"/>
              <a:buFont typeface="Wingdings 3" panose="05040102010807070707" pitchFamily="18" charset="2"/>
              <a:buChar char="´"/>
            </a:pPr>
            <a:r>
              <a:rPr lang="ru-RU" sz="2200" b="1" dirty="0"/>
              <a:t>Необходимо е точно и надеждно отчитане на </a:t>
            </a:r>
            <a:r>
              <a:rPr lang="ru-RU" sz="2200" b="1" dirty="0" smtClean="0"/>
              <a:t>всички случаи на НПД в  </a:t>
            </a:r>
            <a:r>
              <a:rPr lang="ru-RU" sz="2200" b="1" dirty="0"/>
              <a:t>различните сектори, за да се </a:t>
            </a:r>
            <a:r>
              <a:rPr lang="ru-RU" sz="2200" b="1" dirty="0" smtClean="0"/>
              <a:t>мониторира закрилата на деца, с цел да </a:t>
            </a:r>
            <a:r>
              <a:rPr lang="ru-RU" sz="2200" b="1" dirty="0"/>
              <a:t>се идентифицират най-необходимите интервенции</a:t>
            </a:r>
            <a:r>
              <a:rPr lang="en-US" sz="2200" b="1" dirty="0" smtClean="0"/>
              <a:t>. </a:t>
            </a:r>
            <a:endParaRPr lang="en-US" sz="2200" b="1" dirty="0"/>
          </a:p>
          <a:p>
            <a:pPr marL="0" indent="0" algn="just" fontAlgn="base">
              <a:lnSpc>
                <a:spcPct val="100000"/>
              </a:lnSpc>
              <a:spcBef>
                <a:spcPct val="0"/>
              </a:spcBef>
              <a:spcAft>
                <a:spcPct val="0"/>
              </a:spcAft>
              <a:buSzPts val="1000"/>
              <a:buNone/>
            </a:pPr>
            <a:endParaRPr lang="bg-BG" sz="2200" b="1" dirty="0" smtClean="0"/>
          </a:p>
          <a:p>
            <a:pPr marL="0" indent="0" algn="just" fontAlgn="base">
              <a:lnSpc>
                <a:spcPct val="100000"/>
              </a:lnSpc>
              <a:spcBef>
                <a:spcPct val="0"/>
              </a:spcBef>
              <a:spcAft>
                <a:spcPct val="0"/>
              </a:spcAft>
              <a:buSzPts val="1000"/>
              <a:buNone/>
            </a:pPr>
            <a:endParaRPr lang="en-US" sz="2200" b="1" dirty="0"/>
          </a:p>
          <a:p>
            <a:pPr algn="just" fontAlgn="base">
              <a:lnSpc>
                <a:spcPct val="100000"/>
              </a:lnSpc>
              <a:spcBef>
                <a:spcPct val="0"/>
              </a:spcBef>
              <a:spcAft>
                <a:spcPct val="0"/>
              </a:spcAft>
              <a:buSzPts val="1000"/>
              <a:buFont typeface="Wingdings 3" panose="05040102010807070707" pitchFamily="18" charset="2"/>
              <a:buChar char="´"/>
            </a:pPr>
            <a:r>
              <a:rPr lang="ru-RU" sz="2200" b="1" dirty="0" smtClean="0"/>
              <a:t>Недостатъчното докладване </a:t>
            </a:r>
            <a:r>
              <a:rPr lang="ru-RU" sz="2200" b="1" dirty="0"/>
              <a:t>на </a:t>
            </a:r>
            <a:r>
              <a:rPr lang="ru-RU" sz="2200" b="1" dirty="0" smtClean="0"/>
              <a:t>НПД </a:t>
            </a:r>
            <a:r>
              <a:rPr lang="ru-RU" sz="2200" b="1" dirty="0"/>
              <a:t>изглежда </a:t>
            </a:r>
            <a:r>
              <a:rPr lang="ru-RU" sz="2200" b="1" dirty="0" smtClean="0"/>
              <a:t>системнно</a:t>
            </a:r>
            <a:r>
              <a:rPr lang="ru-RU" sz="2200" b="1" dirty="0"/>
              <a:t>, често срещано и с размер, който е невъзможно да се изчисли поради </a:t>
            </a:r>
            <a:r>
              <a:rPr lang="ru-RU" sz="2200" b="1" dirty="0" smtClean="0"/>
              <a:t>многообразие от причини </a:t>
            </a:r>
            <a:r>
              <a:rPr lang="ru-RU" sz="2200" b="1" dirty="0"/>
              <a:t>и влияния, </a:t>
            </a:r>
            <a:r>
              <a:rPr lang="ru-RU" sz="2200" b="1" dirty="0" smtClean="0"/>
              <a:t>голяма част, от които  са </a:t>
            </a:r>
            <a:r>
              <a:rPr lang="ru-RU" sz="2200" b="1" dirty="0"/>
              <a:t>свързани с естеството на </a:t>
            </a:r>
            <a:r>
              <a:rPr lang="ru-RU" sz="2200" b="1" dirty="0" smtClean="0"/>
              <a:t>действията на участващите и </a:t>
            </a:r>
            <a:r>
              <a:rPr lang="ru-RU" sz="2200" b="1" dirty="0"/>
              <a:t>с </a:t>
            </a:r>
            <a:r>
              <a:rPr lang="ru-RU" sz="2200" b="1" dirty="0" smtClean="0"/>
              <a:t>използване доверието</a:t>
            </a:r>
            <a:r>
              <a:rPr lang="ru-RU" sz="2200" b="1" dirty="0"/>
              <a:t>, отговорността и асиметрията на властта между децата и </a:t>
            </a:r>
            <a:r>
              <a:rPr lang="ru-RU" sz="2200" b="1" dirty="0" smtClean="0"/>
              <a:t>възрастните, </a:t>
            </a:r>
            <a:r>
              <a:rPr lang="ru-RU" sz="2200" b="1" dirty="0"/>
              <a:t>които се грижат.</a:t>
            </a:r>
            <a:endParaRPr lang="en-US" sz="2200" b="1" dirty="0" smtClean="0"/>
          </a:p>
          <a:p>
            <a:pPr marL="0" indent="0" algn="just" fontAlgn="base">
              <a:lnSpc>
                <a:spcPct val="100000"/>
              </a:lnSpc>
              <a:spcBef>
                <a:spcPct val="0"/>
              </a:spcBef>
              <a:spcAft>
                <a:spcPct val="0"/>
              </a:spcAft>
              <a:buSzPts val="1000"/>
              <a:buNone/>
            </a:pPr>
            <a:endParaRPr lang="en-US" sz="2200" b="1" dirty="0"/>
          </a:p>
          <a:p>
            <a:pPr marL="0" indent="0" algn="just" fontAlgn="base">
              <a:lnSpc>
                <a:spcPct val="100000"/>
              </a:lnSpc>
              <a:spcBef>
                <a:spcPct val="0"/>
              </a:spcBef>
              <a:spcAft>
                <a:spcPct val="0"/>
              </a:spcAft>
              <a:buSzPts val="1000"/>
              <a:buNone/>
            </a:pPr>
            <a:endParaRPr lang="en-US" sz="2200" b="1" dirty="0"/>
          </a:p>
          <a:p>
            <a:pPr marL="177800" indent="-177800" fontAlgn="base">
              <a:lnSpc>
                <a:spcPct val="100000"/>
              </a:lnSpc>
              <a:spcBef>
                <a:spcPct val="0"/>
              </a:spcBef>
              <a:spcAft>
                <a:spcPct val="0"/>
              </a:spcAft>
              <a:buSzPts val="1000"/>
              <a:buNone/>
            </a:pPr>
            <a:endParaRPr lang="en-US" sz="2400" b="1" dirty="0">
              <a:solidFill>
                <a:srgbClr val="365F91"/>
              </a:solidFill>
            </a:endParaRPr>
          </a:p>
          <a:p>
            <a:pPr marL="177800" indent="-177800" fontAlgn="base">
              <a:lnSpc>
                <a:spcPct val="100000"/>
              </a:lnSpc>
              <a:spcBef>
                <a:spcPct val="0"/>
              </a:spcBef>
              <a:spcAft>
                <a:spcPct val="0"/>
              </a:spcAft>
              <a:buSzPts val="1000"/>
              <a:buNone/>
            </a:pPr>
            <a:endParaRPr lang="en-US" sz="2400" b="1" dirty="0">
              <a:solidFill>
                <a:srgbClr val="365F91"/>
              </a:solidFill>
            </a:endParaRPr>
          </a:p>
          <a:p>
            <a:pPr marL="177800" indent="-177800" fontAlgn="base">
              <a:lnSpc>
                <a:spcPct val="100000"/>
              </a:lnSpc>
              <a:spcBef>
                <a:spcPct val="0"/>
              </a:spcBef>
              <a:spcAft>
                <a:spcPct val="0"/>
              </a:spcAft>
              <a:buSzPts val="1000"/>
              <a:buNone/>
            </a:pPr>
            <a:endParaRPr lang="en-US" sz="2400" b="1" dirty="0">
              <a:solidFill>
                <a:srgbClr val="365F91"/>
              </a:solidFill>
            </a:endParaRPr>
          </a:p>
        </p:txBody>
      </p:sp>
    </p:spTree>
    <p:extLst>
      <p:ext uri="{BB962C8B-B14F-4D97-AF65-F5344CB8AC3E}">
        <p14:creationId xmlns="" xmlns:p14="http://schemas.microsoft.com/office/powerpoint/2010/main" val="1662657271"/>
      </p:ext>
    </p:extLst>
  </p:cSld>
  <p:clrMapOvr>
    <a:masterClrMapping/>
  </p:clrMapOvr>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330200" y="274638"/>
            <a:ext cx="11328400" cy="1143000"/>
          </a:xfrm>
          <a:prstGeom prst="rect">
            <a:avLst/>
          </a:prstGeom>
        </p:spPr>
        <p:txBody>
          <a:bodyPr>
            <a:noAutofit/>
          </a:bodyPr>
          <a:lstStyle/>
          <a:p>
            <a:r>
              <a:rPr lang="bg-BG" dirty="0" smtClean="0">
                <a:solidFill>
                  <a:schemeClr val="accent1"/>
                </a:solidFill>
              </a:rPr>
              <a:t>Връзката на </a:t>
            </a:r>
            <a:r>
              <a:rPr lang="en-US" dirty="0" smtClean="0">
                <a:solidFill>
                  <a:schemeClr val="accent1"/>
                </a:solidFill>
              </a:rPr>
              <a:t> </a:t>
            </a:r>
            <a:r>
              <a:rPr lang="en-US" dirty="0">
                <a:solidFill>
                  <a:schemeClr val="accent1"/>
                </a:solidFill>
              </a:rPr>
              <a:t>CAN-MDS  </a:t>
            </a:r>
            <a:r>
              <a:rPr lang="bg-BG" dirty="0" smtClean="0">
                <a:solidFill>
                  <a:schemeClr val="accent1"/>
                </a:solidFill>
              </a:rPr>
              <a:t>с недостатъчното </a:t>
            </a:r>
            <a:r>
              <a:rPr lang="bg-BG" dirty="0">
                <a:solidFill>
                  <a:schemeClr val="accent1"/>
                </a:solidFill>
              </a:rPr>
              <a:t>докладване</a:t>
            </a:r>
            <a:r>
              <a:rPr lang="en-US" sz="2400" dirty="0">
                <a:solidFill>
                  <a:schemeClr val="accent1"/>
                </a:solidFill>
                <a:latin typeface="Segoe UI Light" panose="020B0502040204020203" pitchFamily="34" charset="0"/>
                <a:cs typeface="Segoe UI Light" panose="020B0502040204020203" pitchFamily="34" charset="0"/>
              </a:rPr>
              <a:t/>
            </a:r>
            <a:br>
              <a:rPr lang="en-US" sz="2400" dirty="0">
                <a:solidFill>
                  <a:schemeClr val="accent1"/>
                </a:solidFill>
                <a:latin typeface="Segoe UI Light" panose="020B0502040204020203" pitchFamily="34" charset="0"/>
                <a:cs typeface="Segoe UI Light" panose="020B0502040204020203" pitchFamily="34" charset="0"/>
              </a:rPr>
            </a:br>
            <a:endParaRPr lang="el-GR" sz="2400" dirty="0">
              <a:solidFill>
                <a:schemeClr val="accent1"/>
              </a:solidFill>
              <a:latin typeface="Segoe UI Light" panose="020B0502040204020203" pitchFamily="34" charset="0"/>
              <a:cs typeface="Segoe UI Light" panose="020B0502040204020203" pitchFamily="34" charset="0"/>
            </a:endParaRPr>
          </a:p>
        </p:txBody>
      </p:sp>
      <p:sp>
        <p:nvSpPr>
          <p:cNvPr id="3" name="Content Placeholder 2"/>
          <p:cNvSpPr>
            <a:spLocks noGrp="1"/>
          </p:cNvSpPr>
          <p:nvPr>
            <p:ph idx="4294967295"/>
          </p:nvPr>
        </p:nvSpPr>
        <p:spPr>
          <a:xfrm>
            <a:off x="372731" y="1613712"/>
            <a:ext cx="11328400" cy="4175125"/>
          </a:xfrm>
          <a:prstGeom prst="rect">
            <a:avLst/>
          </a:prstGeom>
        </p:spPr>
        <p:txBody>
          <a:bodyPr>
            <a:normAutofit/>
          </a:bodyPr>
          <a:lstStyle/>
          <a:p>
            <a:pPr marL="0" indent="0" algn="just" fontAlgn="base">
              <a:lnSpc>
                <a:spcPct val="100000"/>
              </a:lnSpc>
              <a:spcBef>
                <a:spcPct val="0"/>
              </a:spcBef>
              <a:spcAft>
                <a:spcPct val="0"/>
              </a:spcAft>
              <a:buSzPts val="1000"/>
              <a:buNone/>
            </a:pPr>
            <a:endParaRPr lang="ru-RU" sz="2200" b="1" dirty="0" smtClean="0"/>
          </a:p>
          <a:p>
            <a:pPr algn="just" fontAlgn="base">
              <a:lnSpc>
                <a:spcPct val="100000"/>
              </a:lnSpc>
              <a:spcBef>
                <a:spcPct val="0"/>
              </a:spcBef>
              <a:spcAft>
                <a:spcPct val="0"/>
              </a:spcAft>
              <a:buSzPts val="1000"/>
              <a:buFont typeface="Wingdings 3" panose="05040102010807070707" pitchFamily="18" charset="2"/>
              <a:buChar char="´"/>
            </a:pPr>
            <a:r>
              <a:rPr lang="ru-RU" sz="2200" b="1" dirty="0" smtClean="0"/>
              <a:t>Системата CAN-MDS </a:t>
            </a:r>
            <a:r>
              <a:rPr lang="ru-RU" sz="2200" b="1" dirty="0"/>
              <a:t>II в пълното си приложение </a:t>
            </a:r>
            <a:r>
              <a:rPr lang="ru-RU" sz="2200" b="1" dirty="0" smtClean="0"/>
              <a:t>допринася за справяне </a:t>
            </a:r>
            <a:r>
              <a:rPr lang="ru-RU" sz="2200" b="1" dirty="0"/>
              <a:t>с </a:t>
            </a:r>
            <a:r>
              <a:rPr lang="ru-RU" sz="2200" b="1" dirty="0" smtClean="0"/>
              <a:t>недостатъчното декладване и </a:t>
            </a:r>
            <a:r>
              <a:rPr lang="ru-RU" sz="2200" b="1" dirty="0"/>
              <a:t>много от съответните резултати по </a:t>
            </a:r>
            <a:r>
              <a:rPr lang="ru-RU" sz="2200" b="1" dirty="0" smtClean="0"/>
              <a:t>начини, </a:t>
            </a:r>
            <a:r>
              <a:rPr lang="ru-RU" sz="2200" b="1" dirty="0"/>
              <a:t>описани в предишните слайдове</a:t>
            </a:r>
            <a:r>
              <a:rPr lang="ru-RU" sz="2200" b="1" dirty="0" smtClean="0"/>
              <a:t>.</a:t>
            </a:r>
          </a:p>
          <a:p>
            <a:pPr algn="just" fontAlgn="base">
              <a:lnSpc>
                <a:spcPct val="100000"/>
              </a:lnSpc>
              <a:spcBef>
                <a:spcPct val="0"/>
              </a:spcBef>
              <a:spcAft>
                <a:spcPct val="0"/>
              </a:spcAft>
              <a:buSzPts val="1000"/>
              <a:buFont typeface="Wingdings 3" panose="05040102010807070707" pitchFamily="18" charset="2"/>
              <a:buChar char="´"/>
            </a:pPr>
            <a:endParaRPr lang="en-US" sz="2200" b="1" dirty="0"/>
          </a:p>
          <a:p>
            <a:pPr algn="just" fontAlgn="base">
              <a:lnSpc>
                <a:spcPct val="100000"/>
              </a:lnSpc>
              <a:spcBef>
                <a:spcPct val="0"/>
              </a:spcBef>
              <a:spcAft>
                <a:spcPct val="0"/>
              </a:spcAft>
              <a:buSzPts val="1000"/>
              <a:buFont typeface="Wingdings 3" panose="05040102010807070707" pitchFamily="18" charset="2"/>
              <a:buChar char="´"/>
            </a:pPr>
            <a:r>
              <a:rPr lang="ru-RU" sz="2200" b="1" dirty="0" smtClean="0"/>
              <a:t>В </a:t>
            </a:r>
            <a:r>
              <a:rPr lang="ru-RU" sz="2200" b="1" dirty="0"/>
              <a:t>допълнение, чрез систематизиране и записване на предполагаеми и обосновани </a:t>
            </a:r>
            <a:r>
              <a:rPr lang="ru-RU" sz="2200" b="1" dirty="0" smtClean="0"/>
              <a:t>случаи на НПД ще </a:t>
            </a:r>
            <a:r>
              <a:rPr lang="ru-RU" sz="2200" b="1" dirty="0"/>
              <a:t>бъдат създадени изчерпателни бази данни, които позволяват сравнения с вече съществуващите </a:t>
            </a:r>
            <a:r>
              <a:rPr lang="ru-RU" sz="2200" b="1" dirty="0" smtClean="0"/>
              <a:t>доклади за НПД.</a:t>
            </a:r>
            <a:endParaRPr lang="en-US" sz="2400" b="1" dirty="0">
              <a:solidFill>
                <a:srgbClr val="365F91"/>
              </a:solidFill>
            </a:endParaRPr>
          </a:p>
          <a:p>
            <a:pPr marL="177800" indent="-177800" fontAlgn="base">
              <a:lnSpc>
                <a:spcPct val="100000"/>
              </a:lnSpc>
              <a:spcBef>
                <a:spcPct val="0"/>
              </a:spcBef>
              <a:spcAft>
                <a:spcPct val="0"/>
              </a:spcAft>
              <a:buSzPts val="1000"/>
              <a:buNone/>
            </a:pPr>
            <a:endParaRPr lang="en-US" sz="2400" b="1" dirty="0">
              <a:solidFill>
                <a:srgbClr val="365F91"/>
              </a:solidFill>
            </a:endParaRPr>
          </a:p>
          <a:p>
            <a:pPr marL="177800" indent="-177800" fontAlgn="base">
              <a:lnSpc>
                <a:spcPct val="100000"/>
              </a:lnSpc>
              <a:spcBef>
                <a:spcPct val="0"/>
              </a:spcBef>
              <a:spcAft>
                <a:spcPct val="0"/>
              </a:spcAft>
              <a:buSzPts val="1000"/>
              <a:buNone/>
            </a:pPr>
            <a:endParaRPr lang="en-US" sz="2400" b="1" dirty="0">
              <a:solidFill>
                <a:srgbClr val="365F91"/>
              </a:solidFill>
            </a:endParaRPr>
          </a:p>
        </p:txBody>
      </p:sp>
    </p:spTree>
    <p:extLst>
      <p:ext uri="{BB962C8B-B14F-4D97-AF65-F5344CB8AC3E}">
        <p14:creationId xmlns="" xmlns:p14="http://schemas.microsoft.com/office/powerpoint/2010/main" val="262975574"/>
      </p:ext>
    </p:extLst>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796413" y="1557238"/>
            <a:ext cx="10736825" cy="4464050"/>
          </a:xfrm>
          <a:prstGeom prst="rect">
            <a:avLst/>
          </a:prstGeom>
        </p:spPr>
        <p:txBody>
          <a:bodyPr/>
          <a:lstStyle/>
          <a:p>
            <a:pPr marL="177800" indent="-177800" algn="just" fontAlgn="base">
              <a:lnSpc>
                <a:spcPct val="100000"/>
              </a:lnSpc>
              <a:spcBef>
                <a:spcPct val="0"/>
              </a:spcBef>
              <a:spcAft>
                <a:spcPct val="0"/>
              </a:spcAft>
              <a:buSzPts val="1000"/>
              <a:buNone/>
            </a:pPr>
            <a:endParaRPr lang="en-US" sz="1400" b="1" dirty="0">
              <a:solidFill>
                <a:srgbClr val="365F91"/>
              </a:solidFill>
              <a:latin typeface="Calibri" pitchFamily="34" charset="0"/>
            </a:endParaRPr>
          </a:p>
          <a:p>
            <a:pPr marL="177800" indent="-177800" algn="ctr" fontAlgn="base">
              <a:lnSpc>
                <a:spcPct val="100000"/>
              </a:lnSpc>
              <a:spcBef>
                <a:spcPct val="0"/>
              </a:spcBef>
              <a:spcAft>
                <a:spcPct val="0"/>
              </a:spcAft>
              <a:buSzPts val="1000"/>
              <a:buNone/>
            </a:pPr>
            <a:endParaRPr lang="en-US" sz="1800" b="1" dirty="0">
              <a:solidFill>
                <a:srgbClr val="365F91"/>
              </a:solidFill>
              <a:latin typeface="Calibri" pitchFamily="34" charset="0"/>
            </a:endParaRPr>
          </a:p>
          <a:p>
            <a:pPr marL="177800" indent="-177800" algn="ctr" fontAlgn="base">
              <a:lnSpc>
                <a:spcPct val="100000"/>
              </a:lnSpc>
              <a:spcBef>
                <a:spcPct val="0"/>
              </a:spcBef>
              <a:spcAft>
                <a:spcPct val="0"/>
              </a:spcAft>
              <a:buSzPts val="1000"/>
              <a:buNone/>
            </a:pPr>
            <a:endParaRPr lang="en-US" sz="1800" b="1" dirty="0">
              <a:solidFill>
                <a:srgbClr val="365F91"/>
              </a:solidFill>
              <a:latin typeface="Calibri" pitchFamily="34" charset="0"/>
            </a:endParaRPr>
          </a:p>
          <a:p>
            <a:pPr marL="177800" indent="-177800" algn="ctr" fontAlgn="base">
              <a:lnSpc>
                <a:spcPct val="100000"/>
              </a:lnSpc>
              <a:spcBef>
                <a:spcPct val="0"/>
              </a:spcBef>
              <a:spcAft>
                <a:spcPct val="0"/>
              </a:spcAft>
              <a:buSzPts val="1000"/>
              <a:buNone/>
            </a:pPr>
            <a:endParaRPr lang="en-US" sz="1800" b="1" dirty="0">
              <a:solidFill>
                <a:srgbClr val="365F91"/>
              </a:solidFill>
              <a:latin typeface="Calibri" pitchFamily="34" charset="0"/>
            </a:endParaRPr>
          </a:p>
          <a:p>
            <a:pPr marL="177800" indent="-177800" algn="ctr" fontAlgn="base">
              <a:lnSpc>
                <a:spcPct val="100000"/>
              </a:lnSpc>
              <a:spcBef>
                <a:spcPct val="0"/>
              </a:spcBef>
              <a:spcAft>
                <a:spcPct val="0"/>
              </a:spcAft>
              <a:buSzPts val="1000"/>
              <a:buNone/>
            </a:pPr>
            <a:endParaRPr lang="en-US" sz="1800" b="1" dirty="0">
              <a:solidFill>
                <a:srgbClr val="365F91"/>
              </a:solidFill>
              <a:latin typeface="Calibri" pitchFamily="34" charset="0"/>
            </a:endParaRPr>
          </a:p>
          <a:p>
            <a:pPr marL="177800" indent="-177800" algn="ctr" fontAlgn="base">
              <a:lnSpc>
                <a:spcPct val="100000"/>
              </a:lnSpc>
              <a:spcBef>
                <a:spcPct val="0"/>
              </a:spcBef>
              <a:spcAft>
                <a:spcPct val="0"/>
              </a:spcAft>
              <a:buSzPts val="1000"/>
              <a:buNone/>
            </a:pPr>
            <a:r>
              <a:rPr lang="ru-RU" sz="3600" b="1" dirty="0">
                <a:solidFill>
                  <a:srgbClr val="365F91"/>
                </a:solidFill>
              </a:rPr>
              <a:t>Каква е ролята на държавата в закрилата на </a:t>
            </a:r>
            <a:r>
              <a:rPr lang="ru-RU" sz="3600" b="1" dirty="0" smtClean="0">
                <a:solidFill>
                  <a:srgbClr val="365F91"/>
                </a:solidFill>
              </a:rPr>
              <a:t>детето</a:t>
            </a:r>
            <a:r>
              <a:rPr lang="en-US" sz="3600" b="1" dirty="0" smtClean="0">
                <a:solidFill>
                  <a:srgbClr val="365F91"/>
                </a:solidFill>
              </a:rPr>
              <a:t>?</a:t>
            </a:r>
          </a:p>
          <a:p>
            <a:pPr marL="177800" indent="-177800" algn="ctr" fontAlgn="base">
              <a:lnSpc>
                <a:spcPct val="100000"/>
              </a:lnSpc>
              <a:spcBef>
                <a:spcPct val="0"/>
              </a:spcBef>
              <a:spcAft>
                <a:spcPct val="0"/>
              </a:spcAft>
              <a:buSzPts val="1000"/>
              <a:buNone/>
            </a:pPr>
            <a:endParaRPr lang="en-US" sz="3600" b="1" dirty="0">
              <a:solidFill>
                <a:srgbClr val="365F91"/>
              </a:solidFill>
            </a:endParaRPr>
          </a:p>
          <a:p>
            <a:pPr marL="177800" indent="-177800" algn="ctr" fontAlgn="base">
              <a:lnSpc>
                <a:spcPct val="100000"/>
              </a:lnSpc>
              <a:spcBef>
                <a:spcPct val="0"/>
              </a:spcBef>
              <a:spcAft>
                <a:spcPct val="0"/>
              </a:spcAft>
              <a:buSzPts val="1000"/>
              <a:buNone/>
            </a:pPr>
            <a:r>
              <a:rPr lang="bg-BG" sz="3600" b="1" dirty="0" smtClean="0">
                <a:solidFill>
                  <a:srgbClr val="365F91"/>
                </a:solidFill>
              </a:rPr>
              <a:t>Защо трябва да се сигнализира ?</a:t>
            </a:r>
            <a:endParaRPr lang="en-US" sz="3600" b="1" dirty="0">
              <a:solidFill>
                <a:srgbClr val="365F91"/>
              </a:solidFill>
            </a:endParaRPr>
          </a:p>
        </p:txBody>
      </p:sp>
    </p:spTree>
    <p:extLst>
      <p:ext uri="{BB962C8B-B14F-4D97-AF65-F5344CB8AC3E}">
        <p14:creationId xmlns="" xmlns:p14="http://schemas.microsoft.com/office/powerpoint/2010/main" val="1009759275"/>
      </p:ext>
    </p:extLst>
  </p:cSld>
  <p:clrMapOvr>
    <a:masterClrMapping/>
  </p:clrMapOvr>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4294967295"/>
            <p:extLst>
              <p:ext uri="{D42A27DB-BD31-4B8C-83A1-F6EECF244321}">
                <p14:modId xmlns="" xmlns:p14="http://schemas.microsoft.com/office/powerpoint/2010/main" val="2649957205"/>
              </p:ext>
            </p:extLst>
          </p:nvPr>
        </p:nvGraphicFramePr>
        <p:xfrm>
          <a:off x="165100" y="1227138"/>
          <a:ext cx="11747500" cy="500062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Title 1"/>
          <p:cNvSpPr txBox="1">
            <a:spLocks/>
          </p:cNvSpPr>
          <p:nvPr/>
        </p:nvSpPr>
        <p:spPr>
          <a:xfrm>
            <a:off x="330200" y="84138"/>
            <a:ext cx="11328400" cy="1143000"/>
          </a:xfrm>
          <a:prstGeom prst="rect">
            <a:avLst/>
          </a:prstGeom>
        </p:spPr>
        <p:txBody>
          <a:bodyPr vert="horz" lIns="91440" tIns="45720" rIns="91440" bIns="45720" rtlCol="0" anchor="ctr">
            <a:noAutofit/>
          </a:bodyPr>
          <a:lstStyle>
            <a:lvl1pPr algn="l" defTabSz="914377" rtl="0" eaLnBrk="1" latinLnBrk="0" hangingPunct="1">
              <a:lnSpc>
                <a:spcPct val="90000"/>
              </a:lnSpc>
              <a:spcBef>
                <a:spcPct val="0"/>
              </a:spcBef>
              <a:buNone/>
              <a:defRPr sz="3600" kern="1200">
                <a:solidFill>
                  <a:schemeClr val="tx1"/>
                </a:solidFill>
                <a:latin typeface="Segoe UI Black" panose="020B0A02040204020203" pitchFamily="34" charset="0"/>
                <a:ea typeface="Segoe UI Black" panose="020B0A02040204020203" pitchFamily="34" charset="0"/>
                <a:cs typeface="+mj-cs"/>
              </a:defRPr>
            </a:lvl1pPr>
          </a:lstStyle>
          <a:p>
            <a:r>
              <a:rPr lang="ru-RU" sz="2800" dirty="0">
                <a:solidFill>
                  <a:schemeClr val="accent1"/>
                </a:solidFill>
              </a:rPr>
              <a:t>Връзката на  CAN-MDS  с недостатъчното докладване</a:t>
            </a:r>
            <a:endParaRPr lang="el-GR" sz="2800" dirty="0">
              <a:solidFill>
                <a:schemeClr val="accent1"/>
              </a:solidFill>
              <a:latin typeface="Segoe UI Light" panose="020B0502040204020203" pitchFamily="34" charset="0"/>
              <a:cs typeface="Segoe UI Light" panose="020B0502040204020203" pitchFamily="34" charset="0"/>
            </a:endParaRPr>
          </a:p>
        </p:txBody>
      </p:sp>
    </p:spTree>
    <p:extLst>
      <p:ext uri="{BB962C8B-B14F-4D97-AF65-F5344CB8AC3E}">
        <p14:creationId xmlns="" xmlns:p14="http://schemas.microsoft.com/office/powerpoint/2010/main" val="1782348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grpId="0" nodeType="clickEffect">
                                  <p:stCondLst>
                                    <p:cond delay="0"/>
                                  </p:stCondLst>
                                  <p:childTnLst>
                                    <p:set>
                                      <p:cBhvr>
                                        <p:cTn id="6" dur="1" fill="hold">
                                          <p:stCondLst>
                                            <p:cond delay="0"/>
                                          </p:stCondLst>
                                        </p:cTn>
                                        <p:tgtEl>
                                          <p:spTgt spid="4">
                                            <p:graphicEl>
                                              <a:dgm id="{4A358E9D-EF7F-467B-A537-18E712B24492}"/>
                                            </p:graphicEl>
                                          </p:spTgt>
                                        </p:tgtEl>
                                        <p:attrNameLst>
                                          <p:attrName>style.visibility</p:attrName>
                                        </p:attrNameLst>
                                      </p:cBhvr>
                                      <p:to>
                                        <p:strVal val="visible"/>
                                      </p:to>
                                    </p:set>
                                    <p:anim calcmode="lin" valueType="num">
                                      <p:cBhvr additive="base">
                                        <p:cTn id="7" dur="500" fill="hold"/>
                                        <p:tgtEl>
                                          <p:spTgt spid="4">
                                            <p:graphicEl>
                                              <a:dgm id="{4A358E9D-EF7F-467B-A537-18E712B24492}"/>
                                            </p:graphicEl>
                                          </p:spTgt>
                                        </p:tgtEl>
                                        <p:attrNameLst>
                                          <p:attrName>ppt_x</p:attrName>
                                        </p:attrNameLst>
                                      </p:cBhvr>
                                      <p:tavLst>
                                        <p:tav tm="0">
                                          <p:val>
                                            <p:strVal val="#ppt_x"/>
                                          </p:val>
                                        </p:tav>
                                        <p:tav tm="100000">
                                          <p:val>
                                            <p:strVal val="#ppt_x"/>
                                          </p:val>
                                        </p:tav>
                                      </p:tavLst>
                                    </p:anim>
                                    <p:anim calcmode="lin" valueType="num">
                                      <p:cBhvr additive="base">
                                        <p:cTn id="8" dur="500" fill="hold"/>
                                        <p:tgtEl>
                                          <p:spTgt spid="4">
                                            <p:graphicEl>
                                              <a:dgm id="{4A358E9D-EF7F-467B-A537-18E712B24492}"/>
                                            </p:graphicEl>
                                          </p:spTgt>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1" fill="hold" grpId="0" nodeType="clickEffect">
                                  <p:stCondLst>
                                    <p:cond delay="0"/>
                                  </p:stCondLst>
                                  <p:childTnLst>
                                    <p:set>
                                      <p:cBhvr>
                                        <p:cTn id="12" dur="1" fill="hold">
                                          <p:stCondLst>
                                            <p:cond delay="0"/>
                                          </p:stCondLst>
                                        </p:cTn>
                                        <p:tgtEl>
                                          <p:spTgt spid="4">
                                            <p:graphicEl>
                                              <a:dgm id="{C9EE6D8F-BA13-4F36-8CA7-6BB2FFE7CBEC}"/>
                                            </p:graphicEl>
                                          </p:spTgt>
                                        </p:tgtEl>
                                        <p:attrNameLst>
                                          <p:attrName>style.visibility</p:attrName>
                                        </p:attrNameLst>
                                      </p:cBhvr>
                                      <p:to>
                                        <p:strVal val="visible"/>
                                      </p:to>
                                    </p:set>
                                    <p:anim calcmode="lin" valueType="num">
                                      <p:cBhvr additive="base">
                                        <p:cTn id="13" dur="500" fill="hold"/>
                                        <p:tgtEl>
                                          <p:spTgt spid="4">
                                            <p:graphicEl>
                                              <a:dgm id="{C9EE6D8F-BA13-4F36-8CA7-6BB2FFE7CBEC}"/>
                                            </p:graphicEl>
                                          </p:spTgt>
                                        </p:tgtEl>
                                        <p:attrNameLst>
                                          <p:attrName>ppt_x</p:attrName>
                                        </p:attrNameLst>
                                      </p:cBhvr>
                                      <p:tavLst>
                                        <p:tav tm="0">
                                          <p:val>
                                            <p:strVal val="#ppt_x"/>
                                          </p:val>
                                        </p:tav>
                                        <p:tav tm="100000">
                                          <p:val>
                                            <p:strVal val="#ppt_x"/>
                                          </p:val>
                                        </p:tav>
                                      </p:tavLst>
                                    </p:anim>
                                    <p:anim calcmode="lin" valueType="num">
                                      <p:cBhvr additive="base">
                                        <p:cTn id="14" dur="500" fill="hold"/>
                                        <p:tgtEl>
                                          <p:spTgt spid="4">
                                            <p:graphicEl>
                                              <a:dgm id="{C9EE6D8F-BA13-4F36-8CA7-6BB2FFE7CBEC}"/>
                                            </p:graphicEl>
                                          </p:spTgt>
                                        </p:tgtEl>
                                        <p:attrNameLst>
                                          <p:attrName>ppt_y</p:attrName>
                                        </p:attrNameLst>
                                      </p:cBhvr>
                                      <p:tavLst>
                                        <p:tav tm="0">
                                          <p:val>
                                            <p:strVal val="0-#ppt_h/2"/>
                                          </p:val>
                                        </p:tav>
                                        <p:tav tm="100000">
                                          <p:val>
                                            <p:strVal val="#ppt_y"/>
                                          </p:val>
                                        </p:tav>
                                      </p:tavLst>
                                    </p:anim>
                                  </p:childTnLst>
                                </p:cTn>
                              </p:par>
                              <p:par>
                                <p:cTn id="15" presetID="2" presetClass="entr" presetSubtype="1" fill="hold" grpId="0" nodeType="withEffect">
                                  <p:stCondLst>
                                    <p:cond delay="0"/>
                                  </p:stCondLst>
                                  <p:childTnLst>
                                    <p:set>
                                      <p:cBhvr>
                                        <p:cTn id="16" dur="1" fill="hold">
                                          <p:stCondLst>
                                            <p:cond delay="0"/>
                                          </p:stCondLst>
                                        </p:cTn>
                                        <p:tgtEl>
                                          <p:spTgt spid="4">
                                            <p:graphicEl>
                                              <a:dgm id="{1131B3E0-B85B-4B1B-9EB9-AFF1D9C2C3F2}"/>
                                            </p:graphicEl>
                                          </p:spTgt>
                                        </p:tgtEl>
                                        <p:attrNameLst>
                                          <p:attrName>style.visibility</p:attrName>
                                        </p:attrNameLst>
                                      </p:cBhvr>
                                      <p:to>
                                        <p:strVal val="visible"/>
                                      </p:to>
                                    </p:set>
                                    <p:anim calcmode="lin" valueType="num">
                                      <p:cBhvr additive="base">
                                        <p:cTn id="17" dur="500" fill="hold"/>
                                        <p:tgtEl>
                                          <p:spTgt spid="4">
                                            <p:graphicEl>
                                              <a:dgm id="{1131B3E0-B85B-4B1B-9EB9-AFF1D9C2C3F2}"/>
                                            </p:graphicEl>
                                          </p:spTgt>
                                        </p:tgtEl>
                                        <p:attrNameLst>
                                          <p:attrName>ppt_x</p:attrName>
                                        </p:attrNameLst>
                                      </p:cBhvr>
                                      <p:tavLst>
                                        <p:tav tm="0">
                                          <p:val>
                                            <p:strVal val="#ppt_x"/>
                                          </p:val>
                                        </p:tav>
                                        <p:tav tm="100000">
                                          <p:val>
                                            <p:strVal val="#ppt_x"/>
                                          </p:val>
                                        </p:tav>
                                      </p:tavLst>
                                    </p:anim>
                                    <p:anim calcmode="lin" valueType="num">
                                      <p:cBhvr additive="base">
                                        <p:cTn id="18" dur="500" fill="hold"/>
                                        <p:tgtEl>
                                          <p:spTgt spid="4">
                                            <p:graphicEl>
                                              <a:dgm id="{1131B3E0-B85B-4B1B-9EB9-AFF1D9C2C3F2}"/>
                                            </p:graphicEl>
                                          </p:spTgt>
                                        </p:tgtEl>
                                        <p:attrNameLst>
                                          <p:attrName>ppt_y</p:attrName>
                                        </p:attrNameLst>
                                      </p:cBhvr>
                                      <p:tavLst>
                                        <p:tav tm="0">
                                          <p:val>
                                            <p:strVal val="0-#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1" fill="hold" grpId="0" nodeType="clickEffect">
                                  <p:stCondLst>
                                    <p:cond delay="0"/>
                                  </p:stCondLst>
                                  <p:childTnLst>
                                    <p:set>
                                      <p:cBhvr>
                                        <p:cTn id="22" dur="1" fill="hold">
                                          <p:stCondLst>
                                            <p:cond delay="0"/>
                                          </p:stCondLst>
                                        </p:cTn>
                                        <p:tgtEl>
                                          <p:spTgt spid="4">
                                            <p:graphicEl>
                                              <a:dgm id="{1988B4E9-6FB0-4472-BA88-0D25598FC4A1}"/>
                                            </p:graphicEl>
                                          </p:spTgt>
                                        </p:tgtEl>
                                        <p:attrNameLst>
                                          <p:attrName>style.visibility</p:attrName>
                                        </p:attrNameLst>
                                      </p:cBhvr>
                                      <p:to>
                                        <p:strVal val="visible"/>
                                      </p:to>
                                    </p:set>
                                    <p:anim calcmode="lin" valueType="num">
                                      <p:cBhvr additive="base">
                                        <p:cTn id="23" dur="500" fill="hold"/>
                                        <p:tgtEl>
                                          <p:spTgt spid="4">
                                            <p:graphicEl>
                                              <a:dgm id="{1988B4E9-6FB0-4472-BA88-0D25598FC4A1}"/>
                                            </p:graphicEl>
                                          </p:spTgt>
                                        </p:tgtEl>
                                        <p:attrNameLst>
                                          <p:attrName>ppt_x</p:attrName>
                                        </p:attrNameLst>
                                      </p:cBhvr>
                                      <p:tavLst>
                                        <p:tav tm="0">
                                          <p:val>
                                            <p:strVal val="#ppt_x"/>
                                          </p:val>
                                        </p:tav>
                                        <p:tav tm="100000">
                                          <p:val>
                                            <p:strVal val="#ppt_x"/>
                                          </p:val>
                                        </p:tav>
                                      </p:tavLst>
                                    </p:anim>
                                    <p:anim calcmode="lin" valueType="num">
                                      <p:cBhvr additive="base">
                                        <p:cTn id="24" dur="500" fill="hold"/>
                                        <p:tgtEl>
                                          <p:spTgt spid="4">
                                            <p:graphicEl>
                                              <a:dgm id="{1988B4E9-6FB0-4472-BA88-0D25598FC4A1}"/>
                                            </p:graphicEl>
                                          </p:spTgt>
                                        </p:tgtEl>
                                        <p:attrNameLst>
                                          <p:attrName>ppt_y</p:attrName>
                                        </p:attrNameLst>
                                      </p:cBhvr>
                                      <p:tavLst>
                                        <p:tav tm="0">
                                          <p:val>
                                            <p:strVal val="0-#ppt_h/2"/>
                                          </p:val>
                                        </p:tav>
                                        <p:tav tm="100000">
                                          <p:val>
                                            <p:strVal val="#ppt_y"/>
                                          </p:val>
                                        </p:tav>
                                      </p:tavLst>
                                    </p:anim>
                                  </p:childTnLst>
                                </p:cTn>
                              </p:par>
                              <p:par>
                                <p:cTn id="25" presetID="2" presetClass="entr" presetSubtype="1" fill="hold" grpId="0" nodeType="withEffect">
                                  <p:stCondLst>
                                    <p:cond delay="0"/>
                                  </p:stCondLst>
                                  <p:childTnLst>
                                    <p:set>
                                      <p:cBhvr>
                                        <p:cTn id="26" dur="1" fill="hold">
                                          <p:stCondLst>
                                            <p:cond delay="0"/>
                                          </p:stCondLst>
                                        </p:cTn>
                                        <p:tgtEl>
                                          <p:spTgt spid="4">
                                            <p:graphicEl>
                                              <a:dgm id="{DC0B74A8-F610-4420-A6D5-8941E425C413}"/>
                                            </p:graphicEl>
                                          </p:spTgt>
                                        </p:tgtEl>
                                        <p:attrNameLst>
                                          <p:attrName>style.visibility</p:attrName>
                                        </p:attrNameLst>
                                      </p:cBhvr>
                                      <p:to>
                                        <p:strVal val="visible"/>
                                      </p:to>
                                    </p:set>
                                    <p:anim calcmode="lin" valueType="num">
                                      <p:cBhvr additive="base">
                                        <p:cTn id="27" dur="500" fill="hold"/>
                                        <p:tgtEl>
                                          <p:spTgt spid="4">
                                            <p:graphicEl>
                                              <a:dgm id="{DC0B74A8-F610-4420-A6D5-8941E425C413}"/>
                                            </p:graphicEl>
                                          </p:spTgt>
                                        </p:tgtEl>
                                        <p:attrNameLst>
                                          <p:attrName>ppt_x</p:attrName>
                                        </p:attrNameLst>
                                      </p:cBhvr>
                                      <p:tavLst>
                                        <p:tav tm="0">
                                          <p:val>
                                            <p:strVal val="#ppt_x"/>
                                          </p:val>
                                        </p:tav>
                                        <p:tav tm="100000">
                                          <p:val>
                                            <p:strVal val="#ppt_x"/>
                                          </p:val>
                                        </p:tav>
                                      </p:tavLst>
                                    </p:anim>
                                    <p:anim calcmode="lin" valueType="num">
                                      <p:cBhvr additive="base">
                                        <p:cTn id="28" dur="500" fill="hold"/>
                                        <p:tgtEl>
                                          <p:spTgt spid="4">
                                            <p:graphicEl>
                                              <a:dgm id="{DC0B74A8-F610-4420-A6D5-8941E425C413}"/>
                                            </p:graphicEl>
                                          </p:spTgt>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Sub>
          <a:bldDgm bld="one"/>
        </p:bldSub>
      </p:bldGraphic>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ounded Rectangle 6"/>
          <p:cNvSpPr/>
          <p:nvPr/>
        </p:nvSpPr>
        <p:spPr>
          <a:xfrm>
            <a:off x="1541002" y="4710875"/>
            <a:ext cx="314280" cy="1657929"/>
          </a:xfrm>
          <a:prstGeom prst="rect">
            <a:avLst/>
          </a:prstGeom>
        </p:spPr>
        <p:style>
          <a:lnRef idx="0">
            <a:scrgbClr r="0" g="0" b="0"/>
          </a:lnRef>
          <a:fillRef idx="0">
            <a:scrgbClr r="0" g="0" b="0"/>
          </a:fillRef>
          <a:effectRef idx="0">
            <a:scrgbClr r="0" g="0" b="0"/>
          </a:effectRef>
          <a:fontRef idx="minor">
            <a:schemeClr val="lt1"/>
          </a:fontRef>
        </p:style>
        <p:txBody>
          <a:bodyPr spcFirstLastPara="0" vert="vert270" wrap="square" lIns="76200" tIns="38100" rIns="76200" bIns="38100" numCol="1" spcCol="1270" anchor="ctr" anchorCtr="0">
            <a:noAutofit/>
          </a:bodyPr>
          <a:lstStyle/>
          <a:p>
            <a:pPr algn="ctr" defTabSz="889000">
              <a:lnSpc>
                <a:spcPct val="90000"/>
              </a:lnSpc>
              <a:spcBef>
                <a:spcPct val="0"/>
              </a:spcBef>
              <a:spcAft>
                <a:spcPct val="35000"/>
              </a:spcAft>
            </a:pPr>
            <a:r>
              <a:rPr lang="en-US" sz="2000" b="1"/>
              <a:t>CAN-MDII </a:t>
            </a:r>
            <a:endParaRPr lang="el-GR" sz="2000"/>
          </a:p>
        </p:txBody>
      </p:sp>
      <p:sp>
        <p:nvSpPr>
          <p:cNvPr id="5" name="TextBox 4">
            <a:extLst>
              <a:ext uri="{FF2B5EF4-FFF2-40B4-BE49-F238E27FC236}">
                <a16:creationId xmlns="" xmlns:a16="http://schemas.microsoft.com/office/drawing/2014/main" id="{59C917D9-1694-7B42-88B3-2EA820D53651}"/>
              </a:ext>
            </a:extLst>
          </p:cNvPr>
          <p:cNvSpPr txBox="1"/>
          <p:nvPr/>
        </p:nvSpPr>
        <p:spPr>
          <a:xfrm>
            <a:off x="2217684" y="3074276"/>
            <a:ext cx="184731" cy="369332"/>
          </a:xfrm>
          <a:prstGeom prst="rect">
            <a:avLst/>
          </a:prstGeom>
          <a:noFill/>
        </p:spPr>
        <p:txBody>
          <a:bodyPr wrap="none" rtlCol="0">
            <a:spAutoFit/>
          </a:bodyPr>
          <a:lstStyle/>
          <a:p>
            <a:endParaRPr lang="en-US"/>
          </a:p>
        </p:txBody>
      </p:sp>
      <p:sp>
        <p:nvSpPr>
          <p:cNvPr id="7" name="Title 1"/>
          <p:cNvSpPr txBox="1">
            <a:spLocks/>
          </p:cNvSpPr>
          <p:nvPr/>
        </p:nvSpPr>
        <p:spPr>
          <a:xfrm>
            <a:off x="330200" y="274638"/>
            <a:ext cx="11328400" cy="1143000"/>
          </a:xfrm>
          <a:prstGeom prst="rect">
            <a:avLst/>
          </a:prstGeom>
        </p:spPr>
        <p:txBody>
          <a:bodyPr vert="horz" lIns="91440" tIns="45720" rIns="91440" bIns="45720" rtlCol="0" anchor="ctr">
            <a:noAutofit/>
          </a:bodyPr>
          <a:lstStyle>
            <a:lvl1pPr algn="l" defTabSz="914377" rtl="0" eaLnBrk="1" latinLnBrk="0" hangingPunct="1">
              <a:lnSpc>
                <a:spcPct val="90000"/>
              </a:lnSpc>
              <a:spcBef>
                <a:spcPct val="0"/>
              </a:spcBef>
              <a:buNone/>
              <a:defRPr sz="3600" kern="1200">
                <a:solidFill>
                  <a:schemeClr val="tx1"/>
                </a:solidFill>
                <a:latin typeface="Segoe UI Black" panose="020B0A02040204020203" pitchFamily="34" charset="0"/>
                <a:ea typeface="Segoe UI Black" panose="020B0A02040204020203" pitchFamily="34" charset="0"/>
                <a:cs typeface="+mj-cs"/>
              </a:defRPr>
            </a:lvl1pPr>
          </a:lstStyle>
          <a:p>
            <a:r>
              <a:rPr lang="ru-RU" dirty="0">
                <a:solidFill>
                  <a:schemeClr val="accent1"/>
                </a:solidFill>
              </a:rPr>
              <a:t>Връзката на  CAN-MDS  с недостатъчното </a:t>
            </a:r>
            <a:r>
              <a:rPr lang="ru-RU" dirty="0" smtClean="0">
                <a:solidFill>
                  <a:schemeClr val="accent1"/>
                </a:solidFill>
              </a:rPr>
              <a:t>докладване</a:t>
            </a:r>
            <a:r>
              <a:rPr lang="en-US" dirty="0" smtClean="0">
                <a:solidFill>
                  <a:schemeClr val="accent1"/>
                </a:solidFill>
                <a:latin typeface="Segoe UI Light" panose="020B0502040204020203" pitchFamily="34" charset="0"/>
                <a:cs typeface="Segoe UI Light" panose="020B0502040204020203" pitchFamily="34" charset="0"/>
              </a:rPr>
              <a:t/>
            </a:r>
            <a:br>
              <a:rPr lang="en-US" dirty="0" smtClean="0">
                <a:solidFill>
                  <a:schemeClr val="accent1"/>
                </a:solidFill>
                <a:latin typeface="Segoe UI Light" panose="020B0502040204020203" pitchFamily="34" charset="0"/>
                <a:cs typeface="Segoe UI Light" panose="020B0502040204020203" pitchFamily="34" charset="0"/>
              </a:rPr>
            </a:br>
            <a:endParaRPr lang="el-GR" dirty="0">
              <a:solidFill>
                <a:schemeClr val="accent1"/>
              </a:solidFill>
              <a:latin typeface="Segoe UI Light" panose="020B0502040204020203" pitchFamily="34" charset="0"/>
              <a:cs typeface="Segoe UI Light" panose="020B0502040204020203" pitchFamily="34" charset="0"/>
            </a:endParaRPr>
          </a:p>
        </p:txBody>
      </p:sp>
      <p:sp>
        <p:nvSpPr>
          <p:cNvPr id="8" name="Content Placeholder 2"/>
          <p:cNvSpPr txBox="1">
            <a:spLocks/>
          </p:cNvSpPr>
          <p:nvPr/>
        </p:nvSpPr>
        <p:spPr>
          <a:xfrm>
            <a:off x="330200" y="1041992"/>
            <a:ext cx="11328400" cy="5142908"/>
          </a:xfrm>
          <a:prstGeom prst="rect">
            <a:avLst/>
          </a:prstGeom>
        </p:spPr>
        <p:txBody>
          <a:bodyPr vert="horz" lIns="91440" tIns="45720" rIns="91440" bIns="45720" rtlCol="0">
            <a:normAutofit lnSpcReduction="10000"/>
          </a:bodyPr>
          <a:lstStyle>
            <a:lvl1pPr marL="228594" indent="-228594" algn="l" defTabSz="914377" rtl="0" eaLnBrk="1" latinLnBrk="0" hangingPunct="1">
              <a:lnSpc>
                <a:spcPct val="90000"/>
              </a:lnSpc>
              <a:spcBef>
                <a:spcPts val="1000"/>
              </a:spcBef>
              <a:buFont typeface="Arial" panose="020B0604020202020204" pitchFamily="34" charset="0"/>
              <a:buChar char="•"/>
              <a:defRPr sz="2800" kern="1200">
                <a:solidFill>
                  <a:schemeClr val="tx1"/>
                </a:solidFill>
                <a:latin typeface="Segoe UI Light" panose="020B0502040204020203" pitchFamily="34" charset="0"/>
                <a:ea typeface="+mn-ea"/>
                <a:cs typeface="Segoe UI Light" panose="020B0502040204020203" pitchFamily="34" charset="0"/>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chemeClr val="tx1"/>
                </a:solidFill>
                <a:latin typeface="Segoe UI Light" panose="020B0502040204020203" pitchFamily="34" charset="0"/>
                <a:ea typeface="+mn-ea"/>
                <a:cs typeface="Segoe UI Light" panose="020B0502040204020203" pitchFamily="34" charset="0"/>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chemeClr val="tx1"/>
                </a:solidFill>
                <a:latin typeface="Segoe UI Light" panose="020B0502040204020203" pitchFamily="34" charset="0"/>
                <a:ea typeface="+mn-ea"/>
                <a:cs typeface="Segoe UI Light" panose="020B0502040204020203" pitchFamily="34" charset="0"/>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Segoe UI Light" panose="020B0502040204020203" pitchFamily="34" charset="0"/>
                <a:ea typeface="+mn-ea"/>
                <a:cs typeface="Segoe UI Light" panose="020B0502040204020203" pitchFamily="34" charset="0"/>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Segoe UI Light" panose="020B0502040204020203" pitchFamily="34" charset="0"/>
                <a:ea typeface="+mn-ea"/>
                <a:cs typeface="Segoe UI Light" panose="020B0502040204020203" pitchFamily="34" charset="0"/>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fontAlgn="base">
              <a:lnSpc>
                <a:spcPct val="100000"/>
              </a:lnSpc>
              <a:spcBef>
                <a:spcPct val="0"/>
              </a:spcBef>
              <a:spcAft>
                <a:spcPct val="0"/>
              </a:spcAft>
              <a:buSzPts val="1000"/>
              <a:buFont typeface="Wingdings 3" panose="05040102010807070707" pitchFamily="18" charset="2"/>
              <a:buChar char="´"/>
            </a:pPr>
            <a:r>
              <a:rPr lang="ru-RU" sz="2600" dirty="0"/>
              <a:t>CAN-MDS, в пълното си приложение, ще осигури единна база данни на национално ниво за професионалисти от различни сектори, които </a:t>
            </a:r>
            <a:r>
              <a:rPr lang="ru-RU" sz="2600" dirty="0" smtClean="0"/>
              <a:t>работят с </a:t>
            </a:r>
            <a:r>
              <a:rPr lang="ru-RU" sz="2600" dirty="0"/>
              <a:t>деца в </a:t>
            </a:r>
            <a:r>
              <a:rPr lang="ru-RU" sz="2600" dirty="0" smtClean="0"/>
              <a:t>качеството си да идентифицират</a:t>
            </a:r>
            <a:r>
              <a:rPr lang="ru-RU" sz="2600" dirty="0"/>
              <a:t>, подозират и докладват за евентуално малтретиране</a:t>
            </a:r>
            <a:r>
              <a:rPr lang="ru-RU" sz="2600" dirty="0" smtClean="0"/>
              <a:t>.</a:t>
            </a:r>
          </a:p>
          <a:p>
            <a:pPr algn="just" fontAlgn="base">
              <a:lnSpc>
                <a:spcPct val="100000"/>
              </a:lnSpc>
              <a:spcBef>
                <a:spcPct val="0"/>
              </a:spcBef>
              <a:spcAft>
                <a:spcPct val="0"/>
              </a:spcAft>
              <a:buSzPts val="1000"/>
              <a:buFont typeface="Wingdings 3" panose="05040102010807070707" pitchFamily="18" charset="2"/>
              <a:buChar char="´"/>
            </a:pPr>
            <a:r>
              <a:rPr lang="ru-RU" sz="2600" dirty="0"/>
              <a:t>Участващите деца се представят с псевдоними на всички оператори, независимо от нивото им на достъп и не се въвеждат данни за извършителите на предполагаемото злоупотреба.</a:t>
            </a:r>
            <a:endParaRPr lang="en-US" sz="2600" dirty="0" smtClean="0"/>
          </a:p>
          <a:p>
            <a:pPr algn="just" fontAlgn="base">
              <a:lnSpc>
                <a:spcPct val="100000"/>
              </a:lnSpc>
              <a:spcBef>
                <a:spcPct val="0"/>
              </a:spcBef>
              <a:spcAft>
                <a:spcPct val="0"/>
              </a:spcAft>
              <a:buSzPts val="1000"/>
              <a:buFont typeface="Wingdings 3" panose="05040102010807070707" pitchFamily="18" charset="2"/>
              <a:buChar char="´"/>
            </a:pPr>
            <a:r>
              <a:rPr lang="ru-RU" sz="2600" dirty="0" smtClean="0"/>
              <a:t>В </a:t>
            </a:r>
            <a:r>
              <a:rPr lang="ru-RU" sz="2600" dirty="0"/>
              <a:t>зависимост от законодателството на всяка държава относно </a:t>
            </a:r>
            <a:r>
              <a:rPr lang="ru-RU" sz="2600" dirty="0" smtClean="0"/>
              <a:t>задължението  </a:t>
            </a:r>
            <a:r>
              <a:rPr lang="ru-RU" sz="2600" dirty="0"/>
              <a:t>за докладване и правните процедури, които трябва да следват, съдиите, главният прокурор и други специалисти в сектора на правосъдието получават пълен </a:t>
            </a:r>
            <a:r>
              <a:rPr lang="ru-RU" sz="2600" dirty="0" smtClean="0"/>
              <a:t>достъп до данните, </a:t>
            </a:r>
            <a:r>
              <a:rPr lang="ru-RU" sz="2600" dirty="0"/>
              <a:t>което означава, че въз основа на наличната информация те са в състояние да </a:t>
            </a:r>
            <a:r>
              <a:rPr lang="ru-RU" sz="2600" dirty="0" smtClean="0"/>
              <a:t>вземат решение. </a:t>
            </a:r>
            <a:r>
              <a:rPr lang="ru-RU" sz="2600" dirty="0"/>
              <a:t>В този случай националните агенции предоставят връзката към самоличността на детето по случая.</a:t>
            </a:r>
            <a:endParaRPr lang="en-US" sz="2200" b="1" dirty="0"/>
          </a:p>
          <a:p>
            <a:pPr marL="0" indent="0" algn="ctr" fontAlgn="base">
              <a:lnSpc>
                <a:spcPct val="100000"/>
              </a:lnSpc>
              <a:spcBef>
                <a:spcPct val="0"/>
              </a:spcBef>
              <a:spcAft>
                <a:spcPct val="0"/>
              </a:spcAft>
              <a:buSzPts val="1000"/>
              <a:buNone/>
            </a:pPr>
            <a:endParaRPr lang="ru-RU" sz="2200" b="1" dirty="0" smtClean="0">
              <a:solidFill>
                <a:schemeClr val="accent1"/>
              </a:solidFill>
            </a:endParaRPr>
          </a:p>
        </p:txBody>
      </p:sp>
    </p:spTree>
    <p:extLst>
      <p:ext uri="{BB962C8B-B14F-4D97-AF65-F5344CB8AC3E}">
        <p14:creationId xmlns="" xmlns:p14="http://schemas.microsoft.com/office/powerpoint/2010/main" val="2480828026"/>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 xmlns:a16="http://schemas.microsoft.com/office/drawing/2014/main" id="{59C917D9-1694-7B42-88B3-2EA820D53651}"/>
              </a:ext>
            </a:extLst>
          </p:cNvPr>
          <p:cNvSpPr txBox="1"/>
          <p:nvPr/>
        </p:nvSpPr>
        <p:spPr>
          <a:xfrm>
            <a:off x="2217684" y="3074276"/>
            <a:ext cx="184731" cy="369332"/>
          </a:xfrm>
          <a:prstGeom prst="rect">
            <a:avLst/>
          </a:prstGeom>
          <a:noFill/>
        </p:spPr>
        <p:txBody>
          <a:bodyPr wrap="none" rtlCol="0">
            <a:spAutoFit/>
          </a:bodyPr>
          <a:lstStyle/>
          <a:p>
            <a:endParaRPr lang="en-US"/>
          </a:p>
        </p:txBody>
      </p:sp>
      <p:sp>
        <p:nvSpPr>
          <p:cNvPr id="6" name="Title 1"/>
          <p:cNvSpPr txBox="1">
            <a:spLocks/>
          </p:cNvSpPr>
          <p:nvPr/>
        </p:nvSpPr>
        <p:spPr>
          <a:xfrm>
            <a:off x="330200" y="274638"/>
            <a:ext cx="11328400" cy="1143000"/>
          </a:xfrm>
          <a:prstGeom prst="rect">
            <a:avLst/>
          </a:prstGeom>
        </p:spPr>
        <p:txBody>
          <a:bodyPr vert="horz" lIns="91440" tIns="45720" rIns="91440" bIns="45720" rtlCol="0" anchor="ctr">
            <a:noAutofit/>
          </a:bodyPr>
          <a:lstStyle>
            <a:lvl1pPr algn="l" defTabSz="914377" rtl="0" eaLnBrk="1" latinLnBrk="0" hangingPunct="1">
              <a:lnSpc>
                <a:spcPct val="90000"/>
              </a:lnSpc>
              <a:spcBef>
                <a:spcPct val="0"/>
              </a:spcBef>
              <a:buNone/>
              <a:defRPr sz="3600" kern="1200">
                <a:solidFill>
                  <a:schemeClr val="tx1"/>
                </a:solidFill>
                <a:latin typeface="Segoe UI Black" panose="020B0A02040204020203" pitchFamily="34" charset="0"/>
                <a:ea typeface="Segoe UI Black" panose="020B0A02040204020203" pitchFamily="34" charset="0"/>
                <a:cs typeface="+mj-cs"/>
              </a:defRPr>
            </a:lvl1pPr>
          </a:lstStyle>
          <a:p>
            <a:r>
              <a:rPr lang="ru-RU" dirty="0">
                <a:solidFill>
                  <a:schemeClr val="accent1"/>
                </a:solidFill>
              </a:rPr>
              <a:t>Връзката на  CAN-MDS  с недостатъчното докладване</a:t>
            </a:r>
            <a:endParaRPr lang="el-GR" dirty="0">
              <a:solidFill>
                <a:schemeClr val="accent1"/>
              </a:solidFill>
              <a:latin typeface="Segoe UI Light" panose="020B0502040204020203" pitchFamily="34" charset="0"/>
              <a:cs typeface="Segoe UI Light" panose="020B0502040204020203" pitchFamily="34" charset="0"/>
            </a:endParaRPr>
          </a:p>
        </p:txBody>
      </p:sp>
      <p:sp>
        <p:nvSpPr>
          <p:cNvPr id="7" name="Content Placeholder 2"/>
          <p:cNvSpPr txBox="1">
            <a:spLocks/>
          </p:cNvSpPr>
          <p:nvPr/>
        </p:nvSpPr>
        <p:spPr>
          <a:xfrm>
            <a:off x="330200" y="1231900"/>
            <a:ext cx="11328400" cy="4952999"/>
          </a:xfrm>
          <a:prstGeom prst="rect">
            <a:avLst/>
          </a:prstGeom>
        </p:spPr>
        <p:txBody>
          <a:bodyPr vert="horz" lIns="91440" tIns="45720" rIns="91440" bIns="45720" rtlCol="0">
            <a:normAutofit/>
          </a:bodyPr>
          <a:lstStyle>
            <a:lvl1pPr marL="228594" indent="-228594" algn="l" defTabSz="914377" rtl="0" eaLnBrk="1" latinLnBrk="0" hangingPunct="1">
              <a:lnSpc>
                <a:spcPct val="90000"/>
              </a:lnSpc>
              <a:spcBef>
                <a:spcPts val="1000"/>
              </a:spcBef>
              <a:buFont typeface="Arial" panose="020B0604020202020204" pitchFamily="34" charset="0"/>
              <a:buChar char="•"/>
              <a:defRPr sz="2800" kern="1200">
                <a:solidFill>
                  <a:schemeClr val="tx1"/>
                </a:solidFill>
                <a:latin typeface="Segoe UI Light" panose="020B0502040204020203" pitchFamily="34" charset="0"/>
                <a:ea typeface="+mn-ea"/>
                <a:cs typeface="Segoe UI Light" panose="020B0502040204020203" pitchFamily="34" charset="0"/>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chemeClr val="tx1"/>
                </a:solidFill>
                <a:latin typeface="Segoe UI Light" panose="020B0502040204020203" pitchFamily="34" charset="0"/>
                <a:ea typeface="+mn-ea"/>
                <a:cs typeface="Segoe UI Light" panose="020B0502040204020203" pitchFamily="34" charset="0"/>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chemeClr val="tx1"/>
                </a:solidFill>
                <a:latin typeface="Segoe UI Light" panose="020B0502040204020203" pitchFamily="34" charset="0"/>
                <a:ea typeface="+mn-ea"/>
                <a:cs typeface="Segoe UI Light" panose="020B0502040204020203" pitchFamily="34" charset="0"/>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Segoe UI Light" panose="020B0502040204020203" pitchFamily="34" charset="0"/>
                <a:ea typeface="+mn-ea"/>
                <a:cs typeface="Segoe UI Light" panose="020B0502040204020203" pitchFamily="34" charset="0"/>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Segoe UI Light" panose="020B0502040204020203" pitchFamily="34" charset="0"/>
                <a:ea typeface="+mn-ea"/>
                <a:cs typeface="Segoe UI Light" panose="020B0502040204020203" pitchFamily="34" charset="0"/>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fontAlgn="base">
              <a:lnSpc>
                <a:spcPct val="100000"/>
              </a:lnSpc>
              <a:spcBef>
                <a:spcPct val="0"/>
              </a:spcBef>
              <a:spcAft>
                <a:spcPct val="0"/>
              </a:spcAft>
              <a:buSzPts val="1000"/>
              <a:buFont typeface="Wingdings 3" panose="05040102010807070707" pitchFamily="18" charset="2"/>
              <a:buChar char="´"/>
            </a:pPr>
            <a:endParaRPr lang="ru-RU" sz="2200" dirty="0" smtClean="0"/>
          </a:p>
          <a:p>
            <a:pPr algn="just" fontAlgn="base">
              <a:lnSpc>
                <a:spcPct val="100000"/>
              </a:lnSpc>
              <a:spcBef>
                <a:spcPct val="0"/>
              </a:spcBef>
              <a:spcAft>
                <a:spcPct val="0"/>
              </a:spcAft>
              <a:buSzPts val="1000"/>
              <a:buFont typeface="Wingdings 3" panose="05040102010807070707" pitchFamily="18" charset="2"/>
              <a:buChar char="´"/>
            </a:pPr>
            <a:endParaRPr lang="ru-RU" sz="2200" dirty="0"/>
          </a:p>
          <a:p>
            <a:pPr algn="just" fontAlgn="base">
              <a:lnSpc>
                <a:spcPct val="100000"/>
              </a:lnSpc>
              <a:spcBef>
                <a:spcPct val="0"/>
              </a:spcBef>
              <a:spcAft>
                <a:spcPct val="0"/>
              </a:spcAft>
              <a:buSzPts val="1000"/>
              <a:buFont typeface="Wingdings 3" panose="05040102010807070707" pitchFamily="18" charset="2"/>
              <a:buChar char="´"/>
            </a:pPr>
            <a:r>
              <a:rPr lang="ru-RU" sz="2200" dirty="0" smtClean="0"/>
              <a:t>Всеки </a:t>
            </a:r>
            <a:r>
              <a:rPr lang="ru-RU" sz="2200" dirty="0"/>
              <a:t>оператор, независимо от сектора, може да има ясна перспектива за начина, по който се разглежда случаят им в агенциите и времето от първия доклад. В крайна сметка това засилва разбирането на операторите за потока от информация, юрисдикцията и разпределението на отговорността между агенциите в техните страни</a:t>
            </a:r>
            <a:r>
              <a:rPr lang="ru-RU" sz="2200" dirty="0" smtClean="0"/>
              <a:t>.</a:t>
            </a:r>
          </a:p>
          <a:p>
            <a:pPr algn="just" fontAlgn="base">
              <a:lnSpc>
                <a:spcPct val="100000"/>
              </a:lnSpc>
              <a:spcBef>
                <a:spcPct val="0"/>
              </a:spcBef>
              <a:spcAft>
                <a:spcPct val="0"/>
              </a:spcAft>
              <a:buSzPts val="1000"/>
              <a:buFont typeface="Wingdings 3" panose="05040102010807070707" pitchFamily="18" charset="2"/>
              <a:buChar char="´"/>
            </a:pPr>
            <a:endParaRPr lang="en-US" sz="2200" dirty="0" smtClean="0"/>
          </a:p>
          <a:p>
            <a:pPr algn="just" fontAlgn="base">
              <a:lnSpc>
                <a:spcPct val="100000"/>
              </a:lnSpc>
              <a:spcBef>
                <a:spcPct val="0"/>
              </a:spcBef>
              <a:spcAft>
                <a:spcPct val="0"/>
              </a:spcAft>
              <a:buSzPts val="1000"/>
              <a:buFont typeface="Wingdings 3" panose="05040102010807070707" pitchFamily="18" charset="2"/>
              <a:buChar char="´"/>
            </a:pPr>
            <a:r>
              <a:rPr lang="ru-RU" sz="2200" dirty="0"/>
              <a:t>Освен това, </a:t>
            </a:r>
            <a:r>
              <a:rPr lang="ru-RU" sz="2200" dirty="0" smtClean="0"/>
              <a:t> в рамките на обучени</a:t>
            </a:r>
            <a:r>
              <a:rPr lang="ru-RU" sz="2200" dirty="0"/>
              <a:t>е</a:t>
            </a:r>
            <a:r>
              <a:rPr lang="ru-RU" sz="2200" dirty="0" smtClean="0"/>
              <a:t>то за оператори, екипите по преокта предоставят </a:t>
            </a:r>
            <a:r>
              <a:rPr lang="ru-RU" sz="2200" dirty="0"/>
              <a:t>обучение и специализирани знания относно </a:t>
            </a:r>
            <a:r>
              <a:rPr lang="ru-RU" sz="2200" dirty="0" smtClean="0"/>
              <a:t>задължението </a:t>
            </a:r>
            <a:r>
              <a:rPr lang="ru-RU" sz="2200" dirty="0"/>
              <a:t>за докладване, решението за наказателно преследване и всички възможни резултати за дете, за което се </a:t>
            </a:r>
            <a:r>
              <a:rPr lang="ru-RU" sz="2200" dirty="0" smtClean="0"/>
              <a:t>подозира, че е жертва на насилие.</a:t>
            </a:r>
            <a:endParaRPr lang="en-US" sz="2200" b="1" dirty="0"/>
          </a:p>
        </p:txBody>
      </p:sp>
    </p:spTree>
    <p:extLst>
      <p:ext uri="{BB962C8B-B14F-4D97-AF65-F5344CB8AC3E}">
        <p14:creationId xmlns="" xmlns:p14="http://schemas.microsoft.com/office/powerpoint/2010/main" val="248235007"/>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bg-BG" dirty="0" smtClean="0">
                <a:solidFill>
                  <a:schemeClr val="accent1"/>
                </a:solidFill>
              </a:rPr>
              <a:t>Допълнителна информация</a:t>
            </a:r>
            <a:endParaRPr lang="el-GR" dirty="0">
              <a:solidFill>
                <a:schemeClr val="accent1"/>
              </a:solidFill>
            </a:endParaRPr>
          </a:p>
        </p:txBody>
      </p:sp>
      <p:sp>
        <p:nvSpPr>
          <p:cNvPr id="3" name="Content Placeholder 2"/>
          <p:cNvSpPr>
            <a:spLocks noGrp="1"/>
          </p:cNvSpPr>
          <p:nvPr>
            <p:ph idx="1"/>
          </p:nvPr>
        </p:nvSpPr>
        <p:spPr/>
        <p:txBody>
          <a:bodyPr>
            <a:normAutofit/>
          </a:bodyPr>
          <a:lstStyle/>
          <a:p>
            <a:r>
              <a:rPr lang="ru-RU" dirty="0"/>
              <a:t>Всички специалисти, работещи с деца </a:t>
            </a:r>
            <a:r>
              <a:rPr lang="ru-RU" dirty="0" smtClean="0"/>
              <a:t>трябва </a:t>
            </a:r>
            <a:r>
              <a:rPr lang="ru-RU" dirty="0"/>
              <a:t>да са запознати със законодателството за закрила на </a:t>
            </a:r>
            <a:r>
              <a:rPr lang="ru-RU" dirty="0" smtClean="0"/>
              <a:t>детето</a:t>
            </a:r>
          </a:p>
          <a:p>
            <a:r>
              <a:rPr lang="ru-RU" dirty="0" smtClean="0"/>
              <a:t>Закон за закрила на детето</a:t>
            </a:r>
          </a:p>
          <a:p>
            <a:r>
              <a:rPr lang="ru-RU" dirty="0" smtClean="0"/>
              <a:t>Правилник за прилагане на Законаза закрила на детето</a:t>
            </a:r>
          </a:p>
          <a:p>
            <a:r>
              <a:rPr lang="bg-BG" dirty="0" smtClean="0"/>
              <a:t>Закон за социалнто подпомагане</a:t>
            </a:r>
          </a:p>
          <a:p>
            <a:r>
              <a:rPr lang="bg-BG" dirty="0" smtClean="0"/>
              <a:t>Закон за защита от домашното насилие</a:t>
            </a:r>
          </a:p>
          <a:p>
            <a:endParaRPr lang="bg-BG" dirty="0"/>
          </a:p>
          <a:p>
            <a:r>
              <a:rPr lang="en-US" dirty="0"/>
              <a:t>https://</a:t>
            </a:r>
            <a:r>
              <a:rPr lang="en-US" dirty="0" smtClean="0"/>
              <a:t>www.sacp.government.bg</a:t>
            </a:r>
            <a:endParaRPr lang="en-US" dirty="0"/>
          </a:p>
          <a:p>
            <a:endParaRPr lang="el-GR" dirty="0"/>
          </a:p>
        </p:txBody>
      </p:sp>
    </p:spTree>
    <p:extLst>
      <p:ext uri="{BB962C8B-B14F-4D97-AF65-F5344CB8AC3E}">
        <p14:creationId xmlns="" xmlns:p14="http://schemas.microsoft.com/office/powerpoint/2010/main" val="665422710"/>
      </p:ext>
    </p:extLst>
  </p:cSld>
  <p:clrMapOvr>
    <a:masterClrMapping/>
  </p:clrMapOvr>
  <mc:AlternateContent xmlns:mc="http://schemas.openxmlformats.org/markup-compatibility/2006">
    <mc:Choice xmlns=""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bg-BG" dirty="0" smtClean="0">
                <a:solidFill>
                  <a:schemeClr val="accent1"/>
                </a:solidFill>
              </a:rPr>
              <a:t>Литература</a:t>
            </a:r>
            <a:endParaRPr lang="en-US" dirty="0">
              <a:solidFill>
                <a:schemeClr val="accent1"/>
              </a:solidFill>
            </a:endParaRPr>
          </a:p>
        </p:txBody>
      </p:sp>
      <p:sp>
        <p:nvSpPr>
          <p:cNvPr id="3" name="Content Placeholder 2"/>
          <p:cNvSpPr>
            <a:spLocks noGrp="1"/>
          </p:cNvSpPr>
          <p:nvPr>
            <p:ph idx="1"/>
          </p:nvPr>
        </p:nvSpPr>
        <p:spPr/>
        <p:txBody>
          <a:bodyPr>
            <a:normAutofit fontScale="85000" lnSpcReduction="20000"/>
          </a:bodyPr>
          <a:lstStyle/>
          <a:p>
            <a:r>
              <a:rPr lang="en-US" dirty="0" err="1"/>
              <a:t>Davidov</a:t>
            </a:r>
            <a:r>
              <a:rPr lang="en-US" dirty="0"/>
              <a:t>, D.M., </a:t>
            </a:r>
            <a:r>
              <a:rPr lang="en-US" dirty="0" err="1"/>
              <a:t>Nadorff</a:t>
            </a:r>
            <a:r>
              <a:rPr lang="en-US" dirty="0"/>
              <a:t>, M.R., Jack, S.M., &amp; </a:t>
            </a:r>
            <a:r>
              <a:rPr lang="en-US" dirty="0" err="1"/>
              <a:t>Coben</a:t>
            </a:r>
            <a:r>
              <a:rPr lang="en-US" dirty="0"/>
              <a:t>, J.H. (2012). Nurse home visitors' perceptions of mandatory reporting of intimate partner violence to law enforcement agencies. </a:t>
            </a:r>
            <a:r>
              <a:rPr lang="en-US" i="1" dirty="0"/>
              <a:t>Journal of interpersonal violence, 27 12</a:t>
            </a:r>
            <a:r>
              <a:rPr lang="en-US" dirty="0"/>
              <a:t>, </a:t>
            </a:r>
            <a:r>
              <a:rPr lang="en-US" dirty="0" smtClean="0"/>
              <a:t>2484-502</a:t>
            </a:r>
            <a:endParaRPr lang="bg-BG" dirty="0" smtClean="0"/>
          </a:p>
          <a:p>
            <a:r>
              <a:rPr lang="en-US" dirty="0"/>
              <a:t>Flaherty, E. G., </a:t>
            </a:r>
            <a:r>
              <a:rPr lang="en-US" dirty="0" err="1"/>
              <a:t>Sege</a:t>
            </a:r>
            <a:r>
              <a:rPr lang="en-US" dirty="0"/>
              <a:t>, R., </a:t>
            </a:r>
            <a:r>
              <a:rPr lang="en-US" dirty="0" err="1"/>
              <a:t>Binns</a:t>
            </a:r>
            <a:r>
              <a:rPr lang="en-US" dirty="0"/>
              <a:t>, H. J., Mattson, C. L., &amp; </a:t>
            </a:r>
            <a:r>
              <a:rPr lang="en-US" dirty="0" err="1"/>
              <a:t>Christoffel</a:t>
            </a:r>
            <a:r>
              <a:rPr lang="en-US" dirty="0"/>
              <a:t>, K. K. (2000). Health care providers' experience reporting child abuse in the primary care setting. </a:t>
            </a:r>
            <a:r>
              <a:rPr lang="en-US" i="1" dirty="0"/>
              <a:t>Archives of pediatrics &amp; adolescent medicine</a:t>
            </a:r>
            <a:r>
              <a:rPr lang="en-US" dirty="0"/>
              <a:t>, </a:t>
            </a:r>
            <a:r>
              <a:rPr lang="en-US" i="1" dirty="0"/>
              <a:t>154</a:t>
            </a:r>
            <a:r>
              <a:rPr lang="en-US" dirty="0"/>
              <a:t>(5), 489-493</a:t>
            </a:r>
            <a:r>
              <a:rPr lang="en-US" dirty="0" smtClean="0"/>
              <a:t>.</a:t>
            </a:r>
            <a:endParaRPr lang="bg-BG" dirty="0" smtClean="0"/>
          </a:p>
          <a:p>
            <a:r>
              <a:rPr lang="en-US" dirty="0" smtClean="0"/>
              <a:t> </a:t>
            </a:r>
            <a:r>
              <a:rPr lang="en-US" dirty="0"/>
              <a:t>Flaherty, E. G., </a:t>
            </a:r>
            <a:r>
              <a:rPr lang="en-US" dirty="0" err="1"/>
              <a:t>Sege</a:t>
            </a:r>
            <a:r>
              <a:rPr lang="en-US" dirty="0"/>
              <a:t>, R. D., &amp; Hurley, T. P. (2008). Translating child abuse research into action. </a:t>
            </a:r>
            <a:r>
              <a:rPr lang="en-US" i="1" dirty="0"/>
              <a:t>Pediatrics</a:t>
            </a:r>
            <a:r>
              <a:rPr lang="en-US" dirty="0"/>
              <a:t>, </a:t>
            </a:r>
            <a:r>
              <a:rPr lang="en-US" i="1" dirty="0"/>
              <a:t>122</a:t>
            </a:r>
            <a:r>
              <a:rPr lang="en-US" dirty="0"/>
              <a:t>(Supplement 1), S1-S5</a:t>
            </a:r>
            <a:r>
              <a:rPr lang="en-US" dirty="0" smtClean="0"/>
              <a:t>.</a:t>
            </a:r>
            <a:endParaRPr lang="bg-BG" dirty="0" smtClean="0"/>
          </a:p>
          <a:p>
            <a:r>
              <a:rPr lang="en-US" dirty="0"/>
              <a:t>Gilbert, Kemp, </a:t>
            </a:r>
            <a:r>
              <a:rPr lang="en-US" dirty="0" err="1"/>
              <a:t>Thoburn</a:t>
            </a:r>
            <a:r>
              <a:rPr lang="en-US" dirty="0"/>
              <a:t>,  </a:t>
            </a:r>
            <a:r>
              <a:rPr lang="en-US" dirty="0" err="1"/>
              <a:t>Sidebotham</a:t>
            </a:r>
            <a:r>
              <a:rPr lang="en-US" dirty="0"/>
              <a:t>,  Radford, Glaser, &amp; MacMillan (2009</a:t>
            </a:r>
            <a:r>
              <a:rPr lang="en-US" dirty="0" smtClean="0"/>
              <a:t>).</a:t>
            </a:r>
            <a:r>
              <a:rPr lang="bg-BG" dirty="0" smtClean="0"/>
              <a:t> </a:t>
            </a:r>
            <a:r>
              <a:rPr lang="en-US" dirty="0" smtClean="0"/>
              <a:t>Besides</a:t>
            </a:r>
            <a:r>
              <a:rPr lang="en-US" dirty="0"/>
              <a:t>, concerns regarding litigation following reporting are considered significant factor in </a:t>
            </a:r>
            <a:r>
              <a:rPr lang="en-US" dirty="0" smtClean="0"/>
              <a:t>underreporting</a:t>
            </a:r>
            <a:endParaRPr lang="bg-BG" dirty="0" smtClean="0"/>
          </a:p>
          <a:p>
            <a:r>
              <a:rPr lang="en-US" dirty="0"/>
              <a:t>Levi, B.H., &amp; Crowell, K.R. (2011). Child Abuse Experts Disagree About the Threshold for Mandated Reporting. </a:t>
            </a:r>
            <a:r>
              <a:rPr lang="en-US" i="1" dirty="0"/>
              <a:t>Clinical Pediatrics, 50</a:t>
            </a:r>
            <a:r>
              <a:rPr lang="en-US" dirty="0"/>
              <a:t>, 321 - 329.</a:t>
            </a:r>
          </a:p>
          <a:p>
            <a:pPr marL="0" indent="0">
              <a:buNone/>
            </a:pPr>
            <a:endParaRPr lang="en-US" dirty="0">
              <a:highlight>
                <a:srgbClr val="C0C0C0"/>
              </a:highlight>
            </a:endParaRPr>
          </a:p>
          <a:p>
            <a:pPr algn="ctr"/>
            <a:endParaRPr lang="en-US" dirty="0"/>
          </a:p>
          <a:p>
            <a:endParaRPr lang="en-US" dirty="0"/>
          </a:p>
        </p:txBody>
      </p:sp>
    </p:spTree>
    <p:extLst>
      <p:ext uri="{BB962C8B-B14F-4D97-AF65-F5344CB8AC3E}">
        <p14:creationId xmlns="" xmlns:p14="http://schemas.microsoft.com/office/powerpoint/2010/main" val="113230668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482600" y="44624"/>
            <a:ext cx="9850436" cy="1152128"/>
          </a:xfrm>
          <a:prstGeom prst="rect">
            <a:avLst/>
          </a:prstGeom>
        </p:spPr>
        <p:txBody>
          <a:bodyPr>
            <a:noAutofit/>
          </a:bodyPr>
          <a:lstStyle/>
          <a:p>
            <a:r>
              <a:rPr lang="bg-BG" sz="2400" dirty="0" smtClean="0">
                <a:solidFill>
                  <a:schemeClr val="accent1"/>
                </a:solidFill>
              </a:rPr>
              <a:t>Необходимостта да се сигнализира за случаи на НПД</a:t>
            </a:r>
            <a:r>
              <a:rPr lang="en-US" sz="2400" dirty="0" smtClean="0">
                <a:solidFill>
                  <a:schemeClr val="accent1"/>
                </a:solidFill>
              </a:rPr>
              <a:t/>
            </a:r>
            <a:br>
              <a:rPr lang="en-US" sz="2400" dirty="0" smtClean="0">
                <a:solidFill>
                  <a:schemeClr val="accent1"/>
                </a:solidFill>
              </a:rPr>
            </a:br>
            <a:r>
              <a:rPr lang="ru-RU" sz="2400" i="1" dirty="0">
                <a:latin typeface="Segoe UI Light" panose="020B0502040204020203" pitchFamily="34" charset="0"/>
                <a:cs typeface="Segoe UI Light" panose="020B0502040204020203" pitchFamily="34" charset="0"/>
              </a:rPr>
              <a:t>основната предпоставка на проекта </a:t>
            </a:r>
            <a:r>
              <a:rPr lang="ru-RU" sz="2400" i="1" dirty="0" smtClean="0">
                <a:latin typeface="Segoe UI Light" panose="020B0502040204020203" pitchFamily="34" charset="0"/>
                <a:cs typeface="Segoe UI Light" panose="020B0502040204020203" pitchFamily="34" charset="0"/>
              </a:rPr>
              <a:t>CAN-MDS-</a:t>
            </a:r>
            <a:r>
              <a:rPr lang="en-US" sz="2400" i="1" dirty="0" smtClean="0">
                <a:latin typeface="Segoe UI Light" panose="020B0502040204020203" pitchFamily="34" charset="0"/>
                <a:cs typeface="Segoe UI Light" panose="020B0502040204020203" pitchFamily="34" charset="0"/>
              </a:rPr>
              <a:t>I, II</a:t>
            </a:r>
            <a:endParaRPr lang="el-GR" sz="2400" i="1" dirty="0">
              <a:solidFill>
                <a:schemeClr val="accent1"/>
              </a:solidFill>
              <a:latin typeface="Segoe UI Light" panose="020B0502040204020203" pitchFamily="34" charset="0"/>
              <a:cs typeface="Segoe UI Light" panose="020B0502040204020203" pitchFamily="34" charset="0"/>
            </a:endParaRPr>
          </a:p>
        </p:txBody>
      </p:sp>
      <p:sp>
        <p:nvSpPr>
          <p:cNvPr id="3" name="Content Placeholder 2"/>
          <p:cNvSpPr>
            <a:spLocks noGrp="1"/>
          </p:cNvSpPr>
          <p:nvPr>
            <p:ph idx="4294967295"/>
          </p:nvPr>
        </p:nvSpPr>
        <p:spPr>
          <a:xfrm>
            <a:off x="482600" y="1142500"/>
            <a:ext cx="11303000" cy="1880100"/>
          </a:xfrm>
          <a:prstGeom prst="rect">
            <a:avLst/>
          </a:prstGeom>
        </p:spPr>
        <p:txBody>
          <a:bodyPr>
            <a:normAutofit fontScale="92500" lnSpcReduction="10000"/>
          </a:bodyPr>
          <a:lstStyle/>
          <a:p>
            <a:pPr marL="177800" indent="-177800" algn="just" fontAlgn="base">
              <a:lnSpc>
                <a:spcPct val="100000"/>
              </a:lnSpc>
              <a:spcBef>
                <a:spcPct val="0"/>
              </a:spcBef>
              <a:spcAft>
                <a:spcPct val="0"/>
              </a:spcAft>
              <a:buSzPts val="1000"/>
              <a:buNone/>
            </a:pPr>
            <a:endParaRPr lang="en-US" sz="2200" b="1" dirty="0" smtClean="0"/>
          </a:p>
          <a:p>
            <a:pPr marL="0" indent="0" algn="just" fontAlgn="base">
              <a:lnSpc>
                <a:spcPct val="100000"/>
              </a:lnSpc>
              <a:spcBef>
                <a:spcPct val="0"/>
              </a:spcBef>
              <a:spcAft>
                <a:spcPct val="0"/>
              </a:spcAft>
              <a:buSzPts val="1000"/>
              <a:buNone/>
            </a:pPr>
            <a:endParaRPr lang="en-US" sz="2200" b="1" dirty="0" smtClean="0">
              <a:solidFill>
                <a:srgbClr val="365F91"/>
              </a:solidFill>
            </a:endParaRPr>
          </a:p>
          <a:p>
            <a:pPr marL="0" indent="0" algn="just" fontAlgn="base">
              <a:lnSpc>
                <a:spcPct val="100000"/>
              </a:lnSpc>
              <a:spcBef>
                <a:spcPct val="0"/>
              </a:spcBef>
              <a:spcAft>
                <a:spcPct val="0"/>
              </a:spcAft>
              <a:buSzPts val="1000"/>
              <a:buNone/>
            </a:pPr>
            <a:r>
              <a:rPr lang="ru-RU" sz="2200" b="1" dirty="0"/>
              <a:t>По-добрите интереси, права и основно човешко достойнство на детето не се обслужват в ситуации, при които въпреки осведомеността на професионалистите или дори подозрението за злоупотреба, детето остава в грижите или в обсега на извършителите на насилието и / или пренебрегването.</a:t>
            </a:r>
            <a:endParaRPr lang="en-US" sz="2200" b="1" dirty="0"/>
          </a:p>
        </p:txBody>
      </p:sp>
      <p:sp>
        <p:nvSpPr>
          <p:cNvPr id="9" name="Rectangle 8"/>
          <p:cNvSpPr/>
          <p:nvPr/>
        </p:nvSpPr>
        <p:spPr>
          <a:xfrm>
            <a:off x="482600" y="2861953"/>
            <a:ext cx="11303000" cy="375260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65113" indent="-265113">
              <a:buClr>
                <a:schemeClr val="bg1"/>
              </a:buClr>
              <a:buFont typeface="Wingdings 3" pitchFamily="18" charset="2"/>
              <a:buChar char="´"/>
            </a:pPr>
            <a:endParaRPr lang="ru-RU" sz="2200" dirty="0">
              <a:latin typeface="Segoe UI Light" panose="020B0502040204020203" pitchFamily="34" charset="0"/>
              <a:cs typeface="Segoe UI Light" panose="020B0502040204020203" pitchFamily="34" charset="0"/>
            </a:endParaRPr>
          </a:p>
          <a:p>
            <a:pPr marL="265113" indent="-265113">
              <a:buClr>
                <a:schemeClr val="bg1"/>
              </a:buClr>
              <a:buFont typeface="Wingdings 3" pitchFamily="18" charset="2"/>
              <a:buChar char="´"/>
            </a:pPr>
            <a:r>
              <a:rPr lang="ru-RU" sz="2200" dirty="0" smtClean="0">
                <a:latin typeface="Segoe UI Light" panose="020B0502040204020203" pitchFamily="34" charset="0"/>
                <a:cs typeface="Segoe UI Light" panose="020B0502040204020203" pitchFamily="34" charset="0"/>
              </a:rPr>
              <a:t>Поради </a:t>
            </a:r>
            <a:r>
              <a:rPr lang="ru-RU" sz="2200" dirty="0">
                <a:latin typeface="Segoe UI Light" panose="020B0502040204020203" pitchFamily="34" charset="0"/>
                <a:cs typeface="Segoe UI Light" panose="020B0502040204020203" pitchFamily="34" charset="0"/>
              </a:rPr>
              <a:t>оскъдните доказателства за ефективни интервенции, най-вече няма пряк начин да се разбере дали </a:t>
            </a:r>
            <a:r>
              <a:rPr lang="ru-RU" sz="2200" dirty="0" smtClean="0">
                <a:latin typeface="Segoe UI Light" panose="020B0502040204020203" pitchFamily="34" charset="0"/>
                <a:cs typeface="Segoe UI Light" panose="020B0502040204020203" pitchFamily="34" charset="0"/>
              </a:rPr>
              <a:t>живот</a:t>
            </a:r>
            <a:r>
              <a:rPr lang="en-US" sz="2200" dirty="0" smtClean="0">
                <a:latin typeface="Segoe UI Light" panose="020B0502040204020203" pitchFamily="34" charset="0"/>
                <a:cs typeface="Segoe UI Light" panose="020B0502040204020203" pitchFamily="34" charset="0"/>
              </a:rPr>
              <a:t>a </a:t>
            </a:r>
            <a:r>
              <a:rPr lang="bg-BG" sz="2200" dirty="0" smtClean="0">
                <a:latin typeface="Segoe UI Light" panose="020B0502040204020203" pitchFamily="34" charset="0"/>
                <a:cs typeface="Segoe UI Light" panose="020B0502040204020203" pitchFamily="34" charset="0"/>
              </a:rPr>
              <a:t>на децата</a:t>
            </a:r>
            <a:r>
              <a:rPr lang="ru-RU" sz="2200" dirty="0" smtClean="0">
                <a:latin typeface="Segoe UI Light" panose="020B0502040204020203" pitchFamily="34" charset="0"/>
                <a:cs typeface="Segoe UI Light" panose="020B0502040204020203" pitchFamily="34" charset="0"/>
              </a:rPr>
              <a:t> </a:t>
            </a:r>
            <a:r>
              <a:rPr lang="ru-RU" sz="2200" dirty="0">
                <a:latin typeface="Segoe UI Light" panose="020B0502040204020203" pitchFamily="34" charset="0"/>
                <a:cs typeface="Segoe UI Light" panose="020B0502040204020203" pitchFamily="34" charset="0"/>
              </a:rPr>
              <a:t>се подобрява в процеса на </a:t>
            </a:r>
            <a:r>
              <a:rPr lang="ru-RU" sz="2200" dirty="0" smtClean="0">
                <a:latin typeface="Segoe UI Light" panose="020B0502040204020203" pitchFamily="34" charset="0"/>
                <a:cs typeface="Segoe UI Light" panose="020B0502040204020203" pitchFamily="34" charset="0"/>
              </a:rPr>
              <a:t>разпознаване-докладване-намеса при НПД</a:t>
            </a:r>
            <a:endParaRPr lang="ru-RU" sz="2200" dirty="0">
              <a:latin typeface="Segoe UI Light" panose="020B0502040204020203" pitchFamily="34" charset="0"/>
              <a:cs typeface="Segoe UI Light" panose="020B0502040204020203" pitchFamily="34" charset="0"/>
            </a:endParaRPr>
          </a:p>
          <a:p>
            <a:pPr marL="265113" indent="-265113">
              <a:buClr>
                <a:schemeClr val="bg1"/>
              </a:buClr>
              <a:buFont typeface="Wingdings 3" pitchFamily="18" charset="2"/>
              <a:buChar char="´"/>
            </a:pPr>
            <a:r>
              <a:rPr lang="ru-RU" sz="2200" dirty="0">
                <a:latin typeface="Segoe UI Light" panose="020B0502040204020203" pitchFamily="34" charset="0"/>
                <a:cs typeface="Segoe UI Light" panose="020B0502040204020203" pitchFamily="34" charset="0"/>
              </a:rPr>
              <a:t>Според различни проучвания приоритизирането на малтретирането без съпътстващо внимание към хуманното отношение е свързано с </a:t>
            </a:r>
            <a:r>
              <a:rPr lang="ru-RU" sz="2200" dirty="0" smtClean="0">
                <a:latin typeface="Segoe UI Light" panose="020B0502040204020203" pitchFamily="34" charset="0"/>
                <a:cs typeface="Segoe UI Light" panose="020B0502040204020203" pitchFamily="34" charset="0"/>
              </a:rPr>
              <a:t>предоставяне </a:t>
            </a:r>
            <a:r>
              <a:rPr lang="ru-RU" sz="2200" dirty="0">
                <a:latin typeface="Segoe UI Light" panose="020B0502040204020203" pitchFamily="34" charset="0"/>
                <a:cs typeface="Segoe UI Light" panose="020B0502040204020203" pitchFamily="34" charset="0"/>
              </a:rPr>
              <a:t>на </a:t>
            </a:r>
            <a:r>
              <a:rPr lang="ru-RU" sz="2200" dirty="0" smtClean="0">
                <a:latin typeface="Segoe UI Light" panose="020B0502040204020203" pitchFamily="34" charset="0"/>
                <a:cs typeface="Segoe UI Light" panose="020B0502040204020203" pitchFamily="34" charset="0"/>
              </a:rPr>
              <a:t>по-малко услуги </a:t>
            </a:r>
            <a:r>
              <a:rPr lang="ru-RU" sz="2200" dirty="0">
                <a:latin typeface="Segoe UI Light" panose="020B0502040204020203" pitchFamily="34" charset="0"/>
                <a:cs typeface="Segoe UI Light" panose="020B0502040204020203" pitchFamily="34" charset="0"/>
              </a:rPr>
              <a:t>за малтретирани деца, отколкото в  </a:t>
            </a:r>
            <a:r>
              <a:rPr lang="ru-RU" sz="2200" dirty="0" smtClean="0">
                <a:latin typeface="Segoe UI Light" panose="020B0502040204020203" pitchFamily="34" charset="0"/>
                <a:cs typeface="Segoe UI Light" panose="020B0502040204020203" pitchFamily="34" charset="0"/>
              </a:rPr>
              <a:t>случаите, при които малтретирането </a:t>
            </a:r>
            <a:r>
              <a:rPr lang="ru-RU" sz="2200" dirty="0">
                <a:latin typeface="Segoe UI Light" panose="020B0502040204020203" pitchFamily="34" charset="0"/>
                <a:cs typeface="Segoe UI Light" panose="020B0502040204020203" pitchFamily="34" charset="0"/>
              </a:rPr>
              <a:t>на деца </a:t>
            </a:r>
            <a:r>
              <a:rPr lang="ru-RU" sz="2200" dirty="0" smtClean="0">
                <a:latin typeface="Segoe UI Light" panose="020B0502040204020203" pitchFamily="34" charset="0"/>
                <a:cs typeface="Segoe UI Light" panose="020B0502040204020203" pitchFamily="34" charset="0"/>
              </a:rPr>
              <a:t>се разглежда като като </a:t>
            </a:r>
            <a:r>
              <a:rPr lang="ru-RU" sz="2200" dirty="0">
                <a:latin typeface="Segoe UI Light" panose="020B0502040204020203" pitchFamily="34" charset="0"/>
                <a:cs typeface="Segoe UI Light" panose="020B0502040204020203" pitchFamily="34" charset="0"/>
              </a:rPr>
              <a:t>част от </a:t>
            </a:r>
            <a:r>
              <a:rPr lang="ru-RU" sz="2200" dirty="0" smtClean="0">
                <a:latin typeface="Segoe UI Light" panose="020B0502040204020203" pitchFamily="34" charset="0"/>
                <a:cs typeface="Segoe UI Light" panose="020B0502040204020203" pitchFamily="34" charset="0"/>
              </a:rPr>
              <a:t>организирани програми и действия за подобряване благосъстоянието  на децата и семействата  </a:t>
            </a:r>
            <a:r>
              <a:rPr lang="ru-RU" sz="2200" dirty="0">
                <a:latin typeface="Segoe UI Light" panose="020B0502040204020203" pitchFamily="34" charset="0"/>
                <a:cs typeface="Segoe UI Light" panose="020B0502040204020203" pitchFamily="34" charset="0"/>
              </a:rPr>
              <a:t>(което </a:t>
            </a:r>
            <a:r>
              <a:rPr lang="ru-RU" sz="2200" dirty="0" smtClean="0">
                <a:latin typeface="Segoe UI Light" panose="020B0502040204020203" pitchFamily="34" charset="0"/>
                <a:cs typeface="Segoe UI Light" panose="020B0502040204020203" pitchFamily="34" charset="0"/>
              </a:rPr>
              <a:t>предполага</a:t>
            </a:r>
            <a:r>
              <a:rPr lang="ru-RU" sz="2200" dirty="0">
                <a:latin typeface="Segoe UI Light" panose="020B0502040204020203" pitchFamily="34" charset="0"/>
                <a:cs typeface="Segoe UI Light" panose="020B0502040204020203" pitchFamily="34" charset="0"/>
              </a:rPr>
              <a:t>, че </a:t>
            </a:r>
            <a:r>
              <a:rPr lang="ru-RU" sz="2200" dirty="0" smtClean="0">
                <a:latin typeface="Segoe UI Light" panose="020B0502040204020203" pitchFamily="34" charset="0"/>
                <a:cs typeface="Segoe UI Light" panose="020B0502040204020203" pitchFamily="34" charset="0"/>
              </a:rPr>
              <a:t>задължението за сигнализиране  </a:t>
            </a:r>
            <a:r>
              <a:rPr lang="ru-RU" sz="2200" dirty="0">
                <a:latin typeface="Segoe UI Light" panose="020B0502040204020203" pitchFamily="34" charset="0"/>
                <a:cs typeface="Segoe UI Light" panose="020B0502040204020203" pitchFamily="34" charset="0"/>
              </a:rPr>
              <a:t>за докладване не е проблемът, а отговорът на агенцията и / или общата </a:t>
            </a:r>
            <a:r>
              <a:rPr lang="ru-RU" sz="2200" dirty="0" smtClean="0">
                <a:latin typeface="Segoe UI Light" panose="020B0502040204020203" pitchFamily="34" charset="0"/>
                <a:cs typeface="Segoe UI Light" panose="020B0502040204020203" pitchFamily="34" charset="0"/>
              </a:rPr>
              <a:t>политика)</a:t>
            </a:r>
            <a:endParaRPr lang="en-US" sz="2200" dirty="0">
              <a:latin typeface="Segoe UI Light" panose="020B0502040204020203" pitchFamily="34" charset="0"/>
              <a:cs typeface="Segoe UI Light" panose="020B0502040204020203" pitchFamily="34" charset="0"/>
            </a:endParaRPr>
          </a:p>
        </p:txBody>
      </p:sp>
    </p:spTree>
    <p:extLst>
      <p:ext uri="{BB962C8B-B14F-4D97-AF65-F5344CB8AC3E}">
        <p14:creationId xmlns="" xmlns:p14="http://schemas.microsoft.com/office/powerpoint/2010/main" val="2778547799"/>
      </p:ext>
    </p:extLst>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199" y="365127"/>
            <a:ext cx="10872019" cy="1190627"/>
          </a:xfrm>
        </p:spPr>
        <p:txBody>
          <a:bodyPr>
            <a:normAutofit/>
          </a:bodyPr>
          <a:lstStyle/>
          <a:p>
            <a:r>
              <a:rPr lang="bg-BG" sz="3200" b="1" dirty="0" smtClean="0">
                <a:solidFill>
                  <a:schemeClr val="accent1"/>
                </a:solidFill>
              </a:rPr>
              <a:t>Сигнализирането за случаи на НПД е необходимо</a:t>
            </a:r>
            <a:r>
              <a:rPr lang="en-US" sz="3200" b="1" dirty="0" smtClean="0"/>
              <a:t/>
            </a:r>
            <a:br>
              <a:rPr lang="en-US" sz="3200" b="1" dirty="0" smtClean="0"/>
            </a:br>
            <a:r>
              <a:rPr lang="en-US" sz="1050" b="1" dirty="0" smtClean="0"/>
              <a:t/>
            </a:r>
            <a:br>
              <a:rPr lang="en-US" sz="1050" b="1" dirty="0" smtClean="0"/>
            </a:br>
            <a:r>
              <a:rPr lang="bg-BG" sz="2000" b="1" dirty="0" smtClean="0">
                <a:solidFill>
                  <a:schemeClr val="accent1"/>
                </a:solidFill>
                <a:latin typeface="Segoe UI Light" panose="020B0502040204020203" pitchFamily="34" charset="0"/>
                <a:cs typeface="Segoe UI Light" panose="020B0502040204020203" pitchFamily="34" charset="0"/>
              </a:rPr>
              <a:t>Общ коментар </a:t>
            </a:r>
            <a:r>
              <a:rPr lang="en-US" sz="2000" b="1" dirty="0" smtClean="0">
                <a:solidFill>
                  <a:schemeClr val="accent1"/>
                </a:solidFill>
                <a:latin typeface="Segoe UI Light" panose="020B0502040204020203" pitchFamily="34" charset="0"/>
                <a:cs typeface="Segoe UI Light" panose="020B0502040204020203" pitchFamily="34" charset="0"/>
              </a:rPr>
              <a:t>No</a:t>
            </a:r>
            <a:r>
              <a:rPr lang="en-US" sz="2000" b="1" dirty="0">
                <a:solidFill>
                  <a:schemeClr val="accent1"/>
                </a:solidFill>
                <a:latin typeface="Segoe UI Light" panose="020B0502040204020203" pitchFamily="34" charset="0"/>
                <a:cs typeface="Segoe UI Light" panose="020B0502040204020203" pitchFamily="34" charset="0"/>
              </a:rPr>
              <a:t>. 13 (2011): </a:t>
            </a:r>
            <a:r>
              <a:rPr lang="bg-BG" sz="2000" b="1" dirty="0" smtClean="0">
                <a:solidFill>
                  <a:schemeClr val="accent1"/>
                </a:solidFill>
                <a:latin typeface="Segoe UI Light" panose="020B0502040204020203" pitchFamily="34" charset="0"/>
                <a:cs typeface="Segoe UI Light" panose="020B0502040204020203" pitchFamily="34" charset="0"/>
              </a:rPr>
              <a:t>Правото на детето на свобода от всички форми на насилие </a:t>
            </a:r>
            <a:r>
              <a:rPr lang="en-US" sz="2000" dirty="0" smtClean="0">
                <a:latin typeface="Segoe UI Light" panose="020B0502040204020203" pitchFamily="34" charset="0"/>
                <a:cs typeface="Segoe UI Light" panose="020B0502040204020203" pitchFamily="34" charset="0"/>
              </a:rPr>
              <a:t>(</a:t>
            </a:r>
            <a:r>
              <a:rPr lang="bg-BG" sz="2000" dirty="0" smtClean="0">
                <a:latin typeface="Segoe UI Light" panose="020B0502040204020203" pitchFamily="34" charset="0"/>
                <a:cs typeface="Segoe UI Light" panose="020B0502040204020203" pitchFamily="34" charset="0"/>
              </a:rPr>
              <a:t>чл</a:t>
            </a:r>
            <a:r>
              <a:rPr lang="en-US" sz="2000" dirty="0" smtClean="0">
                <a:latin typeface="Segoe UI Light" panose="020B0502040204020203" pitchFamily="34" charset="0"/>
                <a:cs typeface="Segoe UI Light" panose="020B0502040204020203" pitchFamily="34" charset="0"/>
              </a:rPr>
              <a:t>. 49)</a:t>
            </a:r>
            <a:endParaRPr lang="el-GR" sz="3200" dirty="0">
              <a:latin typeface="Segoe UI Light" panose="020B0502040204020203" pitchFamily="34" charset="0"/>
              <a:cs typeface="Segoe UI Light" panose="020B0502040204020203" pitchFamily="34" charset="0"/>
            </a:endParaRPr>
          </a:p>
        </p:txBody>
      </p:sp>
      <p:sp>
        <p:nvSpPr>
          <p:cNvPr id="3" name="Content Placeholder 2"/>
          <p:cNvSpPr>
            <a:spLocks noGrp="1"/>
          </p:cNvSpPr>
          <p:nvPr>
            <p:ph idx="1"/>
          </p:nvPr>
        </p:nvSpPr>
        <p:spPr>
          <a:xfrm>
            <a:off x="838200" y="1710048"/>
            <a:ext cx="10515600" cy="4576452"/>
          </a:xfrm>
        </p:spPr>
        <p:txBody>
          <a:bodyPr>
            <a:normAutofit/>
          </a:bodyPr>
          <a:lstStyle/>
          <a:p>
            <a:r>
              <a:rPr lang="ru-RU" sz="2400" dirty="0"/>
              <a:t>Комитетът настойчиво препоръчва на всички държави – страни по Конвенцията да разработят безопасни, добре оповестени, поверителни и достъпни механизми за помощ, чрез които децата, техните представители и други лица да съобщават за насилие, упражнявано над деца, включително чрез </a:t>
            </a:r>
            <a:r>
              <a:rPr lang="ru-RU" sz="2400" dirty="0" smtClean="0"/>
              <a:t>денонощн</a:t>
            </a:r>
            <a:r>
              <a:rPr lang="bg-BG" sz="2400" dirty="0"/>
              <a:t>и</a:t>
            </a:r>
            <a:r>
              <a:rPr lang="ru-RU" sz="2400" dirty="0" smtClean="0"/>
              <a:t> горещи </a:t>
            </a:r>
            <a:r>
              <a:rPr lang="ru-RU" sz="2400" dirty="0"/>
              <a:t>телефонни линии и други ИКТ. </a:t>
            </a:r>
            <a:endParaRPr lang="en-US" sz="2200" dirty="0" smtClean="0"/>
          </a:p>
          <a:p>
            <a:r>
              <a:rPr lang="ru-RU" sz="2200" dirty="0" smtClean="0"/>
              <a:t>Във </a:t>
            </a:r>
            <a:r>
              <a:rPr lang="ru-RU" sz="2200" dirty="0"/>
              <a:t>всяка държава трябва да се изисква случаите на насилие, подозренията за такива случаи или рисковете от възникването на насилие да се докладват най-малко от специалистите, които работят пряко с деца</a:t>
            </a:r>
            <a:r>
              <a:rPr lang="ru-RU" sz="2200" dirty="0" smtClean="0"/>
              <a:t>.</a:t>
            </a:r>
            <a:endParaRPr lang="en-US" sz="2200" dirty="0" smtClean="0"/>
          </a:p>
          <a:p>
            <a:r>
              <a:rPr lang="ru-RU" sz="2200" dirty="0" smtClean="0"/>
              <a:t> </a:t>
            </a:r>
            <a:r>
              <a:rPr lang="ru-RU" sz="2200" dirty="0"/>
              <a:t>Когато сигналите са подадени добросъвестно, трябва да съществува механизъм, </a:t>
            </a:r>
            <a:r>
              <a:rPr lang="ru-RU" sz="2200" dirty="0" smtClean="0"/>
              <a:t>гарантиращ</a:t>
            </a:r>
            <a:r>
              <a:rPr lang="en-US" sz="2200" dirty="0" smtClean="0"/>
              <a:t> </a:t>
            </a:r>
            <a:r>
              <a:rPr lang="ru-RU" sz="2200" dirty="0" smtClean="0"/>
              <a:t> </a:t>
            </a:r>
            <a:r>
              <a:rPr lang="ru-RU" sz="2200" dirty="0"/>
              <a:t>защитата на подаващия сигнал </a:t>
            </a:r>
            <a:r>
              <a:rPr lang="ru-RU" sz="2200" dirty="0" smtClean="0"/>
              <a:t>специали</a:t>
            </a:r>
            <a:r>
              <a:rPr lang="en-US" sz="2200" dirty="0" smtClean="0"/>
              <a:t>.</a:t>
            </a:r>
            <a:r>
              <a:rPr lang="ru-RU" sz="2200" dirty="0" smtClean="0"/>
              <a:t>ст</a:t>
            </a:r>
            <a:endParaRPr lang="el-GR" sz="2200" dirty="0"/>
          </a:p>
        </p:txBody>
      </p:sp>
    </p:spTree>
    <p:extLst>
      <p:ext uri="{BB962C8B-B14F-4D97-AF65-F5344CB8AC3E}">
        <p14:creationId xmlns="" xmlns:p14="http://schemas.microsoft.com/office/powerpoint/2010/main" val="314263589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bg-BG" dirty="0" smtClean="0">
                <a:solidFill>
                  <a:schemeClr val="accent1"/>
                </a:solidFill>
              </a:rPr>
              <a:t>Какво е доклад за НПД</a:t>
            </a:r>
            <a:endParaRPr lang="en-US" dirty="0">
              <a:solidFill>
                <a:schemeClr val="accent1"/>
              </a:solidFill>
            </a:endParaRPr>
          </a:p>
        </p:txBody>
      </p:sp>
      <p:sp>
        <p:nvSpPr>
          <p:cNvPr id="3" name="Content Placeholder 2"/>
          <p:cNvSpPr>
            <a:spLocks noGrp="1"/>
          </p:cNvSpPr>
          <p:nvPr>
            <p:ph idx="1"/>
          </p:nvPr>
        </p:nvSpPr>
        <p:spPr/>
        <p:txBody>
          <a:bodyPr>
            <a:normAutofit/>
          </a:bodyPr>
          <a:lstStyle/>
          <a:p>
            <a:endParaRPr lang="en-US" dirty="0" smtClean="0"/>
          </a:p>
          <a:p>
            <a:pPr fontAlgn="base"/>
            <a:r>
              <a:rPr lang="ru-RU" b="1" dirty="0"/>
              <a:t>споделяне на нечии опасения относно съмнения или известни злоупотреби и / или пренебрегване на дете (или деца) под нечия грижа пред компетентните </a:t>
            </a:r>
            <a:r>
              <a:rPr lang="ru-RU" b="1" dirty="0" smtClean="0"/>
              <a:t>органи</a:t>
            </a:r>
          </a:p>
          <a:p>
            <a:pPr fontAlgn="base"/>
            <a:endParaRPr lang="en-US" b="1" dirty="0" smtClean="0"/>
          </a:p>
          <a:p>
            <a:pPr marL="811213" lvl="1" indent="-811213" fontAlgn="base">
              <a:buNone/>
            </a:pPr>
            <a:r>
              <a:rPr lang="bg-BG" b="1" dirty="0" smtClean="0">
                <a:solidFill>
                  <a:schemeClr val="accent1"/>
                </a:solidFill>
              </a:rPr>
              <a:t>Бележка</a:t>
            </a:r>
            <a:r>
              <a:rPr lang="en-US" b="1" dirty="0" smtClean="0">
                <a:solidFill>
                  <a:schemeClr val="accent1"/>
                </a:solidFill>
              </a:rPr>
              <a:t>!</a:t>
            </a:r>
            <a:r>
              <a:rPr lang="en-US" dirty="0" smtClean="0"/>
              <a:t> </a:t>
            </a:r>
            <a:r>
              <a:rPr lang="ru-RU" dirty="0"/>
              <a:t>лицето, което прави доклад, НЕ Е ОТГОВОРНО да разследва допълнително случая, за да установи дали подозренията </a:t>
            </a:r>
            <a:r>
              <a:rPr lang="ru-RU" dirty="0" smtClean="0"/>
              <a:t>му са валидни</a:t>
            </a:r>
            <a:endParaRPr lang="en-US" dirty="0" smtClean="0"/>
          </a:p>
        </p:txBody>
      </p:sp>
    </p:spTree>
    <p:extLst>
      <p:ext uri="{BB962C8B-B14F-4D97-AF65-F5344CB8AC3E}">
        <p14:creationId xmlns="" xmlns:p14="http://schemas.microsoft.com/office/powerpoint/2010/main" val="228408020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ru-RU" sz="3200" dirty="0">
                <a:solidFill>
                  <a:schemeClr val="accent1"/>
                </a:solidFill>
              </a:rPr>
              <a:t>Кой може да </a:t>
            </a:r>
            <a:r>
              <a:rPr lang="ru-RU" sz="3200" dirty="0" smtClean="0">
                <a:solidFill>
                  <a:schemeClr val="accent1"/>
                </a:solidFill>
              </a:rPr>
              <a:t>докладва при съмнения </a:t>
            </a:r>
            <a:r>
              <a:rPr lang="ru-RU" sz="3200" dirty="0">
                <a:solidFill>
                  <a:schemeClr val="accent1"/>
                </a:solidFill>
              </a:rPr>
              <a:t>за </a:t>
            </a:r>
            <a:r>
              <a:rPr lang="ru-RU" sz="3200" dirty="0" smtClean="0">
                <a:solidFill>
                  <a:schemeClr val="accent1"/>
                </a:solidFill>
              </a:rPr>
              <a:t>НПД</a:t>
            </a:r>
            <a:endParaRPr lang="el-GR" sz="3200" dirty="0">
              <a:solidFill>
                <a:schemeClr val="accent1"/>
              </a:solidFill>
            </a:endParaRPr>
          </a:p>
        </p:txBody>
      </p:sp>
      <p:sp>
        <p:nvSpPr>
          <p:cNvPr id="3" name="Content Placeholder 2"/>
          <p:cNvSpPr>
            <a:spLocks noGrp="1"/>
          </p:cNvSpPr>
          <p:nvPr>
            <p:ph idx="1"/>
          </p:nvPr>
        </p:nvSpPr>
        <p:spPr/>
        <p:txBody>
          <a:bodyPr/>
          <a:lstStyle/>
          <a:p>
            <a:r>
              <a:rPr lang="ru-RU" b="1" dirty="0">
                <a:solidFill>
                  <a:schemeClr val="accent1"/>
                </a:solidFill>
              </a:rPr>
              <a:t>всеки, който има опасения за безопасността на </a:t>
            </a:r>
            <a:r>
              <a:rPr lang="ru-RU" b="1" dirty="0" smtClean="0">
                <a:solidFill>
                  <a:schemeClr val="accent1"/>
                </a:solidFill>
              </a:rPr>
              <a:t>детето (децата)</a:t>
            </a:r>
            <a:endParaRPr lang="en-US" dirty="0" smtClean="0"/>
          </a:p>
          <a:p>
            <a:r>
              <a:rPr lang="ru-RU" dirty="0" smtClean="0"/>
              <a:t>В националното законодателство са регламентирани задълженията </a:t>
            </a:r>
            <a:r>
              <a:rPr lang="ru-RU" dirty="0"/>
              <a:t>(мандати) за конкретни лица, </a:t>
            </a:r>
            <a:r>
              <a:rPr lang="ru-RU" dirty="0" smtClean="0"/>
              <a:t>за докладване на случаи на НПД </a:t>
            </a:r>
          </a:p>
          <a:p>
            <a:r>
              <a:rPr lang="bg-BG" b="1" dirty="0" smtClean="0"/>
              <a:t>Задължения да сигнализират имат:</a:t>
            </a:r>
            <a:endParaRPr lang="en-US" dirty="0" smtClean="0"/>
          </a:p>
          <a:p>
            <a:pPr lvl="1"/>
            <a:r>
              <a:rPr lang="bg-BG" sz="2800" dirty="0" smtClean="0"/>
              <a:t>различни групи специалисти</a:t>
            </a:r>
            <a:endParaRPr lang="en-US" sz="2800" dirty="0" smtClean="0"/>
          </a:p>
          <a:p>
            <a:pPr lvl="1"/>
            <a:r>
              <a:rPr lang="bg-BG" sz="2800" dirty="0" smtClean="0"/>
              <a:t>граждани</a:t>
            </a:r>
            <a:endParaRPr lang="el-GR" sz="2800" dirty="0"/>
          </a:p>
        </p:txBody>
      </p:sp>
    </p:spTree>
    <p:extLst>
      <p:ext uri="{BB962C8B-B14F-4D97-AF65-F5344CB8AC3E}">
        <p14:creationId xmlns="" xmlns:p14="http://schemas.microsoft.com/office/powerpoint/2010/main" val="18053187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ru-RU" sz="3200" b="1" dirty="0"/>
              <a:t>Разпоредби относно </a:t>
            </a:r>
            <a:r>
              <a:rPr lang="ru-RU" sz="3200" b="1" dirty="0">
                <a:solidFill>
                  <a:srgbClr val="0070C0"/>
                </a:solidFill>
              </a:rPr>
              <a:t>законовото задължение на професионалистите </a:t>
            </a:r>
            <a:r>
              <a:rPr lang="ru-RU" sz="3200" b="1" dirty="0"/>
              <a:t>да докладват случаи на </a:t>
            </a:r>
            <a:r>
              <a:rPr lang="ru-RU" sz="3200" b="1" dirty="0" smtClean="0"/>
              <a:t>НПД </a:t>
            </a:r>
            <a:r>
              <a:rPr lang="en-US" sz="3000" b="1" dirty="0" smtClean="0"/>
              <a:t>(</a:t>
            </a:r>
            <a:r>
              <a:rPr lang="en-GB" sz="3000" i="1" dirty="0" smtClean="0"/>
              <a:t>FRA</a:t>
            </a:r>
            <a:r>
              <a:rPr lang="en-GB" sz="3000" i="1" dirty="0"/>
              <a:t>, </a:t>
            </a:r>
            <a:r>
              <a:rPr lang="en-GB" sz="3000" i="1" dirty="0" smtClean="0"/>
              <a:t>2014)</a:t>
            </a:r>
            <a:endParaRPr lang="el-GR" sz="3000" dirty="0"/>
          </a:p>
        </p:txBody>
      </p:sp>
      <p:sp>
        <p:nvSpPr>
          <p:cNvPr id="3" name="Content Placeholder 2"/>
          <p:cNvSpPr>
            <a:spLocks noGrp="1"/>
          </p:cNvSpPr>
          <p:nvPr>
            <p:ph idx="1"/>
          </p:nvPr>
        </p:nvSpPr>
        <p:spPr>
          <a:xfrm>
            <a:off x="838200" y="1520041"/>
            <a:ext cx="6678881" cy="4656921"/>
          </a:xfrm>
        </p:spPr>
        <p:txBody>
          <a:bodyPr>
            <a:noAutofit/>
          </a:bodyPr>
          <a:lstStyle/>
          <a:p>
            <a:pPr lvl="1"/>
            <a:r>
              <a:rPr lang="ru-RU" sz="2200" dirty="0"/>
              <a:t>В 15 държави-членки съществуват задължения за докладване за всички професионалисти</a:t>
            </a:r>
            <a:r>
              <a:rPr lang="en-US" sz="2200" dirty="0" smtClean="0"/>
              <a:t>. </a:t>
            </a:r>
          </a:p>
          <a:p>
            <a:pPr lvl="1"/>
            <a:endParaRPr lang="en-US" sz="2200" dirty="0" smtClean="0"/>
          </a:p>
          <a:p>
            <a:pPr lvl="1"/>
            <a:r>
              <a:rPr lang="ru-RU" sz="2200" dirty="0"/>
              <a:t>В 10 държави-членки съществуващите задължения са насочени само към определени професионални групи като социални работници или учители</a:t>
            </a:r>
            <a:r>
              <a:rPr lang="en-US" sz="2200" dirty="0" smtClean="0"/>
              <a:t>.</a:t>
            </a:r>
            <a:endParaRPr lang="en-US" sz="2200" dirty="0"/>
          </a:p>
          <a:p>
            <a:pPr lvl="2"/>
            <a:r>
              <a:rPr lang="ru-RU" sz="2200" dirty="0"/>
              <a:t>В много държави-членки анонимността </a:t>
            </a:r>
            <a:endParaRPr lang="ru-RU" sz="2200" dirty="0" smtClean="0"/>
          </a:p>
          <a:p>
            <a:pPr marL="914378" lvl="2" indent="0">
              <a:buNone/>
            </a:pPr>
            <a:r>
              <a:rPr lang="ru-RU" sz="2200" dirty="0" smtClean="0"/>
              <a:t>на </a:t>
            </a:r>
            <a:r>
              <a:rPr lang="ru-RU" sz="2200" dirty="0"/>
              <a:t>специалистите </a:t>
            </a:r>
            <a:r>
              <a:rPr lang="ru-RU" sz="2200" dirty="0" smtClean="0"/>
              <a:t>не </a:t>
            </a:r>
            <a:r>
              <a:rPr lang="ru-RU" sz="2200" dirty="0"/>
              <a:t>винаги е гарантирана</a:t>
            </a:r>
            <a:endParaRPr lang="en-US" sz="2200" dirty="0" smtClean="0"/>
          </a:p>
        </p:txBody>
      </p:sp>
      <p:pic>
        <p:nvPicPr>
          <p:cNvPr id="4" name="Picture 3"/>
          <p:cNvPicPr>
            <a:picLocks noChangeAspect="1"/>
          </p:cNvPicPr>
          <p:nvPr/>
        </p:nvPicPr>
        <p:blipFill rotWithShape="1">
          <a:blip r:embed="rId3"/>
          <a:srcRect l="20609" t="22272" r="55939" b="35758"/>
          <a:stretch/>
        </p:blipFill>
        <p:spPr>
          <a:xfrm>
            <a:off x="7148035" y="1652155"/>
            <a:ext cx="4205765" cy="4524808"/>
          </a:xfrm>
          <a:prstGeom prst="rect">
            <a:avLst/>
          </a:prstGeom>
        </p:spPr>
      </p:pic>
      <p:pic>
        <p:nvPicPr>
          <p:cNvPr id="5" name="Picture 4"/>
          <p:cNvPicPr>
            <a:picLocks noChangeAspect="1"/>
          </p:cNvPicPr>
          <p:nvPr/>
        </p:nvPicPr>
        <p:blipFill rotWithShape="1">
          <a:blip r:embed="rId4"/>
          <a:srcRect l="20938" t="37813" r="54824" b="19431"/>
          <a:stretch/>
        </p:blipFill>
        <p:spPr>
          <a:xfrm>
            <a:off x="7388529" y="1652155"/>
            <a:ext cx="4266609" cy="4524808"/>
          </a:xfrm>
          <a:prstGeom prst="rect">
            <a:avLst/>
          </a:prstGeom>
        </p:spPr>
      </p:pic>
      <p:sp>
        <p:nvSpPr>
          <p:cNvPr id="6" name="Rectangle 5"/>
          <p:cNvSpPr/>
          <p:nvPr/>
        </p:nvSpPr>
        <p:spPr>
          <a:xfrm>
            <a:off x="1292679" y="1734919"/>
            <a:ext cx="311454" cy="323850"/>
          </a:xfrm>
          <a:prstGeom prst="rect">
            <a:avLst/>
          </a:prstGeom>
          <a:solidFill>
            <a:srgbClr val="1C2E4D"/>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a:p>
        </p:txBody>
      </p:sp>
      <p:sp>
        <p:nvSpPr>
          <p:cNvPr id="7" name="Rectangle 6"/>
          <p:cNvSpPr/>
          <p:nvPr/>
        </p:nvSpPr>
        <p:spPr>
          <a:xfrm>
            <a:off x="1325336" y="2760906"/>
            <a:ext cx="311454" cy="323850"/>
          </a:xfrm>
          <a:prstGeom prst="rect">
            <a:avLst/>
          </a:prstGeom>
          <a:solidFill>
            <a:srgbClr val="AABAD7"/>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a:p>
        </p:txBody>
      </p:sp>
    </p:spTree>
    <p:extLst>
      <p:ext uri="{BB962C8B-B14F-4D97-AF65-F5344CB8AC3E}">
        <p14:creationId xmlns="" xmlns:p14="http://schemas.microsoft.com/office/powerpoint/2010/main" val="808694519"/>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20168</TotalTime>
  <Words>5926</Words>
  <Application>Microsoft Office PowerPoint</Application>
  <PresentationFormat>Custom</PresentationFormat>
  <Paragraphs>447</Paragraphs>
  <Slides>44</Slides>
  <Notes>37</Notes>
  <HiddenSlides>2</HiddenSlides>
  <MMClips>0</MMClips>
  <ScaleCrop>false</ScaleCrop>
  <HeadingPairs>
    <vt:vector size="4" baseType="variant">
      <vt:variant>
        <vt:lpstr>Theme</vt:lpstr>
      </vt:variant>
      <vt:variant>
        <vt:i4>1</vt:i4>
      </vt:variant>
      <vt:variant>
        <vt:lpstr>Slide Titles</vt:lpstr>
      </vt:variant>
      <vt:variant>
        <vt:i4>44</vt:i4>
      </vt:variant>
    </vt:vector>
  </HeadingPairs>
  <TitlesOfParts>
    <vt:vector size="45" baseType="lpstr">
      <vt:lpstr>Office Theme</vt:lpstr>
      <vt:lpstr>Справяне с недостатъчното докладване на случаи на насилие и пренебрегване на деца (НПД)</vt:lpstr>
      <vt:lpstr>Slide 2</vt:lpstr>
      <vt:lpstr>Преглед</vt:lpstr>
      <vt:lpstr>Slide 4</vt:lpstr>
      <vt:lpstr>Необходимостта да се сигнализира за случаи на НПД основната предпоставка на проекта CAN-MDS-I, II</vt:lpstr>
      <vt:lpstr>Сигнализирането за случаи на НПД е необходимо  Общ коментар No. 13 (2011): Правото на детето на свобода от всички форми на насилие (чл. 49)</vt:lpstr>
      <vt:lpstr>Какво е доклад за НПД</vt:lpstr>
      <vt:lpstr>Кой може да докладва при съмнения за НПД</vt:lpstr>
      <vt:lpstr>Разпоредби относно законовото задължение на професионалистите да докладват случаи на НПД (FRA, 2014)</vt:lpstr>
      <vt:lpstr>Разпоредби относно законовото задължение на професионалистите да докладват случаи на НПД (FRA, 2014)</vt:lpstr>
      <vt:lpstr>Специфични законови задължения за граждани относно сигнализиране за случаи на НПД (FRA, 2014)</vt:lpstr>
      <vt:lpstr>Правни задължения за професионалисти и цивилни граждани за докладване случаи на НПД-България</vt:lpstr>
      <vt:lpstr>Недостатъчно докладване на НПД</vt:lpstr>
      <vt:lpstr>Slide 14</vt:lpstr>
      <vt:lpstr>Често срещани митове относно докладването на случаи на НПД</vt:lpstr>
      <vt:lpstr>Slide 16</vt:lpstr>
      <vt:lpstr>Slide 17</vt:lpstr>
      <vt:lpstr>Slide 18</vt:lpstr>
      <vt:lpstr>Slide 19</vt:lpstr>
      <vt:lpstr>Slide 20</vt:lpstr>
      <vt:lpstr>Slide 21</vt:lpstr>
      <vt:lpstr>Основни резултати от Балканското епидемиологично проучване за насилие и пренебрегване на деца (BECAN), проведено от 2011 до 2012 г. с представителна извадка от деца на възраст 11, 13 и 16 години и резултатите от проучването за наблюдение на случай,   основано на казуси (BECAN, CBSS), което се проведе в услуги, обхващащи едни и същи географски райони и една и съща възрастова група деца </vt:lpstr>
      <vt:lpstr>По-широка картина   [CAN surveillance in Bulgaria: current policies and practices - Country Profile report]</vt:lpstr>
      <vt:lpstr>Наблюдение на случаи на НПД. Епидемиологични проучвания</vt:lpstr>
      <vt:lpstr>Недостатъчно докладване</vt:lpstr>
      <vt:lpstr>4 ОСНОВНИ ФАКТОРА ЗА НЕДОСТАТЪЧНОТО ДОКЛАДВАНЕ</vt:lpstr>
      <vt:lpstr>Причини, които могат да попречат на решението за докладване на НПД</vt:lpstr>
      <vt:lpstr>Причини, които могат да попречат на решението за докладване на НПД</vt:lpstr>
      <vt:lpstr>Причини, които могат да попречат на решението за докладване на НПД</vt:lpstr>
      <vt:lpstr>Причини, които могат да попречат на решението за докладване на НПД</vt:lpstr>
      <vt:lpstr>Slide 31</vt:lpstr>
      <vt:lpstr>Справяне с недостатъчното докладване</vt:lpstr>
      <vt:lpstr>Справяне с недостатъчното докладване</vt:lpstr>
      <vt:lpstr>Изграждане на капацитет в контекста на системата CAN-MDS</vt:lpstr>
      <vt:lpstr>Справяне с недостатъчното докладване</vt:lpstr>
      <vt:lpstr>Операционализиране на концептуалните дефиниции за НПД</vt:lpstr>
      <vt:lpstr>Важни напомняния за задачите на операторите на CAN-MDS</vt:lpstr>
      <vt:lpstr>Отговорът на  CAN-MDS  към недостатъчното докладване</vt:lpstr>
      <vt:lpstr>Връзката на  CAN-MDS  с недостатъчното докладване </vt:lpstr>
      <vt:lpstr>Slide 40</vt:lpstr>
      <vt:lpstr>Slide 41</vt:lpstr>
      <vt:lpstr>Slide 42</vt:lpstr>
      <vt:lpstr>Допълнителна информация</vt:lpstr>
      <vt:lpstr>Литература</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user</dc:creator>
  <cp:lastModifiedBy>iyplaptop1</cp:lastModifiedBy>
  <cp:revision>213</cp:revision>
  <dcterms:created xsi:type="dcterms:W3CDTF">2018-11-08T14:12:16Z</dcterms:created>
  <dcterms:modified xsi:type="dcterms:W3CDTF">2022-02-01T11:01:27Z</dcterms:modified>
</cp:coreProperties>
</file>