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sldIdLst>
    <p:sldId id="256" r:id="rId2"/>
    <p:sldId id="564" r:id="rId3"/>
    <p:sldId id="531" r:id="rId4"/>
    <p:sldId id="423" r:id="rId5"/>
    <p:sldId id="453" r:id="rId6"/>
    <p:sldId id="452" r:id="rId7"/>
    <p:sldId id="445" r:id="rId8"/>
    <p:sldId id="446" r:id="rId9"/>
    <p:sldId id="447" r:id="rId10"/>
    <p:sldId id="448" r:id="rId11"/>
    <p:sldId id="437" r:id="rId12"/>
    <p:sldId id="449" r:id="rId13"/>
    <p:sldId id="450" r:id="rId14"/>
    <p:sldId id="438" r:id="rId15"/>
    <p:sldId id="439" r:id="rId16"/>
    <p:sldId id="451" r:id="rId17"/>
    <p:sldId id="469" r:id="rId18"/>
    <p:sldId id="470" r:id="rId19"/>
    <p:sldId id="471" r:id="rId20"/>
    <p:sldId id="472" r:id="rId21"/>
    <p:sldId id="473" r:id="rId22"/>
    <p:sldId id="493" r:id="rId23"/>
    <p:sldId id="492" r:id="rId24"/>
    <p:sldId id="474" r:id="rId25"/>
    <p:sldId id="495" r:id="rId26"/>
    <p:sldId id="496" r:id="rId27"/>
    <p:sldId id="475" r:id="rId28"/>
    <p:sldId id="498" r:id="rId29"/>
    <p:sldId id="499" r:id="rId30"/>
    <p:sldId id="500" r:id="rId31"/>
    <p:sldId id="501" r:id="rId32"/>
    <p:sldId id="502" r:id="rId33"/>
    <p:sldId id="476" r:id="rId34"/>
    <p:sldId id="504" r:id="rId35"/>
    <p:sldId id="505" r:id="rId36"/>
    <p:sldId id="477" r:id="rId37"/>
    <p:sldId id="478" r:id="rId38"/>
    <p:sldId id="479" r:id="rId39"/>
    <p:sldId id="480" r:id="rId40"/>
    <p:sldId id="481" r:id="rId41"/>
    <p:sldId id="482" r:id="rId42"/>
    <p:sldId id="483" r:id="rId43"/>
    <p:sldId id="544" r:id="rId44"/>
    <p:sldId id="536" r:id="rId45"/>
    <p:sldId id="537" r:id="rId46"/>
    <p:sldId id="538" r:id="rId47"/>
    <p:sldId id="539" r:id="rId48"/>
    <p:sldId id="540" r:id="rId49"/>
    <p:sldId id="541" r:id="rId50"/>
    <p:sldId id="545" r:id="rId51"/>
    <p:sldId id="526" r:id="rId52"/>
    <p:sldId id="467" r:id="rId53"/>
    <p:sldId id="406" r:id="rId54"/>
    <p:sldId id="510" r:id="rId55"/>
    <p:sldId id="511" r:id="rId56"/>
    <p:sldId id="512" r:id="rId57"/>
    <p:sldId id="513" r:id="rId58"/>
    <p:sldId id="514" r:id="rId59"/>
    <p:sldId id="515" r:id="rId60"/>
    <p:sldId id="516" r:id="rId61"/>
    <p:sldId id="528" r:id="rId62"/>
    <p:sldId id="518" r:id="rId63"/>
    <p:sldId id="555" r:id="rId64"/>
    <p:sldId id="519" r:id="rId65"/>
    <p:sldId id="529" r:id="rId66"/>
    <p:sldId id="520" r:id="rId67"/>
    <p:sldId id="521" r:id="rId68"/>
    <p:sldId id="522" r:id="rId69"/>
    <p:sldId id="523" r:id="rId70"/>
    <p:sldId id="524" r:id="rId71"/>
    <p:sldId id="525" r:id="rId72"/>
    <p:sldId id="527" r:id="rId73"/>
    <p:sldId id="466" r:id="rId74"/>
    <p:sldId id="509" r:id="rId75"/>
    <p:sldId id="508" r:id="rId76"/>
    <p:sldId id="507" r:id="rId77"/>
    <p:sldId id="562" r:id="rId78"/>
    <p:sldId id="563" r:id="rId79"/>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4098" autoAdjust="0"/>
    <p:restoredTop sz="86022" autoAdjust="0"/>
  </p:normalViewPr>
  <p:slideViewPr>
    <p:cSldViewPr snapToGrid="0">
      <p:cViewPr varScale="1">
        <p:scale>
          <a:sx n="58" d="100"/>
          <a:sy n="58" d="100"/>
        </p:scale>
        <p:origin x="-726" y="-96"/>
      </p:cViewPr>
      <p:guideLst>
        <p:guide orient="horz" pos="2160"/>
        <p:guide pos="3840"/>
      </p:guideLst>
    </p:cSldViewPr>
  </p:slideViewPr>
  <p:outlineViewPr>
    <p:cViewPr>
      <p:scale>
        <a:sx n="33" d="100"/>
        <a:sy n="33" d="100"/>
      </p:scale>
      <p:origin x="0" y="30264"/>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0-11-30T00:33:06.433" idx="1">
    <p:pos x="7071" y="2662"/>
    <p:text>пропуск е, когато мерките и програмите не са оборудвани с достатъчно средства за оценка, наблюдение и оценка на напредъка или недостатъците на дейностите за прекратяване на насилието над деца</p:text>
  </p:cm>
  <p:cm authorId="0" dt="2020-11-30T00:33:56.600" idx="2">
    <p:pos x="7111" y="3218"/>
    <p:text>при извършването на определени действия професионалистите могат да злоупотребяват с правото на децата на свобода от насилие, например когато изпълняват своите отговорности по начин, който пренебрегва най-добрия интерес, възгледите и целите на развитието на детето</p:text>
  </p:cm>
</p:cmLst>
</file>

<file path=ppt/diagrams/colors1.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2" qsCatId="simple" csTypeId="urn:microsoft.com/office/officeart/2005/8/colors/accent1_2#16" csCatId="accent1" phldr="1"/>
      <dgm:spPr/>
      <dgm:t>
        <a:bodyPr/>
        <a:lstStyle/>
        <a:p>
          <a:endParaRPr lang="el-GR"/>
        </a:p>
      </dgm:t>
    </dgm:pt>
    <dgm:pt modelId="{EB639905-1B45-4D3D-8A06-FA10C1AF688A}">
      <dgm:prSet phldrT="[Text]"/>
      <dgm:spPr/>
      <dgm:t>
        <a:bodyPr/>
        <a:lstStyle/>
        <a:p>
          <a:r>
            <a:rPr lang="bg-BG" dirty="0" smtClean="0"/>
            <a:t>Пренебрегване-континиум</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bg-BG" dirty="0" smtClean="0"/>
            <a:t>Непригодност за родителска роля</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bg-BG" dirty="0" smtClean="0"/>
            <a:t>Пренебрегване на образователните нужди</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bg-BG" dirty="0" smtClean="0"/>
            <a:t>Изоставяне</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dirty="0" smtClean="0"/>
            <a:t>Неадекватно задоволяване на медицински нужди и грижи</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9CDEAFB6-F274-438B-95E9-F095AD3FA53A}" type="presOf" srcId="{258D5777-DF97-4D4D-ACE3-7900F21159A7}" destId="{992C646E-EC8C-4B4A-BBFC-4151AB0A0BA6}" srcOrd="0" destOrd="0" presId="urn:microsoft.com/office/officeart/2005/8/layout/hierarchy1"/>
    <dgm:cxn modelId="{ED8937F9-30B7-4555-AA49-44EAFED6802F}" type="presOf" srcId="{2D940832-264A-4EC4-B310-313E1315CB5A}" destId="{C3110282-B9DC-4EBE-A59B-5E45A5163BB3}" srcOrd="0" destOrd="0" presId="urn:microsoft.com/office/officeart/2005/8/layout/hierarchy1"/>
    <dgm:cxn modelId="{74FFB6B0-8024-4228-A2E1-ED8A2202A1C0}" type="presOf" srcId="{E085FB48-F7B2-4368-BF8F-F841C63EEEBB}" destId="{EEDD83E1-90F5-46AE-953D-F38EA406DDA4}"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40A94973-2DA9-4FCD-86C4-CA34A5BF4718}" type="presOf" srcId="{A88FBC96-D707-4A0C-B6F1-7B3BA0B210E2}" destId="{63001169-7F07-469A-AAD6-69935245173A}"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71D1AC89-8908-4BCE-87E9-1EBEC93BBC07}" type="presOf" srcId="{99EE787B-7AB7-403E-AE4D-C06B16710EEB}" destId="{089B715C-806E-4577-B9A3-0F83CE543AB5}" srcOrd="0" destOrd="0" presId="urn:microsoft.com/office/officeart/2005/8/layout/hierarchy1"/>
    <dgm:cxn modelId="{6A7040DD-999E-400F-A427-C81913885A4B}" type="presOf" srcId="{BF263077-F560-438E-BC0B-458394E6B0A5}" destId="{5647EEB3-B587-4D65-8EC7-96E7C85660E2}" srcOrd="0" destOrd="0" presId="urn:microsoft.com/office/officeart/2005/8/layout/hierarchy1"/>
    <dgm:cxn modelId="{C7C55D20-6B88-4E84-8795-070E66DC253E}" type="presOf" srcId="{0554A9E0-BCD7-4EAE-9D61-00D52F815CBE}" destId="{C105FDE4-7E35-438A-8EDB-EDBE8779E923}" srcOrd="0" destOrd="0" presId="urn:microsoft.com/office/officeart/2005/8/layout/hierarchy1"/>
    <dgm:cxn modelId="{4CA6BF24-BE47-4BDB-8B0B-58FA94E93347}" type="presOf" srcId="{B75C1042-C4A8-4CB2-90F7-8E3E4A78B009}" destId="{8969D266-D75B-4954-8671-CDDAFB28CED2}" srcOrd="0" destOrd="0" presId="urn:microsoft.com/office/officeart/2005/8/layout/hierarchy1"/>
    <dgm:cxn modelId="{7B28484D-76D3-4896-BC02-1DC5E5B35F91}" type="presOf" srcId="{EEC5A663-2B1E-4A26-A511-FCA2FADFF08D}" destId="{0BF7455A-97F5-4479-8DBE-A37F552966CF}" srcOrd="0" destOrd="0" presId="urn:microsoft.com/office/officeart/2005/8/layout/hierarchy1"/>
    <dgm:cxn modelId="{C6BB0B71-3F45-4DF4-924A-DBB46E2335AD}" type="presOf" srcId="{EB639905-1B45-4D3D-8A06-FA10C1AF688A}" destId="{7CBEB7DD-5141-4B8C-9FDC-665588828482}"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B1552023-BF3F-4A5F-85B8-09554BB76710}" type="presParOf" srcId="{C105FDE4-7E35-438A-8EDB-EDBE8779E923}" destId="{241CC9C0-63DE-4BA2-90A5-9FCD3CBF0E4F}" srcOrd="0" destOrd="0" presId="urn:microsoft.com/office/officeart/2005/8/layout/hierarchy1"/>
    <dgm:cxn modelId="{031285B7-891A-4C3E-881C-0951B7E9993F}" type="presParOf" srcId="{241CC9C0-63DE-4BA2-90A5-9FCD3CBF0E4F}" destId="{E8CC2055-8D73-47CF-BF4A-B9A1F4576C17}" srcOrd="0" destOrd="0" presId="urn:microsoft.com/office/officeart/2005/8/layout/hierarchy1"/>
    <dgm:cxn modelId="{41CFBE0C-02CF-4828-A0F9-A1101C05EE32}" type="presParOf" srcId="{E8CC2055-8D73-47CF-BF4A-B9A1F4576C17}" destId="{851605BD-B8CD-48E0-8D81-E13A375CB923}" srcOrd="0" destOrd="0" presId="urn:microsoft.com/office/officeart/2005/8/layout/hierarchy1"/>
    <dgm:cxn modelId="{BC484403-5708-454D-9645-DD9AA1B82105}" type="presParOf" srcId="{E8CC2055-8D73-47CF-BF4A-B9A1F4576C17}" destId="{7CBEB7DD-5141-4B8C-9FDC-665588828482}" srcOrd="1" destOrd="0" presId="urn:microsoft.com/office/officeart/2005/8/layout/hierarchy1"/>
    <dgm:cxn modelId="{4B2C5175-8C01-4FF3-9974-0453672BC2F8}" type="presParOf" srcId="{241CC9C0-63DE-4BA2-90A5-9FCD3CBF0E4F}" destId="{2BBABD93-A426-43C9-8D41-8F39734CFC96}" srcOrd="1" destOrd="0" presId="urn:microsoft.com/office/officeart/2005/8/layout/hierarchy1"/>
    <dgm:cxn modelId="{FCD35046-7C40-43D1-A7E1-6C98AD005566}" type="presParOf" srcId="{2BBABD93-A426-43C9-8D41-8F39734CFC96}" destId="{5647EEB3-B587-4D65-8EC7-96E7C85660E2}" srcOrd="0" destOrd="0" presId="urn:microsoft.com/office/officeart/2005/8/layout/hierarchy1"/>
    <dgm:cxn modelId="{CC7851F0-3D0D-4AE8-9FE5-A5C924D1940E}" type="presParOf" srcId="{2BBABD93-A426-43C9-8D41-8F39734CFC96}" destId="{EF977C1A-40A6-4BC1-BE18-5A5F1646B351}" srcOrd="1" destOrd="0" presId="urn:microsoft.com/office/officeart/2005/8/layout/hierarchy1"/>
    <dgm:cxn modelId="{DDC14E2F-0F16-4C19-857D-6001A18B9764}" type="presParOf" srcId="{EF977C1A-40A6-4BC1-BE18-5A5F1646B351}" destId="{B75987CF-EC18-4E26-960D-F25450756DE8}" srcOrd="0" destOrd="0" presId="urn:microsoft.com/office/officeart/2005/8/layout/hierarchy1"/>
    <dgm:cxn modelId="{2DE9A8CD-2D52-445D-B320-2A72BADC0DB8}" type="presParOf" srcId="{B75987CF-EC18-4E26-960D-F25450756DE8}" destId="{19A87325-43D7-4D5B-8F72-C7CCF228A17B}" srcOrd="0" destOrd="0" presId="urn:microsoft.com/office/officeart/2005/8/layout/hierarchy1"/>
    <dgm:cxn modelId="{FBD83367-52A1-4B1C-A6EF-A117B7DBBA06}" type="presParOf" srcId="{B75987CF-EC18-4E26-960D-F25450756DE8}" destId="{63001169-7F07-469A-AAD6-69935245173A}" srcOrd="1" destOrd="0" presId="urn:microsoft.com/office/officeart/2005/8/layout/hierarchy1"/>
    <dgm:cxn modelId="{19E810CF-DC1E-4052-A289-CAEACD61BF11}" type="presParOf" srcId="{EF977C1A-40A6-4BC1-BE18-5A5F1646B351}" destId="{FFBD525D-5222-497A-BB38-28427F64F6E6}" srcOrd="1" destOrd="0" presId="urn:microsoft.com/office/officeart/2005/8/layout/hierarchy1"/>
    <dgm:cxn modelId="{13F2B433-09F8-426D-AA37-1D7F695BCDE8}" type="presParOf" srcId="{2BBABD93-A426-43C9-8D41-8F39734CFC96}" destId="{992C646E-EC8C-4B4A-BBFC-4151AB0A0BA6}" srcOrd="2" destOrd="0" presId="urn:microsoft.com/office/officeart/2005/8/layout/hierarchy1"/>
    <dgm:cxn modelId="{3AC1BB71-04FC-4275-B7E5-5F779427A95F}" type="presParOf" srcId="{2BBABD93-A426-43C9-8D41-8F39734CFC96}" destId="{26CC1B12-65B6-4675-9554-A99000E4FB6F}" srcOrd="3" destOrd="0" presId="urn:microsoft.com/office/officeart/2005/8/layout/hierarchy1"/>
    <dgm:cxn modelId="{4027107A-0998-48C0-9E5D-AF264C3C8427}" type="presParOf" srcId="{26CC1B12-65B6-4675-9554-A99000E4FB6F}" destId="{35E1508A-9BB2-4700-AF46-DF48A3A4CDDA}" srcOrd="0" destOrd="0" presId="urn:microsoft.com/office/officeart/2005/8/layout/hierarchy1"/>
    <dgm:cxn modelId="{CC90A83E-8C52-4080-81A4-C456311E21D9}" type="presParOf" srcId="{35E1508A-9BB2-4700-AF46-DF48A3A4CDDA}" destId="{E3AD7F03-A539-47AD-B371-8D0E964B86BF}" srcOrd="0" destOrd="0" presId="urn:microsoft.com/office/officeart/2005/8/layout/hierarchy1"/>
    <dgm:cxn modelId="{6C3443D6-E98B-4D17-B81A-BE8FEFAECCA1}" type="presParOf" srcId="{35E1508A-9BB2-4700-AF46-DF48A3A4CDDA}" destId="{0BF7455A-97F5-4479-8DBE-A37F552966CF}" srcOrd="1" destOrd="0" presId="urn:microsoft.com/office/officeart/2005/8/layout/hierarchy1"/>
    <dgm:cxn modelId="{27EE1DE0-6DAE-4392-86BD-3B8FEFC3A0B2}" type="presParOf" srcId="{26CC1B12-65B6-4675-9554-A99000E4FB6F}" destId="{8DAED024-8654-4E5E-AB6F-574C3A497690}" srcOrd="1" destOrd="0" presId="urn:microsoft.com/office/officeart/2005/8/layout/hierarchy1"/>
    <dgm:cxn modelId="{024AB1EF-85C5-4AA4-BA2B-C0A1C3272DF4}" type="presParOf" srcId="{2BBABD93-A426-43C9-8D41-8F39734CFC96}" destId="{C3110282-B9DC-4EBE-A59B-5E45A5163BB3}" srcOrd="4" destOrd="0" presId="urn:microsoft.com/office/officeart/2005/8/layout/hierarchy1"/>
    <dgm:cxn modelId="{95A63017-E7E8-4B59-9441-7AB541DCB5BE}" type="presParOf" srcId="{2BBABD93-A426-43C9-8D41-8F39734CFC96}" destId="{A0AE1F98-E93A-4661-8F81-E307B42B1873}" srcOrd="5" destOrd="0" presId="urn:microsoft.com/office/officeart/2005/8/layout/hierarchy1"/>
    <dgm:cxn modelId="{045963FE-B7F6-43EA-B560-E85E20322F2E}" type="presParOf" srcId="{A0AE1F98-E93A-4661-8F81-E307B42B1873}" destId="{88C6A68F-AB9B-45AC-AF96-6604448760E7}" srcOrd="0" destOrd="0" presId="urn:microsoft.com/office/officeart/2005/8/layout/hierarchy1"/>
    <dgm:cxn modelId="{D5263EF2-E441-4BD8-9E1D-BE6363117514}" type="presParOf" srcId="{88C6A68F-AB9B-45AC-AF96-6604448760E7}" destId="{5983F6C5-D447-4DC7-A99D-5E68D9B30F84}" srcOrd="0" destOrd="0" presId="urn:microsoft.com/office/officeart/2005/8/layout/hierarchy1"/>
    <dgm:cxn modelId="{4A540706-A063-476D-BF11-225E4DE99EB1}" type="presParOf" srcId="{88C6A68F-AB9B-45AC-AF96-6604448760E7}" destId="{EEDD83E1-90F5-46AE-953D-F38EA406DDA4}" srcOrd="1" destOrd="0" presId="urn:microsoft.com/office/officeart/2005/8/layout/hierarchy1"/>
    <dgm:cxn modelId="{186810AF-1279-4072-BB0D-0F3BE2FB7DAD}" type="presParOf" srcId="{A0AE1F98-E93A-4661-8F81-E307B42B1873}" destId="{6BAEF356-5F39-46CB-8457-37CD354724D7}" srcOrd="1" destOrd="0" presId="urn:microsoft.com/office/officeart/2005/8/layout/hierarchy1"/>
    <dgm:cxn modelId="{168281CE-D0D8-4204-B163-1B661681572F}" type="presParOf" srcId="{2BBABD93-A426-43C9-8D41-8F39734CFC96}" destId="{089B715C-806E-4577-B9A3-0F83CE543AB5}" srcOrd="6" destOrd="0" presId="urn:microsoft.com/office/officeart/2005/8/layout/hierarchy1"/>
    <dgm:cxn modelId="{7E1D3464-A1C6-42D6-9C63-CE1B9FEAA80A}" type="presParOf" srcId="{2BBABD93-A426-43C9-8D41-8F39734CFC96}" destId="{8397B5DE-C2AE-4A82-B0CD-271025A204A0}" srcOrd="7" destOrd="0" presId="urn:microsoft.com/office/officeart/2005/8/layout/hierarchy1"/>
    <dgm:cxn modelId="{4A232BEC-DFD2-41C0-B8FB-D62A7B8CBC5E}" type="presParOf" srcId="{8397B5DE-C2AE-4A82-B0CD-271025A204A0}" destId="{396D0B7D-677A-472F-B0D1-6D67818A4F83}" srcOrd="0" destOrd="0" presId="urn:microsoft.com/office/officeart/2005/8/layout/hierarchy1"/>
    <dgm:cxn modelId="{C54BEB2E-B5D8-4D7B-8037-6E098AF80AFD}" type="presParOf" srcId="{396D0B7D-677A-472F-B0D1-6D67818A4F83}" destId="{9C048E29-A479-4E59-987E-1FF4A8415F25}" srcOrd="0" destOrd="0" presId="urn:microsoft.com/office/officeart/2005/8/layout/hierarchy1"/>
    <dgm:cxn modelId="{F480F1B1-F990-44C4-AD56-43E9A2A46954}" type="presParOf" srcId="{396D0B7D-677A-472F-B0D1-6D67818A4F83}" destId="{8969D266-D75B-4954-8671-CDDAFB28CED2}" srcOrd="1" destOrd="0" presId="urn:microsoft.com/office/officeart/2005/8/layout/hierarchy1"/>
    <dgm:cxn modelId="{5666DCE6-1E51-4545-9AED-83FF2FBD8669}"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1" qsCatId="simple" csTypeId="urn:microsoft.com/office/officeart/2005/8/colors/accent1_2#15" csCatId="accent1" phldr="1"/>
      <dgm:spPr/>
      <dgm:t>
        <a:bodyPr/>
        <a:lstStyle/>
        <a:p>
          <a:endParaRPr lang="el-GR"/>
        </a:p>
      </dgm:t>
    </dgm:pt>
    <dgm:pt modelId="{EB639905-1B45-4D3D-8A06-FA10C1AF688A}">
      <dgm:prSet phldrT="[Text]"/>
      <dgm:spPr/>
      <dgm:t>
        <a:bodyPr/>
        <a:lstStyle/>
        <a:p>
          <a:r>
            <a:rPr lang="bg-BG" dirty="0" smtClean="0"/>
            <a:t>Психологическо насилие над деца – континиум</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bg-BG" dirty="0" smtClean="0"/>
            <a:t>Викане, наказване</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bg-BG" dirty="0" smtClean="0"/>
            <a:t>Заплахи и псувни</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bg-BG" dirty="0" smtClean="0"/>
            <a:t>Корупция, изолация</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bg-BG" dirty="0" smtClean="0"/>
            <a:t>Тероризиране, изнудване</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custScaleX="112644">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C59BD2A0-8FCF-4004-8BED-92EC3E7B1DE3}" type="presOf" srcId="{EB639905-1B45-4D3D-8A06-FA10C1AF688A}" destId="{7CBEB7DD-5141-4B8C-9FDC-665588828482}"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8AA8C6E0-3E3D-4E55-9187-420CC4C756EF}" type="presOf" srcId="{A88FBC96-D707-4A0C-B6F1-7B3BA0B210E2}" destId="{63001169-7F07-469A-AAD6-69935245173A}"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93DFF207-065D-4CC2-8ADF-766FEFAE1611}" type="presOf" srcId="{E085FB48-F7B2-4368-BF8F-F841C63EEEBB}" destId="{EEDD83E1-90F5-46AE-953D-F38EA406DDA4}" srcOrd="0" destOrd="0" presId="urn:microsoft.com/office/officeart/2005/8/layout/hierarchy1"/>
    <dgm:cxn modelId="{F53D91C3-BA55-4B76-9659-BF592DFA2E75}" type="presOf" srcId="{2D940832-264A-4EC4-B310-313E1315CB5A}" destId="{C3110282-B9DC-4EBE-A59B-5E45A5163BB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92381A47-8D71-4441-BBC6-E3EB90B85167}" type="presOf" srcId="{258D5777-DF97-4D4D-ACE3-7900F21159A7}" destId="{992C646E-EC8C-4B4A-BBFC-4151AB0A0BA6}"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B0030634-C4C1-425A-A889-F83191B6D4D0}" type="presOf" srcId="{EEC5A663-2B1E-4A26-A511-FCA2FADFF08D}" destId="{0BF7455A-97F5-4479-8DBE-A37F552966CF}" srcOrd="0" destOrd="0" presId="urn:microsoft.com/office/officeart/2005/8/layout/hierarchy1"/>
    <dgm:cxn modelId="{72A4A953-24B0-48B6-B1B5-DDD89C7BDBB1}" type="presOf" srcId="{99EE787B-7AB7-403E-AE4D-C06B16710EEB}" destId="{089B715C-806E-4577-B9A3-0F83CE543AB5}" srcOrd="0" destOrd="0" presId="urn:microsoft.com/office/officeart/2005/8/layout/hierarchy1"/>
    <dgm:cxn modelId="{9111EC36-3ED3-49E9-9947-5D3A38DA1587}" type="presOf" srcId="{B75C1042-C4A8-4CB2-90F7-8E3E4A78B009}" destId="{8969D266-D75B-4954-8671-CDDAFB28CED2}" srcOrd="0" destOrd="0" presId="urn:microsoft.com/office/officeart/2005/8/layout/hierarchy1"/>
    <dgm:cxn modelId="{A63DC4E6-7F51-4F31-9C02-138BF1F510BF}" type="presOf" srcId="{BF263077-F560-438E-BC0B-458394E6B0A5}" destId="{5647EEB3-B587-4D65-8EC7-96E7C85660E2}" srcOrd="0" destOrd="0" presId="urn:microsoft.com/office/officeart/2005/8/layout/hierarchy1"/>
    <dgm:cxn modelId="{1E7BFC4A-30A3-4C03-82BE-11EAA2F3441D}" type="presOf" srcId="{0554A9E0-BCD7-4EAE-9D61-00D52F815CBE}" destId="{C105FDE4-7E35-438A-8EDB-EDBE8779E923}" srcOrd="0" destOrd="0" presId="urn:microsoft.com/office/officeart/2005/8/layout/hierarchy1"/>
    <dgm:cxn modelId="{8FD203CB-99FD-4B6D-9E36-589A56E484D1}" type="presParOf" srcId="{C105FDE4-7E35-438A-8EDB-EDBE8779E923}" destId="{241CC9C0-63DE-4BA2-90A5-9FCD3CBF0E4F}" srcOrd="0" destOrd="0" presId="urn:microsoft.com/office/officeart/2005/8/layout/hierarchy1"/>
    <dgm:cxn modelId="{3BCFCF04-3D73-423A-965F-0FF63B4DD594}" type="presParOf" srcId="{241CC9C0-63DE-4BA2-90A5-9FCD3CBF0E4F}" destId="{E8CC2055-8D73-47CF-BF4A-B9A1F4576C17}" srcOrd="0" destOrd="0" presId="urn:microsoft.com/office/officeart/2005/8/layout/hierarchy1"/>
    <dgm:cxn modelId="{F2EE92A2-8322-42FD-9414-A9B75F5CA2AE}" type="presParOf" srcId="{E8CC2055-8D73-47CF-BF4A-B9A1F4576C17}" destId="{851605BD-B8CD-48E0-8D81-E13A375CB923}" srcOrd="0" destOrd="0" presId="urn:microsoft.com/office/officeart/2005/8/layout/hierarchy1"/>
    <dgm:cxn modelId="{D89B8BB7-9DC6-4E1D-A92C-6E0E1E0A474A}" type="presParOf" srcId="{E8CC2055-8D73-47CF-BF4A-B9A1F4576C17}" destId="{7CBEB7DD-5141-4B8C-9FDC-665588828482}" srcOrd="1" destOrd="0" presId="urn:microsoft.com/office/officeart/2005/8/layout/hierarchy1"/>
    <dgm:cxn modelId="{656C1597-9423-4DAD-BDF0-70F8D8E2DFFD}" type="presParOf" srcId="{241CC9C0-63DE-4BA2-90A5-9FCD3CBF0E4F}" destId="{2BBABD93-A426-43C9-8D41-8F39734CFC96}" srcOrd="1" destOrd="0" presId="urn:microsoft.com/office/officeart/2005/8/layout/hierarchy1"/>
    <dgm:cxn modelId="{204A4ADA-F936-4009-8641-A5A464F35A09}" type="presParOf" srcId="{2BBABD93-A426-43C9-8D41-8F39734CFC96}" destId="{5647EEB3-B587-4D65-8EC7-96E7C85660E2}" srcOrd="0" destOrd="0" presId="urn:microsoft.com/office/officeart/2005/8/layout/hierarchy1"/>
    <dgm:cxn modelId="{D2FCFAED-CF92-4326-B715-99DF40CED885}" type="presParOf" srcId="{2BBABD93-A426-43C9-8D41-8F39734CFC96}" destId="{EF977C1A-40A6-4BC1-BE18-5A5F1646B351}" srcOrd="1" destOrd="0" presId="urn:microsoft.com/office/officeart/2005/8/layout/hierarchy1"/>
    <dgm:cxn modelId="{35DC2044-D010-43E7-B05D-3A902D60F91D}" type="presParOf" srcId="{EF977C1A-40A6-4BC1-BE18-5A5F1646B351}" destId="{B75987CF-EC18-4E26-960D-F25450756DE8}" srcOrd="0" destOrd="0" presId="urn:microsoft.com/office/officeart/2005/8/layout/hierarchy1"/>
    <dgm:cxn modelId="{D064649E-5AF3-45B7-8699-FC254F8230BA}" type="presParOf" srcId="{B75987CF-EC18-4E26-960D-F25450756DE8}" destId="{19A87325-43D7-4D5B-8F72-C7CCF228A17B}" srcOrd="0" destOrd="0" presId="urn:microsoft.com/office/officeart/2005/8/layout/hierarchy1"/>
    <dgm:cxn modelId="{7F87B48D-75F5-428D-AED7-8C50787AD7B3}" type="presParOf" srcId="{B75987CF-EC18-4E26-960D-F25450756DE8}" destId="{63001169-7F07-469A-AAD6-69935245173A}" srcOrd="1" destOrd="0" presId="urn:microsoft.com/office/officeart/2005/8/layout/hierarchy1"/>
    <dgm:cxn modelId="{9C33663F-88C3-4EE1-8896-ECA993CAAD2B}" type="presParOf" srcId="{EF977C1A-40A6-4BC1-BE18-5A5F1646B351}" destId="{FFBD525D-5222-497A-BB38-28427F64F6E6}" srcOrd="1" destOrd="0" presId="urn:microsoft.com/office/officeart/2005/8/layout/hierarchy1"/>
    <dgm:cxn modelId="{B4454821-A00A-41BA-83C4-29DB2E215284}" type="presParOf" srcId="{2BBABD93-A426-43C9-8D41-8F39734CFC96}" destId="{992C646E-EC8C-4B4A-BBFC-4151AB0A0BA6}" srcOrd="2" destOrd="0" presId="urn:microsoft.com/office/officeart/2005/8/layout/hierarchy1"/>
    <dgm:cxn modelId="{CD57DB27-5D68-4C46-AEE3-2E42F63148FB}" type="presParOf" srcId="{2BBABD93-A426-43C9-8D41-8F39734CFC96}" destId="{26CC1B12-65B6-4675-9554-A99000E4FB6F}" srcOrd="3" destOrd="0" presId="urn:microsoft.com/office/officeart/2005/8/layout/hierarchy1"/>
    <dgm:cxn modelId="{CB42C869-A9CC-4B7C-A1FD-419F7AB56D89}" type="presParOf" srcId="{26CC1B12-65B6-4675-9554-A99000E4FB6F}" destId="{35E1508A-9BB2-4700-AF46-DF48A3A4CDDA}" srcOrd="0" destOrd="0" presId="urn:microsoft.com/office/officeart/2005/8/layout/hierarchy1"/>
    <dgm:cxn modelId="{41608E36-DFA7-43B0-88F1-E2CB40FC7706}" type="presParOf" srcId="{35E1508A-9BB2-4700-AF46-DF48A3A4CDDA}" destId="{E3AD7F03-A539-47AD-B371-8D0E964B86BF}" srcOrd="0" destOrd="0" presId="urn:microsoft.com/office/officeart/2005/8/layout/hierarchy1"/>
    <dgm:cxn modelId="{FF306D20-89DC-49F4-892C-0029B2F402C4}" type="presParOf" srcId="{35E1508A-9BB2-4700-AF46-DF48A3A4CDDA}" destId="{0BF7455A-97F5-4479-8DBE-A37F552966CF}" srcOrd="1" destOrd="0" presId="urn:microsoft.com/office/officeart/2005/8/layout/hierarchy1"/>
    <dgm:cxn modelId="{D21BAC72-F6D4-4E66-A66A-04FDE2586274}" type="presParOf" srcId="{26CC1B12-65B6-4675-9554-A99000E4FB6F}" destId="{8DAED024-8654-4E5E-AB6F-574C3A497690}" srcOrd="1" destOrd="0" presId="urn:microsoft.com/office/officeart/2005/8/layout/hierarchy1"/>
    <dgm:cxn modelId="{BF686085-D7BA-41DD-BAFF-53DA3000C0D5}" type="presParOf" srcId="{2BBABD93-A426-43C9-8D41-8F39734CFC96}" destId="{C3110282-B9DC-4EBE-A59B-5E45A5163BB3}" srcOrd="4" destOrd="0" presId="urn:microsoft.com/office/officeart/2005/8/layout/hierarchy1"/>
    <dgm:cxn modelId="{7E71E79C-1BDA-4E07-AE7D-FD18DA13BD00}" type="presParOf" srcId="{2BBABD93-A426-43C9-8D41-8F39734CFC96}" destId="{A0AE1F98-E93A-4661-8F81-E307B42B1873}" srcOrd="5" destOrd="0" presId="urn:microsoft.com/office/officeart/2005/8/layout/hierarchy1"/>
    <dgm:cxn modelId="{11F45842-D0EF-41EC-8960-3FBEF6248227}" type="presParOf" srcId="{A0AE1F98-E93A-4661-8F81-E307B42B1873}" destId="{88C6A68F-AB9B-45AC-AF96-6604448760E7}" srcOrd="0" destOrd="0" presId="urn:microsoft.com/office/officeart/2005/8/layout/hierarchy1"/>
    <dgm:cxn modelId="{20627179-BEDB-43D3-AD7A-0207C213FA72}" type="presParOf" srcId="{88C6A68F-AB9B-45AC-AF96-6604448760E7}" destId="{5983F6C5-D447-4DC7-A99D-5E68D9B30F84}" srcOrd="0" destOrd="0" presId="urn:microsoft.com/office/officeart/2005/8/layout/hierarchy1"/>
    <dgm:cxn modelId="{545D82C2-2B6D-4C02-B0D7-713859DF8885}" type="presParOf" srcId="{88C6A68F-AB9B-45AC-AF96-6604448760E7}" destId="{EEDD83E1-90F5-46AE-953D-F38EA406DDA4}" srcOrd="1" destOrd="0" presId="urn:microsoft.com/office/officeart/2005/8/layout/hierarchy1"/>
    <dgm:cxn modelId="{C7726CD1-5166-4775-BCEB-497D2A22085E}" type="presParOf" srcId="{A0AE1F98-E93A-4661-8F81-E307B42B1873}" destId="{6BAEF356-5F39-46CB-8457-37CD354724D7}" srcOrd="1" destOrd="0" presId="urn:microsoft.com/office/officeart/2005/8/layout/hierarchy1"/>
    <dgm:cxn modelId="{672E72A8-E738-424B-B1D8-63CBEDD30AF2}" type="presParOf" srcId="{2BBABD93-A426-43C9-8D41-8F39734CFC96}" destId="{089B715C-806E-4577-B9A3-0F83CE543AB5}" srcOrd="6" destOrd="0" presId="urn:microsoft.com/office/officeart/2005/8/layout/hierarchy1"/>
    <dgm:cxn modelId="{0D5F95B8-1B39-4861-8153-390BAB85F833}" type="presParOf" srcId="{2BBABD93-A426-43C9-8D41-8F39734CFC96}" destId="{8397B5DE-C2AE-4A82-B0CD-271025A204A0}" srcOrd="7" destOrd="0" presId="urn:microsoft.com/office/officeart/2005/8/layout/hierarchy1"/>
    <dgm:cxn modelId="{9CF5FA19-45D6-4022-863E-6CC9B3B28401}" type="presParOf" srcId="{8397B5DE-C2AE-4A82-B0CD-271025A204A0}" destId="{396D0B7D-677A-472F-B0D1-6D67818A4F83}" srcOrd="0" destOrd="0" presId="urn:microsoft.com/office/officeart/2005/8/layout/hierarchy1"/>
    <dgm:cxn modelId="{3CB1EEA5-5904-4126-9754-F6E1F58AEF5F}" type="presParOf" srcId="{396D0B7D-677A-472F-B0D1-6D67818A4F83}" destId="{9C048E29-A479-4E59-987E-1FF4A8415F25}" srcOrd="0" destOrd="0" presId="urn:microsoft.com/office/officeart/2005/8/layout/hierarchy1"/>
    <dgm:cxn modelId="{EF0A1721-8587-46A8-B15A-35121AFE094C}" type="presParOf" srcId="{396D0B7D-677A-472F-B0D1-6D67818A4F83}" destId="{8969D266-D75B-4954-8671-CDDAFB28CED2}" srcOrd="1" destOrd="0" presId="urn:microsoft.com/office/officeart/2005/8/layout/hierarchy1"/>
    <dgm:cxn modelId="{14F241C8-1A60-493F-837D-CCBC8ADDA124}"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9" qsCatId="simple" csTypeId="urn:microsoft.com/office/officeart/2005/8/colors/accent1_2#13" csCatId="accent1" phldr="1"/>
      <dgm:spPr/>
      <dgm:t>
        <a:bodyPr/>
        <a:lstStyle/>
        <a:p>
          <a:endParaRPr lang="el-GR"/>
        </a:p>
      </dgm:t>
    </dgm:pt>
    <dgm:pt modelId="{EB639905-1B45-4D3D-8A06-FA10C1AF688A}">
      <dgm:prSet phldrT="[Text]"/>
      <dgm:spPr/>
      <dgm:t>
        <a:bodyPr/>
        <a:lstStyle/>
        <a:p>
          <a:r>
            <a:rPr lang="bg-BG" dirty="0" smtClean="0"/>
            <a:t>Физическонасилие над деца-континиум</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bg-BG" dirty="0" smtClean="0"/>
            <a:t>Леко телесно наказание</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bg-BG" dirty="0" smtClean="0"/>
            <a:t>Интензивно телесно наказание</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bg-BG" dirty="0" smtClean="0"/>
            <a:t>Фатално физическо насилие</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r>
            <a:rPr lang="bg-BG" dirty="0" smtClean="0"/>
            <a:t>Физическо насилие</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E9702E23-0424-4F7F-92C2-033BE3869E07}" type="presOf" srcId="{E085FB48-F7B2-4368-BF8F-F841C63EEEBB}" destId="{EEDD83E1-90F5-46AE-953D-F38EA406DDA4}" srcOrd="0" destOrd="0" presId="urn:microsoft.com/office/officeart/2005/8/layout/hierarchy1"/>
    <dgm:cxn modelId="{58D38922-3A01-4B30-919A-582C003A1ECA}" type="presOf" srcId="{99EE787B-7AB7-403E-AE4D-C06B16710EEB}" destId="{089B715C-806E-4577-B9A3-0F83CE543AB5}" srcOrd="0" destOrd="0" presId="urn:microsoft.com/office/officeart/2005/8/layout/hierarchy1"/>
    <dgm:cxn modelId="{616550BE-5CE0-4C4F-949E-AE5B33045B77}" type="presOf" srcId="{EB639905-1B45-4D3D-8A06-FA10C1AF688A}" destId="{7CBEB7DD-5141-4B8C-9FDC-665588828482}" srcOrd="0" destOrd="0" presId="urn:microsoft.com/office/officeart/2005/8/layout/hierarchy1"/>
    <dgm:cxn modelId="{6AF2ABCE-DC57-44A8-B12A-7168528B57DD}" type="presOf" srcId="{258D5777-DF97-4D4D-ACE3-7900F21159A7}" destId="{992C646E-EC8C-4B4A-BBFC-4151AB0A0BA6}"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ED813588-FBD2-4969-8D73-0F14CA05F6E2}" type="presOf" srcId="{EEC5A663-2B1E-4A26-A511-FCA2FADFF08D}" destId="{0BF7455A-97F5-4479-8DBE-A37F552966CF}" srcOrd="0" destOrd="0" presId="urn:microsoft.com/office/officeart/2005/8/layout/hierarchy1"/>
    <dgm:cxn modelId="{CD68E9A1-1A5D-4C93-9390-F3DBEBBF26BA}" type="presOf" srcId="{A88FBC96-D707-4A0C-B6F1-7B3BA0B210E2}" destId="{63001169-7F07-469A-AAD6-69935245173A}" srcOrd="0" destOrd="0" presId="urn:microsoft.com/office/officeart/2005/8/layout/hierarchy1"/>
    <dgm:cxn modelId="{563CF361-5035-4C4E-82DB-3245E3442380}" type="presOf" srcId="{0554A9E0-BCD7-4EAE-9D61-00D52F815CBE}" destId="{C105FDE4-7E35-438A-8EDB-EDBE8779E92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B3C02DDF-9047-49E3-B016-AF19A887134A}" type="presOf" srcId="{2D940832-264A-4EC4-B310-313E1315CB5A}" destId="{C3110282-B9DC-4EBE-A59B-5E45A5163BB3}" srcOrd="0" destOrd="0" presId="urn:microsoft.com/office/officeart/2005/8/layout/hierarchy1"/>
    <dgm:cxn modelId="{DB1E5ECF-DDCD-4650-A044-E5F66FD2286C}" type="presOf" srcId="{BF263077-F560-438E-BC0B-458394E6B0A5}" destId="{5647EEB3-B587-4D65-8EC7-96E7C85660E2}"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70DB7755-1DCC-419D-820C-D9CE3C4545E3}" type="presOf" srcId="{B75C1042-C4A8-4CB2-90F7-8E3E4A78B009}" destId="{8969D266-D75B-4954-8671-CDDAFB28CED2}" srcOrd="0" destOrd="0" presId="urn:microsoft.com/office/officeart/2005/8/layout/hierarchy1"/>
    <dgm:cxn modelId="{8EF8DA58-B28E-4726-B23F-17F52E71B90F}" type="presParOf" srcId="{C105FDE4-7E35-438A-8EDB-EDBE8779E923}" destId="{241CC9C0-63DE-4BA2-90A5-9FCD3CBF0E4F}" srcOrd="0" destOrd="0" presId="urn:microsoft.com/office/officeart/2005/8/layout/hierarchy1"/>
    <dgm:cxn modelId="{BD880DDE-6C8D-4208-86BC-65E0E04CA69C}" type="presParOf" srcId="{241CC9C0-63DE-4BA2-90A5-9FCD3CBF0E4F}" destId="{E8CC2055-8D73-47CF-BF4A-B9A1F4576C17}" srcOrd="0" destOrd="0" presId="urn:microsoft.com/office/officeart/2005/8/layout/hierarchy1"/>
    <dgm:cxn modelId="{A4BB6C33-C2EF-445D-9C81-FAA677678AC2}" type="presParOf" srcId="{E8CC2055-8D73-47CF-BF4A-B9A1F4576C17}" destId="{851605BD-B8CD-48E0-8D81-E13A375CB923}" srcOrd="0" destOrd="0" presId="urn:microsoft.com/office/officeart/2005/8/layout/hierarchy1"/>
    <dgm:cxn modelId="{CFCD02B5-A998-4FFF-87DB-3722C1355C1D}" type="presParOf" srcId="{E8CC2055-8D73-47CF-BF4A-B9A1F4576C17}" destId="{7CBEB7DD-5141-4B8C-9FDC-665588828482}" srcOrd="1" destOrd="0" presId="urn:microsoft.com/office/officeart/2005/8/layout/hierarchy1"/>
    <dgm:cxn modelId="{3D1112DE-DA20-4709-8FF9-BFE3449218AB}" type="presParOf" srcId="{241CC9C0-63DE-4BA2-90A5-9FCD3CBF0E4F}" destId="{2BBABD93-A426-43C9-8D41-8F39734CFC96}" srcOrd="1" destOrd="0" presId="urn:microsoft.com/office/officeart/2005/8/layout/hierarchy1"/>
    <dgm:cxn modelId="{80762F60-06AC-4730-8264-4A55387BE5D4}" type="presParOf" srcId="{2BBABD93-A426-43C9-8D41-8F39734CFC96}" destId="{5647EEB3-B587-4D65-8EC7-96E7C85660E2}" srcOrd="0" destOrd="0" presId="urn:microsoft.com/office/officeart/2005/8/layout/hierarchy1"/>
    <dgm:cxn modelId="{C6B22098-B2E5-4619-A025-161677489630}" type="presParOf" srcId="{2BBABD93-A426-43C9-8D41-8F39734CFC96}" destId="{EF977C1A-40A6-4BC1-BE18-5A5F1646B351}" srcOrd="1" destOrd="0" presId="urn:microsoft.com/office/officeart/2005/8/layout/hierarchy1"/>
    <dgm:cxn modelId="{56DD1EC0-A103-4066-8B28-F4719CD5B286}" type="presParOf" srcId="{EF977C1A-40A6-4BC1-BE18-5A5F1646B351}" destId="{B75987CF-EC18-4E26-960D-F25450756DE8}" srcOrd="0" destOrd="0" presId="urn:microsoft.com/office/officeart/2005/8/layout/hierarchy1"/>
    <dgm:cxn modelId="{48873D21-DC39-42A5-9274-F38736977BFB}" type="presParOf" srcId="{B75987CF-EC18-4E26-960D-F25450756DE8}" destId="{19A87325-43D7-4D5B-8F72-C7CCF228A17B}" srcOrd="0" destOrd="0" presId="urn:microsoft.com/office/officeart/2005/8/layout/hierarchy1"/>
    <dgm:cxn modelId="{4DCBF3D7-D4C0-454D-BA51-B644FBD68E4E}" type="presParOf" srcId="{B75987CF-EC18-4E26-960D-F25450756DE8}" destId="{63001169-7F07-469A-AAD6-69935245173A}" srcOrd="1" destOrd="0" presId="urn:microsoft.com/office/officeart/2005/8/layout/hierarchy1"/>
    <dgm:cxn modelId="{AD3951C4-DDD3-4144-A4E4-03E18F32A5BC}" type="presParOf" srcId="{EF977C1A-40A6-4BC1-BE18-5A5F1646B351}" destId="{FFBD525D-5222-497A-BB38-28427F64F6E6}" srcOrd="1" destOrd="0" presId="urn:microsoft.com/office/officeart/2005/8/layout/hierarchy1"/>
    <dgm:cxn modelId="{0EB75098-A0DE-4212-81B1-7D82F3DA2E0E}" type="presParOf" srcId="{2BBABD93-A426-43C9-8D41-8F39734CFC96}" destId="{992C646E-EC8C-4B4A-BBFC-4151AB0A0BA6}" srcOrd="2" destOrd="0" presId="urn:microsoft.com/office/officeart/2005/8/layout/hierarchy1"/>
    <dgm:cxn modelId="{4D4AF227-39AC-4A84-9729-C0E0418B7F5C}" type="presParOf" srcId="{2BBABD93-A426-43C9-8D41-8F39734CFC96}" destId="{26CC1B12-65B6-4675-9554-A99000E4FB6F}" srcOrd="3" destOrd="0" presId="urn:microsoft.com/office/officeart/2005/8/layout/hierarchy1"/>
    <dgm:cxn modelId="{401BC208-BDF2-431A-AD8D-5F2B4A6E9216}" type="presParOf" srcId="{26CC1B12-65B6-4675-9554-A99000E4FB6F}" destId="{35E1508A-9BB2-4700-AF46-DF48A3A4CDDA}" srcOrd="0" destOrd="0" presId="urn:microsoft.com/office/officeart/2005/8/layout/hierarchy1"/>
    <dgm:cxn modelId="{58B31C14-6C63-42AB-A6DE-F941B17FF62C}" type="presParOf" srcId="{35E1508A-9BB2-4700-AF46-DF48A3A4CDDA}" destId="{E3AD7F03-A539-47AD-B371-8D0E964B86BF}" srcOrd="0" destOrd="0" presId="urn:microsoft.com/office/officeart/2005/8/layout/hierarchy1"/>
    <dgm:cxn modelId="{12C94E9F-AD24-4F00-8106-1E5B3EA8573C}" type="presParOf" srcId="{35E1508A-9BB2-4700-AF46-DF48A3A4CDDA}" destId="{0BF7455A-97F5-4479-8DBE-A37F552966CF}" srcOrd="1" destOrd="0" presId="urn:microsoft.com/office/officeart/2005/8/layout/hierarchy1"/>
    <dgm:cxn modelId="{032B4445-8193-4CAE-A74E-A9BE027C274C}" type="presParOf" srcId="{26CC1B12-65B6-4675-9554-A99000E4FB6F}" destId="{8DAED024-8654-4E5E-AB6F-574C3A497690}" srcOrd="1" destOrd="0" presId="urn:microsoft.com/office/officeart/2005/8/layout/hierarchy1"/>
    <dgm:cxn modelId="{881EDA5F-04F2-4547-B7D6-BCA9FC3698DE}" type="presParOf" srcId="{2BBABD93-A426-43C9-8D41-8F39734CFC96}" destId="{C3110282-B9DC-4EBE-A59B-5E45A5163BB3}" srcOrd="4" destOrd="0" presId="urn:microsoft.com/office/officeart/2005/8/layout/hierarchy1"/>
    <dgm:cxn modelId="{0E9A7C83-A904-4F3D-8F77-D1B095A62225}" type="presParOf" srcId="{2BBABD93-A426-43C9-8D41-8F39734CFC96}" destId="{A0AE1F98-E93A-4661-8F81-E307B42B1873}" srcOrd="5" destOrd="0" presId="urn:microsoft.com/office/officeart/2005/8/layout/hierarchy1"/>
    <dgm:cxn modelId="{7D9CB157-F17F-4B59-BE70-56B624E76D5D}" type="presParOf" srcId="{A0AE1F98-E93A-4661-8F81-E307B42B1873}" destId="{88C6A68F-AB9B-45AC-AF96-6604448760E7}" srcOrd="0" destOrd="0" presId="urn:microsoft.com/office/officeart/2005/8/layout/hierarchy1"/>
    <dgm:cxn modelId="{D108E21E-B333-490D-9E5A-760F33764756}" type="presParOf" srcId="{88C6A68F-AB9B-45AC-AF96-6604448760E7}" destId="{5983F6C5-D447-4DC7-A99D-5E68D9B30F84}" srcOrd="0" destOrd="0" presId="urn:microsoft.com/office/officeart/2005/8/layout/hierarchy1"/>
    <dgm:cxn modelId="{6A3B8A67-DFC7-4E31-98C1-4AA98E82FCC7}" type="presParOf" srcId="{88C6A68F-AB9B-45AC-AF96-6604448760E7}" destId="{EEDD83E1-90F5-46AE-953D-F38EA406DDA4}" srcOrd="1" destOrd="0" presId="urn:microsoft.com/office/officeart/2005/8/layout/hierarchy1"/>
    <dgm:cxn modelId="{72516AF2-8947-4DC0-AAD7-1FD23EE6BF7F}" type="presParOf" srcId="{A0AE1F98-E93A-4661-8F81-E307B42B1873}" destId="{6BAEF356-5F39-46CB-8457-37CD354724D7}" srcOrd="1" destOrd="0" presId="urn:microsoft.com/office/officeart/2005/8/layout/hierarchy1"/>
    <dgm:cxn modelId="{8A306FA4-2C7B-4C3C-A30C-B1F5E4CE748D}" type="presParOf" srcId="{2BBABD93-A426-43C9-8D41-8F39734CFC96}" destId="{089B715C-806E-4577-B9A3-0F83CE543AB5}" srcOrd="6" destOrd="0" presId="urn:microsoft.com/office/officeart/2005/8/layout/hierarchy1"/>
    <dgm:cxn modelId="{AA1B4054-27FC-448A-9BF9-90BC16ADDCAD}" type="presParOf" srcId="{2BBABD93-A426-43C9-8D41-8F39734CFC96}" destId="{8397B5DE-C2AE-4A82-B0CD-271025A204A0}" srcOrd="7" destOrd="0" presId="urn:microsoft.com/office/officeart/2005/8/layout/hierarchy1"/>
    <dgm:cxn modelId="{B5486A93-0F51-4265-ADBB-E27511DEDED2}" type="presParOf" srcId="{8397B5DE-C2AE-4A82-B0CD-271025A204A0}" destId="{396D0B7D-677A-472F-B0D1-6D67818A4F83}" srcOrd="0" destOrd="0" presId="urn:microsoft.com/office/officeart/2005/8/layout/hierarchy1"/>
    <dgm:cxn modelId="{650AFCCE-8DC5-4960-946D-DBCD1C6AA696}" type="presParOf" srcId="{396D0B7D-677A-472F-B0D1-6D67818A4F83}" destId="{9C048E29-A479-4E59-987E-1FF4A8415F25}" srcOrd="0" destOrd="0" presId="urn:microsoft.com/office/officeart/2005/8/layout/hierarchy1"/>
    <dgm:cxn modelId="{AE98FD95-4665-48F8-8813-6BC65F45C13A}" type="presParOf" srcId="{396D0B7D-677A-472F-B0D1-6D67818A4F83}" destId="{8969D266-D75B-4954-8671-CDDAFB28CED2}" srcOrd="1" destOrd="0" presId="urn:microsoft.com/office/officeart/2005/8/layout/hierarchy1"/>
    <dgm:cxn modelId="{3B06C0C6-5DA9-4192-B085-EA3DC937C15B}"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0" qsCatId="simple" csTypeId="urn:microsoft.com/office/officeart/2005/8/colors/accent1_2#14" csCatId="accent1" phldr="1"/>
      <dgm:spPr/>
      <dgm:t>
        <a:bodyPr/>
        <a:lstStyle/>
        <a:p>
          <a:endParaRPr lang="el-GR"/>
        </a:p>
      </dgm:t>
    </dgm:pt>
    <dgm:pt modelId="{EB639905-1B45-4D3D-8A06-FA10C1AF688A}">
      <dgm:prSet phldrT="[Text]"/>
      <dgm:spPr/>
      <dgm:t>
        <a:bodyPr/>
        <a:lstStyle/>
        <a:p>
          <a:r>
            <a:rPr lang="bg-BG" dirty="0" smtClean="0"/>
            <a:t>Сексуално насилие над деца-континиум</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bg-BG" dirty="0" smtClean="0"/>
            <a:t>Излагане на порнографски материали</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bg-BG" dirty="0" smtClean="0"/>
            <a:t>Вербално сексуално насилие</a:t>
          </a:r>
          <a:endParaRPr lang="en-US" dirty="0" smtClean="0"/>
        </a:p>
        <a:p>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bg-BG" dirty="0" smtClean="0"/>
            <a:t>Сексуално насилие / изнасилване</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r>
            <a:rPr lang="ru-RU" dirty="0" smtClean="0"/>
            <a:t>Сексуално насилие, което включва физически контакт</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custLinFactNeighborX="2853" custLinFactNeighborY="1123">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0E7E4E3C-59BF-4C0A-A687-3B37B6E90DEB}" type="presOf" srcId="{EB639905-1B45-4D3D-8A06-FA10C1AF688A}" destId="{7CBEB7DD-5141-4B8C-9FDC-665588828482}" srcOrd="0" destOrd="0" presId="urn:microsoft.com/office/officeart/2005/8/layout/hierarchy1"/>
    <dgm:cxn modelId="{762C0F9D-B0E7-4821-BD2C-67A4BCA0299D}" type="presOf" srcId="{99EE787B-7AB7-403E-AE4D-C06B16710EEB}" destId="{089B715C-806E-4577-B9A3-0F83CE543AB5}"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E318D1BD-A7E8-46D6-93BD-126148B45185}" type="presOf" srcId="{E085FB48-F7B2-4368-BF8F-F841C63EEEBB}" destId="{EEDD83E1-90F5-46AE-953D-F38EA406DDA4}"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E0BDDE80-6BBB-454E-8664-80569AE9EDCD}" type="presOf" srcId="{B75C1042-C4A8-4CB2-90F7-8E3E4A78B009}" destId="{8969D266-D75B-4954-8671-CDDAFB28CED2}" srcOrd="0" destOrd="0" presId="urn:microsoft.com/office/officeart/2005/8/layout/hierarchy1"/>
    <dgm:cxn modelId="{2B6C8ABE-0A75-4845-B7BD-6E9B571AF72E}" type="presOf" srcId="{EEC5A663-2B1E-4A26-A511-FCA2FADFF08D}" destId="{0BF7455A-97F5-4479-8DBE-A37F552966CF}" srcOrd="0" destOrd="0" presId="urn:microsoft.com/office/officeart/2005/8/layout/hierarchy1"/>
    <dgm:cxn modelId="{843A1B04-8D65-407D-AF04-8F9B3318E2B5}" type="presOf" srcId="{258D5777-DF97-4D4D-ACE3-7900F21159A7}" destId="{992C646E-EC8C-4B4A-BBFC-4151AB0A0BA6}" srcOrd="0" destOrd="0" presId="urn:microsoft.com/office/officeart/2005/8/layout/hierarchy1"/>
    <dgm:cxn modelId="{F9217866-E1BB-4269-9C11-45C26BFC92CF}" type="presOf" srcId="{BF263077-F560-438E-BC0B-458394E6B0A5}" destId="{5647EEB3-B587-4D65-8EC7-96E7C85660E2}" srcOrd="0" destOrd="0" presId="urn:microsoft.com/office/officeart/2005/8/layout/hierarchy1"/>
    <dgm:cxn modelId="{8A8DBBD8-36EA-4025-AAB1-F0AE2A7D5BB3}" type="presOf" srcId="{A88FBC96-D707-4A0C-B6F1-7B3BA0B210E2}" destId="{63001169-7F07-469A-AAD6-69935245173A}" srcOrd="0" destOrd="0" presId="urn:microsoft.com/office/officeart/2005/8/layout/hierarchy1"/>
    <dgm:cxn modelId="{297257F6-4E17-423A-99CE-DC661378A91D}" type="presOf" srcId="{0554A9E0-BCD7-4EAE-9D61-00D52F815CBE}" destId="{C105FDE4-7E35-438A-8EDB-EDBE8779E923}" srcOrd="0" destOrd="0" presId="urn:microsoft.com/office/officeart/2005/8/layout/hierarchy1"/>
    <dgm:cxn modelId="{C224651C-B02B-47E4-BEF2-1A044A94715B}" type="presOf" srcId="{2D940832-264A-4EC4-B310-313E1315CB5A}" destId="{C3110282-B9DC-4EBE-A59B-5E45A5163BB3}"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C39E7F17-7977-4E83-B746-57E0DF9771E4}" type="presParOf" srcId="{C105FDE4-7E35-438A-8EDB-EDBE8779E923}" destId="{241CC9C0-63DE-4BA2-90A5-9FCD3CBF0E4F}" srcOrd="0" destOrd="0" presId="urn:microsoft.com/office/officeart/2005/8/layout/hierarchy1"/>
    <dgm:cxn modelId="{07223D50-B7BD-48A5-9969-2445D4C89BC3}" type="presParOf" srcId="{241CC9C0-63DE-4BA2-90A5-9FCD3CBF0E4F}" destId="{E8CC2055-8D73-47CF-BF4A-B9A1F4576C17}" srcOrd="0" destOrd="0" presId="urn:microsoft.com/office/officeart/2005/8/layout/hierarchy1"/>
    <dgm:cxn modelId="{E4F1E031-2123-4609-96B5-7499A167CF7D}" type="presParOf" srcId="{E8CC2055-8D73-47CF-BF4A-B9A1F4576C17}" destId="{851605BD-B8CD-48E0-8D81-E13A375CB923}" srcOrd="0" destOrd="0" presId="urn:microsoft.com/office/officeart/2005/8/layout/hierarchy1"/>
    <dgm:cxn modelId="{6885E730-99EB-484A-88CF-0735D95CC142}" type="presParOf" srcId="{E8CC2055-8D73-47CF-BF4A-B9A1F4576C17}" destId="{7CBEB7DD-5141-4B8C-9FDC-665588828482}" srcOrd="1" destOrd="0" presId="urn:microsoft.com/office/officeart/2005/8/layout/hierarchy1"/>
    <dgm:cxn modelId="{2F818334-D2D8-4811-8BA6-CC27B4B8B412}" type="presParOf" srcId="{241CC9C0-63DE-4BA2-90A5-9FCD3CBF0E4F}" destId="{2BBABD93-A426-43C9-8D41-8F39734CFC96}" srcOrd="1" destOrd="0" presId="urn:microsoft.com/office/officeart/2005/8/layout/hierarchy1"/>
    <dgm:cxn modelId="{761A6F65-641D-48BF-B7AB-8D6135B832AA}" type="presParOf" srcId="{2BBABD93-A426-43C9-8D41-8F39734CFC96}" destId="{5647EEB3-B587-4D65-8EC7-96E7C85660E2}" srcOrd="0" destOrd="0" presId="urn:microsoft.com/office/officeart/2005/8/layout/hierarchy1"/>
    <dgm:cxn modelId="{16D39965-ADC2-4EA1-A265-E60C4FBE1E41}" type="presParOf" srcId="{2BBABD93-A426-43C9-8D41-8F39734CFC96}" destId="{EF977C1A-40A6-4BC1-BE18-5A5F1646B351}" srcOrd="1" destOrd="0" presId="urn:microsoft.com/office/officeart/2005/8/layout/hierarchy1"/>
    <dgm:cxn modelId="{0732CF06-CC33-4E25-BD50-507B090A15AC}" type="presParOf" srcId="{EF977C1A-40A6-4BC1-BE18-5A5F1646B351}" destId="{B75987CF-EC18-4E26-960D-F25450756DE8}" srcOrd="0" destOrd="0" presId="urn:microsoft.com/office/officeart/2005/8/layout/hierarchy1"/>
    <dgm:cxn modelId="{A8C18EDA-EDD8-4534-B40A-DFFFD95C6AD5}" type="presParOf" srcId="{B75987CF-EC18-4E26-960D-F25450756DE8}" destId="{19A87325-43D7-4D5B-8F72-C7CCF228A17B}" srcOrd="0" destOrd="0" presId="urn:microsoft.com/office/officeart/2005/8/layout/hierarchy1"/>
    <dgm:cxn modelId="{9FF75DE8-0F97-4017-9B49-B55BAD35D4FA}" type="presParOf" srcId="{B75987CF-EC18-4E26-960D-F25450756DE8}" destId="{63001169-7F07-469A-AAD6-69935245173A}" srcOrd="1" destOrd="0" presId="urn:microsoft.com/office/officeart/2005/8/layout/hierarchy1"/>
    <dgm:cxn modelId="{A4926ABB-3FE0-430D-9425-7D361145F54E}" type="presParOf" srcId="{EF977C1A-40A6-4BC1-BE18-5A5F1646B351}" destId="{FFBD525D-5222-497A-BB38-28427F64F6E6}" srcOrd="1" destOrd="0" presId="urn:microsoft.com/office/officeart/2005/8/layout/hierarchy1"/>
    <dgm:cxn modelId="{197E7960-26C4-40BE-A8EB-3300F30BDA36}" type="presParOf" srcId="{2BBABD93-A426-43C9-8D41-8F39734CFC96}" destId="{992C646E-EC8C-4B4A-BBFC-4151AB0A0BA6}" srcOrd="2" destOrd="0" presId="urn:microsoft.com/office/officeart/2005/8/layout/hierarchy1"/>
    <dgm:cxn modelId="{7E6F27EB-7934-4D67-98FA-16FF63DAC12E}" type="presParOf" srcId="{2BBABD93-A426-43C9-8D41-8F39734CFC96}" destId="{26CC1B12-65B6-4675-9554-A99000E4FB6F}" srcOrd="3" destOrd="0" presId="urn:microsoft.com/office/officeart/2005/8/layout/hierarchy1"/>
    <dgm:cxn modelId="{F816265F-CCC3-437B-AD35-BBCA86D0F032}" type="presParOf" srcId="{26CC1B12-65B6-4675-9554-A99000E4FB6F}" destId="{35E1508A-9BB2-4700-AF46-DF48A3A4CDDA}" srcOrd="0" destOrd="0" presId="urn:microsoft.com/office/officeart/2005/8/layout/hierarchy1"/>
    <dgm:cxn modelId="{7F7D6B27-500E-4A03-9064-DEF6DDF2C260}" type="presParOf" srcId="{35E1508A-9BB2-4700-AF46-DF48A3A4CDDA}" destId="{E3AD7F03-A539-47AD-B371-8D0E964B86BF}" srcOrd="0" destOrd="0" presId="urn:microsoft.com/office/officeart/2005/8/layout/hierarchy1"/>
    <dgm:cxn modelId="{2DA19253-0E65-4EB4-8378-C9449AA1394C}" type="presParOf" srcId="{35E1508A-9BB2-4700-AF46-DF48A3A4CDDA}" destId="{0BF7455A-97F5-4479-8DBE-A37F552966CF}" srcOrd="1" destOrd="0" presId="urn:microsoft.com/office/officeart/2005/8/layout/hierarchy1"/>
    <dgm:cxn modelId="{139AA374-F76E-44C3-A766-22113B6C38E3}" type="presParOf" srcId="{26CC1B12-65B6-4675-9554-A99000E4FB6F}" destId="{8DAED024-8654-4E5E-AB6F-574C3A497690}" srcOrd="1" destOrd="0" presId="urn:microsoft.com/office/officeart/2005/8/layout/hierarchy1"/>
    <dgm:cxn modelId="{69622C7B-F726-43A2-8E55-65F28620C9A2}" type="presParOf" srcId="{2BBABD93-A426-43C9-8D41-8F39734CFC96}" destId="{C3110282-B9DC-4EBE-A59B-5E45A5163BB3}" srcOrd="4" destOrd="0" presId="urn:microsoft.com/office/officeart/2005/8/layout/hierarchy1"/>
    <dgm:cxn modelId="{9E048623-9ADA-4B8E-9C9F-D6D4C0A44172}" type="presParOf" srcId="{2BBABD93-A426-43C9-8D41-8F39734CFC96}" destId="{A0AE1F98-E93A-4661-8F81-E307B42B1873}" srcOrd="5" destOrd="0" presId="urn:microsoft.com/office/officeart/2005/8/layout/hierarchy1"/>
    <dgm:cxn modelId="{6D50314A-9CEA-4289-8562-C10892F341F5}" type="presParOf" srcId="{A0AE1F98-E93A-4661-8F81-E307B42B1873}" destId="{88C6A68F-AB9B-45AC-AF96-6604448760E7}" srcOrd="0" destOrd="0" presId="urn:microsoft.com/office/officeart/2005/8/layout/hierarchy1"/>
    <dgm:cxn modelId="{89FCE658-BEB4-46BF-9710-805F0C56C31B}" type="presParOf" srcId="{88C6A68F-AB9B-45AC-AF96-6604448760E7}" destId="{5983F6C5-D447-4DC7-A99D-5E68D9B30F84}" srcOrd="0" destOrd="0" presId="urn:microsoft.com/office/officeart/2005/8/layout/hierarchy1"/>
    <dgm:cxn modelId="{50E14D30-9A5D-4C3E-87B1-FD3831D3442D}" type="presParOf" srcId="{88C6A68F-AB9B-45AC-AF96-6604448760E7}" destId="{EEDD83E1-90F5-46AE-953D-F38EA406DDA4}" srcOrd="1" destOrd="0" presId="urn:microsoft.com/office/officeart/2005/8/layout/hierarchy1"/>
    <dgm:cxn modelId="{4DAE4E4F-9DB3-468D-AD19-AF324C4A5B90}" type="presParOf" srcId="{A0AE1F98-E93A-4661-8F81-E307B42B1873}" destId="{6BAEF356-5F39-46CB-8457-37CD354724D7}" srcOrd="1" destOrd="0" presId="urn:microsoft.com/office/officeart/2005/8/layout/hierarchy1"/>
    <dgm:cxn modelId="{39F6FB63-0CD4-40B3-9792-E13C31BABD48}" type="presParOf" srcId="{2BBABD93-A426-43C9-8D41-8F39734CFC96}" destId="{089B715C-806E-4577-B9A3-0F83CE543AB5}" srcOrd="6" destOrd="0" presId="urn:microsoft.com/office/officeart/2005/8/layout/hierarchy1"/>
    <dgm:cxn modelId="{81755BC3-0681-49D4-ABE0-3FECBC48FFA5}" type="presParOf" srcId="{2BBABD93-A426-43C9-8D41-8F39734CFC96}" destId="{8397B5DE-C2AE-4A82-B0CD-271025A204A0}" srcOrd="7" destOrd="0" presId="urn:microsoft.com/office/officeart/2005/8/layout/hierarchy1"/>
    <dgm:cxn modelId="{FA5ACC8F-9682-4760-B3BB-E5DB255FFF14}" type="presParOf" srcId="{8397B5DE-C2AE-4A82-B0CD-271025A204A0}" destId="{396D0B7D-677A-472F-B0D1-6D67818A4F83}" srcOrd="0" destOrd="0" presId="urn:microsoft.com/office/officeart/2005/8/layout/hierarchy1"/>
    <dgm:cxn modelId="{83B4A4DB-90B1-4E19-B453-AE682A413CAE}" type="presParOf" srcId="{396D0B7D-677A-472F-B0D1-6D67818A4F83}" destId="{9C048E29-A479-4E59-987E-1FF4A8415F25}" srcOrd="0" destOrd="0" presId="urn:microsoft.com/office/officeart/2005/8/layout/hierarchy1"/>
    <dgm:cxn modelId="{1472AE03-B744-4CC4-A73E-941230DFBB55}" type="presParOf" srcId="{396D0B7D-677A-472F-B0D1-6D67818A4F83}" destId="{8969D266-D75B-4954-8671-CDDAFB28CED2}" srcOrd="1" destOrd="0" presId="urn:microsoft.com/office/officeart/2005/8/layout/hierarchy1"/>
    <dgm:cxn modelId="{99369C58-3B6E-434A-9322-427DD3761412}"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mayoclinic.org/diseases-conditions/child-abuse/symptoms-causes/syc-20370864"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Child+Abuse+and+Neglect+Monica+L.+&amp;ots=AfYgu7bNKt&amp;sig=k_OcVqSrXFFKKU0MXs4e3VcxzhY&amp;redir_esc=y"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Child+Abuse+and+Neglect+Monica+L.+&amp;ots=AfYgu7bNKt&amp;sig=k_OcVqSrXFFKKU0MXs4e3VcxzhY&amp;redir_esc=y"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mayoclinic.org/diseases-conditions/child-abuse/symptoms-causes/syc-20370864" TargetMode="External"/><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mayoclinic.org/diseases-conditions/child-abuse/symptoms-causes/syc-20370864"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pa-fsa.org/Mandated-Reporters/Recognizing-Child-Abuse-Neglect/Recognizing-Child-Abuse" TargetMode="External"/><Relationship Id="rId7" Type="http://schemas.openxmlformats.org/officeDocument/2006/relationships/hyperlink" Target="https://www.webmd.com/children/child-abuse-signs" TargetMode="External"/><Relationship Id="rId2" Type="http://schemas.openxmlformats.org/officeDocument/2006/relationships/slide" Target="../slides/slide76.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butterflybridgecac.org/resourcesabuseeffects.php" TargetMode="External"/><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14</a:t>
            </a:fld>
            <a:endParaRPr lang="el-GR"/>
          </a:p>
        </p:txBody>
      </p:sp>
    </p:spTree>
    <p:extLst>
      <p:ext uri="{BB962C8B-B14F-4D97-AF65-F5344CB8AC3E}">
        <p14:creationId xmlns="" xmlns:p14="http://schemas.microsoft.com/office/powerpoint/2010/main" val="2929526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term violence has been chosen here to represent all forms of harm to children as listed in article 19, paragraph 1, in conformity with the terminology used in the 2006 United Nations study on violence against children, although the other terms used to describe types of harm (injury, abuse, neglect or negligent treatment, maltreatment and exploitation) carry equal weight. </a:t>
            </a:r>
          </a:p>
          <a:p>
            <a:r>
              <a:rPr lang="en-US" dirty="0" smtClean="0"/>
              <a:t>In common parlance the term violence is often understood to mean only physical harm and/or intentional harm. However, the Committee emphasizes most strongly that the choice of the term violence in the present general comment must not be interpreted in any way to minimize the impact of, and need to address, non-physical and/or non-intentional forms of harm (such as, inter alia, neglect and psychological maltreatment).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 xmlns:p14="http://schemas.microsoft.com/office/powerpoint/2010/main" val="1760600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States parties may refer to such factors in intervention strategies in order to allow proportional responses in the best interests of the child, but definitions must in no way erode the child’s absolute right to human dignity and physical and psychological integrity by describing some forms of violence as legally and/or socially acceptable.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 xmlns:p14="http://schemas.microsoft.com/office/powerpoint/2010/main" val="1074748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States parties need to establish national standards for child well-being, health and development as securing these conditions is the ultimate goal of child </a:t>
            </a:r>
            <a:r>
              <a:rPr lang="en-US" dirty="0" err="1" smtClean="0"/>
              <a:t>caregiving</a:t>
            </a:r>
            <a:r>
              <a:rPr lang="en-US" dirty="0" smtClean="0"/>
              <a:t> and protection.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 xmlns:p14="http://schemas.microsoft.com/office/powerpoint/2010/main" val="2797627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 xmlns:p14="http://schemas.microsoft.com/office/powerpoint/2010/main" val="3381528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defRPr/>
            </a:pPr>
            <a:r>
              <a:rPr lang="en-US" dirty="0" smtClean="0"/>
              <a:t>Every instance when the caregiver systematically endangers the child or fails to fulfill the child’s basic needs, resulting in health and/ or developmental problems for the child.</a:t>
            </a:r>
          </a:p>
          <a:p>
            <a:pPr marL="0" indent="0" algn="just">
              <a:buNone/>
              <a:defRPr/>
            </a:pPr>
            <a:r>
              <a:rPr lang="en-US" dirty="0" smtClean="0"/>
              <a:t>Is seen in various forms, such as in cases when nutrition, medical care, clothing, housing, education, or child monitoring afforded to the child are so intensely inadequate or inappropriate that the child’s health and development are either being overlooked and/or jeopardized.</a:t>
            </a:r>
          </a:p>
          <a:p>
            <a:pPr marL="0" indent="0" algn="just">
              <a:buNone/>
              <a:defRPr/>
            </a:pPr>
            <a:endParaRPr lang="en-US" dirty="0" smtClean="0"/>
          </a:p>
          <a:p>
            <a:pPr marL="0" indent="0" algn="just">
              <a:buNone/>
              <a:defRPr/>
            </a:pPr>
            <a:r>
              <a:rPr lang="en-US" dirty="0" smtClean="0"/>
              <a:t>It includes:</a:t>
            </a:r>
          </a:p>
          <a:p>
            <a:pPr indent="-360000">
              <a:lnSpc>
                <a:spcPct val="120000"/>
              </a:lnSpc>
              <a:spcBef>
                <a:spcPts val="600"/>
              </a:spcBef>
            </a:pPr>
            <a:r>
              <a:rPr lang="en-US" b="1" dirty="0" smtClean="0"/>
              <a:t>Physical neglect</a:t>
            </a:r>
            <a:r>
              <a:rPr lang="en-US" dirty="0" smtClean="0"/>
              <a:t>: failure to protect a child from harm, including through lack of supervision, or failure to provide the child with basic necessities including adequate food, shelter, clothing and basic medical care; </a:t>
            </a:r>
          </a:p>
          <a:p>
            <a:pPr indent="-360000">
              <a:lnSpc>
                <a:spcPct val="120000"/>
              </a:lnSpc>
              <a:spcBef>
                <a:spcPts val="600"/>
              </a:spcBef>
            </a:pPr>
            <a:r>
              <a:rPr lang="en-US" b="1" dirty="0" smtClean="0"/>
              <a:t>Psychological or emotional neglect</a:t>
            </a:r>
            <a:r>
              <a:rPr lang="en-US" dirty="0" smtClean="0"/>
              <a:t>: including lack of any emotional support and love, chronic inattention to the child, caregivers being “psychologically unavailable” by overlooking young children’s cues and signals, and exposure to intimate partner violence, drug or alcohol abuse; </a:t>
            </a:r>
          </a:p>
          <a:p>
            <a:pPr indent="-360000">
              <a:lnSpc>
                <a:spcPct val="120000"/>
              </a:lnSpc>
              <a:spcBef>
                <a:spcPts val="600"/>
              </a:spcBef>
            </a:pPr>
            <a:r>
              <a:rPr lang="en-US" b="1" dirty="0" smtClean="0"/>
              <a:t>Neglect of children’s physical or mental health</a:t>
            </a:r>
            <a:r>
              <a:rPr lang="en-US" dirty="0" smtClean="0"/>
              <a:t>: withholding essential medical care; </a:t>
            </a:r>
          </a:p>
          <a:p>
            <a:pPr indent="-360000">
              <a:lnSpc>
                <a:spcPct val="120000"/>
              </a:lnSpc>
              <a:spcBef>
                <a:spcPts val="600"/>
              </a:spcBef>
            </a:pPr>
            <a:r>
              <a:rPr lang="en-US" b="1" dirty="0" smtClean="0"/>
              <a:t>Educational neglect</a:t>
            </a:r>
            <a:r>
              <a:rPr lang="en-US" dirty="0" smtClean="0"/>
              <a:t>: failure to comply with laws requiring caregivers to secure their children’s education through attendance at school or otherwise; and </a:t>
            </a:r>
          </a:p>
          <a:p>
            <a:pPr indent="-360000">
              <a:lnSpc>
                <a:spcPct val="120000"/>
              </a:lnSpc>
              <a:spcBef>
                <a:spcPts val="600"/>
              </a:spcBef>
            </a:pPr>
            <a:r>
              <a:rPr lang="en-US" b="1" dirty="0" smtClean="0"/>
              <a:t>Abandonment</a:t>
            </a:r>
            <a:r>
              <a:rPr lang="en-US" dirty="0" smtClean="0"/>
              <a:t>: a practice which is of great concern and which can disproportionately affect, inter alia, children out of wedlock and children with disabilities in some societies.</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 xmlns:p14="http://schemas.microsoft.com/office/powerpoint/2010/main" val="281345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 xmlns:p14="http://schemas.microsoft.com/office/powerpoint/2010/main" val="1444003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360000">
              <a:lnSpc>
                <a:spcPct val="120000"/>
              </a:lnSpc>
              <a:spcBef>
                <a:spcPts val="0"/>
              </a:spcBef>
            </a:pPr>
            <a:r>
              <a:rPr lang="en-US" sz="1200" dirty="0" smtClean="0"/>
              <a:t>Includes separate instances and a pattern of continued failure on the part of the caregivers to provide a child with the conditions they need to grow and thrive. This type of abuse includes limiting the child’s movement, their humiliation, the use of threats and blame, discrimination against the child’s person, their ridiculing and other forms of rejection and/or hostile treatment.</a:t>
            </a:r>
          </a:p>
          <a:p>
            <a:pPr indent="-360000">
              <a:lnSpc>
                <a:spcPct val="120000"/>
              </a:lnSpc>
              <a:spcBef>
                <a:spcPts val="0"/>
              </a:spcBef>
            </a:pPr>
            <a:r>
              <a:rPr lang="en-US" sz="1200" dirty="0" smtClean="0"/>
              <a:t>It includes</a:t>
            </a:r>
          </a:p>
          <a:p>
            <a:pPr indent="-360000">
              <a:lnSpc>
                <a:spcPct val="120000"/>
              </a:lnSpc>
              <a:spcBef>
                <a:spcPts val="0"/>
              </a:spcBef>
            </a:pPr>
            <a:r>
              <a:rPr lang="en-US" sz="1200" dirty="0" smtClean="0"/>
              <a:t>All forms of persistent harmful interactions with the child, for example, conveying to children that they are worthless, unloved, unwanted, endangered or only of value in meeting another’s needs </a:t>
            </a:r>
          </a:p>
          <a:p>
            <a:pPr indent="-360000">
              <a:lnSpc>
                <a:spcPct val="120000"/>
              </a:lnSpc>
              <a:spcBef>
                <a:spcPts val="0"/>
              </a:spcBef>
            </a:pPr>
            <a:r>
              <a:rPr lang="en-US" sz="1200" dirty="0" smtClean="0"/>
              <a:t>Scaring, terrorizing and threatening; exploiting and corrupting; spurning and rejecting; isolating, ignoring and </a:t>
            </a:r>
            <a:r>
              <a:rPr lang="en-US" sz="1200" dirty="0" err="1" smtClean="0"/>
              <a:t>favouritism</a:t>
            </a:r>
            <a:endParaRPr lang="en-US" sz="1200" dirty="0" smtClean="0"/>
          </a:p>
          <a:p>
            <a:pPr indent="-360000">
              <a:lnSpc>
                <a:spcPct val="120000"/>
              </a:lnSpc>
              <a:spcBef>
                <a:spcPts val="0"/>
              </a:spcBef>
            </a:pPr>
            <a:r>
              <a:rPr lang="en-US" sz="1200" dirty="0" smtClean="0"/>
              <a:t>Denying emotional responsiveness; neglecting mental health, medical and educational needs</a:t>
            </a:r>
          </a:p>
          <a:p>
            <a:pPr indent="-360000">
              <a:lnSpc>
                <a:spcPct val="120000"/>
              </a:lnSpc>
              <a:spcBef>
                <a:spcPts val="0"/>
              </a:spcBef>
            </a:pPr>
            <a:r>
              <a:rPr lang="en-US" sz="1200" dirty="0" smtClean="0"/>
              <a:t>Insults, name-calling, humiliation, belittling, ridiculing and hurting a child’s feelings</a:t>
            </a:r>
          </a:p>
          <a:p>
            <a:pPr indent="-360000">
              <a:lnSpc>
                <a:spcPct val="120000"/>
              </a:lnSpc>
              <a:spcBef>
                <a:spcPts val="0"/>
              </a:spcBef>
            </a:pPr>
            <a:r>
              <a:rPr lang="en-US" sz="1200" dirty="0" smtClean="0"/>
              <a:t>Exposure to domestic violence </a:t>
            </a:r>
          </a:p>
          <a:p>
            <a:pPr indent="-360000">
              <a:lnSpc>
                <a:spcPct val="120000"/>
              </a:lnSpc>
              <a:spcBef>
                <a:spcPts val="0"/>
              </a:spcBef>
            </a:pPr>
            <a:r>
              <a:rPr lang="en-US" sz="1200" dirty="0" smtClean="0"/>
              <a:t>Placement in solitary confinement, isolation or humiliating or degrading conditions of detention and </a:t>
            </a:r>
          </a:p>
          <a:p>
            <a:pPr indent="-360000">
              <a:lnSpc>
                <a:spcPct val="120000"/>
              </a:lnSpc>
              <a:spcBef>
                <a:spcPts val="0"/>
              </a:spcBef>
            </a:pPr>
            <a:r>
              <a:rPr lang="en-US" sz="1200" dirty="0" smtClean="0"/>
              <a:t>Psychological bullying and hazing by adults or other children, including via information and communication technologies (ICTs) such as mobile phones and the Internet (known as “cyberbullying”)</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 xmlns:p14="http://schemas.microsoft.com/office/powerpoint/2010/main" val="2063857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6</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indent="0" algn="just">
              <a:lnSpc>
                <a:spcPct val="170000"/>
              </a:lnSpc>
              <a:buNone/>
              <a:defRPr/>
            </a:pPr>
            <a:r>
              <a:rPr lang="el-GR" dirty="0" smtClean="0"/>
              <a:t>…</a:t>
            </a:r>
            <a:r>
              <a:rPr lang="en-US" dirty="0" smtClean="0"/>
              <a:t> is defined as the intentional use of violence against a child’s body, which causes or may cause harm affecting the child’s health, survival, growth or their dignity.</a:t>
            </a:r>
            <a:r>
              <a:rPr lang="el-GR" dirty="0" smtClean="0"/>
              <a:t> </a:t>
            </a:r>
            <a:r>
              <a:rPr lang="en-US" dirty="0" smtClean="0"/>
              <a:t>Violence on the body includes all types of blows, beatings, kicking, shaking, biting, struggling, burning, poisoning and asphyxiation. It is often the case that the violence against the child’s body takes place in the context of corporal punishment</a:t>
            </a:r>
            <a:r>
              <a:rPr lang="el-GR" dirty="0" smtClean="0"/>
              <a:t>. </a:t>
            </a:r>
          </a:p>
          <a:p>
            <a:pPr marL="0" indent="0" algn="just">
              <a:lnSpc>
                <a:spcPct val="170000"/>
              </a:lnSpc>
              <a:buNone/>
              <a:defRPr/>
            </a:pPr>
            <a:r>
              <a:rPr lang="el-GR" dirty="0" smtClean="0"/>
              <a:t>…</a:t>
            </a:r>
            <a:r>
              <a:rPr lang="en-US" dirty="0" smtClean="0"/>
              <a:t> is every instance/case when a child sustains bodily injury as a result of an adult’s actions, who is supposed to have the child under their care.</a:t>
            </a:r>
          </a:p>
          <a:p>
            <a:endParaRPr lang="en-US" dirty="0" smtClean="0"/>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3954089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7A5B808-B173-457B-8766-C37406316B0C}" type="slidenum">
              <a:rPr lang="el-GR" smtClean="0"/>
              <a:pPr/>
              <a:t>29</a:t>
            </a:fld>
            <a:endParaRPr lang="el-GR"/>
          </a:p>
        </p:txBody>
      </p:sp>
    </p:spTree>
    <p:extLst>
      <p:ext uri="{BB962C8B-B14F-4D97-AF65-F5344CB8AC3E}">
        <p14:creationId xmlns="" xmlns:p14="http://schemas.microsoft.com/office/powerpoint/2010/main" val="3979625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Location of the injury</a:t>
            </a:r>
            <a:r>
              <a:rPr lang="en-US" dirty="0" smtClean="0"/>
              <a:t>: Certain locations on the body are more likely to sustain accidental injury. They include the knees, elbows, shins, or forehead. Protected body parts and soft tissue areas, such as the back, thighs, genital area, buttocks, back of the legs, or face, are less likely to accidentally come into contact with objects that could cause injury. </a:t>
            </a:r>
          </a:p>
          <a:p>
            <a:r>
              <a:rPr lang="en-US" b="1" dirty="0" smtClean="0"/>
              <a:t>Number and frequency of injuries</a:t>
            </a:r>
            <a:r>
              <a:rPr lang="en-US" dirty="0" smtClean="0"/>
              <a:t>: The greater the number of injuries, the greater the cause for concern. Unless the child is involved in a serious accident, he/she is not likely to sustain a number of different injuries accidentally. Multiple injuries in different stages of healing may indicate abuse. </a:t>
            </a:r>
          </a:p>
          <a:p>
            <a:r>
              <a:rPr lang="en-US" b="1" dirty="0" smtClean="0"/>
              <a:t>Size and shape of the injury</a:t>
            </a:r>
            <a:r>
              <a:rPr lang="en-US" dirty="0" smtClean="0"/>
              <a:t>: Many non-accidental injuries are inflicted with familiar objects: a stick, a board, a belt, or a hair brush. The injury could also be a handprint. These marks bear strong resemblance to the object that was used. Accidental marks resulting from bumps and falls usually have no defined shape. </a:t>
            </a:r>
          </a:p>
          <a:p>
            <a:r>
              <a:rPr lang="en-US" b="1" dirty="0" smtClean="0"/>
              <a:t>Description of how the injury occurred</a:t>
            </a:r>
            <a:r>
              <a:rPr lang="en-US" dirty="0" smtClean="0"/>
              <a:t>: If an injury is accidental, there should be a reasonable explanation of how it happened that is consistent with the appearance of the injury. When the description of how the injury occurred and the injury are inconsistent, there is cause for concern. For example, it is not likely that a fall off a chair onto a rug would produce bruises all over the body. </a:t>
            </a:r>
          </a:p>
          <a:p>
            <a:r>
              <a:rPr lang="en-US" b="1" dirty="0" smtClean="0"/>
              <a:t>Consistency of injury with the child’s developmental capability</a:t>
            </a:r>
            <a:r>
              <a:rPr lang="en-US" dirty="0" smtClean="0"/>
              <a:t>: As a child grows and gains new skills, their ability to engage in activities which can cause injury increases. A toddler trying to run is likely to suffer bruised knees and a bump on the head and is less likely to suffer a broken arm than is an eight-year-old who has discovered the joy of climbing trees. A two-week-old infant does not have the movement capability to self-inflict a bruise. </a:t>
            </a:r>
          </a:p>
          <a:p>
            <a:r>
              <a:rPr lang="en-US" b="1" dirty="0" smtClean="0"/>
              <a:t>Remember that accidents happen</a:t>
            </a:r>
            <a:r>
              <a:rPr lang="en-US" dirty="0" smtClean="0"/>
              <a:t>: When assessing an injury, consider whether the child is developmentally capable of causing his or her own injuries. Also consider the child’s size and whether he/she is able to generate sufficient force to create injury. Parents are not perfect. Injuries occur that might have been avoided. Nevertheless, there is cause for concern when injuries recur and/or the explanation is inconsistent with the injury or the child’s developmental abilities.</a:t>
            </a:r>
            <a:endParaRPr lang="el-GR"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30</a:t>
            </a:fld>
            <a:endParaRPr lang="el-GR"/>
          </a:p>
        </p:txBody>
      </p:sp>
    </p:spTree>
    <p:extLst>
      <p:ext uri="{BB962C8B-B14F-4D97-AF65-F5344CB8AC3E}">
        <p14:creationId xmlns="" xmlns:p14="http://schemas.microsoft.com/office/powerpoint/2010/main" val="2896974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http://www.euro.who.int/__data/assets/pdf_file/0017/381140/wh12-ecm-rep-eng.pdf?ua=1</a:t>
            </a:r>
            <a:endParaRPr lang="en-GB" dirty="0" smtClean="0"/>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Corporal punishment. In general comment No. 8 (para. 11), the Committee defined “corporal” or “physical” punishment as any punishment in which physical force is used and intended to cause some degree of pain or discomfort, however light. Most involves hitting (“smacking”, “slapping”, “spanking”) children, with the hand or with an implement - a whip, stick, belt, shoe, wooden spoon, etc. But it can also involve, for example, kicking, shaking or throwing children, scratching, pinching, biting, pulling hair or boxing ears, caning, forcing children to stay in uncomfortable positions, burning, scalding, or forced ingestion. In the view of the Committee, corporal punishment is invariably degrading.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114192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t>
            </a:r>
            <a:r>
              <a:rPr lang="en-GB" dirty="0" smtClean="0">
                <a:hlinkClick r:id="rId4"/>
              </a:rPr>
              <a:t>https://www.mayoclinic.org/diseases-conditions/child-abuse/symptoms-causes/syc-20370864</a:t>
            </a:r>
            <a:endParaRPr lang="el-GR" dirty="0" smtClean="0"/>
          </a:p>
          <a:p>
            <a:endParaRPr lang="en-US" dirty="0" smtClean="0"/>
          </a:p>
          <a:p>
            <a:r>
              <a:rPr lang="en-US" dirty="0" smtClean="0"/>
              <a:t>any corporal punishment may leave emotional scars. Parental behaviors that cause pain, physical injury or emotional trauma — even when done in the name of discipline — could be child abuse</a:t>
            </a:r>
          </a:p>
          <a:p>
            <a:r>
              <a:rPr lang="en-US" dirty="0" smtClean="0"/>
              <a:t>to avoid harm corporal punishment should be avoided</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32</a:t>
            </a:fld>
            <a:endParaRPr lang="el-GR"/>
          </a:p>
        </p:txBody>
      </p:sp>
    </p:spTree>
    <p:extLst>
      <p:ext uri="{BB962C8B-B14F-4D97-AF65-F5344CB8AC3E}">
        <p14:creationId xmlns="" xmlns:p14="http://schemas.microsoft.com/office/powerpoint/2010/main" val="5105462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ts val="2600"/>
              </a:lnSpc>
              <a:buNone/>
              <a:defRPr/>
            </a:pPr>
            <a:r>
              <a:rPr lang="el-GR" sz="2200" dirty="0" smtClean="0"/>
              <a:t>…</a:t>
            </a:r>
            <a:r>
              <a:rPr lang="en-US" sz="2200" dirty="0" smtClean="0"/>
              <a:t> is defined as the child’s participation in any sexual activity that they don’t fully understand, about which they are by default unable to provide consent, or they are developmentally immature to be in , or violates the laws and taboos of the specific and global culture. Child sexual abuse may be perpetrated by adults or by other children, who, due to age or developmental stage are in a position of responsibility, trust or power in relation to the child victim. </a:t>
            </a:r>
            <a:endParaRPr lang="en-GB" sz="2200" dirty="0" smtClean="0"/>
          </a:p>
          <a:p>
            <a:pPr algn="just">
              <a:buNone/>
              <a:defRPr/>
            </a:pPr>
            <a:endParaRPr lang="el-GR" sz="2200" dirty="0" smtClean="0"/>
          </a:p>
          <a:p>
            <a:pPr algn="just">
              <a:defRPr/>
            </a:pPr>
            <a:r>
              <a:rPr lang="en-US" sz="2200" dirty="0" smtClean="0"/>
              <a:t>Includes:</a:t>
            </a:r>
            <a:endParaRPr lang="el-GR" sz="2200" dirty="0" smtClean="0"/>
          </a:p>
          <a:p>
            <a:pPr lvl="1" algn="just">
              <a:defRPr/>
            </a:pPr>
            <a:r>
              <a:rPr lang="en-US" sz="2200" dirty="0" smtClean="0"/>
              <a:t>physical contact</a:t>
            </a:r>
            <a:endParaRPr lang="el-GR" sz="2200" dirty="0" smtClean="0"/>
          </a:p>
          <a:p>
            <a:pPr lvl="1">
              <a:defRPr/>
            </a:pPr>
            <a:r>
              <a:rPr lang="en-US" sz="2200" dirty="0" smtClean="0"/>
              <a:t>non physical contact </a:t>
            </a:r>
            <a:r>
              <a:rPr lang="el-GR" sz="2200" dirty="0" smtClean="0"/>
              <a:t>(</a:t>
            </a:r>
            <a:r>
              <a:rPr lang="en-US" sz="2200" dirty="0" smtClean="0"/>
              <a:t>i.e. picture taking</a:t>
            </a:r>
            <a:r>
              <a:rPr lang="el-GR" sz="2200" dirty="0" smtClean="0"/>
              <a:t>)</a:t>
            </a:r>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 xmlns:p14="http://schemas.microsoft.com/office/powerpoint/2010/main" val="31766828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typically applied by police and law-enforcement officers, staff of residential and other institutions and persons who have power over children, including non-State armed actors.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 xmlns:p14="http://schemas.microsoft.com/office/powerpoint/2010/main" val="4149681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suicide among adolescents is of particular concern to the Committee.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 xmlns:p14="http://schemas.microsoft.com/office/powerpoint/2010/main" val="2513028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Children as users of ICT: </a:t>
            </a:r>
          </a:p>
          <a:p>
            <a:pPr lvl="1"/>
            <a:r>
              <a:rPr lang="en-US" dirty="0" smtClean="0"/>
              <a:t>As recipients of information, children may be exposed to actually or potentially harmful advertisements, spam, sponsorship, personal information and content which is aggressive, violent, hateful, biased, racist, pornographic11, unwelcome and/or misleading</a:t>
            </a:r>
          </a:p>
          <a:p>
            <a:pPr lvl="1"/>
            <a:r>
              <a:rPr lang="en-US" dirty="0" smtClean="0"/>
              <a:t>As children in contact with others through ICT, children may be bullied, harassed or stalked (child “luring”) and/or coerced, tricked or persuaded into meeting strangers off-line, being “groomed” for involvement in sexual activities and/or providing personal information</a:t>
            </a:r>
          </a:p>
          <a:p>
            <a:pPr lvl="1"/>
            <a:r>
              <a:rPr lang="en-US" dirty="0" smtClean="0"/>
              <a:t>As actors, children may become involved in bullying or harassing others, playing games that negatively influence their psychological development, creating and uploading inappropriate sexual material, providing misleading information or advice, and/or illegal downloading, hacking, gambling, financial scams and/or terrorism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41</a:t>
            </a:fld>
            <a:endParaRPr lang="el-GR"/>
          </a:p>
        </p:txBody>
      </p:sp>
    </p:spTree>
    <p:extLst>
      <p:ext uri="{BB962C8B-B14F-4D97-AF65-F5344CB8AC3E}">
        <p14:creationId xmlns="" xmlns:p14="http://schemas.microsoft.com/office/powerpoint/2010/main" val="32297510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use one or more of the following case examples for discussion</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smtClean="0"/>
          </a:p>
          <a:p>
            <a:endParaRPr lang="en-US" dirty="0" smtClean="0"/>
          </a:p>
          <a:p>
            <a:r>
              <a:rPr lang="en-US" dirty="0" smtClean="0"/>
              <a:t>Physical</a:t>
            </a:r>
            <a:r>
              <a:rPr lang="en-US" baseline="0" dirty="0" smtClean="0"/>
              <a:t> abuse (discussion on whether this can be </a:t>
            </a:r>
            <a:r>
              <a:rPr lang="en-US" baseline="0" smtClean="0"/>
              <a:t>accidental injury)</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44</a:t>
            </a:fld>
            <a:endParaRPr lang="el-G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Monica L. McCoy, Stefanie M. Keen </a:t>
            </a:r>
            <a:r>
              <a:rPr lang="en-GB" sz="1200" b="1" i="0" kern="1200" dirty="0" smtClean="0">
                <a:solidFill>
                  <a:schemeClr val="tx1"/>
                </a:solidFill>
                <a:effectLst/>
                <a:latin typeface="+mn-lt"/>
                <a:ea typeface="+mn-ea"/>
                <a:cs typeface="+mn-cs"/>
              </a:rPr>
              <a:t>Child Abuse and Neglect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Psychological abuse/ exploiting and corrupting</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45</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Monica L. McCoy, Stefanie M. Keen </a:t>
            </a:r>
            <a:r>
              <a:rPr lang="en-GB" sz="1200" b="1" i="0" kern="1200" dirty="0" smtClean="0">
                <a:solidFill>
                  <a:schemeClr val="tx1"/>
                </a:solidFill>
                <a:effectLst/>
                <a:latin typeface="+mn-lt"/>
                <a:ea typeface="+mn-ea"/>
                <a:cs typeface="+mn-cs"/>
              </a:rPr>
              <a:t>Child Abuse and Neglect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Psychological abuse/ rejection/ blames</a:t>
            </a:r>
          </a:p>
          <a:p>
            <a:r>
              <a:rPr lang="en-GB" sz="1200" b="0" i="0" kern="1200" dirty="0" smtClean="0">
                <a:solidFill>
                  <a:schemeClr val="tx1"/>
                </a:solidFill>
                <a:effectLst/>
                <a:latin typeface="+mn-lt"/>
                <a:ea typeface="+mn-ea"/>
                <a:cs typeface="+mn-cs"/>
              </a:rPr>
              <a:t>Maybe</a:t>
            </a:r>
            <a:r>
              <a:rPr lang="en-GB" sz="1200" b="0" i="0" kern="1200" baseline="0" dirty="0" smtClean="0">
                <a:solidFill>
                  <a:schemeClr val="tx1"/>
                </a:solidFill>
                <a:effectLst/>
                <a:latin typeface="+mn-lt"/>
                <a:ea typeface="+mn-ea"/>
                <a:cs typeface="+mn-cs"/>
              </a:rPr>
              <a:t> emotional n</a:t>
            </a:r>
            <a:r>
              <a:rPr lang="en-GB" sz="1200" b="0" i="0" kern="1200" dirty="0" smtClean="0">
                <a:solidFill>
                  <a:schemeClr val="tx1"/>
                </a:solidFill>
                <a:effectLst/>
                <a:latin typeface="+mn-lt"/>
                <a:ea typeface="+mn-ea"/>
                <a:cs typeface="+mn-cs"/>
              </a:rPr>
              <a:t>eglect</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46</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a:rPr>
              <a:t>https://books.google.gr/books?hl=el&amp;lr=&amp;id=ZCkVAgAAQBAJ&amp;oi=fnd&amp;pg=PP1&amp;dq=Child+Abuse+and+Neglect+Monica+L.+&amp;ots=AfYgu7bNKt&amp;sig=k_OcVqSrXFFKKU0MXs4e3VcxzhY&amp;redir_esc=y#v=onepage&amp;q=case%20example&amp;f=false</a:t>
            </a:r>
            <a:endParaRPr lang="en-US" dirty="0" smtClean="0"/>
          </a:p>
          <a:p>
            <a:endParaRPr lang="en-US" dirty="0" smtClean="0"/>
          </a:p>
          <a:p>
            <a:r>
              <a:rPr lang="en-US" dirty="0" smtClean="0"/>
              <a:t>Medical</a:t>
            </a:r>
            <a:r>
              <a:rPr lang="en-US" baseline="0" dirty="0" smtClean="0"/>
              <a:t> neglect</a:t>
            </a:r>
          </a:p>
          <a:p>
            <a:r>
              <a:rPr lang="en-US" baseline="0" dirty="0" smtClean="0"/>
              <a:t>Psychological abuse/ humiliation/blame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47</a:t>
            </a:fld>
            <a:endParaRPr lang="el-G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a:rPr>
              <a:t>https://books.google.gr/books?hl=el&amp;lr=&amp;id=ZCkVAgAAQBAJ&amp;oi=fnd&amp;pg=PP1&amp;dq=Child+Abuse+and+Neglect+Monica+L.+&amp;ots=AfYgu7bNKt&amp;sig=k_OcVqSrXFFKKU0MXs4e3VcxzhY&amp;redir_esc=y#v=onepage&amp;q=case%20example&amp;f=false</a:t>
            </a:r>
            <a:endParaRPr lang="en-US" dirty="0" smtClean="0"/>
          </a:p>
          <a:p>
            <a:endParaRPr lang="en-US" dirty="0" smtClean="0"/>
          </a:p>
          <a:p>
            <a:r>
              <a:rPr lang="en-US" b="1" dirty="0" smtClean="0"/>
              <a:t>Physical neglect</a:t>
            </a:r>
            <a:r>
              <a:rPr lang="en-US" dirty="0" smtClean="0"/>
              <a:t>: failure to protect a child from harm, including through lack of supervision</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48</a:t>
            </a:fld>
            <a:endParaRPr lang="el-G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 in helping abused or neglected children is learning to recognize the signs of child abuse and neglect. The presence of a single sign does not prove child abuse is occurring in a family, but a closer look at the situation may be warranted when these signs appear repeatedly or in combination.</a:t>
            </a:r>
          </a:p>
          <a:p>
            <a:endParaRPr lang="en-US" dirty="0" smtClean="0"/>
          </a:p>
          <a:p>
            <a:endParaRPr lang="en-US" dirty="0" smtClean="0"/>
          </a:p>
          <a:p>
            <a:r>
              <a:rPr lang="en-US" dirty="0" smtClean="0"/>
              <a:t>Source: </a:t>
            </a:r>
            <a:r>
              <a:rPr lang="en-GB" dirty="0" smtClean="0">
                <a:hlinkClick r:id="rId3"/>
              </a:rPr>
              <a:t>https://www.childwelfare.gov/pubPDFs/signs.pdf</a:t>
            </a:r>
            <a:endParaRPr lang="en-GB"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51</a:t>
            </a:fld>
            <a:endParaRPr lang="el-GR"/>
          </a:p>
        </p:txBody>
      </p:sp>
    </p:spTree>
    <p:extLst>
      <p:ext uri="{BB962C8B-B14F-4D97-AF65-F5344CB8AC3E}">
        <p14:creationId xmlns="" xmlns:p14="http://schemas.microsoft.com/office/powerpoint/2010/main" val="32559619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Sexual abuse usually involves someone the child knows. Often, the child will be told to keep the relationship a secret. They may be threatened with something bad happening if they tell anyone.</a:t>
            </a:r>
          </a:p>
          <a:p>
            <a:r>
              <a:rPr lang="en-US" sz="1200" b="0" i="0" kern="1200" dirty="0" smtClean="0">
                <a:solidFill>
                  <a:schemeClr val="tx1"/>
                </a:solidFill>
                <a:effectLst/>
                <a:latin typeface="+mn-lt"/>
                <a:ea typeface="+mn-ea"/>
                <a:cs typeface="+mn-cs"/>
              </a:rPr>
              <a:t>An adult who carries out sexual abuse with a child may have received the same treatment in the past. Breaking the cycle may help prevent it passing down to the next generation.</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57</a:t>
            </a:fld>
            <a:endParaRPr lang="el-GR"/>
          </a:p>
        </p:txBody>
      </p:sp>
    </p:spTree>
    <p:extLst>
      <p:ext uri="{BB962C8B-B14F-4D97-AF65-F5344CB8AC3E}">
        <p14:creationId xmlns="" xmlns:p14="http://schemas.microsoft.com/office/powerpoint/2010/main" val="6857019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https://www.childwelfare.gov/pubPDFs/signs.pdf</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61</a:t>
            </a:fld>
            <a:endParaRPr lang="el-GR"/>
          </a:p>
        </p:txBody>
      </p:sp>
    </p:spTree>
    <p:extLst>
      <p:ext uri="{BB962C8B-B14F-4D97-AF65-F5344CB8AC3E}">
        <p14:creationId xmlns="" xmlns:p14="http://schemas.microsoft.com/office/powerpoint/2010/main" val="40358944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Psychological or emotional abuse happens when people consistently say things and behave in a way that conveys to the child that they are inadequate, unloved, worthless, or only valued as far as the other person’s needs are concerned.</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62</a:t>
            </a:fld>
            <a:endParaRPr lang="el-GR"/>
          </a:p>
        </p:txBody>
      </p:sp>
    </p:spTree>
    <p:extLst>
      <p:ext uri="{BB962C8B-B14F-4D97-AF65-F5344CB8AC3E}">
        <p14:creationId xmlns="" xmlns:p14="http://schemas.microsoft.com/office/powerpoint/2010/main" val="27228311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https://www.childwelfare.gov/pubPDFs/signs.pdf</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65</a:t>
            </a:fld>
            <a:endParaRPr lang="el-GR"/>
          </a:p>
        </p:txBody>
      </p:sp>
    </p:spTree>
    <p:extLst>
      <p:ext uri="{BB962C8B-B14F-4D97-AF65-F5344CB8AC3E}">
        <p14:creationId xmlns="" xmlns:p14="http://schemas.microsoft.com/office/powerpoint/2010/main" val="2904616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8</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Child neglect is when a parent or caregiver persistently fails to meet the basic physical and psychological needs of a child, resulting in impairment of the child’s health or development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66</a:t>
            </a:fld>
            <a:endParaRPr lang="el-GR"/>
          </a:p>
        </p:txBody>
      </p:sp>
    </p:spTree>
    <p:extLst>
      <p:ext uri="{BB962C8B-B14F-4D97-AF65-F5344CB8AC3E}">
        <p14:creationId xmlns="" xmlns:p14="http://schemas.microsoft.com/office/powerpoint/2010/main" val="42939483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discussion may</a:t>
            </a:r>
            <a:r>
              <a:rPr lang="en-US" baseline="0" dirty="0" smtClean="0"/>
              <a:t> be take place on immunizations</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67</a:t>
            </a:fld>
            <a:endParaRPr lang="el-GR"/>
          </a:p>
        </p:txBody>
      </p:sp>
    </p:spTree>
    <p:extLst>
      <p:ext uri="{BB962C8B-B14F-4D97-AF65-F5344CB8AC3E}">
        <p14:creationId xmlns="" xmlns:p14="http://schemas.microsoft.com/office/powerpoint/2010/main" val="4326767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https://www.mayoclinic.org/diseases-conditions/child-abuse/symptoms-causes/syc-20370864</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73</a:t>
            </a:fld>
            <a:endParaRPr lang="el-GR"/>
          </a:p>
        </p:txBody>
      </p:sp>
    </p:spTree>
    <p:extLst>
      <p:ext uri="{BB962C8B-B14F-4D97-AF65-F5344CB8AC3E}">
        <p14:creationId xmlns="" xmlns:p14="http://schemas.microsoft.com/office/powerpoint/2010/main" val="10229181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74</a:t>
            </a:fld>
            <a:endParaRPr lang="el-GR"/>
          </a:p>
        </p:txBody>
      </p:sp>
    </p:spTree>
    <p:extLst>
      <p:ext uri="{BB962C8B-B14F-4D97-AF65-F5344CB8AC3E}">
        <p14:creationId xmlns="" xmlns:p14="http://schemas.microsoft.com/office/powerpoint/2010/main" val="38785061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t>
            </a:r>
            <a:r>
              <a:rPr lang="en-GB" dirty="0" smtClean="0">
                <a:hlinkClick r:id="rId3"/>
              </a:rPr>
              <a:t>https://www.mayoclinic.org/diseases-conditions/child-abuse/symptoms-causes/syc-20370864</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75</a:t>
            </a:fld>
            <a:endParaRPr lang="el-GR"/>
          </a:p>
        </p:txBody>
      </p:sp>
    </p:spTree>
    <p:extLst>
      <p:ext uri="{BB962C8B-B14F-4D97-AF65-F5344CB8AC3E}">
        <p14:creationId xmlns="" xmlns:p14="http://schemas.microsoft.com/office/powerpoint/2010/main" val="7649601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Recognizing child abuse available at: </a:t>
            </a:r>
            <a:r>
              <a:rPr lang="en-GB" dirty="0" smtClean="0">
                <a:hlinkClick r:id="rId3"/>
              </a:rPr>
              <a:t>https://www.pa-fsa.org/Mandated-Reporters/Recognizing-Child-Abuse-Neglect/Recognizing-Child-Abuse</a:t>
            </a:r>
            <a:endParaRPr lang="en-US" dirty="0" smtClean="0"/>
          </a:p>
          <a:p>
            <a:endParaRPr lang="en-US" sz="1200" b="0" i="0" kern="1200" dirty="0" smtClean="0">
              <a:solidFill>
                <a:schemeClr val="tx1"/>
              </a:solidFill>
              <a:effectLst/>
              <a:latin typeface="+mn-lt"/>
              <a:ea typeface="+mn-ea"/>
              <a:cs typeface="+mn-cs"/>
            </a:endParaRPr>
          </a:p>
          <a:p>
            <a:r>
              <a:rPr lang="en-US" dirty="0" smtClean="0"/>
              <a:t>Source: </a:t>
            </a:r>
            <a:r>
              <a:rPr lang="en-US" sz="1200" b="0" i="0" u="none" strike="noStrike" kern="1200" dirty="0" err="1" smtClean="0">
                <a:solidFill>
                  <a:schemeClr val="tx1"/>
                </a:solidFill>
                <a:effectLst/>
                <a:latin typeface="+mn-lt"/>
                <a:ea typeface="+mn-ea"/>
                <a:cs typeface="+mn-cs"/>
                <a:hlinkClick r:id="rId4"/>
              </a:rPr>
              <a:t>Sakher</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AlQahtani</a:t>
            </a:r>
            <a:r>
              <a:rPr lang="en-US" sz="1200" b="0" i="0" u="none" strike="noStrike" kern="1200" dirty="0" smtClean="0">
                <a:solidFill>
                  <a:schemeClr val="tx1"/>
                </a:solidFill>
                <a:effectLst/>
                <a:latin typeface="+mn-lt"/>
                <a:ea typeface="+mn-ea"/>
                <a:cs typeface="+mn-cs"/>
                <a:hlinkClick r:id="rId4"/>
              </a:rPr>
              <a:t>, BDS, </a:t>
            </a:r>
            <a:r>
              <a:rPr lang="en-US" sz="1200" b="0" i="0" u="none" strike="noStrike" kern="1200" dirty="0" err="1" smtClean="0">
                <a:solidFill>
                  <a:schemeClr val="tx1"/>
                </a:solidFill>
                <a:effectLst/>
                <a:latin typeface="+mn-lt"/>
                <a:ea typeface="+mn-ea"/>
                <a:cs typeface="+mn-cs"/>
                <a:hlinkClick r:id="rId4"/>
              </a:rPr>
              <a:t>MClinDent</a:t>
            </a:r>
            <a:r>
              <a:rPr lang="en-US" sz="1200" b="0" i="0" u="none" strike="noStrike" kern="1200" dirty="0" smtClean="0">
                <a:solidFill>
                  <a:schemeClr val="tx1"/>
                </a:solidFill>
                <a:effectLst/>
                <a:latin typeface="+mn-lt"/>
                <a:ea typeface="+mn-ea"/>
                <a:cs typeface="+mn-cs"/>
                <a:hlinkClick r:id="rId4"/>
              </a:rPr>
              <a:t>, </a:t>
            </a:r>
            <a:r>
              <a:rPr lang="en-US" sz="1200" b="0" i="0" u="none" strike="noStrike" kern="1200" dirty="0" err="1" smtClean="0">
                <a:solidFill>
                  <a:schemeClr val="tx1"/>
                </a:solidFill>
                <a:effectLst/>
                <a:latin typeface="+mn-lt"/>
                <a:ea typeface="+mn-ea"/>
                <a:cs typeface="+mn-cs"/>
                <a:hlinkClick r:id="rId4"/>
              </a:rPr>
              <a:t>PhD</a:t>
            </a:r>
            <a:r>
              <a:rPr lang="en-US" sz="1200" b="0" i="0" u="none" strike="noStrike" kern="1200" dirty="0" err="1" smtClean="0">
                <a:solidFill>
                  <a:schemeClr val="tx1"/>
                </a:solidFill>
                <a:effectLst/>
                <a:latin typeface="+mn-lt"/>
                <a:ea typeface="+mn-ea"/>
                <a:cs typeface="+mn-cs"/>
                <a:hlinkClick r:id="rId5"/>
              </a:rPr>
              <a:t>Amber</a:t>
            </a:r>
            <a:r>
              <a:rPr lang="en-US" sz="1200" b="0" i="0" u="none" strike="noStrike" kern="1200" dirty="0" smtClean="0">
                <a:solidFill>
                  <a:schemeClr val="tx1"/>
                </a:solidFill>
                <a:effectLst/>
                <a:latin typeface="+mn-lt"/>
                <a:ea typeface="+mn-ea"/>
                <a:cs typeface="+mn-cs"/>
                <a:hlinkClick r:id="rId5"/>
              </a:rPr>
              <a:t> D. Riley, MS, RDH</a:t>
            </a:r>
            <a:r>
              <a:rPr lang="en-US" sz="1200" b="0" i="0" u="none" strike="noStrike"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smtClean="0">
                <a:hlinkClick r:id="rId6"/>
              </a:rPr>
              <a:t>https://www.rdhmag.com/patient-care/article/14167560/recognizing-and-responding-to-child-abuse-and-neglect-a-guide-for-dental-professionals</a:t>
            </a:r>
            <a:endParaRPr lang="en-GB" dirty="0" smtClean="0"/>
          </a:p>
          <a:p>
            <a:endParaRPr lang="en-GB" dirty="0" smtClean="0"/>
          </a:p>
          <a:p>
            <a:r>
              <a:rPr lang="en-GB" dirty="0" smtClean="0"/>
              <a:t>Source: </a:t>
            </a:r>
            <a:r>
              <a:rPr lang="en-GB" dirty="0" smtClean="0">
                <a:hlinkClick r:id="rId7"/>
              </a:rPr>
              <a:t>https://www.webmd.com/children/child-abuse-signs#1</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76</a:t>
            </a:fld>
            <a:endParaRPr lang="el-GR"/>
          </a:p>
        </p:txBody>
      </p:sp>
    </p:spTree>
    <p:extLst>
      <p:ext uri="{BB962C8B-B14F-4D97-AF65-F5344CB8AC3E}">
        <p14:creationId xmlns="" xmlns:p14="http://schemas.microsoft.com/office/powerpoint/2010/main" val="11523659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 </a:t>
            </a:r>
            <a:r>
              <a:rPr lang="en-US" dirty="0" smtClean="0">
                <a:hlinkClick r:id="rId3"/>
              </a:rPr>
              <a:t>http://www.butterflybridgecac.org/resourcesabuseeffects.php</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78</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2613717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1"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2" name="Picture 11"/>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3" name="Rectangle 12"/>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14"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bg-BG" sz="1000" b="1" dirty="0" smtClean="0">
                <a:solidFill>
                  <a:schemeClr val="accent1"/>
                </a:solidFill>
                <a:latin typeface="Agency FB" pitchFamily="34" charset="0"/>
                <a:cs typeface="Times New Roman" pitchFamily="18" charset="0"/>
              </a:rPr>
              <a:t>Семинар за </a:t>
            </a:r>
            <a:r>
              <a:rPr lang="bg-BG" sz="1000" b="1" baseline="0" dirty="0" smtClean="0">
                <a:solidFill>
                  <a:schemeClr val="accent1"/>
                </a:solidFill>
                <a:latin typeface="Agency FB" pitchFamily="34" charset="0"/>
                <a:cs typeface="Times New Roman" pitchFamily="18" charset="0"/>
              </a:rPr>
              <a:t> Оператори на системата   </a:t>
            </a:r>
            <a:r>
              <a:rPr lang="en-US" sz="1000" b="1" dirty="0" smtClean="0">
                <a:solidFill>
                  <a:schemeClr val="accent1"/>
                </a:solidFill>
                <a:latin typeface="Agency FB" pitchFamily="34" charset="0"/>
                <a:cs typeface="Times New Roman" pitchFamily="18" charset="0"/>
              </a:rPr>
              <a:t>CAN-MDS</a:t>
            </a:r>
          </a:p>
        </p:txBody>
      </p:sp>
      <p:pic>
        <p:nvPicPr>
          <p:cNvPr id="15" name="Picture 14"/>
          <p:cNvPicPr>
            <a:picLocks noChangeAspect="1"/>
          </p:cNvPicPr>
          <p:nvPr userDrawn="1"/>
        </p:nvPicPr>
        <p:blipFill>
          <a:blip r:embed="rId15" cstate="print"/>
          <a:stretch>
            <a:fillRect/>
          </a:stretch>
        </p:blipFill>
        <p:spPr>
          <a:xfrm>
            <a:off x="1769420" y="6464922"/>
            <a:ext cx="471335" cy="312397"/>
          </a:xfrm>
          <a:prstGeom prst="rect">
            <a:avLst/>
          </a:prstGeom>
        </p:spPr>
      </p:pic>
      <p:pic>
        <p:nvPicPr>
          <p:cNvPr id="9" name="Picture 8"/>
          <p:cNvPicPr/>
          <p:nvPr userDrawn="1"/>
        </p:nvPicPr>
        <p:blipFill>
          <a:blip r:embed="rId16" cstate="print">
            <a:extLst>
              <a:ext uri="{28A0092B-C50C-407E-A947-70E740481C1C}">
                <a14:useLocalDpi xmlns="" xmlns:a14="http://schemas.microsoft.com/office/drawing/2010/main" val="0"/>
              </a:ext>
            </a:extLst>
          </a:blip>
          <a:srcRect/>
          <a:stretch>
            <a:fillRect/>
          </a:stretch>
        </p:blipFill>
        <p:spPr bwMode="auto">
          <a:xfrm>
            <a:off x="1173627" y="6464922"/>
            <a:ext cx="375705" cy="393852"/>
          </a:xfrm>
          <a:prstGeom prst="rect">
            <a:avLst/>
          </a:prstGeom>
          <a:noFill/>
          <a:ln>
            <a:noFill/>
          </a:ln>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bg-BG" sz="4000" b="1" dirty="0" smtClean="0">
                <a:solidFill>
                  <a:schemeClr val="accent1"/>
                </a:solidFill>
                <a:latin typeface="Segoe UI Light" pitchFamily="34" charset="0"/>
                <a:cs typeface="Segoe UI Light" pitchFamily="34" charset="0"/>
              </a:rPr>
              <a:t>Справяне с недостатъчното докладване случаи на насилие и пренебрегване на деца (НПД)</a:t>
            </a:r>
            <a:endParaRPr lang="el-GR" sz="4000" b="1" dirty="0">
              <a:solidFill>
                <a:schemeClr val="accent1"/>
              </a:solidFill>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bg-BG" dirty="0" smtClean="0">
                <a:solidFill>
                  <a:schemeClr val="accent1"/>
                </a:solidFill>
                <a:ea typeface="Segoe UI Black" panose="020B0A02040204020203" pitchFamily="34" charset="0"/>
              </a:rPr>
              <a:t>Дефиниция за насилие и</a:t>
            </a:r>
            <a:endParaRPr lang="en-US" dirty="0" smtClean="0">
              <a:solidFill>
                <a:schemeClr val="accent1"/>
              </a:solidFill>
              <a:ea typeface="Segoe UI Black" panose="020B0A02040204020203" pitchFamily="34" charset="0"/>
            </a:endParaRPr>
          </a:p>
          <a:p>
            <a:r>
              <a:rPr lang="bg-BG" dirty="0" smtClean="0">
                <a:solidFill>
                  <a:schemeClr val="accent1"/>
                </a:solidFill>
                <a:ea typeface="Segoe UI Black" panose="020B0A02040204020203" pitchFamily="34" charset="0"/>
              </a:rPr>
              <a:t>Как да се разпознават случаи на НПД</a:t>
            </a:r>
            <a:endParaRPr lang="en-US" dirty="0" smtClean="0">
              <a:solidFill>
                <a:schemeClr val="accent1"/>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bg-BG" sz="3000" dirty="0" smtClean="0">
                <a:latin typeface="Segoe UI Black" panose="020B0A02040204020203" pitchFamily="34" charset="0"/>
                <a:ea typeface="Segoe UI Black" panose="020B0A02040204020203" pitchFamily="34" charset="0"/>
              </a:rPr>
              <a:t>Насилие се упражнява само върху малки деца</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657601" y="3042745"/>
            <a:ext cx="7687522" cy="31034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bg-BG" sz="4400" b="1" dirty="0" smtClean="0">
                <a:solidFill>
                  <a:schemeClr val="accent1"/>
                </a:solidFill>
                <a:latin typeface="Myriad Pro Bold"/>
                <a:cs typeface="+mn-cs"/>
              </a:rPr>
              <a:t>Факт</a:t>
            </a:r>
            <a:endParaRPr lang="en-US" sz="4400" b="1" dirty="0">
              <a:solidFill>
                <a:schemeClr val="accent1"/>
              </a:solidFill>
              <a:latin typeface="Myriad Pro Bold"/>
              <a:cs typeface="+mn-cs"/>
            </a:endParaRPr>
          </a:p>
          <a:p>
            <a:pPr marL="0" indent="0" fontAlgn="t">
              <a:buNone/>
            </a:pPr>
            <a:r>
              <a:rPr lang="bg-BG" sz="2400" dirty="0" smtClean="0"/>
              <a:t>Насилието над деца се случва при бебета, малки деца, тинейджъри</a:t>
            </a:r>
            <a:r>
              <a:rPr lang="en-US" sz="2400" dirty="0" smtClean="0"/>
              <a:t>. It may seem that teenagers should be able to fight back, but it's hard to stand up to an adult who is causing the abuse, especially a parent. </a:t>
            </a:r>
            <a:r>
              <a:rPr lang="ru-RU" sz="2400" dirty="0" smtClean="0"/>
              <a:t>Насилието </a:t>
            </a:r>
            <a:r>
              <a:rPr lang="ru-RU" sz="2400" dirty="0"/>
              <a:t>често е злоупотреба с власт и доверие. Жестоките думи или сексуалното или физическото насилие нараняват тийнейджърите толкова, колкото и детето.</a:t>
            </a:r>
            <a:endParaRPr lang="en-US" sz="2400" dirty="0" smtClean="0"/>
          </a:p>
          <a:p>
            <a:pPr marL="0" indent="0" fontAlgn="t">
              <a:buNone/>
            </a:pPr>
            <a:endParaRPr lang="en-US" sz="2400" dirty="0" smtClean="0"/>
          </a:p>
          <a:p>
            <a:pPr marL="0" indent="0" fontAlgn="t">
              <a:buNone/>
            </a:pPr>
            <a:endParaRPr lang="en-US" sz="2400" dirty="0" smtClean="0"/>
          </a:p>
        </p:txBody>
      </p:sp>
      <p:sp>
        <p:nvSpPr>
          <p:cNvPr id="3" name="Rectangle 2"/>
          <p:cNvSpPr/>
          <p:nvPr/>
        </p:nvSpPr>
        <p:spPr>
          <a:xfrm>
            <a:off x="6511727" y="1876543"/>
            <a:ext cx="1732190" cy="769441"/>
          </a:xfrm>
          <a:prstGeom prst="rect">
            <a:avLst/>
          </a:prstGeom>
        </p:spPr>
        <p:txBody>
          <a:bodyPr wrap="square">
            <a:spAutoFit/>
          </a:bodyPr>
          <a:lstStyle/>
          <a:p>
            <a:r>
              <a:rPr lang="bg-BG" sz="4400" b="1" dirty="0" smtClean="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4663967" cy="547184"/>
          </a:xfrm>
        </p:spPr>
        <p:txBody>
          <a:bodyPr>
            <a:noAutofit/>
          </a:bodyPr>
          <a:lstStyle/>
          <a:p>
            <a:pPr marL="0" indent="0" algn="ctr" fontAlgn="t">
              <a:buNone/>
            </a:pPr>
            <a:r>
              <a:rPr lang="bg-BG" sz="3000" dirty="0" smtClean="0">
                <a:latin typeface="Segoe UI Black" panose="020B0A02040204020203" pitchFamily="34" charset="0"/>
                <a:ea typeface="Segoe UI Black" panose="020B0A02040204020203" pitchFamily="34" charset="0"/>
              </a:rPr>
              <a:t>Насилието не се среща в „добри“ семейства и квартали</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076497" y="3204945"/>
            <a:ext cx="672968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000" dirty="0" smtClean="0"/>
              <a:t>Насилието над деца се случва във всички култури, при всички раси, семейства, без значение на СЕС и образование. </a:t>
            </a:r>
            <a:endParaRPr lang="en-US" sz="2000" dirty="0" smtClean="0"/>
          </a:p>
          <a:p>
            <a:pPr marL="0" indent="0" fontAlgn="t">
              <a:buNone/>
            </a:pPr>
            <a:r>
              <a:rPr lang="bg-BG" sz="2000" dirty="0" smtClean="0"/>
              <a:t>Насилниците могат да имат </a:t>
            </a:r>
            <a:r>
              <a:rPr lang="ru-RU" sz="2000" dirty="0"/>
              <a:t>всякакъв произход, култура или </a:t>
            </a:r>
            <a:r>
              <a:rPr lang="ru-RU" sz="2000" dirty="0" smtClean="0"/>
              <a:t>религия, професия или образование.</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Децата </a:t>
            </a:r>
            <a:r>
              <a:rPr lang="ru-RU" sz="3000" dirty="0">
                <a:latin typeface="Segoe UI Black" panose="020B0A02040204020203" pitchFamily="34" charset="0"/>
                <a:ea typeface="Segoe UI Black" panose="020B0A02040204020203" pitchFamily="34" charset="0"/>
              </a:rPr>
              <a:t>не са засегнати от домашно насилие, ако не </a:t>
            </a:r>
            <a:r>
              <a:rPr lang="ru-RU" sz="3000" dirty="0" smtClean="0">
                <a:latin typeface="Segoe UI Black" panose="020B0A02040204020203" pitchFamily="34" charset="0"/>
                <a:ea typeface="Segoe UI Black" panose="020B0A02040204020203" pitchFamily="34" charset="0"/>
              </a:rPr>
              <a:t>са били свидетели</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4"/>
            <a:ext cx="5294450"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000" dirty="0" smtClean="0"/>
              <a:t>Детето </a:t>
            </a:r>
            <a:r>
              <a:rPr lang="ru-RU" sz="2000" dirty="0"/>
              <a:t>не трябва да вижда домашно насилие, за да знае, че се случва и да бъде засегнато от него</a:t>
            </a:r>
            <a:r>
              <a:rPr lang="ru-RU" sz="2000" dirty="0" smtClean="0"/>
              <a:t>. </a:t>
            </a:r>
            <a:r>
              <a:rPr lang="bg-BG" sz="2000" dirty="0" smtClean="0"/>
              <a:t>Детето вижда как насилието повлиява близките му хора.</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Физическата </a:t>
            </a:r>
            <a:r>
              <a:rPr lang="ru-RU" sz="3000" dirty="0">
                <a:latin typeface="Segoe UI Black" panose="020B0A02040204020203" pitchFamily="34" charset="0"/>
                <a:ea typeface="Segoe UI Black" panose="020B0A02040204020203" pitchFamily="34" charset="0"/>
              </a:rPr>
              <a:t>дисциплина не е насилие над деца</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312979" y="3204944"/>
            <a:ext cx="6493198"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000" dirty="0"/>
              <a:t>Физическата дисциплина </a:t>
            </a:r>
            <a:r>
              <a:rPr lang="ru-RU" sz="2000" dirty="0" smtClean="0"/>
              <a:t>се превръща във </a:t>
            </a:r>
            <a:r>
              <a:rPr lang="ru-RU" sz="2000" dirty="0"/>
              <a:t>физическо насилие, ако причини вреда или нараняване на </a:t>
            </a:r>
            <a:r>
              <a:rPr lang="ru-RU" sz="2000" dirty="0" smtClean="0"/>
              <a:t>детето. </a:t>
            </a:r>
            <a:r>
              <a:rPr lang="ru-RU" sz="2000" dirty="0"/>
              <a:t>Има много начини </a:t>
            </a:r>
            <a:r>
              <a:rPr lang="ru-RU" sz="2000" dirty="0" smtClean="0"/>
              <a:t>за дисциплина на децата</a:t>
            </a:r>
            <a:r>
              <a:rPr lang="ru-RU" sz="2000" dirty="0"/>
              <a:t>, без да </a:t>
            </a:r>
            <a:r>
              <a:rPr lang="ru-RU" sz="2000" dirty="0" smtClean="0"/>
              <a:t>се използва </a:t>
            </a:r>
            <a:r>
              <a:rPr lang="ru-RU" sz="2000" dirty="0"/>
              <a:t>сила.</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bg-BG" sz="3000" dirty="0" smtClean="0">
                <a:latin typeface="Segoe UI Black" panose="020B0A02040204020203" pitchFamily="34" charset="0"/>
                <a:ea typeface="Segoe UI Black" panose="020B0A02040204020203" pitchFamily="34" charset="0"/>
              </a:rPr>
              <a:t>Повечето насилници са непознати за детето</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218386" y="3204944"/>
            <a:ext cx="6587791" cy="2265689"/>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400" dirty="0" smtClean="0"/>
              <a:t>Насилието от непознати се случва, но </a:t>
            </a:r>
            <a:r>
              <a:rPr lang="ru-RU" sz="2400" dirty="0"/>
              <a:t>повечето насилници са членове на семейството или други близки до </a:t>
            </a:r>
            <a:r>
              <a:rPr lang="ru-RU" sz="2400" dirty="0" smtClean="0"/>
              <a:t>семейството</a:t>
            </a:r>
            <a:r>
              <a:rPr lang="bg-BG" sz="2400" dirty="0"/>
              <a:t> </a:t>
            </a:r>
            <a:r>
              <a:rPr lang="bg-BG" sz="2400" dirty="0" smtClean="0"/>
              <a:t>на детето.</a:t>
            </a:r>
            <a:endParaRPr lang="en-US" sz="24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119403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04497" y="1987672"/>
            <a:ext cx="4650827" cy="547184"/>
          </a:xfrm>
        </p:spPr>
        <p:txBody>
          <a:bodyPr>
            <a:noAutofit/>
          </a:bodyPr>
          <a:lstStyle/>
          <a:p>
            <a:pPr marL="0" indent="0" algn="ctr" fontAlgn="t">
              <a:buNone/>
            </a:pPr>
            <a:r>
              <a:rPr lang="bg-BG" sz="3000" dirty="0" smtClean="0">
                <a:latin typeface="Segoe UI Black" panose="020B0A02040204020203" pitchFamily="34" charset="0"/>
                <a:ea typeface="Segoe UI Black" panose="020B0A02040204020203" pitchFamily="34" charset="0"/>
              </a:rPr>
              <a:t>Малтретираните деца стават насилници в по-късните етапи от живота си</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281448" y="3204944"/>
            <a:ext cx="6524729" cy="2722889"/>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ru-RU" sz="2000" dirty="0"/>
              <a:t>Възможно е малтретираните деца да </a:t>
            </a:r>
            <a:r>
              <a:rPr lang="ru-RU" sz="2000" dirty="0" smtClean="0"/>
              <a:t>бъдат насилници като </a:t>
            </a:r>
            <a:r>
              <a:rPr lang="ru-RU" sz="2000" dirty="0"/>
              <a:t>възрастни, като несъзнателно повтарят това, което са преживели </a:t>
            </a:r>
            <a:r>
              <a:rPr lang="ru-RU" sz="2000" dirty="0" smtClean="0"/>
              <a:t>в детството. </a:t>
            </a:r>
            <a:r>
              <a:rPr lang="ru-RU" sz="2000" dirty="0"/>
              <a:t>От друга страна, много възрастни оцелели от насилие </a:t>
            </a:r>
            <a:r>
              <a:rPr lang="ru-RU" sz="2000" dirty="0" smtClean="0"/>
              <a:t>в детството имат </a:t>
            </a:r>
            <a:r>
              <a:rPr lang="ru-RU" sz="2000" dirty="0"/>
              <a:t>силна мотивация да защитят децата си от това, което са преживели и </a:t>
            </a:r>
            <a:r>
              <a:rPr lang="ru-RU" sz="2000" dirty="0" smtClean="0"/>
              <a:t>стават отлични родители.</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99091" y="1987672"/>
            <a:ext cx="5013433" cy="547184"/>
          </a:xfrm>
        </p:spPr>
        <p:txBody>
          <a:bodyPr>
            <a:noAutofit/>
          </a:bodyPr>
          <a:lstStyle/>
          <a:p>
            <a:pPr marL="0" indent="0" algn="ctr" fontAlgn="t">
              <a:buNone/>
            </a:pPr>
            <a:r>
              <a:rPr lang="ru-RU" sz="3000" dirty="0" smtClean="0">
                <a:latin typeface="Segoe UI Black" panose="020B0A02040204020203" pitchFamily="34" charset="0"/>
                <a:ea typeface="Segoe UI Black" panose="020B0A02040204020203" pitchFamily="34" charset="0"/>
              </a:rPr>
              <a:t>Децата </a:t>
            </a:r>
            <a:r>
              <a:rPr lang="ru-RU" sz="3000" dirty="0">
                <a:latin typeface="Segoe UI Black" panose="020B0A02040204020203" pitchFamily="34" charset="0"/>
                <a:ea typeface="Segoe UI Black" panose="020B0A02040204020203" pitchFamily="34" charset="0"/>
              </a:rPr>
              <a:t>обикновено разказват на някого за </a:t>
            </a:r>
            <a:r>
              <a:rPr lang="ru-RU" sz="3000" dirty="0" smtClean="0">
                <a:latin typeface="Segoe UI Black" panose="020B0A02040204020203" pitchFamily="34" charset="0"/>
                <a:ea typeface="Segoe UI Black" panose="020B0A02040204020203" pitchFamily="34" charset="0"/>
              </a:rPr>
              <a:t>преживяното насилие</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407572" y="3204945"/>
            <a:ext cx="6398605" cy="2439110"/>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endParaRPr lang="bg-BG" sz="4400" b="1" dirty="0" smtClean="0">
              <a:solidFill>
                <a:schemeClr val="accent1"/>
              </a:solidFill>
              <a:latin typeface="Myriad Pro Bold"/>
            </a:endParaRPr>
          </a:p>
          <a:p>
            <a:pPr marL="0" indent="0" fontAlgn="t">
              <a:buNone/>
            </a:pPr>
            <a:r>
              <a:rPr lang="bg-BG" sz="4400" b="1" dirty="0" smtClean="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000" dirty="0" smtClean="0"/>
              <a:t>Повечето деца не казват на никого</a:t>
            </a:r>
            <a:r>
              <a:rPr lang="en-US" sz="2000" dirty="0" smtClean="0"/>
              <a:t>. </a:t>
            </a:r>
            <a:r>
              <a:rPr lang="ru-RU" sz="2000" dirty="0"/>
              <a:t>Те често се </a:t>
            </a:r>
            <a:r>
              <a:rPr lang="ru-RU" sz="2000" dirty="0" smtClean="0"/>
              <a:t>заплашват да не говорят или се казва да </a:t>
            </a:r>
            <a:r>
              <a:rPr lang="ru-RU" sz="2000" dirty="0"/>
              <a:t>не им се вярва. Някои деца </a:t>
            </a:r>
            <a:r>
              <a:rPr lang="ru-RU" sz="2000" dirty="0" smtClean="0"/>
              <a:t>не знаят точните думи, за да опишат какво точно им се е случило.  </a:t>
            </a:r>
            <a:endParaRPr lang="en-US" sz="2000" dirty="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Дефиниция за насилие</a:t>
            </a:r>
            <a:endParaRPr lang="en-US" sz="4000" dirty="0">
              <a:solidFill>
                <a:srgbClr val="0070C0"/>
              </a:solidFill>
            </a:endParaRPr>
          </a:p>
        </p:txBody>
      </p:sp>
      <p:sp>
        <p:nvSpPr>
          <p:cNvPr id="3" name="Content Placeholder 2"/>
          <p:cNvSpPr>
            <a:spLocks noGrp="1"/>
          </p:cNvSpPr>
          <p:nvPr>
            <p:ph idx="1"/>
          </p:nvPr>
        </p:nvSpPr>
        <p:spPr/>
        <p:txBody>
          <a:bodyPr>
            <a:normAutofit/>
          </a:bodyPr>
          <a:lstStyle/>
          <a:p>
            <a:pPr algn="ctr">
              <a:buNone/>
            </a:pPr>
            <a:endParaRPr lang="en-US" b="1" dirty="0" smtClean="0"/>
          </a:p>
          <a:p>
            <a:pPr algn="ctr">
              <a:buNone/>
            </a:pPr>
            <a:r>
              <a:rPr lang="en-US" sz="3200" b="1" dirty="0" smtClean="0"/>
              <a:t>“</a:t>
            </a:r>
            <a:r>
              <a:rPr lang="bg-BG" sz="3200" b="1" dirty="0">
                <a:solidFill>
                  <a:schemeClr val="accent1"/>
                </a:solidFill>
              </a:rPr>
              <a:t>насилие</a:t>
            </a:r>
            <a:r>
              <a:rPr lang="en-US" sz="3200" b="1" dirty="0" smtClean="0"/>
              <a:t>” </a:t>
            </a:r>
          </a:p>
          <a:p>
            <a:pPr algn="ctr">
              <a:buNone/>
            </a:pPr>
            <a:r>
              <a:rPr lang="en-US" sz="3200" b="1" dirty="0" smtClean="0"/>
              <a:t>“</a:t>
            </a:r>
            <a:r>
              <a:rPr lang="ru-RU" sz="3200" dirty="0">
                <a:solidFill>
                  <a:schemeClr val="accent1"/>
                </a:solidFill>
              </a:rPr>
              <a:t>всички форми на физическо или </a:t>
            </a:r>
            <a:r>
              <a:rPr lang="ru-RU" sz="3200" dirty="0" smtClean="0">
                <a:solidFill>
                  <a:schemeClr val="accent1"/>
                </a:solidFill>
              </a:rPr>
              <a:t>психическо </a:t>
            </a:r>
            <a:r>
              <a:rPr lang="ru-RU" sz="3200" dirty="0">
                <a:solidFill>
                  <a:schemeClr val="accent1"/>
                </a:solidFill>
              </a:rPr>
              <a:t>насилие, посегателство или злоупотреба, липса на грижи или небрежно отношение, малтретиране или експлоатация, включително сексуални престъпления</a:t>
            </a:r>
            <a:r>
              <a:rPr lang="en-US" sz="3200" b="1" dirty="0" smtClean="0">
                <a:solidFill>
                  <a:schemeClr val="accent1"/>
                </a:solidFill>
              </a:rPr>
              <a:t>”</a:t>
            </a:r>
            <a:r>
              <a:rPr lang="en-US" sz="3200" dirty="0" smtClean="0">
                <a:solidFill>
                  <a:schemeClr val="accent1"/>
                </a:solidFill>
              </a:rPr>
              <a:t> </a:t>
            </a:r>
          </a:p>
          <a:p>
            <a:pPr algn="ctr">
              <a:buNone/>
            </a:pPr>
            <a:endParaRPr lang="en-US" dirty="0" smtClean="0"/>
          </a:p>
          <a:p>
            <a:pPr algn="ctr">
              <a:buNone/>
            </a:pPr>
            <a:r>
              <a:rPr lang="bg-BG" sz="2000" i="1" dirty="0" smtClean="0"/>
              <a:t>Както е описано в чл.</a:t>
            </a:r>
            <a:r>
              <a:rPr lang="en-US" sz="2000" i="1" dirty="0" smtClean="0"/>
              <a:t>19, </a:t>
            </a:r>
            <a:r>
              <a:rPr lang="bg-BG" sz="2000" i="1" dirty="0" smtClean="0"/>
              <a:t>ал.</a:t>
            </a:r>
            <a:r>
              <a:rPr lang="en-US" sz="2000" i="1" dirty="0" smtClean="0"/>
              <a:t> 1, </a:t>
            </a:r>
            <a:r>
              <a:rPr lang="en-US" sz="1400" i="1" dirty="0" smtClean="0"/>
              <a:t>(</a:t>
            </a:r>
            <a:r>
              <a:rPr lang="bg-BG" sz="1400" i="1" dirty="0"/>
              <a:t>КПД</a:t>
            </a:r>
            <a:r>
              <a:rPr lang="en-US" sz="1050" i="1" dirty="0"/>
              <a:t> </a:t>
            </a:r>
            <a:r>
              <a:rPr lang="en-US" sz="1400" i="1" dirty="0" smtClean="0"/>
              <a:t>), </a:t>
            </a:r>
            <a:r>
              <a:rPr lang="bg-BG" sz="1400" i="1" dirty="0" smtClean="0"/>
              <a:t>Общ коментар </a:t>
            </a:r>
            <a:r>
              <a:rPr lang="en-US" sz="1400" i="1" dirty="0" smtClean="0"/>
              <a:t>No. 13 (2011): </a:t>
            </a:r>
            <a:r>
              <a:rPr lang="bg-BG" sz="1400" i="1" dirty="0" smtClean="0"/>
              <a:t>Правото надетето от всички форми на насилие</a:t>
            </a:r>
            <a:r>
              <a:rPr lang="en-US" sz="1400" i="1" dirty="0" smtClean="0"/>
              <a:t>, 18 April 2011, CRC/C/GC/13, </a:t>
            </a:r>
            <a:r>
              <a:rPr lang="bg-BG" sz="1400" i="1" dirty="0" smtClean="0"/>
              <a:t>достъп на </a:t>
            </a:r>
            <a:r>
              <a:rPr lang="en-US" sz="1400" i="1" dirty="0" smtClean="0"/>
              <a:t>: https://www.refworld.org/docid/4e6da4922.html</a:t>
            </a: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3200" dirty="0" smtClean="0">
                <a:latin typeface="Segoe UI Light" pitchFamily="34" charset="0"/>
                <a:cs typeface="Segoe UI Light" pitchFamily="34" charset="0"/>
              </a:rPr>
              <a:t>Правен анализ на член </a:t>
            </a:r>
            <a:r>
              <a:rPr lang="en-US" sz="3200" dirty="0" smtClean="0">
                <a:latin typeface="Segoe UI Light" pitchFamily="34" charset="0"/>
                <a:cs typeface="Segoe UI Light" pitchFamily="34" charset="0"/>
              </a:rPr>
              <a:t>19.1 </a:t>
            </a:r>
            <a:r>
              <a:rPr lang="bg-BG" sz="3200" dirty="0" smtClean="0">
                <a:latin typeface="Segoe UI Light" pitchFamily="34" charset="0"/>
                <a:cs typeface="Segoe UI Light" pitchFamily="34" charset="0"/>
              </a:rPr>
              <a:t>от КПД </a:t>
            </a:r>
            <a:r>
              <a:rPr lang="en-US" sz="3200" dirty="0" smtClean="0">
                <a:latin typeface="Segoe UI Light" pitchFamily="34" charset="0"/>
                <a:cs typeface="Segoe UI Light" pitchFamily="34" charset="0"/>
              </a:rPr>
              <a:t>“… </a:t>
            </a:r>
            <a:r>
              <a:rPr lang="bg-BG" sz="3200" dirty="0" smtClean="0">
                <a:latin typeface="Segoe UI Light" pitchFamily="34" charset="0"/>
                <a:cs typeface="Segoe UI Light" pitchFamily="34" charset="0"/>
              </a:rPr>
              <a:t>всички форми</a:t>
            </a:r>
            <a:r>
              <a:rPr lang="en-US" sz="3200" dirty="0" smtClean="0">
                <a:latin typeface="Segoe UI Light" pitchFamily="34" charset="0"/>
                <a:cs typeface="Segoe UI Light" pitchFamily="34" charset="0"/>
              </a:rPr>
              <a:t>...”</a:t>
            </a:r>
            <a:r>
              <a:rPr lang="en-US" dirty="0" smtClean="0"/>
              <a:t> </a:t>
            </a:r>
            <a:br>
              <a:rPr lang="en-US" dirty="0" smtClean="0"/>
            </a:br>
            <a:r>
              <a:rPr lang="bg-BG" dirty="0" smtClean="0">
                <a:solidFill>
                  <a:schemeClr val="accent1"/>
                </a:solidFill>
              </a:rPr>
              <a:t>Без изключения</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ru-RU" sz="2400" dirty="0" smtClean="0"/>
              <a:t>Всички </a:t>
            </a:r>
            <a:r>
              <a:rPr lang="ru-RU" sz="2400" dirty="0"/>
              <a:t>форми на </a:t>
            </a:r>
            <a:r>
              <a:rPr lang="ru-RU" sz="2400" dirty="0" smtClean="0"/>
              <a:t>насилие </a:t>
            </a:r>
            <a:r>
              <a:rPr lang="ru-RU" sz="2400" dirty="0"/>
              <a:t>над </a:t>
            </a:r>
            <a:r>
              <a:rPr lang="ru-RU" sz="2400" dirty="0" smtClean="0"/>
              <a:t>деца, </a:t>
            </a:r>
            <a:r>
              <a:rPr lang="ru-RU" sz="2400" dirty="0"/>
              <a:t>колкото и леки да </a:t>
            </a:r>
            <a:r>
              <a:rPr lang="ru-RU" sz="2400" dirty="0" smtClean="0"/>
              <a:t>са те, </a:t>
            </a:r>
            <a:r>
              <a:rPr lang="ru-RU" sz="2400" dirty="0"/>
              <a:t>са неприемливи</a:t>
            </a:r>
          </a:p>
          <a:p>
            <a:pPr marL="0" indent="0">
              <a:buNone/>
            </a:pPr>
            <a:endParaRPr lang="en-US" sz="2400" dirty="0" smtClean="0"/>
          </a:p>
          <a:p>
            <a:r>
              <a:rPr lang="bg-BG" sz="2400" dirty="0" smtClean="0"/>
              <a:t>Честота</a:t>
            </a:r>
            <a:endParaRPr lang="en-US" sz="2400" dirty="0" smtClean="0"/>
          </a:p>
          <a:p>
            <a:r>
              <a:rPr lang="bg-BG" sz="2400" dirty="0" smtClean="0"/>
              <a:t>Тежест на увреда</a:t>
            </a:r>
            <a:endParaRPr lang="en-US" sz="2400" dirty="0" smtClean="0"/>
          </a:p>
          <a:p>
            <a:r>
              <a:rPr lang="bg-BG" sz="2400" dirty="0" smtClean="0"/>
              <a:t>Намерение за </a:t>
            </a:r>
          </a:p>
          <a:p>
            <a:pPr marL="0" indent="0">
              <a:buNone/>
            </a:pPr>
            <a:r>
              <a:rPr lang="bg-BG" sz="2400" dirty="0" smtClean="0"/>
              <a:t>нанасяне на вреда</a:t>
            </a:r>
            <a:endParaRPr lang="en-US" sz="2400" dirty="0"/>
          </a:p>
        </p:txBody>
      </p:sp>
      <p:sp>
        <p:nvSpPr>
          <p:cNvPr id="4" name="Rectangle 3"/>
          <p:cNvSpPr/>
          <p:nvPr/>
        </p:nvSpPr>
        <p:spPr>
          <a:xfrm>
            <a:off x="4004441" y="3183449"/>
            <a:ext cx="7504386" cy="954107"/>
          </a:xfrm>
          <a:prstGeom prst="rect">
            <a:avLst/>
          </a:prstGeom>
        </p:spPr>
        <p:txBody>
          <a:bodyPr wrap="square">
            <a:spAutoFit/>
          </a:bodyPr>
          <a:lstStyle/>
          <a:p>
            <a:pPr algn="ctr"/>
            <a:r>
              <a:rPr lang="bg-BG" sz="2800" b="1" dirty="0" smtClean="0">
                <a:solidFill>
                  <a:schemeClr val="accent1"/>
                </a:solidFill>
                <a:latin typeface="Segoe UI Light" panose="020B0502040204020203" pitchFamily="34" charset="0"/>
                <a:cs typeface="Segoe UI Light" panose="020B0502040204020203" pitchFamily="34" charset="0"/>
              </a:rPr>
              <a:t>Не са пререквизити за дефиниция </a:t>
            </a:r>
          </a:p>
          <a:p>
            <a:pPr algn="ctr"/>
            <a:r>
              <a:rPr lang="bg-BG" sz="2800" b="1" dirty="0" smtClean="0">
                <a:solidFill>
                  <a:schemeClr val="accent1"/>
                </a:solidFill>
                <a:latin typeface="Segoe UI Light" panose="020B0502040204020203" pitchFamily="34" charset="0"/>
                <a:cs typeface="Segoe UI Light" panose="020B0502040204020203" pitchFamily="34" charset="0"/>
              </a:rPr>
              <a:t>на насилие</a:t>
            </a:r>
          </a:p>
        </p:txBody>
      </p:sp>
      <p:sp>
        <p:nvSpPr>
          <p:cNvPr id="6" name="Right Bracket 5"/>
          <p:cNvSpPr/>
          <p:nvPr/>
        </p:nvSpPr>
        <p:spPr>
          <a:xfrm>
            <a:off x="3358055" y="2946966"/>
            <a:ext cx="646386" cy="1940343"/>
          </a:xfrm>
          <a:prstGeom prst="rightBracket">
            <a:avLst>
              <a:gd name="adj" fmla="val 10143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4000" dirty="0">
                <a:solidFill>
                  <a:srgbClr val="0070C0"/>
                </a:solidFill>
              </a:rPr>
              <a:t>Необходимостта от дефиниции, основани на правата на детето</a:t>
            </a:r>
            <a:endParaRPr lang="en-US" sz="4000" dirty="0">
              <a:solidFill>
                <a:srgbClr val="0070C0"/>
              </a:solidFill>
            </a:endParaRPr>
          </a:p>
        </p:txBody>
      </p:sp>
      <p:sp>
        <p:nvSpPr>
          <p:cNvPr id="3" name="Content Placeholder 2"/>
          <p:cNvSpPr>
            <a:spLocks noGrp="1"/>
          </p:cNvSpPr>
          <p:nvPr>
            <p:ph idx="1"/>
          </p:nvPr>
        </p:nvSpPr>
        <p:spPr/>
        <p:txBody>
          <a:bodyPr>
            <a:normAutofit/>
          </a:bodyPr>
          <a:lstStyle/>
          <a:p>
            <a:r>
              <a:rPr lang="bg-BG" sz="2400" dirty="0" smtClean="0"/>
              <a:t>Изискват </a:t>
            </a:r>
            <a:r>
              <a:rPr lang="bg-BG" sz="2400" dirty="0"/>
              <a:t>се ясни оперативни правни дефиниции за различните форми на насилие, посочени в член 19 от </a:t>
            </a:r>
            <a:r>
              <a:rPr lang="bg-BG" sz="2400" dirty="0" smtClean="0"/>
              <a:t>КПД, </a:t>
            </a:r>
            <a:r>
              <a:rPr lang="bg-BG" sz="2400" dirty="0"/>
              <a:t>за да се забранят всички форми на насилие </a:t>
            </a:r>
            <a:r>
              <a:rPr lang="bg-BG" sz="2400" dirty="0" smtClean="0"/>
              <a:t>при </a:t>
            </a:r>
            <a:r>
              <a:rPr lang="bg-BG" sz="2400" dirty="0"/>
              <a:t>всички </a:t>
            </a:r>
            <a:r>
              <a:rPr lang="bg-BG" sz="2400" dirty="0" smtClean="0"/>
              <a:t>условия.</a:t>
            </a:r>
          </a:p>
          <a:p>
            <a:endParaRPr lang="en-US" sz="2400" dirty="0" smtClean="0"/>
          </a:p>
          <a:p>
            <a:r>
              <a:rPr lang="ru-RU" sz="2400" dirty="0" smtClean="0"/>
              <a:t>Дефинициите </a:t>
            </a:r>
            <a:r>
              <a:rPr lang="ru-RU" sz="2400" dirty="0"/>
              <a:t>трябва да са достатъчно ясни, за да бъдат </a:t>
            </a:r>
            <a:r>
              <a:rPr lang="ru-RU" sz="2400" dirty="0" smtClean="0"/>
              <a:t>полезни </a:t>
            </a:r>
            <a:r>
              <a:rPr lang="ru-RU" sz="2400" dirty="0"/>
              <a:t>и </a:t>
            </a:r>
            <a:r>
              <a:rPr lang="ru-RU" sz="2400" dirty="0" smtClean="0"/>
              <a:t>приложими </a:t>
            </a:r>
            <a:r>
              <a:rPr lang="ru-RU" sz="2400" dirty="0"/>
              <a:t>в различни общества и култури</a:t>
            </a:r>
            <a:r>
              <a:rPr lang="ru-RU" sz="2400" dirty="0" smtClean="0"/>
              <a:t>.</a:t>
            </a:r>
          </a:p>
          <a:p>
            <a:endParaRPr lang="en-US" sz="2400" dirty="0" smtClean="0"/>
          </a:p>
          <a:p>
            <a:r>
              <a:rPr lang="ru-RU" sz="2400" b="1" dirty="0" smtClean="0">
                <a:solidFill>
                  <a:schemeClr val="accent1"/>
                </a:solidFill>
              </a:rPr>
              <a:t>Трябва </a:t>
            </a:r>
            <a:r>
              <a:rPr lang="ru-RU" sz="2400" b="1" dirty="0">
                <a:solidFill>
                  <a:schemeClr val="accent1"/>
                </a:solidFill>
              </a:rPr>
              <a:t>да се насърчават усилията за стандартизиране </a:t>
            </a:r>
            <a:r>
              <a:rPr lang="ru-RU" sz="2400" b="1">
                <a:solidFill>
                  <a:schemeClr val="accent1"/>
                </a:solidFill>
              </a:rPr>
              <a:t>на </a:t>
            </a:r>
            <a:r>
              <a:rPr lang="ru-RU" sz="2400" b="1" smtClean="0">
                <a:solidFill>
                  <a:schemeClr val="accent1"/>
                </a:solidFill>
              </a:rPr>
              <a:t>ДЕФИНИЦИИТЕ  </a:t>
            </a:r>
            <a:r>
              <a:rPr lang="ru-RU" sz="2400" b="1" dirty="0">
                <a:solidFill>
                  <a:schemeClr val="accent1"/>
                </a:solidFill>
              </a:rPr>
              <a:t>в международен план с цел улесняване на събирането на данни и обмена на опит между </a:t>
            </a:r>
            <a:r>
              <a:rPr lang="ru-RU" sz="2400" b="1" dirty="0" smtClean="0">
                <a:solidFill>
                  <a:schemeClr val="accent1"/>
                </a:solidFill>
              </a:rPr>
              <a:t>държавите.</a:t>
            </a:r>
            <a:endParaRPr lang="en-US" sz="2400" b="1" dirty="0"/>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7"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3"/>
          <p:cNvSpPr>
            <a:spLocks noChangeArrowheads="1"/>
          </p:cNvSpPr>
          <p:nvPr/>
        </p:nvSpPr>
        <p:spPr bwMode="auto">
          <a:xfrm>
            <a:off x="3382395" y="2719654"/>
            <a:ext cx="7343662" cy="1107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6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6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The European Commission does not accept any responsibility for use that may be made of the information it contains.</a:t>
            </a:r>
            <a:endParaRPr lang="en-GB" altLang="el-GR" sz="28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chemeClr val="accent1"/>
                </a:solidFill>
              </a:rPr>
              <a:t>Форми на насилие </a:t>
            </a:r>
            <a:r>
              <a:rPr lang="bg-BG" dirty="0" smtClean="0">
                <a:solidFill>
                  <a:schemeClr val="accent1"/>
                </a:solidFill>
              </a:rPr>
              <a:t/>
            </a:r>
            <a:br>
              <a:rPr lang="bg-BG" dirty="0" smtClean="0">
                <a:solidFill>
                  <a:schemeClr val="accent1"/>
                </a:solidFill>
              </a:rPr>
            </a:br>
            <a:r>
              <a:rPr lang="ru-RU" sz="1800" i="1" dirty="0" smtClean="0">
                <a:latin typeface="Segoe UI Light" panose="020B0502040204020203" pitchFamily="34" charset="0"/>
                <a:cs typeface="Segoe UI Light" panose="020B0502040204020203" pitchFamily="34" charset="0"/>
              </a:rPr>
              <a:t>Комитет </a:t>
            </a:r>
            <a:r>
              <a:rPr lang="ru-RU" sz="1800" i="1" dirty="0">
                <a:latin typeface="Segoe UI Light" panose="020B0502040204020203" pitchFamily="34" charset="0"/>
                <a:cs typeface="Segoe UI Light" panose="020B0502040204020203" pitchFamily="34" charset="0"/>
              </a:rPr>
              <a:t>на ООН за правата на детето </a:t>
            </a:r>
            <a:r>
              <a:rPr lang="ru-RU" sz="1800" i="1" dirty="0" smtClean="0">
                <a:latin typeface="Segoe UI Light" panose="020B0502040204020203" pitchFamily="34" charset="0"/>
                <a:cs typeface="Segoe UI Light" panose="020B0502040204020203" pitchFamily="34" charset="0"/>
              </a:rPr>
              <a:t>, </a:t>
            </a:r>
            <a:r>
              <a:rPr lang="ru-RU" sz="1800" i="1" dirty="0">
                <a:latin typeface="Segoe UI Light" panose="020B0502040204020203" pitchFamily="34" charset="0"/>
                <a:cs typeface="Segoe UI Light" panose="020B0502040204020203" pitchFamily="34" charset="0"/>
              </a:rPr>
              <a:t>Общ коментар № 13 (2011 г.): Правото на детето на свобода от всякакви форми на насилие</a:t>
            </a:r>
            <a:endParaRPr lang="en-US" sz="18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p:txBody>
          <a:bodyPr>
            <a:normAutofit fontScale="77500" lnSpcReduction="20000"/>
          </a:bodyPr>
          <a:lstStyle/>
          <a:p>
            <a:r>
              <a:rPr lang="bg-BG" b="1" dirty="0" smtClean="0"/>
              <a:t>Пренебрегване или небрежно отношение</a:t>
            </a:r>
            <a:endParaRPr lang="en-US" b="1" dirty="0" smtClean="0"/>
          </a:p>
          <a:p>
            <a:r>
              <a:rPr lang="bg-BG" b="1" dirty="0" smtClean="0"/>
              <a:t>Психическо насилие</a:t>
            </a:r>
            <a:r>
              <a:rPr lang="en-US" b="1" dirty="0" smtClean="0"/>
              <a:t>/ </a:t>
            </a:r>
            <a:r>
              <a:rPr lang="bg-BG" b="1" dirty="0" smtClean="0"/>
              <a:t>психологично малтретиране</a:t>
            </a:r>
            <a:endParaRPr lang="en-US" b="1" dirty="0" smtClean="0"/>
          </a:p>
          <a:p>
            <a:r>
              <a:rPr lang="bg-BG" b="1" dirty="0" smtClean="0"/>
              <a:t>Физическо насилие</a:t>
            </a:r>
            <a:endParaRPr lang="en-US" b="1" dirty="0" smtClean="0"/>
          </a:p>
          <a:p>
            <a:r>
              <a:rPr lang="bg-BG" b="1" dirty="0" smtClean="0"/>
              <a:t>Телесно наказание</a:t>
            </a:r>
            <a:endParaRPr lang="en-US" b="1" dirty="0" smtClean="0"/>
          </a:p>
          <a:p>
            <a:r>
              <a:rPr lang="bg-BG" b="1" dirty="0" smtClean="0"/>
              <a:t>Сексуалн о насилие и експлоатация</a:t>
            </a:r>
            <a:endParaRPr lang="en-US" b="1" dirty="0" smtClean="0"/>
          </a:p>
          <a:p>
            <a:r>
              <a:rPr lang="ru-RU" b="1" dirty="0"/>
              <a:t>Изтезания и нечовешко или унизително отношение или </a:t>
            </a:r>
            <a:r>
              <a:rPr lang="ru-RU" b="1" dirty="0" smtClean="0"/>
              <a:t>наказание</a:t>
            </a:r>
          </a:p>
          <a:p>
            <a:r>
              <a:rPr lang="bg-BG" b="1" dirty="0" smtClean="0"/>
              <a:t>Насилие между деца</a:t>
            </a:r>
            <a:endParaRPr lang="en-US" b="1" dirty="0" smtClean="0"/>
          </a:p>
          <a:p>
            <a:r>
              <a:rPr lang="bg-BG" b="1" dirty="0" smtClean="0"/>
              <a:t>Самонараняване</a:t>
            </a:r>
            <a:endParaRPr lang="en-US" b="1" dirty="0" smtClean="0"/>
          </a:p>
          <a:p>
            <a:r>
              <a:rPr lang="bg-BG" b="1" dirty="0" smtClean="0"/>
              <a:t>Практики, нанасящи вреда</a:t>
            </a:r>
            <a:endParaRPr lang="en-US" b="1" dirty="0" smtClean="0"/>
          </a:p>
          <a:p>
            <a:r>
              <a:rPr lang="bg-BG" b="1" dirty="0" smtClean="0"/>
              <a:t>Насилие в средствата за масова информация</a:t>
            </a:r>
            <a:endParaRPr lang="en-US" b="1" dirty="0" smtClean="0"/>
          </a:p>
          <a:p>
            <a:r>
              <a:rPr lang="bg-BG" b="1" dirty="0" smtClean="0"/>
              <a:t>Насилие чрез информационни и комуникационни технологии</a:t>
            </a:r>
            <a:endParaRPr lang="en-US" b="1" dirty="0" smtClean="0"/>
          </a:p>
          <a:p>
            <a:r>
              <a:rPr lang="bg-BG" b="1" dirty="0" smtClean="0"/>
              <a:t>Институционално и системно нарушаване на правата на детето</a:t>
            </a:r>
            <a:endParaRPr lang="en-US" b="1"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4000" b="1" dirty="0" smtClean="0">
                <a:solidFill>
                  <a:srgbClr val="0070C0"/>
                </a:solidFill>
              </a:rPr>
              <a:t>Пренебрегване</a:t>
            </a:r>
            <a:endParaRPr lang="en-US" dirty="0"/>
          </a:p>
        </p:txBody>
      </p:sp>
      <p:sp>
        <p:nvSpPr>
          <p:cNvPr id="3" name="Content Placeholder 2"/>
          <p:cNvSpPr>
            <a:spLocks noGrp="1"/>
          </p:cNvSpPr>
          <p:nvPr>
            <p:ph idx="1"/>
          </p:nvPr>
        </p:nvSpPr>
        <p:spPr>
          <a:xfrm>
            <a:off x="838200" y="1629508"/>
            <a:ext cx="10515600" cy="4665783"/>
          </a:xfrm>
        </p:spPr>
        <p:txBody>
          <a:bodyPr>
            <a:noAutofit/>
          </a:bodyPr>
          <a:lstStyle/>
          <a:p>
            <a:pPr indent="-360000">
              <a:lnSpc>
                <a:spcPct val="120000"/>
              </a:lnSpc>
              <a:spcBef>
                <a:spcPts val="600"/>
              </a:spcBef>
            </a:pPr>
            <a:r>
              <a:rPr lang="ru-RU" sz="2200" dirty="0" smtClean="0">
                <a:solidFill>
                  <a:schemeClr val="accent1">
                    <a:lumMod val="75000"/>
                  </a:schemeClr>
                </a:solidFill>
              </a:rPr>
              <a:t>Неуспехът </a:t>
            </a:r>
            <a:r>
              <a:rPr lang="ru-RU" sz="2200" dirty="0">
                <a:solidFill>
                  <a:schemeClr val="accent1">
                    <a:lumMod val="75000"/>
                  </a:schemeClr>
                </a:solidFill>
              </a:rPr>
              <a:t>на родителя, настойника и попечителя или на лицето, което полага грижи за детето, да осигури развитието на детето в една от следните области: здраве, образование, емоционално развитие, изхранване, осигуряване на дом и безопасност, когато е в състояние да го </a:t>
            </a:r>
            <a:r>
              <a:rPr lang="ru-RU" sz="2200" dirty="0" smtClean="0">
                <a:solidFill>
                  <a:schemeClr val="accent1">
                    <a:lumMod val="75000"/>
                  </a:schemeClr>
                </a:solidFill>
              </a:rPr>
              <a:t>направи</a:t>
            </a:r>
            <a:r>
              <a:rPr lang="en-US" sz="2200" dirty="0" smtClean="0">
                <a:solidFill>
                  <a:schemeClr val="accent1">
                    <a:lumMod val="75000"/>
                  </a:schemeClr>
                </a:solidFill>
              </a:rPr>
              <a:t> (</a:t>
            </a:r>
            <a:r>
              <a:rPr lang="bg-BG" sz="2200" dirty="0" smtClean="0">
                <a:solidFill>
                  <a:schemeClr val="accent1">
                    <a:lumMod val="75000"/>
                  </a:schemeClr>
                </a:solidFill>
              </a:rPr>
              <a:t>ППЗЗД</a:t>
            </a:r>
            <a:r>
              <a:rPr lang="en-US" sz="2200" dirty="0" smtClean="0">
                <a:solidFill>
                  <a:schemeClr val="accent1">
                    <a:lumMod val="75000"/>
                  </a:schemeClr>
                </a:solidFill>
              </a:rPr>
              <a:t>, 2003)</a:t>
            </a:r>
          </a:p>
          <a:p>
            <a:pPr marL="1942" indent="0">
              <a:lnSpc>
                <a:spcPct val="120000"/>
              </a:lnSpc>
              <a:spcBef>
                <a:spcPts val="600"/>
              </a:spcBef>
              <a:buNone/>
            </a:pPr>
            <a:r>
              <a:rPr lang="bg-BG" sz="2000" dirty="0" smtClean="0"/>
              <a:t>Включва</a:t>
            </a:r>
            <a:r>
              <a:rPr lang="en-US" sz="2000" dirty="0" smtClean="0"/>
              <a:t>:</a:t>
            </a:r>
          </a:p>
          <a:p>
            <a:pPr indent="-360000">
              <a:lnSpc>
                <a:spcPct val="120000"/>
              </a:lnSpc>
              <a:spcBef>
                <a:spcPts val="600"/>
              </a:spcBef>
            </a:pPr>
            <a:r>
              <a:rPr lang="bg-BG" sz="2000" b="1" dirty="0" smtClean="0"/>
              <a:t>Физическо пренебрегване</a:t>
            </a:r>
            <a:endParaRPr lang="en-US" sz="2000" dirty="0" smtClean="0"/>
          </a:p>
          <a:p>
            <a:pPr indent="-360000">
              <a:lnSpc>
                <a:spcPct val="120000"/>
              </a:lnSpc>
              <a:spcBef>
                <a:spcPts val="600"/>
              </a:spcBef>
            </a:pPr>
            <a:r>
              <a:rPr lang="bg-BG" sz="2000" b="1" dirty="0" smtClean="0"/>
              <a:t>Психологично или емоционалнопренебрегване</a:t>
            </a:r>
            <a:endParaRPr lang="en-US" sz="2000" dirty="0" smtClean="0"/>
          </a:p>
          <a:p>
            <a:pPr indent="-360000">
              <a:lnSpc>
                <a:spcPct val="120000"/>
              </a:lnSpc>
              <a:spcBef>
                <a:spcPts val="600"/>
              </a:spcBef>
            </a:pPr>
            <a:r>
              <a:rPr lang="bg-BG" sz="2000" b="1" dirty="0" smtClean="0"/>
              <a:t>Пренебрегване на физическо или психическо здраве</a:t>
            </a:r>
            <a:endParaRPr lang="en-US" sz="2000" dirty="0" smtClean="0"/>
          </a:p>
          <a:p>
            <a:pPr indent="-360000">
              <a:lnSpc>
                <a:spcPct val="120000"/>
              </a:lnSpc>
              <a:spcBef>
                <a:spcPts val="600"/>
              </a:spcBef>
            </a:pPr>
            <a:r>
              <a:rPr lang="bg-BG" sz="2000" b="1" dirty="0" smtClean="0"/>
              <a:t>Образователно пренебрегване </a:t>
            </a:r>
            <a:endParaRPr lang="en-US" sz="2000" dirty="0" smtClean="0"/>
          </a:p>
          <a:p>
            <a:pPr indent="-360000">
              <a:lnSpc>
                <a:spcPct val="120000"/>
              </a:lnSpc>
              <a:spcBef>
                <a:spcPts val="600"/>
              </a:spcBef>
            </a:pPr>
            <a:r>
              <a:rPr lang="bg-BG" sz="2000" b="1" dirty="0" smtClean="0"/>
              <a:t>Изоставяне</a:t>
            </a:r>
            <a:endParaRPr lang="en-US" sz="2000" dirty="0"/>
          </a:p>
        </p:txBody>
      </p:sp>
    </p:spTree>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4000" dirty="0">
                <a:solidFill>
                  <a:srgbClr val="0070C0"/>
                </a:solidFill>
              </a:rPr>
              <a:t>Пренебрегване-</a:t>
            </a:r>
            <a:r>
              <a:rPr lang="bg-BG" dirty="0"/>
              <a:t> </a:t>
            </a:r>
            <a:r>
              <a:rPr lang="bg-BG" sz="4000" dirty="0" smtClean="0">
                <a:solidFill>
                  <a:srgbClr val="0070C0"/>
                </a:solidFill>
              </a:rPr>
              <a:t>континуум</a:t>
            </a:r>
            <a:endParaRPr lang="el-GR" sz="4000" dirty="0">
              <a:solidFill>
                <a:srgbClr val="C00000"/>
              </a:solidFill>
            </a:endParaRPr>
          </a:p>
        </p:txBody>
      </p:sp>
      <p:graphicFrame>
        <p:nvGraphicFramePr>
          <p:cNvPr id="4" name="Diagram 3">
            <a:extLst>
              <a:ext uri="{FF2B5EF4-FFF2-40B4-BE49-F238E27FC236}">
                <a16:creationId xmlns="" xmlns:a16="http://schemas.microsoft.com/office/drawing/2014/main" id="{93EAECB0-09FB-3C4D-A506-53E545DB8B48}"/>
              </a:ext>
            </a:extLst>
          </p:cNvPr>
          <p:cNvGraphicFramePr/>
          <p:nvPr>
            <p:extLst>
              <p:ext uri="{D42A27DB-BD31-4B8C-83A1-F6EECF244321}">
                <p14:modId xmlns="" xmlns:p14="http://schemas.microsoft.com/office/powerpoint/2010/main" val="3932191772"/>
              </p:ext>
            </p:extLst>
          </p:nvPr>
        </p:nvGraphicFramePr>
        <p:xfrm>
          <a:off x="838200" y="1674421"/>
          <a:ext cx="10515600" cy="4249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 xmlns:a16="http://schemas.microsoft.com/office/drawing/2014/main" id="{1251DF2C-7C4D-3748-B29C-72B5208AB95D}"/>
              </a:ext>
            </a:extLst>
          </p:cNvPr>
          <p:cNvSpPr/>
          <p:nvPr/>
        </p:nvSpPr>
        <p:spPr>
          <a:xfrm>
            <a:off x="2063750" y="5759333"/>
            <a:ext cx="8135938" cy="503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 xmlns:p14="http://schemas.microsoft.com/office/powerpoint/2010/main" val="1232498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Прояви на пренебрегване</a:t>
            </a:r>
            <a:r>
              <a:rPr lang="en-US" sz="4000" dirty="0" smtClean="0">
                <a:solidFill>
                  <a:srgbClr val="0070C0"/>
                </a:solidFill>
              </a:rPr>
              <a:t>- </a:t>
            </a:r>
            <a:r>
              <a:rPr lang="bg-BG" sz="4000" i="1" dirty="0" smtClean="0">
                <a:solidFill>
                  <a:srgbClr val="0070C0"/>
                </a:solidFill>
              </a:rPr>
              <a:t>примери</a:t>
            </a:r>
            <a:endParaRPr lang="el-GR" sz="4000" dirty="0">
              <a:solidFill>
                <a:srgbClr val="0070C0"/>
              </a:solidFill>
            </a:endParaRPr>
          </a:p>
        </p:txBody>
      </p:sp>
      <p:sp>
        <p:nvSpPr>
          <p:cNvPr id="4" name="Rectangle 3">
            <a:extLst>
              <a:ext uri="{FF2B5EF4-FFF2-40B4-BE49-F238E27FC236}">
                <a16:creationId xmlns="" xmlns:a16="http://schemas.microsoft.com/office/drawing/2014/main" id="{BA66E492-5A44-3C4C-A9C7-C87E642C1FBA}"/>
              </a:ext>
            </a:extLst>
          </p:cNvPr>
          <p:cNvSpPr/>
          <p:nvPr/>
        </p:nvSpPr>
        <p:spPr>
          <a:xfrm>
            <a:off x="651995" y="5571453"/>
            <a:ext cx="5400000" cy="769441"/>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Емоционално-психологично пренебрегване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5" name="Rectangle 4">
            <a:extLst>
              <a:ext uri="{FF2B5EF4-FFF2-40B4-BE49-F238E27FC236}">
                <a16:creationId xmlns="" xmlns:a16="http://schemas.microsoft.com/office/drawing/2014/main" id="{FA8CF762-1178-FD44-A8C8-21E43D174728}"/>
              </a:ext>
            </a:extLst>
          </p:cNvPr>
          <p:cNvSpPr/>
          <p:nvPr/>
        </p:nvSpPr>
        <p:spPr>
          <a:xfrm>
            <a:off x="6246421" y="1690427"/>
            <a:ext cx="5836652" cy="110799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ru-RU" sz="2200" dirty="0" smtClean="0">
                <a:solidFill>
                  <a:schemeClr val="accent1">
                    <a:lumMod val="50000"/>
                  </a:schemeClr>
                </a:solidFill>
                <a:latin typeface="Segoe UI Light" panose="020B0502040204020203" pitchFamily="34" charset="0"/>
                <a:cs typeface="Segoe UI Light" panose="020B0502040204020203" pitchFamily="34" charset="0"/>
              </a:rPr>
              <a:t>Неадекватност в </a:t>
            </a:r>
            <a:r>
              <a:rPr lang="ru-RU" sz="2200" dirty="0">
                <a:solidFill>
                  <a:schemeClr val="accent1">
                    <a:lumMod val="50000"/>
                  </a:schemeClr>
                </a:solidFill>
                <a:latin typeface="Segoe UI Light" panose="020B0502040204020203" pitchFamily="34" charset="0"/>
                <a:cs typeface="Segoe UI Light" panose="020B0502040204020203" pitchFamily="34" charset="0"/>
              </a:rPr>
              <a:t>уменията и задълженията за </a:t>
            </a:r>
            <a:r>
              <a:rPr lang="ru-RU" sz="2200" dirty="0" smtClean="0">
                <a:solidFill>
                  <a:schemeClr val="accent1">
                    <a:lumMod val="50000"/>
                  </a:schemeClr>
                </a:solidFill>
                <a:latin typeface="Segoe UI Light" panose="020B0502040204020203" pitchFamily="34" charset="0"/>
                <a:cs typeface="Segoe UI Light" panose="020B0502040204020203" pitchFamily="34" charset="0"/>
              </a:rPr>
              <a:t>попечителство</a:t>
            </a:r>
          </a:p>
          <a:p>
            <a:pPr algn="ctr">
              <a:defRPr/>
            </a:pP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ectangle 5">
            <a:extLst>
              <a:ext uri="{FF2B5EF4-FFF2-40B4-BE49-F238E27FC236}">
                <a16:creationId xmlns="" xmlns:a16="http://schemas.microsoft.com/office/drawing/2014/main" id="{D2FE9FF6-F9A3-E14F-82E4-B5B738FE093B}"/>
              </a:ext>
            </a:extLst>
          </p:cNvPr>
          <p:cNvSpPr/>
          <p:nvPr/>
        </p:nvSpPr>
        <p:spPr>
          <a:xfrm>
            <a:off x="801582" y="1968155"/>
            <a:ext cx="5400000" cy="4308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Пренебрегване на физически нужди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7" name="Rectangle 6">
            <a:extLst>
              <a:ext uri="{FF2B5EF4-FFF2-40B4-BE49-F238E27FC236}">
                <a16:creationId xmlns="" xmlns:a16="http://schemas.microsoft.com/office/drawing/2014/main" id="{A7BF8358-CDDB-F64D-B2EA-8CEE23855B44}"/>
              </a:ext>
            </a:extLst>
          </p:cNvPr>
          <p:cNvSpPr/>
          <p:nvPr/>
        </p:nvSpPr>
        <p:spPr>
          <a:xfrm>
            <a:off x="534049" y="4368445"/>
            <a:ext cx="5400001"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Пренебрегване на медицински проблеми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8" name="Rectangle 7">
            <a:extLst>
              <a:ext uri="{FF2B5EF4-FFF2-40B4-BE49-F238E27FC236}">
                <a16:creationId xmlns="" xmlns:a16="http://schemas.microsoft.com/office/drawing/2014/main" id="{9122FC2D-45D4-A347-B57A-81B598576E87}"/>
              </a:ext>
            </a:extLst>
          </p:cNvPr>
          <p:cNvSpPr/>
          <p:nvPr/>
        </p:nvSpPr>
        <p:spPr>
          <a:xfrm>
            <a:off x="930066" y="4802012"/>
            <a:ext cx="4607966" cy="76944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Пренебрегване на образователни нужди</a:t>
            </a:r>
            <a:endParaRPr lang="en-US"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9" name="Rectangle 8">
            <a:extLst>
              <a:ext uri="{FF2B5EF4-FFF2-40B4-BE49-F238E27FC236}">
                <a16:creationId xmlns="" xmlns:a16="http://schemas.microsoft.com/office/drawing/2014/main" id="{E7E29197-A8FF-EF4F-BA1B-EB74EBFD919F}"/>
              </a:ext>
            </a:extLst>
          </p:cNvPr>
          <p:cNvSpPr/>
          <p:nvPr/>
        </p:nvSpPr>
        <p:spPr>
          <a:xfrm>
            <a:off x="7457704" y="3773290"/>
            <a:ext cx="4087437"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Неадекватен надзор на детето</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0" name="Rectangle 9">
            <a:extLst>
              <a:ext uri="{FF2B5EF4-FFF2-40B4-BE49-F238E27FC236}">
                <a16:creationId xmlns="" xmlns:a16="http://schemas.microsoft.com/office/drawing/2014/main" id="{E71D686D-C8CF-D646-B483-E9DDD8A515FD}"/>
              </a:ext>
            </a:extLst>
          </p:cNvPr>
          <p:cNvSpPr/>
          <p:nvPr/>
        </p:nvSpPr>
        <p:spPr>
          <a:xfrm>
            <a:off x="6145141" y="5558756"/>
            <a:ext cx="540000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Изоставяне</a:t>
            </a:r>
            <a:r>
              <a:rPr lang="en-US" sz="2200" dirty="0" smtClean="0">
                <a:solidFill>
                  <a:schemeClr val="accent1">
                    <a:lumMod val="50000"/>
                  </a:schemeClr>
                </a:solidFill>
                <a:latin typeface="Segoe UI Light" panose="020B0502040204020203" pitchFamily="34" charset="0"/>
                <a:cs typeface="Segoe UI Light" panose="020B0502040204020203" pitchFamily="34" charset="0"/>
              </a:rPr>
              <a:t> </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a:t>
            </a: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временно или псоточнно</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1" name="Rectangle 1">
            <a:extLst>
              <a:ext uri="{FF2B5EF4-FFF2-40B4-BE49-F238E27FC236}">
                <a16:creationId xmlns="" xmlns:a16="http://schemas.microsoft.com/office/drawing/2014/main" id="{03FDA2AB-94FD-7B42-B1FF-6F8B82FA2435}"/>
              </a:ext>
            </a:extLst>
          </p:cNvPr>
          <p:cNvSpPr>
            <a:spLocks noChangeArrowheads="1"/>
          </p:cNvSpPr>
          <p:nvPr/>
        </p:nvSpPr>
        <p:spPr bwMode="auto">
          <a:xfrm>
            <a:off x="601396" y="2582980"/>
            <a:ext cx="5051259"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bg-BG" sz="2200" dirty="0" smtClean="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Не осигуряване защита от нараняване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2" name="Rectangle 11">
            <a:extLst>
              <a:ext uri="{FF2B5EF4-FFF2-40B4-BE49-F238E27FC236}">
                <a16:creationId xmlns="" xmlns:a16="http://schemas.microsoft.com/office/drawing/2014/main" id="{642F06E5-0654-4740-B499-E94F2F3AE36F}"/>
              </a:ext>
            </a:extLst>
          </p:cNvPr>
          <p:cNvSpPr/>
          <p:nvPr/>
        </p:nvSpPr>
        <p:spPr>
          <a:xfrm>
            <a:off x="5949539" y="3197892"/>
            <a:ext cx="529872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Отказ на попечителство</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3" name="Rectangle 12">
            <a:extLst>
              <a:ext uri="{FF2B5EF4-FFF2-40B4-BE49-F238E27FC236}">
                <a16:creationId xmlns="" xmlns:a16="http://schemas.microsoft.com/office/drawing/2014/main" id="{E1D3DCEE-3393-1A40-BE9E-BD488CB2F40D}"/>
              </a:ext>
            </a:extLst>
          </p:cNvPr>
          <p:cNvSpPr/>
          <p:nvPr/>
        </p:nvSpPr>
        <p:spPr>
          <a:xfrm>
            <a:off x="534050" y="3178135"/>
            <a:ext cx="5400000" cy="76944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Неадкватни родителски грижи и изпълнения на родителските задължения</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4" name="Rectangle 13">
            <a:extLst>
              <a:ext uri="{FF2B5EF4-FFF2-40B4-BE49-F238E27FC236}">
                <a16:creationId xmlns="" xmlns:a16="http://schemas.microsoft.com/office/drawing/2014/main" id="{909940F3-46AD-434E-909A-5BB1EE434536}"/>
              </a:ext>
            </a:extLst>
          </p:cNvPr>
          <p:cNvSpPr/>
          <p:nvPr/>
        </p:nvSpPr>
        <p:spPr>
          <a:xfrm>
            <a:off x="5783283" y="4368445"/>
            <a:ext cx="5761858"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Финансова експлоатация</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5" name="Rectangle 14">
            <a:extLst>
              <a:ext uri="{FF2B5EF4-FFF2-40B4-BE49-F238E27FC236}">
                <a16:creationId xmlns="" xmlns:a16="http://schemas.microsoft.com/office/drawing/2014/main" id="{CEAED5C9-CC55-C648-B163-6796C346387C}"/>
              </a:ext>
            </a:extLst>
          </p:cNvPr>
          <p:cNvSpPr/>
          <p:nvPr/>
        </p:nvSpPr>
        <p:spPr>
          <a:xfrm>
            <a:off x="5363579" y="4971553"/>
            <a:ext cx="6181563"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Разрешаване на незаконни поведения</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6" name="Rectangle 1">
            <a:extLst>
              <a:ext uri="{FF2B5EF4-FFF2-40B4-BE49-F238E27FC236}">
                <a16:creationId xmlns="" xmlns:a16="http://schemas.microsoft.com/office/drawing/2014/main" id="{5D73875D-8478-F346-A267-8AC6712D0835}"/>
              </a:ext>
            </a:extLst>
          </p:cNvPr>
          <p:cNvSpPr>
            <a:spLocks noChangeArrowheads="1"/>
          </p:cNvSpPr>
          <p:nvPr/>
        </p:nvSpPr>
        <p:spPr bwMode="auto">
          <a:xfrm>
            <a:off x="5652656" y="2582980"/>
            <a:ext cx="5892486"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Неуспех в предпазване от сексуално насилие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7" name="Rectangle 1">
            <a:extLst>
              <a:ext uri="{FF2B5EF4-FFF2-40B4-BE49-F238E27FC236}">
                <a16:creationId xmlns="" xmlns:a16="http://schemas.microsoft.com/office/drawing/2014/main" id="{12057550-1DFB-5E46-B084-A9E48CDC7721}"/>
              </a:ext>
            </a:extLst>
          </p:cNvPr>
          <p:cNvSpPr>
            <a:spLocks noChangeArrowheads="1"/>
          </p:cNvSpPr>
          <p:nvPr/>
        </p:nvSpPr>
        <p:spPr bwMode="auto">
          <a:xfrm>
            <a:off x="601396" y="3881012"/>
            <a:ext cx="6547548" cy="43088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Неуспех в справяне с проблемите на ПЗ</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81643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to="" calcmode="lin" valueType="num">
                                      <p:cBhvr>
                                        <p:cTn id="25" dur="1" fill="hold"/>
                                        <p:tgtEl>
                                          <p:spTgt spid="10"/>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to="" calcmode="lin" valueType="num">
                                      <p:cBhvr>
                                        <p:cTn id="28" dur="1" fill="hold"/>
                                        <p:tgtEl>
                                          <p:spTgt spid="11"/>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to="" calcmode="lin" valueType="num">
                                      <p:cBhvr>
                                        <p:cTn id="34" dur="1" fill="hold"/>
                                        <p:tgtEl>
                                          <p:spTgt spid="13"/>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to="" calcmode="lin" valueType="num">
                                      <p:cBhvr>
                                        <p:cTn id="37" dur="1" fill="hold"/>
                                        <p:tgtEl>
                                          <p:spTgt spid="14"/>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to="" calcmode="lin" valueType="num">
                                      <p:cBhvr>
                                        <p:cTn id="40" dur="1" fill="hold"/>
                                        <p:tgtEl>
                                          <p:spTgt spid="15"/>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to="" calcmode="lin" valueType="num">
                                      <p:cBhvr>
                                        <p:cTn id="43" dur="1" fill="hold"/>
                                        <p:tgtEl>
                                          <p:spTgt spid="16"/>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 to="" calcmode="lin" valueType="num">
                                      <p:cBhvr>
                                        <p:cTn id="46"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069535"/>
          </a:xfrm>
        </p:spPr>
        <p:txBody>
          <a:bodyPr>
            <a:normAutofit/>
          </a:bodyPr>
          <a:lstStyle/>
          <a:p>
            <a:r>
              <a:rPr lang="bg-BG" sz="4000" dirty="0" smtClean="0">
                <a:solidFill>
                  <a:srgbClr val="0070C0"/>
                </a:solidFill>
              </a:rPr>
              <a:t>Психично насилие</a:t>
            </a:r>
            <a:br>
              <a:rPr lang="bg-BG" sz="4000" dirty="0" smtClean="0">
                <a:solidFill>
                  <a:srgbClr val="0070C0"/>
                </a:solidFill>
              </a:rPr>
            </a:br>
            <a:r>
              <a:rPr lang="bg-BG" sz="2000" dirty="0">
                <a:solidFill>
                  <a:srgbClr val="5B9BD5">
                    <a:lumMod val="75000"/>
                  </a:srgbClr>
                </a:solidFill>
                <a:latin typeface="Segoe UI Light" panose="020B0502040204020203" pitchFamily="34" charset="0"/>
                <a:ea typeface="+mn-ea"/>
                <a:cs typeface="Segoe UI Light" panose="020B0502040204020203" pitchFamily="34" charset="0"/>
              </a:rPr>
              <a:t>често се описва като </a:t>
            </a:r>
            <a:r>
              <a:rPr lang="bg-BG" sz="2000" dirty="0" smtClean="0">
                <a:solidFill>
                  <a:srgbClr val="5B9BD5">
                    <a:lumMod val="75000"/>
                  </a:srgbClr>
                </a:solidFill>
                <a:latin typeface="Segoe UI Light" panose="020B0502040204020203" pitchFamily="34" charset="0"/>
                <a:ea typeface="+mn-ea"/>
                <a:cs typeface="Segoe UI Light" panose="020B0502040204020203" pitchFamily="34" charset="0"/>
              </a:rPr>
              <a:t>психологическо насилие</a:t>
            </a:r>
            <a:r>
              <a:rPr lang="en-US" sz="2000" dirty="0" smtClean="0">
                <a:solidFill>
                  <a:srgbClr val="5B9BD5">
                    <a:lumMod val="75000"/>
                  </a:srgbClr>
                </a:solidFill>
                <a:latin typeface="Segoe UI Light" panose="020B0502040204020203" pitchFamily="34" charset="0"/>
                <a:ea typeface="+mn-ea"/>
                <a:cs typeface="Segoe UI Light" panose="020B0502040204020203" pitchFamily="34" charset="0"/>
              </a:rPr>
              <a:t>,</a:t>
            </a:r>
            <a:r>
              <a:rPr lang="bg-BG" sz="2000" dirty="0" smtClean="0">
                <a:solidFill>
                  <a:srgbClr val="5B9BD5">
                    <a:lumMod val="75000"/>
                  </a:srgbClr>
                </a:solidFill>
                <a:latin typeface="Segoe UI Light" panose="020B0502040204020203" pitchFamily="34" charset="0"/>
                <a:ea typeface="+mn-ea"/>
                <a:cs typeface="Segoe UI Light" panose="020B0502040204020203" pitchFamily="34" charset="0"/>
              </a:rPr>
              <a:t> вербално насилие</a:t>
            </a:r>
            <a:r>
              <a:rPr lang="en-US" sz="2000" dirty="0" smtClean="0">
                <a:solidFill>
                  <a:srgbClr val="5B9BD5">
                    <a:lumMod val="75000"/>
                  </a:srgbClr>
                </a:solidFill>
                <a:latin typeface="Segoe UI Light" panose="020B0502040204020203" pitchFamily="34" charset="0"/>
                <a:ea typeface="+mn-ea"/>
                <a:cs typeface="Segoe UI Light" panose="020B0502040204020203" pitchFamily="34" charset="0"/>
              </a:rPr>
              <a:t>, </a:t>
            </a:r>
            <a:r>
              <a:rPr lang="bg-BG" sz="2000" b="1" dirty="0" smtClean="0">
                <a:solidFill>
                  <a:srgbClr val="5B9BD5">
                    <a:lumMod val="75000"/>
                  </a:srgbClr>
                </a:solidFill>
                <a:latin typeface="Segoe UI Light" panose="020B0502040204020203" pitchFamily="34" charset="0"/>
                <a:ea typeface="+mn-ea"/>
                <a:cs typeface="Segoe UI Light" panose="020B0502040204020203" pitchFamily="34" charset="0"/>
              </a:rPr>
              <a:t>емоционално насилие</a:t>
            </a:r>
            <a:endParaRPr lang="en-US" dirty="0"/>
          </a:p>
        </p:txBody>
      </p:sp>
      <p:sp>
        <p:nvSpPr>
          <p:cNvPr id="3" name="Content Placeholder 2"/>
          <p:cNvSpPr>
            <a:spLocks noGrp="1"/>
          </p:cNvSpPr>
          <p:nvPr>
            <p:ph idx="1"/>
          </p:nvPr>
        </p:nvSpPr>
        <p:spPr>
          <a:xfrm>
            <a:off x="709447" y="1434663"/>
            <a:ext cx="10988567" cy="4997668"/>
          </a:xfrm>
        </p:spPr>
        <p:txBody>
          <a:bodyPr>
            <a:noAutofit/>
          </a:bodyPr>
          <a:lstStyle/>
          <a:p>
            <a:pPr indent="-360000">
              <a:lnSpc>
                <a:spcPct val="120000"/>
              </a:lnSpc>
              <a:spcBef>
                <a:spcPts val="600"/>
              </a:spcBef>
              <a:buNone/>
            </a:pPr>
            <a:r>
              <a:rPr lang="bg-BG" sz="2200" dirty="0" smtClean="0"/>
              <a:t>Включва:</a:t>
            </a:r>
            <a:endParaRPr lang="en-US" sz="2200" dirty="0"/>
          </a:p>
          <a:p>
            <a:pPr indent="-360000">
              <a:lnSpc>
                <a:spcPct val="100000"/>
              </a:lnSpc>
              <a:spcBef>
                <a:spcPts val="0"/>
              </a:spcBef>
            </a:pPr>
            <a:r>
              <a:rPr lang="ru-RU" sz="2100" dirty="0"/>
              <a:t>Всички форми на продължително увреждащо общуване с детето, например поведение, с което на децата се показва, че те са безполезни, необичани, нежелани, застрашени или нужни само за удовлетворяване на чужди нужди</a:t>
            </a:r>
            <a:r>
              <a:rPr lang="ru-RU" sz="2100" dirty="0" smtClean="0"/>
              <a:t>;</a:t>
            </a:r>
          </a:p>
          <a:p>
            <a:pPr indent="-360000">
              <a:lnSpc>
                <a:spcPct val="100000"/>
              </a:lnSpc>
              <a:spcBef>
                <a:spcPts val="0"/>
              </a:spcBef>
            </a:pPr>
            <a:r>
              <a:rPr lang="ru-RU" sz="2100" dirty="0"/>
              <a:t>Всяване на ужас, тероризиране и отправяне на заплахи; експлоатиране и покваряване; отблъскване и отхвърляне; изолиране, пренебрегване и </a:t>
            </a:r>
            <a:r>
              <a:rPr lang="ru-RU" sz="2100" dirty="0" smtClean="0"/>
              <a:t>протежиране</a:t>
            </a:r>
          </a:p>
          <a:p>
            <a:pPr indent="-360000">
              <a:lnSpc>
                <a:spcPct val="100000"/>
              </a:lnSpc>
              <a:spcBef>
                <a:spcPts val="0"/>
              </a:spcBef>
            </a:pPr>
            <a:r>
              <a:rPr lang="ru-RU" sz="2100" dirty="0"/>
              <a:t>Емоционална неотзивчивост; пренебрегване на психическото здраве, здравните и образователните нужди; </a:t>
            </a:r>
            <a:endParaRPr lang="ru-RU" sz="2100" dirty="0" smtClean="0"/>
          </a:p>
          <a:p>
            <a:pPr indent="-360000">
              <a:lnSpc>
                <a:spcPct val="100000"/>
              </a:lnSpc>
              <a:spcBef>
                <a:spcPts val="0"/>
              </a:spcBef>
            </a:pPr>
            <a:r>
              <a:rPr lang="ru-RU" sz="2100" dirty="0"/>
              <a:t>Наскърбяване, обиждане, унизяване, омаловажаване, осмиване и уязвяване</a:t>
            </a:r>
            <a:r>
              <a:rPr lang="ru-RU" sz="2100" dirty="0" smtClean="0"/>
              <a:t>;</a:t>
            </a:r>
          </a:p>
          <a:p>
            <a:pPr indent="-360000">
              <a:lnSpc>
                <a:spcPct val="100000"/>
              </a:lnSpc>
              <a:spcBef>
                <a:spcPts val="0"/>
              </a:spcBef>
            </a:pPr>
            <a:r>
              <a:rPr lang="bg-BG" sz="2100" dirty="0" smtClean="0"/>
              <a:t>Излагане </a:t>
            </a:r>
            <a:r>
              <a:rPr lang="bg-BG" sz="2100" dirty="0"/>
              <a:t>на домашно </a:t>
            </a:r>
            <a:r>
              <a:rPr lang="bg-BG" sz="2100" dirty="0" smtClean="0"/>
              <a:t>насилие</a:t>
            </a:r>
          </a:p>
          <a:p>
            <a:pPr indent="-360000">
              <a:lnSpc>
                <a:spcPct val="100000"/>
              </a:lnSpc>
              <a:spcBef>
                <a:spcPts val="0"/>
              </a:spcBef>
            </a:pPr>
            <a:r>
              <a:rPr lang="bg-BG" sz="2100" dirty="0" smtClean="0"/>
              <a:t>Изолация, поставяне в унизителни условия</a:t>
            </a:r>
            <a:endParaRPr lang="en-US" sz="2100" dirty="0"/>
          </a:p>
          <a:p>
            <a:pPr indent="-360000">
              <a:lnSpc>
                <a:spcPct val="100000"/>
              </a:lnSpc>
              <a:spcBef>
                <a:spcPts val="0"/>
              </a:spcBef>
            </a:pPr>
            <a:r>
              <a:rPr lang="ru-RU" sz="2100" dirty="0" smtClean="0"/>
              <a:t>Психологически </a:t>
            </a:r>
            <a:r>
              <a:rPr lang="ru-RU" sz="2100" dirty="0"/>
              <a:t>тормоз и измъчване от възрастни или други деца, включително чрез ИКТ</a:t>
            </a:r>
            <a:endParaRPr lang="en-US" sz="2100" dirty="0"/>
          </a:p>
        </p:txBody>
      </p:sp>
    </p:spTree>
  </p:cSld>
  <p:clrMapOvr>
    <a:masterClrMapping/>
  </p:clrMapOvr>
  <p:transition>
    <p:spli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a:solidFill>
                  <a:srgbClr val="0070C0"/>
                </a:solidFill>
              </a:rPr>
              <a:t>Психологическо насилие </a:t>
            </a:r>
            <a:r>
              <a:rPr lang="bg-BG" sz="4000" dirty="0" smtClean="0">
                <a:solidFill>
                  <a:srgbClr val="0070C0"/>
                </a:solidFill>
              </a:rPr>
              <a:t>– континиум</a:t>
            </a:r>
            <a:endParaRPr lang="el-GR" sz="4000" dirty="0">
              <a:solidFill>
                <a:srgbClr val="0070C0"/>
              </a:solidFill>
            </a:endParaRPr>
          </a:p>
        </p:txBody>
      </p:sp>
      <p:graphicFrame>
        <p:nvGraphicFramePr>
          <p:cNvPr id="4" name="Diagram 3">
            <a:extLst>
              <a:ext uri="{FF2B5EF4-FFF2-40B4-BE49-F238E27FC236}">
                <a16:creationId xmlns="" xmlns:a16="http://schemas.microsoft.com/office/drawing/2014/main" id="{0B437862-2194-B044-AEEA-6C6C469287AD}"/>
              </a:ext>
            </a:extLst>
          </p:cNvPr>
          <p:cNvGraphicFramePr/>
          <p:nvPr>
            <p:extLst>
              <p:ext uri="{D42A27DB-BD31-4B8C-83A1-F6EECF244321}">
                <p14:modId xmlns="" xmlns:p14="http://schemas.microsoft.com/office/powerpoint/2010/main" val="811324816"/>
              </p:ext>
            </p:extLst>
          </p:nvPr>
        </p:nvGraphicFramePr>
        <p:xfrm>
          <a:off x="838200" y="1595300"/>
          <a:ext cx="10515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a:extLst>
              <a:ext uri="{FF2B5EF4-FFF2-40B4-BE49-F238E27FC236}">
                <a16:creationId xmlns="" xmlns:a16="http://schemas.microsoft.com/office/drawing/2014/main" id="{860D4FD9-0B4F-F94A-8543-7712BD54D643}"/>
              </a:ext>
            </a:extLst>
          </p:cNvPr>
          <p:cNvSpPr/>
          <p:nvPr/>
        </p:nvSpPr>
        <p:spPr>
          <a:xfrm>
            <a:off x="2063750" y="5625096"/>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 xmlns:p14="http://schemas.microsoft.com/office/powerpoint/2010/main" val="171356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55" y="365127"/>
            <a:ext cx="12034345" cy="1190627"/>
          </a:xfrm>
        </p:spPr>
        <p:txBody>
          <a:bodyPr>
            <a:normAutofit/>
          </a:bodyPr>
          <a:lstStyle/>
          <a:p>
            <a:r>
              <a:rPr lang="bg-BG" sz="4000" dirty="0" smtClean="0">
                <a:solidFill>
                  <a:srgbClr val="0070C0"/>
                </a:solidFill>
              </a:rPr>
              <a:t>Психологическо насилие над деца-примери</a:t>
            </a:r>
            <a:endParaRPr lang="el-GR" sz="4000" dirty="0">
              <a:solidFill>
                <a:srgbClr val="0070C0"/>
              </a:solidFill>
            </a:endParaRPr>
          </a:p>
        </p:txBody>
      </p:sp>
      <p:sp>
        <p:nvSpPr>
          <p:cNvPr id="4" name="Round Diagonal Corner Rectangle 3">
            <a:extLst>
              <a:ext uri="{FF2B5EF4-FFF2-40B4-BE49-F238E27FC236}">
                <a16:creationId xmlns="" xmlns:a16="http://schemas.microsoft.com/office/drawing/2014/main" id="{43F1513A-A4C4-6341-A0B6-524A70FFC7EE}"/>
              </a:ext>
            </a:extLst>
          </p:cNvPr>
          <p:cNvSpPr/>
          <p:nvPr/>
        </p:nvSpPr>
        <p:spPr>
          <a:xfrm>
            <a:off x="2567608" y="16988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отхвърляне чрез вербално насилие</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5" name="Round Diagonal Corner Rectangle 4">
            <a:extLst>
              <a:ext uri="{FF2B5EF4-FFF2-40B4-BE49-F238E27FC236}">
                <a16:creationId xmlns="" xmlns:a16="http://schemas.microsoft.com/office/drawing/2014/main" id="{615BCF46-5F4F-7C44-B55B-FB2301F8E205}"/>
              </a:ext>
            </a:extLst>
          </p:cNvPr>
          <p:cNvSpPr/>
          <p:nvPr/>
        </p:nvSpPr>
        <p:spPr>
          <a:xfrm>
            <a:off x="3102108" y="285093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корупция</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6" name="Round Diagonal Corner Rectangle 5">
            <a:extLst>
              <a:ext uri="{FF2B5EF4-FFF2-40B4-BE49-F238E27FC236}">
                <a16:creationId xmlns="" xmlns:a16="http://schemas.microsoft.com/office/drawing/2014/main" id="{0BA473AC-2908-774A-A794-6A96DDD5AB92}"/>
              </a:ext>
            </a:extLst>
          </p:cNvPr>
          <p:cNvSpPr/>
          <p:nvPr/>
        </p:nvSpPr>
        <p:spPr>
          <a:xfrm>
            <a:off x="1703512"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експлоатация</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7" name="Round Diagonal Corner Rectangle 6">
            <a:extLst>
              <a:ext uri="{FF2B5EF4-FFF2-40B4-BE49-F238E27FC236}">
                <a16:creationId xmlns="" xmlns:a16="http://schemas.microsoft.com/office/drawing/2014/main" id="{DA8C18FE-8C50-9A42-BDDA-B22B0336E229}"/>
              </a:ext>
            </a:extLst>
          </p:cNvPr>
          <p:cNvSpPr/>
          <p:nvPr/>
        </p:nvSpPr>
        <p:spPr>
          <a:xfrm>
            <a:off x="5591944"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тероризиране</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8" name="Round Diagonal Corner Rectangle 7">
            <a:extLst>
              <a:ext uri="{FF2B5EF4-FFF2-40B4-BE49-F238E27FC236}">
                <a16:creationId xmlns="" xmlns:a16="http://schemas.microsoft.com/office/drawing/2014/main" id="{118942C4-F4CD-6E4C-9653-4782AA88B028}"/>
              </a:ext>
            </a:extLst>
          </p:cNvPr>
          <p:cNvSpPr/>
          <p:nvPr/>
        </p:nvSpPr>
        <p:spPr>
          <a:xfrm>
            <a:off x="6816080" y="283188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безразличие</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9" name="Round Diagonal Corner Rectangle 8">
            <a:extLst>
              <a:ext uri="{FF2B5EF4-FFF2-40B4-BE49-F238E27FC236}">
                <a16:creationId xmlns="" xmlns:a16="http://schemas.microsoft.com/office/drawing/2014/main" id="{A2406C3A-38F6-8D42-9885-0F730E560AB1}"/>
              </a:ext>
            </a:extLst>
          </p:cNvPr>
          <p:cNvSpPr/>
          <p:nvPr/>
        </p:nvSpPr>
        <p:spPr>
          <a:xfrm>
            <a:off x="6312024" y="16607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g-BG"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изолация</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0" name="Round Diagonal Corner Rectangle 9">
            <a:extLst>
              <a:ext uri="{FF2B5EF4-FFF2-40B4-BE49-F238E27FC236}">
                <a16:creationId xmlns="" xmlns:a16="http://schemas.microsoft.com/office/drawing/2014/main" id="{0E41B754-845E-A148-8890-30E687067D9B}"/>
              </a:ext>
            </a:extLst>
          </p:cNvPr>
          <p:cNvSpPr/>
          <p:nvPr/>
        </p:nvSpPr>
        <p:spPr>
          <a:xfrm>
            <a:off x="3316140" y="5155186"/>
            <a:ext cx="4882286"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свидетел на </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семейно насилие </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 </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насилие над партньора</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65691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to="" calcmode="lin" valueType="num">
                                      <p:cBhvr>
                                        <p:cTn id="19" dur="1" fill="hold"/>
                                        <p:tgtEl>
                                          <p:spTgt spid="5"/>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to="" calcmode="lin" valueType="num">
                                      <p:cBhvr>
                                        <p:cTn id="22" dur="1" fill="hold"/>
                                        <p:tgtEl>
                                          <p:spTgt spid="4"/>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to="" calcmode="lin" valueType="num">
                                      <p:cBhvr>
                                        <p:cTn id="25"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Физическо насилие</a:t>
            </a:r>
            <a:endParaRPr lang="en-US" sz="4000" dirty="0">
              <a:solidFill>
                <a:srgbClr val="0070C0"/>
              </a:solidFill>
            </a:endParaRPr>
          </a:p>
        </p:txBody>
      </p:sp>
      <p:sp>
        <p:nvSpPr>
          <p:cNvPr id="3" name="Content Placeholder 2"/>
          <p:cNvSpPr>
            <a:spLocks noGrp="1"/>
          </p:cNvSpPr>
          <p:nvPr>
            <p:ph idx="1"/>
          </p:nvPr>
        </p:nvSpPr>
        <p:spPr>
          <a:xfrm>
            <a:off x="838200" y="1387366"/>
            <a:ext cx="10515600" cy="4789597"/>
          </a:xfrm>
        </p:spPr>
        <p:txBody>
          <a:bodyPr>
            <a:noAutofit/>
          </a:bodyPr>
          <a:lstStyle/>
          <a:p>
            <a:r>
              <a:rPr lang="bg-BG" sz="2200" dirty="0" smtClean="0">
                <a:solidFill>
                  <a:schemeClr val="accent1">
                    <a:lumMod val="75000"/>
                  </a:schemeClr>
                </a:solidFill>
              </a:rPr>
              <a:t>Видове:  фатално и нефатално физическо насилие</a:t>
            </a:r>
            <a:endParaRPr lang="en-US" sz="2200" dirty="0" smtClean="0"/>
          </a:p>
          <a:p>
            <a:pPr>
              <a:buNone/>
            </a:pPr>
            <a:r>
              <a:rPr lang="bg-BG" sz="2200" dirty="0" smtClean="0"/>
              <a:t>Включва</a:t>
            </a:r>
            <a:r>
              <a:rPr lang="en-US" sz="2200" dirty="0" smtClean="0"/>
              <a:t>: </a:t>
            </a:r>
          </a:p>
          <a:p>
            <a:r>
              <a:rPr lang="ru-RU" sz="2200" dirty="0"/>
              <a:t>всички </a:t>
            </a:r>
            <a:r>
              <a:rPr lang="ru-RU" sz="2200" dirty="0" smtClean="0"/>
              <a:t>физически наказания </a:t>
            </a:r>
            <a:r>
              <a:rPr lang="ru-RU" sz="2200" dirty="0"/>
              <a:t>и всички други форми на изтезания, жестоко, нечовешко или унизително отношение или </a:t>
            </a:r>
            <a:r>
              <a:rPr lang="ru-RU" sz="2200" dirty="0" smtClean="0"/>
              <a:t>наказание</a:t>
            </a:r>
          </a:p>
          <a:p>
            <a:r>
              <a:rPr lang="bg-BG" sz="2200" dirty="0"/>
              <a:t>физически тормоз и унижения от възрастни и от други деца</a:t>
            </a:r>
            <a:r>
              <a:rPr lang="en-US" sz="2200" dirty="0" smtClean="0"/>
              <a:t>. </a:t>
            </a:r>
          </a:p>
          <a:p>
            <a:r>
              <a:rPr lang="bg-BG" sz="2200" dirty="0" smtClean="0"/>
              <a:t>Децата с увреждания могат да бъдат обект на особени форми на физическо насилие</a:t>
            </a:r>
            <a:endParaRPr lang="en-US" sz="2200" dirty="0" smtClean="0"/>
          </a:p>
          <a:p>
            <a:pPr lvl="1"/>
            <a:r>
              <a:rPr lang="bg-BG" sz="2200" dirty="0" smtClean="0"/>
              <a:t>Принудителна стерилизация, особено при момичетата </a:t>
            </a:r>
            <a:endParaRPr lang="en-US" sz="2200" dirty="0" smtClean="0"/>
          </a:p>
          <a:p>
            <a:pPr lvl="1"/>
            <a:r>
              <a:rPr lang="ru-RU" sz="2000" dirty="0"/>
              <a:t>Насилие под формата на „лечение“ (например електроконвулсивна терапия (ЕКТ) и електрошок, използвани като „специален терапевтичен метод“ за контрол върху поведението на </a:t>
            </a:r>
            <a:r>
              <a:rPr lang="ru-RU" sz="2000" dirty="0" smtClean="0"/>
              <a:t>децата</a:t>
            </a:r>
            <a:r>
              <a:rPr lang="en-US" sz="2200" dirty="0" smtClean="0"/>
              <a:t>)</a:t>
            </a:r>
          </a:p>
          <a:p>
            <a:pPr lvl="1"/>
            <a:r>
              <a:rPr lang="ru-RU" sz="2200" dirty="0"/>
              <a:t>умишлено причиняване на увреждания на деца с цел експлоатацията им за </a:t>
            </a:r>
            <a:r>
              <a:rPr lang="ru-RU" sz="2200" dirty="0" smtClean="0"/>
              <a:t>просия.</a:t>
            </a:r>
            <a:endParaRPr lang="en-US" sz="2200" dirty="0"/>
          </a:p>
        </p:txBody>
      </p:sp>
    </p:spTree>
  </p:cSld>
  <p:clrMapOvr>
    <a:masterClrMapping/>
  </p:clrMapOvr>
  <p:transition>
    <p:spli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Физическо насилие- континиум</a:t>
            </a:r>
            <a:endParaRPr lang="el-GR" sz="4000" dirty="0">
              <a:solidFill>
                <a:srgbClr val="0070C0"/>
              </a:solidFill>
            </a:endParaRPr>
          </a:p>
        </p:txBody>
      </p:sp>
      <p:graphicFrame>
        <p:nvGraphicFramePr>
          <p:cNvPr id="4" name="Diagram 3">
            <a:extLst>
              <a:ext uri="{FF2B5EF4-FFF2-40B4-BE49-F238E27FC236}">
                <a16:creationId xmlns="" xmlns:a16="http://schemas.microsoft.com/office/drawing/2014/main" id="{07927E5E-C2A0-D24D-974A-029EEC2CE9F1}"/>
              </a:ext>
            </a:extLst>
          </p:cNvPr>
          <p:cNvGraphicFramePr/>
          <p:nvPr>
            <p:extLst>
              <p:ext uri="{D42A27DB-BD31-4B8C-83A1-F6EECF244321}">
                <p14:modId xmlns="" xmlns:p14="http://schemas.microsoft.com/office/powerpoint/2010/main" val="2551907665"/>
              </p:ext>
            </p:extLst>
          </p:nvPr>
        </p:nvGraphicFramePr>
        <p:xfrm>
          <a:off x="685799" y="1570099"/>
          <a:ext cx="1073380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a:extLst>
              <a:ext uri="{FF2B5EF4-FFF2-40B4-BE49-F238E27FC236}">
                <a16:creationId xmlns="" xmlns:a16="http://schemas.microsoft.com/office/drawing/2014/main" id="{6202538B-54FB-C84A-8D5D-75A1A76AE5C1}"/>
              </a:ext>
            </a:extLst>
          </p:cNvPr>
          <p:cNvSpPr/>
          <p:nvPr/>
        </p:nvSpPr>
        <p:spPr>
          <a:xfrm>
            <a:off x="1984734" y="5634099"/>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a:p>
        </p:txBody>
      </p:sp>
    </p:spTree>
    <p:extLst>
      <p:ext uri="{BB962C8B-B14F-4D97-AF65-F5344CB8AC3E}">
        <p14:creationId xmlns="" xmlns:p14="http://schemas.microsoft.com/office/powerpoint/2010/main" val="153719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 xmlns:a16="http://schemas.microsoft.com/office/drawing/2014/main" id="{8CD7141A-7C31-DF4D-B874-A6C95CDD96B5}"/>
              </a:ext>
            </a:extLst>
          </p:cNvPr>
          <p:cNvSpPr txBox="1">
            <a:spLocks noChangeArrowheads="1"/>
          </p:cNvSpPr>
          <p:nvPr/>
        </p:nvSpPr>
        <p:spPr>
          <a:xfrm>
            <a:off x="8102600" y="1198179"/>
            <a:ext cx="3924300" cy="4414345"/>
          </a:xfrm>
          <a:prstGeom prst="rect">
            <a:avLst/>
          </a:prstGeom>
          <a:solidFill>
            <a:schemeClr val="tx2">
              <a:lumMod val="20000"/>
              <a:lumOff val="80000"/>
            </a:schemeClr>
          </a:solidFill>
        </p:spPr>
        <p:txBody>
          <a:bodyPr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bg-BG" sz="2000" dirty="0" smtClean="0">
                <a:latin typeface="Segoe UI Light" pitchFamily="34" charset="0"/>
                <a:cs typeface="Segoe UI Light" pitchFamily="34" charset="0"/>
              </a:rPr>
              <a:t>Ефектите на физическото насилие могат да включват</a:t>
            </a:r>
            <a:r>
              <a:rPr lang="en-US" sz="2000" dirty="0" smtClean="0">
                <a:latin typeface="Segoe UI Light" pitchFamily="34" charset="0"/>
                <a:cs typeface="Segoe UI Light" pitchFamily="34" charset="0"/>
              </a:rPr>
              <a:t>:</a:t>
            </a:r>
            <a:endParaRPr lang="el-GR" sz="2000" dirty="0">
              <a:latin typeface="Segoe UI Light" pitchFamily="34" charset="0"/>
              <a:cs typeface="Segoe UI Light" pitchFamily="34" charset="0"/>
            </a:endParaRPr>
          </a:p>
          <a:p>
            <a:pPr marL="266700" lvl="1" indent="-177800">
              <a:defRPr/>
            </a:pPr>
            <a:r>
              <a:rPr lang="en-US" sz="2000" b="1" dirty="0" smtClean="0">
                <a:latin typeface="Segoe UI Light" pitchFamily="34" charset="0"/>
                <a:cs typeface="Segoe UI Light" pitchFamily="34" charset="0"/>
              </a:rPr>
              <a:t> </a:t>
            </a:r>
            <a:r>
              <a:rPr lang="ru-RU" sz="2000" b="1" dirty="0">
                <a:latin typeface="Segoe UI Light" pitchFamily="34" charset="0"/>
                <a:cs typeface="Segoe UI Light" pitchFamily="34" charset="0"/>
              </a:rPr>
              <a:t>всички видове наранявания и травми</a:t>
            </a:r>
            <a:endParaRPr lang="el-GR" sz="2000" b="1" dirty="0">
              <a:latin typeface="Segoe UI Light" pitchFamily="34" charset="0"/>
              <a:cs typeface="Segoe UI Light" pitchFamily="34" charset="0"/>
            </a:endParaRPr>
          </a:p>
          <a:p>
            <a:pPr marL="622300" lvl="1" indent="-177800">
              <a:defRPr/>
            </a:pPr>
            <a:r>
              <a:rPr lang="bg-BG" sz="2000" b="1" dirty="0" smtClean="0">
                <a:latin typeface="Segoe UI Light" pitchFamily="34" charset="0"/>
                <a:cs typeface="Segoe UI Light" pitchFamily="34" charset="0"/>
              </a:rPr>
              <a:t>единични илимножествени</a:t>
            </a:r>
            <a:endParaRPr lang="en-US" sz="2000" b="1" dirty="0">
              <a:latin typeface="Segoe UI Light" pitchFamily="34" charset="0"/>
              <a:cs typeface="Segoe UI Light" pitchFamily="34" charset="0"/>
            </a:endParaRPr>
          </a:p>
          <a:p>
            <a:pPr marL="901700" lvl="1" indent="-177800">
              <a:defRPr/>
            </a:pPr>
            <a:r>
              <a:rPr lang="bg-BG" sz="2000" b="1" dirty="0" smtClean="0">
                <a:latin typeface="Segoe UI Light" pitchFamily="34" charset="0"/>
                <a:cs typeface="Segoe UI Light" pitchFamily="34" charset="0"/>
              </a:rPr>
              <a:t>с различна тежест</a:t>
            </a:r>
            <a:endParaRPr lang="el-GR" sz="2000" b="1" dirty="0">
              <a:latin typeface="Segoe UI Light" pitchFamily="34" charset="0"/>
              <a:cs typeface="Segoe UI Light" pitchFamily="34" charset="0"/>
            </a:endParaRPr>
          </a:p>
          <a:p>
            <a:pPr marL="1257300" lvl="1" indent="-266700">
              <a:defRPr/>
            </a:pPr>
            <a:r>
              <a:rPr lang="bg-BG" sz="2000" b="1" dirty="0" smtClean="0">
                <a:latin typeface="Segoe UI Light" pitchFamily="34" charset="0"/>
                <a:cs typeface="Segoe UI Light" pitchFamily="34" charset="0"/>
              </a:rPr>
              <a:t>които се наблюдават във всички възрасти</a:t>
            </a:r>
            <a:endParaRPr lang="el-GR" sz="2000" b="1" dirty="0">
              <a:latin typeface="Segoe UI Light" pitchFamily="34" charset="0"/>
              <a:cs typeface="Segoe UI Light" pitchFamily="34" charset="0"/>
            </a:endParaRPr>
          </a:p>
          <a:p>
            <a:pPr marL="1524000" lvl="1" indent="-177800">
              <a:defRPr/>
            </a:pPr>
            <a:r>
              <a:rPr lang="en-US" sz="2000" b="1" dirty="0" smtClean="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rPr>
              <a:t> </a:t>
            </a:r>
            <a:r>
              <a:rPr lang="bg-BG" sz="2000" b="1" dirty="0" smtClean="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rPr>
              <a:t>които не са причинени от някакъв  инцидент</a:t>
            </a:r>
            <a:endParaRPr lang="el-GR" sz="2000" b="1" dirty="0">
              <a:ln w="0"/>
              <a:solidFill>
                <a:schemeClr val="accent1"/>
              </a:solidFill>
              <a:effectLst>
                <a:outerShdw blurRad="38100" dist="25400" dir="5400000" algn="ctr" rotWithShape="0">
                  <a:srgbClr val="6E747A">
                    <a:alpha val="43000"/>
                  </a:srgbClr>
                </a:outerShdw>
              </a:effectLst>
              <a:latin typeface="Segoe UI Light" pitchFamily="34" charset="0"/>
              <a:cs typeface="Segoe UI Light" pitchFamily="34" charset="0"/>
            </a:endParaRPr>
          </a:p>
        </p:txBody>
      </p:sp>
      <p:sp>
        <p:nvSpPr>
          <p:cNvPr id="4" name="Title 1">
            <a:extLst>
              <a:ext uri="{FF2B5EF4-FFF2-40B4-BE49-F238E27FC236}">
                <a16:creationId xmlns="" xmlns:a16="http://schemas.microsoft.com/office/drawing/2014/main" id="{1A00DCDC-03C7-CB48-A884-D74FB5F06D3D}"/>
              </a:ext>
            </a:extLst>
          </p:cNvPr>
          <p:cNvSpPr txBox="1">
            <a:spLocks/>
          </p:cNvSpPr>
          <p:nvPr/>
        </p:nvSpPr>
        <p:spPr>
          <a:xfrm>
            <a:off x="249382" y="305808"/>
            <a:ext cx="11942618" cy="764456"/>
          </a:xfrm>
          <a:prstGeom prst="rect">
            <a:avLst/>
          </a:prstGeom>
          <a:ln>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ru-RU" sz="3800" dirty="0">
                <a:solidFill>
                  <a:srgbClr val="0070C0"/>
                </a:solidFill>
                <a:latin typeface="Segoe UI Black" panose="020B0A02040204020203" pitchFamily="34" charset="0"/>
                <a:ea typeface="Segoe UI Black" panose="020B0A02040204020203" pitchFamily="34" charset="0"/>
              </a:rPr>
              <a:t>Ефекти на </a:t>
            </a:r>
            <a:r>
              <a:rPr lang="ru-RU" sz="3800" dirty="0" smtClean="0">
                <a:solidFill>
                  <a:srgbClr val="0070C0"/>
                </a:solidFill>
                <a:latin typeface="Segoe UI Black" panose="020B0A02040204020203" pitchFamily="34" charset="0"/>
                <a:ea typeface="Segoe UI Black" panose="020B0A02040204020203" pitchFamily="34" charset="0"/>
              </a:rPr>
              <a:t>физическото </a:t>
            </a:r>
            <a:r>
              <a:rPr lang="ru-RU" sz="3800" dirty="0">
                <a:solidFill>
                  <a:srgbClr val="0070C0"/>
                </a:solidFill>
                <a:latin typeface="Segoe UI Black" panose="020B0A02040204020203" pitchFamily="34" charset="0"/>
                <a:ea typeface="Segoe UI Black" panose="020B0A02040204020203" pitchFamily="34" charset="0"/>
              </a:rPr>
              <a:t>насилие върху тялото</a:t>
            </a:r>
            <a:endParaRPr lang="el-GR" sz="3800" dirty="0" smtClean="0">
              <a:solidFill>
                <a:srgbClr val="0070C0"/>
              </a:solidFill>
              <a:latin typeface="Segoe UI Black" panose="020B0A02040204020203" pitchFamily="34" charset="0"/>
              <a:ea typeface="Segoe UI Black" panose="020B0A02040204020203" pitchFamily="34" charset="0"/>
            </a:endParaRPr>
          </a:p>
        </p:txBody>
      </p:sp>
      <p:sp>
        <p:nvSpPr>
          <p:cNvPr id="5" name="Content Placeholder 2">
            <a:extLst>
              <a:ext uri="{FF2B5EF4-FFF2-40B4-BE49-F238E27FC236}">
                <a16:creationId xmlns="" xmlns:a16="http://schemas.microsoft.com/office/drawing/2014/main" id="{DC7CE728-BB94-B04B-BF98-F8788B33CF80}"/>
              </a:ext>
            </a:extLst>
          </p:cNvPr>
          <p:cNvSpPr txBox="1">
            <a:spLocks/>
          </p:cNvSpPr>
          <p:nvPr/>
        </p:nvSpPr>
        <p:spPr>
          <a:xfrm>
            <a:off x="249382" y="1309253"/>
            <a:ext cx="7764318" cy="47131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defRPr/>
            </a:pPr>
            <a:r>
              <a:rPr lang="bg-BG" sz="2200" b="1" dirty="0">
                <a:latin typeface="Segoe UI Light" pitchFamily="34" charset="0"/>
                <a:cs typeface="Segoe UI Light" pitchFamily="34" charset="0"/>
              </a:rPr>
              <a:t>Без </a:t>
            </a:r>
            <a:r>
              <a:rPr lang="bg-BG" sz="2200" b="1" dirty="0" smtClean="0">
                <a:latin typeface="Segoe UI Light" pitchFamily="34" charset="0"/>
                <a:cs typeface="Segoe UI Light" pitchFamily="34" charset="0"/>
              </a:rPr>
              <a:t>нараняване</a:t>
            </a:r>
          </a:p>
          <a:p>
            <a:pPr>
              <a:buNone/>
              <a:defRPr/>
            </a:pPr>
            <a:r>
              <a:rPr lang="el-GR" sz="2200" dirty="0" smtClean="0">
                <a:latin typeface="Segoe UI Light" pitchFamily="34" charset="0"/>
                <a:cs typeface="Segoe UI Light" pitchFamily="34" charset="0"/>
                <a:sym typeface="Wingdings" pitchFamily="2" charset="2"/>
              </a:rPr>
              <a:t> </a:t>
            </a:r>
            <a:r>
              <a:rPr lang="bg-BG" sz="2200" dirty="0" smtClean="0">
                <a:latin typeface="Segoe UI Light" pitchFamily="34" charset="0"/>
                <a:cs typeface="Segoe UI Light" pitchFamily="34" charset="0"/>
              </a:rPr>
              <a:t>Няма очевидна увреда</a:t>
            </a:r>
            <a:endParaRPr lang="el-GR" sz="2200" dirty="0">
              <a:latin typeface="Segoe UI Light" pitchFamily="34" charset="0"/>
              <a:cs typeface="Segoe UI Light" pitchFamily="34" charset="0"/>
            </a:endParaRPr>
          </a:p>
          <a:p>
            <a:pPr>
              <a:buFont typeface="Arial" pitchFamily="34" charset="0"/>
              <a:buNone/>
              <a:defRPr/>
            </a:pPr>
            <a:r>
              <a:rPr lang="bg-BG" sz="2200" b="1" dirty="0" smtClean="0">
                <a:latin typeface="Segoe UI Light" pitchFamily="34" charset="0"/>
                <a:cs typeface="Segoe UI Light" pitchFamily="34" charset="0"/>
              </a:rPr>
              <a:t>Незначително (леко) нараняване</a:t>
            </a:r>
            <a:endParaRPr lang="el-GR" sz="2200" dirty="0">
              <a:latin typeface="Segoe UI Light" pitchFamily="34" charset="0"/>
              <a:cs typeface="Segoe UI Light" pitchFamily="34" charset="0"/>
            </a:endParaRPr>
          </a:p>
          <a:p>
            <a:pPr>
              <a:buFont typeface="Wingdings"/>
              <a:buChar char="è"/>
              <a:defRPr/>
            </a:pPr>
            <a:r>
              <a:rPr lang="ru-RU" sz="2200" dirty="0">
                <a:latin typeface="Segoe UI Light" pitchFamily="34" charset="0"/>
                <a:cs typeface="Segoe UI Light" pitchFamily="34" charset="0"/>
              </a:rPr>
              <a:t>Повърхностни наранявания като малки натъртвания или повърхностни рани</a:t>
            </a:r>
          </a:p>
          <a:p>
            <a:pPr>
              <a:buFont typeface="Wingdings"/>
              <a:buChar char="è"/>
              <a:defRPr/>
            </a:pPr>
            <a:r>
              <a:rPr lang="bg-BG" sz="2200" b="1" dirty="0">
                <a:latin typeface="Segoe UI Light" pitchFamily="34" charset="0"/>
                <a:cs typeface="Segoe UI Light" pitchFamily="34" charset="0"/>
              </a:rPr>
              <a:t>Наранявания, изискващи лечение или хоспитализация</a:t>
            </a:r>
            <a:endParaRPr lang="el-GR" sz="2200" b="1" dirty="0">
              <a:latin typeface="Segoe UI Light" pitchFamily="34" charset="0"/>
              <a:cs typeface="Segoe UI Light" pitchFamily="34" charset="0"/>
            </a:endParaRPr>
          </a:p>
          <a:p>
            <a:pPr>
              <a:buFont typeface="Wingdings"/>
              <a:buChar char="è"/>
              <a:defRPr/>
            </a:pPr>
            <a:r>
              <a:rPr lang="bg-BG" sz="2200" dirty="0">
                <a:latin typeface="Segoe UI Light" pitchFamily="34" charset="0"/>
                <a:cs typeface="Segoe UI Light" pitchFamily="34" charset="0"/>
              </a:rPr>
              <a:t>Като фрактури,изискващи имобилизация </a:t>
            </a:r>
            <a:endParaRPr lang="el-GR" sz="2200" dirty="0">
              <a:latin typeface="Segoe UI Light" pitchFamily="34" charset="0"/>
              <a:cs typeface="Segoe UI Light" pitchFamily="34" charset="0"/>
            </a:endParaRPr>
          </a:p>
          <a:p>
            <a:pPr>
              <a:buNone/>
              <a:defRPr/>
            </a:pPr>
            <a:r>
              <a:rPr lang="bg-BG" sz="2200" b="1" dirty="0" smtClean="0">
                <a:latin typeface="Segoe UI Light" pitchFamily="34" charset="0"/>
                <a:cs typeface="Segoe UI Light" pitchFamily="34" charset="0"/>
              </a:rPr>
              <a:t>Тежко нараняване</a:t>
            </a:r>
            <a:endParaRPr lang="el-GR" sz="2200" dirty="0">
              <a:latin typeface="Segoe UI Light" pitchFamily="34" charset="0"/>
              <a:cs typeface="Segoe UI Light" pitchFamily="34" charset="0"/>
            </a:endParaRPr>
          </a:p>
          <a:p>
            <a:pPr>
              <a:buFont typeface="Wingdings" pitchFamily="2" charset="2"/>
              <a:buChar char="è"/>
              <a:defRPr/>
            </a:pPr>
            <a:r>
              <a:rPr lang="ru-RU" sz="2200" dirty="0">
                <a:latin typeface="Segoe UI Light" pitchFamily="34" charset="0"/>
                <a:cs typeface="Segoe UI Light" pitchFamily="34" charset="0"/>
                <a:sym typeface="Wingdings" pitchFamily="2" charset="2"/>
              </a:rPr>
              <a:t>Вътрешни  кръвоизливи, перфорации на органи, руптури на кръвоносни съдове</a:t>
            </a:r>
          </a:p>
          <a:p>
            <a:pPr>
              <a:buFont typeface="Wingdings" pitchFamily="2" charset="2"/>
              <a:buChar char="è"/>
              <a:defRPr/>
            </a:pPr>
            <a:r>
              <a:rPr lang="bg-BG" sz="2200" b="1" dirty="0" smtClean="0">
                <a:latin typeface="Segoe UI Light" pitchFamily="34" charset="0"/>
                <a:cs typeface="Segoe UI Light" pitchFamily="34" charset="0"/>
              </a:rPr>
              <a:t>Критично нараняване </a:t>
            </a:r>
            <a:r>
              <a:rPr lang="el-GR" sz="2200" dirty="0" smtClean="0">
                <a:latin typeface="Segoe UI Light" pitchFamily="34" charset="0"/>
                <a:cs typeface="Segoe UI Light" pitchFamily="34" charset="0"/>
              </a:rPr>
              <a:t>(</a:t>
            </a:r>
            <a:r>
              <a:rPr lang="bg-BG" sz="2200" dirty="0" smtClean="0">
                <a:latin typeface="Segoe UI Light" pitchFamily="34" charset="0"/>
                <a:cs typeface="Segoe UI Light" pitchFamily="34" charset="0"/>
              </a:rPr>
              <a:t>животозастрашяващо)</a:t>
            </a:r>
            <a:endParaRPr lang="el-GR" sz="2200" dirty="0">
              <a:latin typeface="Segoe UI Light" pitchFamily="34" charset="0"/>
              <a:cs typeface="Segoe UI Light" pitchFamily="34" charset="0"/>
            </a:endParaRPr>
          </a:p>
          <a:p>
            <a:pPr lvl="1">
              <a:buFont typeface="Arial" pitchFamily="34" charset="0"/>
              <a:buNone/>
              <a:defRPr/>
            </a:pPr>
            <a:r>
              <a:rPr lang="el-GR" sz="2200" dirty="0">
                <a:latin typeface="Segoe UI Light" pitchFamily="34" charset="0"/>
                <a:cs typeface="Segoe UI Light" pitchFamily="34" charset="0"/>
                <a:sym typeface="Wingdings" pitchFamily="2" charset="2"/>
              </a:rPr>
              <a:t> </a:t>
            </a:r>
            <a:r>
              <a:rPr lang="bg-BG" sz="2200" dirty="0" smtClean="0">
                <a:latin typeface="Segoe UI Light" pitchFamily="34" charset="0"/>
                <a:cs typeface="Segoe UI Light" pitchFamily="34" charset="0"/>
              </a:rPr>
              <a:t>Вероятност за смъртен изход</a:t>
            </a:r>
            <a:endParaRPr lang="el-GR" sz="2200" dirty="0">
              <a:latin typeface="Segoe UI Light" pitchFamily="34" charset="0"/>
              <a:cs typeface="Segoe UI Light" pitchFamily="34" charset="0"/>
            </a:endParaRPr>
          </a:p>
        </p:txBody>
      </p:sp>
    </p:spTree>
    <p:extLst>
      <p:ext uri="{BB962C8B-B14F-4D97-AF65-F5344CB8AC3E}">
        <p14:creationId xmlns="" xmlns:p14="http://schemas.microsoft.com/office/powerpoint/2010/main" val="129183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7" y="317830"/>
            <a:ext cx="10515600" cy="1190627"/>
          </a:xfrm>
        </p:spPr>
        <p:txBody>
          <a:bodyPr>
            <a:normAutofit/>
          </a:bodyPr>
          <a:lstStyle/>
          <a:p>
            <a:r>
              <a:rPr lang="bg-BG" sz="4000" dirty="0" smtClean="0">
                <a:solidFill>
                  <a:srgbClr val="0070C0"/>
                </a:solidFill>
              </a:rPr>
              <a:t>Преглед</a:t>
            </a:r>
            <a:endParaRPr lang="el-GR" sz="4000" dirty="0">
              <a:solidFill>
                <a:srgbClr val="0070C0"/>
              </a:solidFill>
            </a:endParaRPr>
          </a:p>
        </p:txBody>
      </p:sp>
      <p:sp>
        <p:nvSpPr>
          <p:cNvPr id="3" name="Content Placeholder 2"/>
          <p:cNvSpPr>
            <a:spLocks noGrp="1"/>
          </p:cNvSpPr>
          <p:nvPr>
            <p:ph idx="1"/>
          </p:nvPr>
        </p:nvSpPr>
        <p:spPr/>
        <p:txBody>
          <a:bodyPr>
            <a:normAutofit lnSpcReduction="10000"/>
          </a:bodyPr>
          <a:lstStyle/>
          <a:p>
            <a:r>
              <a:rPr lang="bg-BG" dirty="0" smtClean="0"/>
              <a:t>Насилие и пренебрегване на деца (НПД)</a:t>
            </a:r>
            <a:endParaRPr lang="en-US" dirty="0" smtClean="0"/>
          </a:p>
          <a:p>
            <a:pPr lvl="1"/>
            <a:r>
              <a:rPr lang="bg-BG" i="1" dirty="0" smtClean="0"/>
              <a:t>митове</a:t>
            </a:r>
            <a:r>
              <a:rPr lang="en-US" i="1" dirty="0" smtClean="0"/>
              <a:t> &amp; </a:t>
            </a:r>
            <a:r>
              <a:rPr lang="bg-BG" i="1" dirty="0" smtClean="0"/>
              <a:t>факти</a:t>
            </a:r>
            <a:endParaRPr lang="en-US" i="1" dirty="0" smtClean="0"/>
          </a:p>
          <a:p>
            <a:r>
              <a:rPr lang="bg-BG" dirty="0" smtClean="0"/>
              <a:t>Дефиниция за насилие над деца</a:t>
            </a:r>
            <a:endParaRPr lang="en-US" dirty="0" smtClean="0"/>
          </a:p>
          <a:p>
            <a:pPr lvl="1"/>
            <a:r>
              <a:rPr lang="bg-BG" i="1" dirty="0" smtClean="0"/>
              <a:t>Правен анализ на чл</a:t>
            </a:r>
            <a:r>
              <a:rPr lang="en-US" i="1" dirty="0" smtClean="0"/>
              <a:t>. 19 </a:t>
            </a:r>
            <a:r>
              <a:rPr lang="bg-BG" i="1" dirty="0" smtClean="0"/>
              <a:t>от КПД </a:t>
            </a:r>
            <a:r>
              <a:rPr lang="en-US" i="1" dirty="0" smtClean="0"/>
              <a:t>[UN CRC, GC 13 (2011)]</a:t>
            </a:r>
            <a:endParaRPr lang="en-US" i="1" dirty="0"/>
          </a:p>
          <a:p>
            <a:r>
              <a:rPr lang="bg-BG" dirty="0" smtClean="0"/>
              <a:t>Представяне формите на насилие</a:t>
            </a:r>
            <a:endParaRPr lang="en-US" dirty="0" smtClean="0"/>
          </a:p>
          <a:p>
            <a:pPr lvl="1"/>
            <a:r>
              <a:rPr lang="bg-BG" i="1" dirty="0" smtClean="0"/>
              <a:t>Примерни случаи</a:t>
            </a:r>
            <a:endParaRPr lang="en-US" i="1" dirty="0" smtClean="0"/>
          </a:p>
          <a:p>
            <a:r>
              <a:rPr lang="bg-BG" dirty="0" smtClean="0"/>
              <a:t>Разпознаване на НПД</a:t>
            </a:r>
            <a:endParaRPr lang="en-US" dirty="0" smtClean="0"/>
          </a:p>
          <a:p>
            <a:pPr lvl="1"/>
            <a:r>
              <a:rPr lang="bg-BG" i="1" dirty="0" smtClean="0"/>
              <a:t>Предупредителни знаци</a:t>
            </a:r>
            <a:endParaRPr lang="en-US" i="1" dirty="0" smtClean="0"/>
          </a:p>
          <a:p>
            <a:r>
              <a:rPr lang="bg-BG" dirty="0" smtClean="0"/>
              <a:t>Кракосрочни и дългосрочни последствия от НПД</a:t>
            </a:r>
            <a:endParaRPr lang="en-US" dirty="0" smtClean="0"/>
          </a:p>
          <a:p>
            <a:pPr lvl="1"/>
            <a:r>
              <a:rPr lang="bg-BG" i="1" dirty="0" smtClean="0"/>
              <a:t>накратко</a:t>
            </a:r>
            <a:endParaRPr lang="en-US" i="1" dirty="0"/>
          </a:p>
          <a:p>
            <a:endParaRPr lang="el-GR" dirty="0"/>
          </a:p>
        </p:txBody>
      </p:sp>
    </p:spTree>
    <p:extLst>
      <p:ext uri="{BB962C8B-B14F-4D97-AF65-F5344CB8AC3E}">
        <p14:creationId xmlns="" xmlns:p14="http://schemas.microsoft.com/office/powerpoint/2010/main" val="2262494228"/>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1064766" cy="1190627"/>
          </a:xfrm>
        </p:spPr>
        <p:txBody>
          <a:bodyPr>
            <a:normAutofit/>
          </a:bodyPr>
          <a:lstStyle/>
          <a:p>
            <a:r>
              <a:rPr lang="bg-BG" sz="4000" dirty="0"/>
              <a:t>Разграничаване на </a:t>
            </a:r>
            <a:r>
              <a:rPr lang="bg-BG" sz="4000" dirty="0" smtClean="0">
                <a:solidFill>
                  <a:srgbClr val="C00000"/>
                </a:solidFill>
              </a:rPr>
              <a:t>насилие</a:t>
            </a:r>
            <a:r>
              <a:rPr lang="bg-BG" sz="4000" dirty="0" smtClean="0"/>
              <a:t> </a:t>
            </a:r>
            <a:r>
              <a:rPr lang="bg-BG" sz="4000" dirty="0"/>
              <a:t>от </a:t>
            </a:r>
            <a:r>
              <a:rPr lang="bg-BG" sz="4000" dirty="0">
                <a:solidFill>
                  <a:srgbClr val="0070C0"/>
                </a:solidFill>
              </a:rPr>
              <a:t>злополука</a:t>
            </a:r>
            <a:endParaRPr lang="el-GR" sz="4000" dirty="0">
              <a:solidFill>
                <a:srgbClr val="0070C0"/>
              </a:solidFill>
            </a:endParaRPr>
          </a:p>
        </p:txBody>
      </p:sp>
      <p:sp>
        <p:nvSpPr>
          <p:cNvPr id="3" name="Content Placeholder 2"/>
          <p:cNvSpPr>
            <a:spLocks noGrp="1"/>
          </p:cNvSpPr>
          <p:nvPr>
            <p:ph idx="1"/>
          </p:nvPr>
        </p:nvSpPr>
        <p:spPr/>
        <p:txBody>
          <a:bodyPr>
            <a:normAutofit lnSpcReduction="10000"/>
          </a:bodyPr>
          <a:lstStyle/>
          <a:p>
            <a:r>
              <a:rPr lang="bg-BG" sz="2200" dirty="0" smtClean="0"/>
              <a:t>Злополуките при децата не са рядкост</a:t>
            </a:r>
            <a:endParaRPr lang="en-US" sz="2200" dirty="0" smtClean="0"/>
          </a:p>
          <a:p>
            <a:pPr lvl="1"/>
            <a:r>
              <a:rPr lang="bg-BG" dirty="0" smtClean="0"/>
              <a:t>Децата са любопитни и не се страхуват</a:t>
            </a:r>
            <a:r>
              <a:rPr lang="en-US" dirty="0" smtClean="0"/>
              <a:t>; </a:t>
            </a:r>
            <a:r>
              <a:rPr lang="bg-BG" dirty="0" smtClean="0"/>
              <a:t>те тичат, скачат</a:t>
            </a:r>
            <a:r>
              <a:rPr lang="en-US" dirty="0" smtClean="0"/>
              <a:t>, </a:t>
            </a:r>
            <a:r>
              <a:rPr lang="bg-BG" dirty="0" smtClean="0"/>
              <a:t>„проучват“…..</a:t>
            </a:r>
            <a:endParaRPr lang="en-US" dirty="0" smtClean="0"/>
          </a:p>
          <a:p>
            <a:endParaRPr lang="en-US" sz="2200" dirty="0" smtClean="0"/>
          </a:p>
          <a:p>
            <a:r>
              <a:rPr lang="ru-RU" sz="2200" dirty="0"/>
              <a:t>Когато наблюдавате нараняване, за което подозирате, че може да е резултат от </a:t>
            </a:r>
            <a:r>
              <a:rPr lang="ru-RU" sz="2200" dirty="0" smtClean="0"/>
              <a:t>насилие, помислете за</a:t>
            </a:r>
            <a:r>
              <a:rPr lang="en-US" sz="2200" dirty="0" smtClean="0"/>
              <a:t>: </a:t>
            </a:r>
          </a:p>
          <a:p>
            <a:pPr lvl="1"/>
            <a:r>
              <a:rPr lang="bg-BG" sz="2200" b="1" dirty="0" smtClean="0"/>
              <a:t>Мястото на нараняването</a:t>
            </a:r>
            <a:endParaRPr lang="en-US" sz="2200" dirty="0" smtClean="0"/>
          </a:p>
          <a:p>
            <a:pPr lvl="1"/>
            <a:r>
              <a:rPr lang="bg-BG" sz="2200" b="1" dirty="0" smtClean="0"/>
              <a:t>Броят и честотата на нараняванията</a:t>
            </a:r>
            <a:endParaRPr lang="en-US" sz="2200" dirty="0" smtClean="0"/>
          </a:p>
          <a:p>
            <a:pPr lvl="1"/>
            <a:r>
              <a:rPr lang="bg-BG" sz="2200" b="1" dirty="0" smtClean="0"/>
              <a:t>Размер и форма на нараняването</a:t>
            </a:r>
            <a:endParaRPr lang="en-US" sz="2200" dirty="0" smtClean="0"/>
          </a:p>
          <a:p>
            <a:pPr lvl="1"/>
            <a:r>
              <a:rPr lang="bg-BG" sz="2200" b="1" dirty="0" smtClean="0"/>
              <a:t>Описание за това,как енастъпило нараняването</a:t>
            </a:r>
            <a:endParaRPr lang="en-US" sz="2200" dirty="0" smtClean="0"/>
          </a:p>
          <a:p>
            <a:pPr lvl="1"/>
            <a:r>
              <a:rPr lang="ru-RU" sz="2200" b="1" dirty="0"/>
              <a:t>Съответствие на нараняването с </a:t>
            </a:r>
            <a:r>
              <a:rPr lang="ru-RU" sz="2200" b="1" dirty="0" smtClean="0"/>
              <a:t>възможностите, съответни на етапа на  </a:t>
            </a:r>
            <a:r>
              <a:rPr lang="ru-RU" sz="2200" b="1" dirty="0"/>
              <a:t>развитие на </a:t>
            </a:r>
            <a:r>
              <a:rPr lang="ru-RU" sz="2200" b="1" dirty="0" smtClean="0"/>
              <a:t>детето</a:t>
            </a:r>
          </a:p>
          <a:p>
            <a:pPr lvl="1"/>
            <a:r>
              <a:rPr lang="ru-RU" sz="2200" b="1" dirty="0"/>
              <a:t>Не забравяйте, че се случват инциденти</a:t>
            </a:r>
            <a:endParaRPr lang="el-GR" sz="2200" dirty="0"/>
          </a:p>
        </p:txBody>
      </p:sp>
    </p:spTree>
    <p:extLst>
      <p:ext uri="{BB962C8B-B14F-4D97-AF65-F5344CB8AC3E}">
        <p14:creationId xmlns="" xmlns:p14="http://schemas.microsoft.com/office/powerpoint/2010/main" val="2955481708"/>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Телесно наказание </a:t>
            </a:r>
            <a:endParaRPr lang="el-GR" sz="4000" dirty="0">
              <a:solidFill>
                <a:srgbClr val="0070C0"/>
              </a:solidFill>
            </a:endParaRPr>
          </a:p>
        </p:txBody>
      </p:sp>
      <p:sp>
        <p:nvSpPr>
          <p:cNvPr id="3" name="Content Placeholder 2"/>
          <p:cNvSpPr>
            <a:spLocks noGrp="1"/>
          </p:cNvSpPr>
          <p:nvPr>
            <p:ph idx="1"/>
          </p:nvPr>
        </p:nvSpPr>
        <p:spPr/>
        <p:txBody>
          <a:bodyPr>
            <a:normAutofit/>
          </a:bodyPr>
          <a:lstStyle/>
          <a:p>
            <a:r>
              <a:rPr lang="ru-RU" sz="2200" dirty="0"/>
              <a:t>Телесното наказание включва умишлено причиняване на болка, за </a:t>
            </a:r>
            <a:r>
              <a:rPr lang="ru-RU" sz="2200" dirty="0" smtClean="0"/>
              <a:t>дисциплинира</a:t>
            </a:r>
            <a:r>
              <a:rPr lang="bg-BG" sz="2200" dirty="0" smtClean="0"/>
              <a:t>не на </a:t>
            </a:r>
            <a:r>
              <a:rPr lang="ru-RU" sz="2200" dirty="0" smtClean="0"/>
              <a:t> </a:t>
            </a:r>
            <a:r>
              <a:rPr lang="ru-RU" sz="2200" dirty="0"/>
              <a:t>децата и е важен рисков фактор за </a:t>
            </a:r>
            <a:r>
              <a:rPr lang="ru-RU" sz="2200" dirty="0" smtClean="0"/>
              <a:t>насилие над </a:t>
            </a:r>
            <a:r>
              <a:rPr lang="ru-RU" sz="2200" dirty="0"/>
              <a:t>деца</a:t>
            </a:r>
            <a:endParaRPr lang="en-US" sz="2200" dirty="0" smtClean="0"/>
          </a:p>
          <a:p>
            <a:r>
              <a:rPr lang="ru-RU" sz="2200" dirty="0">
                <a:solidFill>
                  <a:srgbClr val="FF0000"/>
                </a:solidFill>
              </a:rPr>
              <a:t>Законността на телесните наказания в някои страни представлява нарушение на правата на </a:t>
            </a:r>
            <a:r>
              <a:rPr lang="ru-RU" sz="2200" dirty="0" smtClean="0">
                <a:solidFill>
                  <a:srgbClr val="FF0000"/>
                </a:solidFill>
              </a:rPr>
              <a:t>децата</a:t>
            </a:r>
            <a:endParaRPr lang="en-US" sz="2200" dirty="0" smtClean="0"/>
          </a:p>
          <a:p>
            <a:r>
              <a:rPr lang="ru-RU" sz="2200" dirty="0" smtClean="0"/>
              <a:t>Телесното  </a:t>
            </a:r>
            <a:r>
              <a:rPr lang="ru-RU" sz="2200" dirty="0"/>
              <a:t>наказание има не само физически последици, но </a:t>
            </a:r>
            <a:r>
              <a:rPr lang="ru-RU" sz="2200" dirty="0" smtClean="0"/>
              <a:t>така също влияе </a:t>
            </a:r>
            <a:r>
              <a:rPr lang="ru-RU" sz="2200" dirty="0"/>
              <a:t>неблагоприятно </a:t>
            </a:r>
            <a:r>
              <a:rPr lang="ru-RU" sz="2200" dirty="0" smtClean="0"/>
              <a:t>и на </a:t>
            </a:r>
            <a:r>
              <a:rPr lang="ru-RU" sz="2200" dirty="0"/>
              <a:t>психичното здраве и </a:t>
            </a:r>
            <a:r>
              <a:rPr lang="ru-RU" sz="2200" dirty="0" smtClean="0"/>
              <a:t>благо</a:t>
            </a:r>
            <a:r>
              <a:rPr lang="bg-BG" sz="2200" dirty="0" smtClean="0"/>
              <a:t>получие</a:t>
            </a:r>
            <a:endParaRPr lang="en-US" sz="2200" dirty="0" smtClean="0"/>
          </a:p>
          <a:p>
            <a:r>
              <a:rPr lang="ru-RU" sz="2200" dirty="0"/>
              <a:t>Законодателството, забраняващо телесното наказание, </a:t>
            </a:r>
            <a:r>
              <a:rPr lang="ru-RU" sz="2200" dirty="0" smtClean="0"/>
              <a:t>намалява </a:t>
            </a:r>
            <a:r>
              <a:rPr lang="ru-RU" sz="2200" dirty="0"/>
              <a:t>ефективно </a:t>
            </a:r>
            <a:r>
              <a:rPr lang="ru-RU" sz="2200" dirty="0" smtClean="0"/>
              <a:t>насилието </a:t>
            </a:r>
            <a:r>
              <a:rPr lang="ru-RU" sz="2200" dirty="0"/>
              <a:t>срещу деца</a:t>
            </a:r>
            <a:endParaRPr lang="en-US" sz="2200" dirty="0" smtClean="0"/>
          </a:p>
        </p:txBody>
      </p:sp>
    </p:spTree>
    <p:extLst>
      <p:ext uri="{BB962C8B-B14F-4D97-AF65-F5344CB8AC3E}">
        <p14:creationId xmlns="" xmlns:p14="http://schemas.microsoft.com/office/powerpoint/2010/main" val="410296668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Телесното наказание в България</a:t>
            </a:r>
            <a:endParaRPr lang="el-GR" sz="4000" dirty="0">
              <a:solidFill>
                <a:srgbClr val="0070C0"/>
              </a:solidFill>
            </a:endParaRPr>
          </a:p>
        </p:txBody>
      </p:sp>
      <p:sp>
        <p:nvSpPr>
          <p:cNvPr id="3" name="Content Placeholder 2"/>
          <p:cNvSpPr>
            <a:spLocks noGrp="1"/>
          </p:cNvSpPr>
          <p:nvPr>
            <p:ph idx="1"/>
          </p:nvPr>
        </p:nvSpPr>
        <p:spPr>
          <a:xfrm>
            <a:off x="838200" y="1663700"/>
            <a:ext cx="10515600" cy="4635499"/>
          </a:xfrm>
        </p:spPr>
        <p:txBody>
          <a:bodyPr>
            <a:normAutofit/>
          </a:bodyPr>
          <a:lstStyle/>
          <a:p>
            <a:r>
              <a:rPr lang="bg-BG" sz="2400" dirty="0" smtClean="0"/>
              <a:t>Използването на телесно наказание от родителите е забранено на практика</a:t>
            </a:r>
            <a:endParaRPr lang="en-US" sz="2400" dirty="0" smtClean="0"/>
          </a:p>
          <a:p>
            <a:r>
              <a:rPr lang="bg-BG" sz="2400" dirty="0" smtClean="0"/>
              <a:t>Телесното наказание е недопустимо в училища, социални домове и други структури за деца</a:t>
            </a:r>
            <a:endParaRPr lang="en-US" sz="2400" dirty="0" smtClean="0"/>
          </a:p>
          <a:p>
            <a:r>
              <a:rPr lang="ru-RU" sz="2400" dirty="0" smtClean="0"/>
              <a:t>Има </a:t>
            </a:r>
            <a:r>
              <a:rPr lang="ru-RU" sz="2400" dirty="0"/>
              <a:t>хора, които все още използват </a:t>
            </a:r>
            <a:r>
              <a:rPr lang="ru-RU" sz="2400" dirty="0" smtClean="0"/>
              <a:t>телесното наказание  </a:t>
            </a:r>
            <a:r>
              <a:rPr lang="ru-RU" sz="2400" dirty="0"/>
              <a:t>като начин да дисциплинират децата си; телесно наказание обаче</a:t>
            </a:r>
            <a:r>
              <a:rPr lang="ru-RU" sz="2400" dirty="0" smtClean="0"/>
              <a:t>,</a:t>
            </a:r>
          </a:p>
          <a:p>
            <a:pPr lvl="1"/>
            <a:r>
              <a:rPr lang="ru-RU" dirty="0"/>
              <a:t>учи децата да разрешават конфликти насилствено и да използват физическа </a:t>
            </a:r>
            <a:r>
              <a:rPr lang="ru-RU" dirty="0" smtClean="0"/>
              <a:t>сила</a:t>
            </a:r>
          </a:p>
          <a:p>
            <a:pPr lvl="1"/>
            <a:r>
              <a:rPr lang="ru-RU" dirty="0"/>
              <a:t>може лесно да доведе до </a:t>
            </a:r>
            <a:r>
              <a:rPr lang="ru-RU" dirty="0" smtClean="0"/>
              <a:t>увреждане на детето</a:t>
            </a:r>
            <a:endParaRPr lang="en-US" dirty="0" smtClean="0">
              <a:solidFill>
                <a:schemeClr val="accent1"/>
              </a:solidFill>
            </a:endParaRPr>
          </a:p>
          <a:p>
            <a:pPr marL="0" indent="0" algn="ctr">
              <a:buNone/>
            </a:pPr>
            <a:r>
              <a:rPr lang="ru-RU" b="1" dirty="0">
                <a:solidFill>
                  <a:schemeClr val="accent1"/>
                </a:solidFill>
              </a:rPr>
              <a:t>границата между телесното наказание и физическото насилие е субективна, неясна и варира </a:t>
            </a:r>
            <a:r>
              <a:rPr lang="ru-RU" b="1" dirty="0" smtClean="0">
                <a:solidFill>
                  <a:schemeClr val="accent1"/>
                </a:solidFill>
              </a:rPr>
              <a:t>при </a:t>
            </a:r>
            <a:r>
              <a:rPr lang="ru-RU" b="1" dirty="0">
                <a:solidFill>
                  <a:schemeClr val="accent1"/>
                </a:solidFill>
              </a:rPr>
              <a:t>различните случаи</a:t>
            </a:r>
            <a:endParaRPr lang="en-US" b="1" dirty="0" smtClean="0">
              <a:solidFill>
                <a:schemeClr val="accent1"/>
              </a:solidFill>
            </a:endParaRPr>
          </a:p>
        </p:txBody>
      </p:sp>
    </p:spTree>
    <p:extLst>
      <p:ext uri="{BB962C8B-B14F-4D97-AF65-F5344CB8AC3E}">
        <p14:creationId xmlns="" xmlns:p14="http://schemas.microsoft.com/office/powerpoint/2010/main" val="4229072844"/>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a:solidFill>
                  <a:srgbClr val="0070C0"/>
                </a:solidFill>
              </a:rPr>
              <a:t>Сексуално насилие </a:t>
            </a:r>
            <a:r>
              <a:rPr lang="bg-BG" sz="4000" dirty="0" smtClean="0">
                <a:solidFill>
                  <a:srgbClr val="0070C0"/>
                </a:solidFill>
              </a:rPr>
              <a:t>и експлоатация</a:t>
            </a:r>
            <a:endParaRPr lang="en-US" sz="4000" dirty="0">
              <a:solidFill>
                <a:srgbClr val="0070C0"/>
              </a:solidFill>
            </a:endParaRPr>
          </a:p>
        </p:txBody>
      </p:sp>
      <p:sp>
        <p:nvSpPr>
          <p:cNvPr id="3" name="Content Placeholder 2"/>
          <p:cNvSpPr>
            <a:spLocks noGrp="1"/>
          </p:cNvSpPr>
          <p:nvPr>
            <p:ph idx="1"/>
          </p:nvPr>
        </p:nvSpPr>
        <p:spPr/>
        <p:txBody>
          <a:bodyPr>
            <a:normAutofit/>
          </a:bodyPr>
          <a:lstStyle/>
          <a:p>
            <a:pPr>
              <a:buNone/>
            </a:pPr>
            <a:r>
              <a:rPr lang="bg-BG" sz="2200" dirty="0" smtClean="0"/>
              <a:t>включва</a:t>
            </a:r>
            <a:r>
              <a:rPr lang="en-US" sz="2200" dirty="0" smtClean="0"/>
              <a:t>: </a:t>
            </a:r>
            <a:endParaRPr lang="bg-BG" sz="2200" dirty="0" smtClean="0"/>
          </a:p>
          <a:p>
            <a:pPr>
              <a:buNone/>
            </a:pPr>
            <a:endParaRPr lang="en-US" sz="2200" dirty="0" smtClean="0"/>
          </a:p>
          <a:p>
            <a:r>
              <a:rPr lang="ru-RU" sz="2400" dirty="0" smtClean="0"/>
              <a:t>подтикване </a:t>
            </a:r>
            <a:r>
              <a:rPr lang="ru-RU" sz="2400" dirty="0"/>
              <a:t>или принуждаване на дете да участва в каквото и да е противозаконно или психологически навреждащо сексуално </a:t>
            </a:r>
            <a:r>
              <a:rPr lang="ru-RU" sz="2400" dirty="0" smtClean="0"/>
              <a:t>действие</a:t>
            </a:r>
          </a:p>
          <a:p>
            <a:r>
              <a:rPr lang="bg-BG" sz="2200" dirty="0" smtClean="0"/>
              <a:t>сексуална експлоатация на деца с търговска цел</a:t>
            </a:r>
            <a:endParaRPr lang="en-US" sz="2200" dirty="0" smtClean="0"/>
          </a:p>
          <a:p>
            <a:r>
              <a:rPr lang="ru-RU" sz="2200" dirty="0" smtClean="0"/>
              <a:t>използването </a:t>
            </a:r>
            <a:r>
              <a:rPr lang="ru-RU" sz="2200" dirty="0"/>
              <a:t>на деца в аудио или визуални изображения на сексуално насилие над </a:t>
            </a:r>
            <a:r>
              <a:rPr lang="ru-RU" sz="2200" dirty="0" smtClean="0"/>
              <a:t>деца</a:t>
            </a:r>
          </a:p>
          <a:p>
            <a:r>
              <a:rPr lang="ru-RU" sz="2200" dirty="0"/>
              <a:t>детска проституция, сексуално робство, сексуална експлоатация </a:t>
            </a:r>
            <a:r>
              <a:rPr lang="ru-RU" sz="2200" dirty="0" smtClean="0"/>
              <a:t>при пътувания </a:t>
            </a:r>
            <a:r>
              <a:rPr lang="ru-RU" sz="2200" dirty="0"/>
              <a:t>и туризъм, трафик (вътре и между държави) и продажба на деца за сексуални цели и принудителен брак</a:t>
            </a:r>
            <a:r>
              <a:rPr lang="ru-RU" sz="2200" dirty="0" smtClean="0"/>
              <a:t>.</a:t>
            </a:r>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Сексуално насилие над деца-континиум</a:t>
            </a:r>
            <a:endParaRPr lang="el-GR" sz="4000" dirty="0">
              <a:solidFill>
                <a:srgbClr val="0070C0"/>
              </a:solidFill>
            </a:endParaRPr>
          </a:p>
        </p:txBody>
      </p:sp>
      <p:graphicFrame>
        <p:nvGraphicFramePr>
          <p:cNvPr id="4" name="Diagram 3">
            <a:extLst>
              <a:ext uri="{FF2B5EF4-FFF2-40B4-BE49-F238E27FC236}">
                <a16:creationId xmlns="" xmlns:a16="http://schemas.microsoft.com/office/drawing/2014/main" id="{3AABB7CF-E7F9-A74D-9323-41F6D4A4052A}"/>
              </a:ext>
            </a:extLst>
          </p:cNvPr>
          <p:cNvGraphicFramePr/>
          <p:nvPr>
            <p:extLst>
              <p:ext uri="{D42A27DB-BD31-4B8C-83A1-F6EECF244321}">
                <p14:modId xmlns="" xmlns:p14="http://schemas.microsoft.com/office/powerpoint/2010/main" val="3034991809"/>
              </p:ext>
            </p:extLst>
          </p:nvPr>
        </p:nvGraphicFramePr>
        <p:xfrm>
          <a:off x="820882" y="1850651"/>
          <a:ext cx="1056755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108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Сексуално насилие над деца-примери</a:t>
            </a:r>
            <a:endParaRPr lang="el-GR" sz="4000" dirty="0">
              <a:solidFill>
                <a:srgbClr val="0070C0"/>
              </a:solidFill>
            </a:endParaRPr>
          </a:p>
        </p:txBody>
      </p:sp>
      <p:sp>
        <p:nvSpPr>
          <p:cNvPr id="4" name="Rounded Rectangle 3">
            <a:extLst>
              <a:ext uri="{FF2B5EF4-FFF2-40B4-BE49-F238E27FC236}">
                <a16:creationId xmlns="" xmlns:a16="http://schemas.microsoft.com/office/drawing/2014/main" id="{1E30942D-55E4-604D-9593-4165629E4D30}"/>
              </a:ext>
            </a:extLst>
          </p:cNvPr>
          <p:cNvSpPr/>
          <p:nvPr/>
        </p:nvSpPr>
        <p:spPr>
          <a:xfrm>
            <a:off x="0" y="1740478"/>
            <a:ext cx="4513119"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Излагане на порнографски материали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5" name="Rounded Rectangle 4">
            <a:extLst>
              <a:ext uri="{FF2B5EF4-FFF2-40B4-BE49-F238E27FC236}">
                <a16:creationId xmlns="" xmlns:a16="http://schemas.microsoft.com/office/drawing/2014/main" id="{E9C52755-A9C0-F041-88EF-8E41E54FE5CD}"/>
              </a:ext>
            </a:extLst>
          </p:cNvPr>
          <p:cNvSpPr/>
          <p:nvPr/>
        </p:nvSpPr>
        <p:spPr>
          <a:xfrm>
            <a:off x="1631950" y="2389765"/>
            <a:ext cx="4535488"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Сексуален тормоз</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ounded Rectangle 5">
            <a:extLst>
              <a:ext uri="{FF2B5EF4-FFF2-40B4-BE49-F238E27FC236}">
                <a16:creationId xmlns="" xmlns:a16="http://schemas.microsoft.com/office/drawing/2014/main" id="{E5F84176-A512-4B44-BD89-D3756203B2D8}"/>
              </a:ext>
            </a:extLst>
          </p:cNvPr>
          <p:cNvSpPr/>
          <p:nvPr/>
        </p:nvSpPr>
        <p:spPr>
          <a:xfrm>
            <a:off x="264319" y="3121890"/>
            <a:ext cx="273526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Сексуална експлоатация</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7" name="Rounded Rectangle 6">
            <a:extLst>
              <a:ext uri="{FF2B5EF4-FFF2-40B4-BE49-F238E27FC236}">
                <a16:creationId xmlns="" xmlns:a16="http://schemas.microsoft.com/office/drawing/2014/main" id="{9F4712EF-7F61-BD41-A3D3-82E6B6B26955}"/>
              </a:ext>
            </a:extLst>
          </p:cNvPr>
          <p:cNvSpPr/>
          <p:nvPr/>
        </p:nvSpPr>
        <p:spPr>
          <a:xfrm>
            <a:off x="3071813" y="3110490"/>
            <a:ext cx="5688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ru-RU" sz="2200" dirty="0" smtClean="0">
                <a:solidFill>
                  <a:schemeClr val="accent1">
                    <a:lumMod val="50000"/>
                  </a:schemeClr>
                </a:solidFill>
                <a:latin typeface="Segoe UI Light" panose="020B0502040204020203" pitchFamily="34" charset="0"/>
                <a:cs typeface="Segoe UI Light" panose="020B0502040204020203" pitchFamily="34" charset="0"/>
              </a:rPr>
              <a:t>Принуждаване </a:t>
            </a:r>
            <a:r>
              <a:rPr lang="ru-RU" sz="2200" dirty="0">
                <a:solidFill>
                  <a:schemeClr val="accent1">
                    <a:lumMod val="50000"/>
                  </a:schemeClr>
                </a:solidFill>
                <a:latin typeface="Segoe UI Light" panose="020B0502040204020203" pitchFamily="34" charset="0"/>
                <a:cs typeface="Segoe UI Light" panose="020B0502040204020203" pitchFamily="34" charset="0"/>
              </a:rPr>
              <a:t>на </a:t>
            </a:r>
            <a:r>
              <a:rPr lang="ru-RU" sz="2200" dirty="0" smtClean="0">
                <a:solidFill>
                  <a:schemeClr val="accent1">
                    <a:lumMod val="50000"/>
                  </a:schemeClr>
                </a:solidFill>
                <a:latin typeface="Segoe UI Light" panose="020B0502040204020203" pitchFamily="34" charset="0"/>
                <a:cs typeface="Segoe UI Light" panose="020B0502040204020203" pitchFamily="34" charset="0"/>
              </a:rPr>
              <a:t>детето да гледа гениталиите </a:t>
            </a:r>
            <a:r>
              <a:rPr lang="ru-RU" sz="2200" dirty="0">
                <a:solidFill>
                  <a:schemeClr val="accent1">
                    <a:lumMod val="50000"/>
                  </a:schemeClr>
                </a:solidFill>
                <a:latin typeface="Segoe UI Light" panose="020B0502040204020203" pitchFamily="34" charset="0"/>
                <a:cs typeface="Segoe UI Light" panose="020B0502040204020203" pitchFamily="34" charset="0"/>
              </a:rPr>
              <a:t>на възрастен</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8" name="Rounded Rectangle 7">
            <a:extLst>
              <a:ext uri="{FF2B5EF4-FFF2-40B4-BE49-F238E27FC236}">
                <a16:creationId xmlns="" xmlns:a16="http://schemas.microsoft.com/office/drawing/2014/main" id="{ED45605F-D00A-EC4F-98F7-B539D7976958}"/>
              </a:ext>
            </a:extLst>
          </p:cNvPr>
          <p:cNvSpPr/>
          <p:nvPr/>
        </p:nvSpPr>
        <p:spPr>
          <a:xfrm>
            <a:off x="1919288" y="3829627"/>
            <a:ext cx="3529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Докосване на гениталиите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9" name="Rounded Rectangle 8">
            <a:extLst>
              <a:ext uri="{FF2B5EF4-FFF2-40B4-BE49-F238E27FC236}">
                <a16:creationId xmlns="" xmlns:a16="http://schemas.microsoft.com/office/drawing/2014/main" id="{8B82F75D-EA81-984D-ADA3-C584754844FB}"/>
              </a:ext>
            </a:extLst>
          </p:cNvPr>
          <p:cNvSpPr/>
          <p:nvPr/>
        </p:nvSpPr>
        <p:spPr>
          <a:xfrm>
            <a:off x="6311900" y="2389765"/>
            <a:ext cx="3384550"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Опит за проникване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0" name="Rounded Rectangle 9">
            <a:extLst>
              <a:ext uri="{FF2B5EF4-FFF2-40B4-BE49-F238E27FC236}">
                <a16:creationId xmlns="" xmlns:a16="http://schemas.microsoft.com/office/drawing/2014/main" id="{2B38FD6F-24B5-5E40-95F7-E5A66C8194CE}"/>
              </a:ext>
            </a:extLst>
          </p:cNvPr>
          <p:cNvSpPr/>
          <p:nvPr/>
        </p:nvSpPr>
        <p:spPr>
          <a:xfrm>
            <a:off x="2855914" y="5269491"/>
            <a:ext cx="4535487"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a:solidFill>
                  <a:schemeClr val="accent1">
                    <a:lumMod val="50000"/>
                  </a:schemeClr>
                </a:solidFill>
                <a:latin typeface="Segoe UI Light" panose="020B0502040204020203" pitchFamily="34" charset="0"/>
                <a:cs typeface="Segoe UI Light" panose="020B0502040204020203" pitchFamily="34" charset="0"/>
              </a:rPr>
              <a:t>напълно изпълнен сексуален акт</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1" name="Rounded Rectangle 10">
            <a:extLst>
              <a:ext uri="{FF2B5EF4-FFF2-40B4-BE49-F238E27FC236}">
                <a16:creationId xmlns="" xmlns:a16="http://schemas.microsoft.com/office/drawing/2014/main" id="{3529E513-DA1B-4E49-B9C1-EF07AC04CF88}"/>
              </a:ext>
            </a:extLst>
          </p:cNvPr>
          <p:cNvSpPr/>
          <p:nvPr/>
        </p:nvSpPr>
        <p:spPr>
          <a:xfrm>
            <a:off x="5396735" y="3758190"/>
            <a:ext cx="453707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cs typeface="Segoe UI Light" panose="020B0502040204020203" pitchFamily="34" charset="0"/>
              </a:rPr>
              <a:t>Принуждаване  на детето да показва  гениталиите си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2" name="Rounded Rectangle 11">
            <a:extLst>
              <a:ext uri="{FF2B5EF4-FFF2-40B4-BE49-F238E27FC236}">
                <a16:creationId xmlns="" xmlns:a16="http://schemas.microsoft.com/office/drawing/2014/main" id="{08FDCFBA-1351-9048-A627-F391ED3917CC}"/>
              </a:ext>
            </a:extLst>
          </p:cNvPr>
          <p:cNvSpPr/>
          <p:nvPr/>
        </p:nvSpPr>
        <p:spPr>
          <a:xfrm>
            <a:off x="1475509" y="4550352"/>
            <a:ext cx="901310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ru-RU" sz="2200" dirty="0">
                <a:solidFill>
                  <a:schemeClr val="accent1">
                    <a:lumMod val="50000"/>
                  </a:schemeClr>
                </a:solidFill>
                <a:latin typeface="Segoe UI Light" panose="020B0502040204020203" pitchFamily="34" charset="0"/>
                <a:cs typeface="Segoe UI Light" panose="020B0502040204020203" pitchFamily="34" charset="0"/>
              </a:rPr>
              <a:t>включване на дете в проституция и / или създаване на порнографски материали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3" name="Rounded Rectangle 12">
            <a:extLst>
              <a:ext uri="{FF2B5EF4-FFF2-40B4-BE49-F238E27FC236}">
                <a16:creationId xmlns="" xmlns:a16="http://schemas.microsoft.com/office/drawing/2014/main" id="{B99E64AD-B5D2-C047-B87A-A9185B73C8B2}"/>
              </a:ext>
            </a:extLst>
          </p:cNvPr>
          <p:cNvSpPr/>
          <p:nvPr/>
        </p:nvSpPr>
        <p:spPr>
          <a:xfrm>
            <a:off x="5396735" y="1669040"/>
            <a:ext cx="4679950"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a:solidFill>
                  <a:schemeClr val="accent1">
                    <a:lumMod val="50000"/>
                  </a:schemeClr>
                </a:solidFill>
                <a:latin typeface="Segoe UI Light" panose="020B0502040204020203" pitchFamily="34" charset="0"/>
                <a:cs typeface="Segoe UI Light" panose="020B0502040204020203" pitchFamily="34" charset="0"/>
              </a:rPr>
              <a:t>излагане на сексуални дейности</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4" name="Rounded Rectangle 13">
            <a:extLst>
              <a:ext uri="{FF2B5EF4-FFF2-40B4-BE49-F238E27FC236}">
                <a16:creationId xmlns="" xmlns:a16="http://schemas.microsoft.com/office/drawing/2014/main" id="{EEF3365B-7B0C-2446-A234-4FB67DD82580}"/>
              </a:ext>
            </a:extLst>
          </p:cNvPr>
          <p:cNvSpPr/>
          <p:nvPr/>
        </p:nvSpPr>
        <p:spPr>
          <a:xfrm>
            <a:off x="7464425" y="5269491"/>
            <a:ext cx="2592388"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bg-BG" sz="2200" dirty="0" smtClean="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изнасиване</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26775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to="" calcmode="lin" valueType="num">
                                      <p:cBhvr>
                                        <p:cTn id="13" dur="1" fill="hold"/>
                                        <p:tgtEl>
                                          <p:spTgt spid="13"/>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to="" calcmode="lin" valueType="num">
                                      <p:cBhvr>
                                        <p:cTn id="16" dur="1" fill="hold"/>
                                        <p:tgtEl>
                                          <p:spTgt spid="9"/>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to="" calcmode="lin" valueType="num">
                                      <p:cBhvr>
                                        <p:cTn id="19" dur="1" fill="hold"/>
                                        <p:tgtEl>
                                          <p:spTgt spid="7"/>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to="" calcmode="lin" valueType="num">
                                      <p:cBhvr>
                                        <p:cTn id="22" dur="1" fill="hold"/>
                                        <p:tgtEl>
                                          <p:spTgt spid="11"/>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to="" calcmode="lin" valueType="num">
                                      <p:cBhvr>
                                        <p:cTn id="25" dur="1" fill="hold"/>
                                        <p:tgtEl>
                                          <p:spTgt spid="12"/>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to="" calcmode="lin" valueType="num">
                                      <p:cBhvr>
                                        <p:cTn id="28" dur="1" fill="hold"/>
                                        <p:tgtEl>
                                          <p:spTgt spid="10"/>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to="" calcmode="lin" valueType="num">
                                      <p:cBhvr>
                                        <p:cTn id="31" dur="1" fill="hold"/>
                                        <p:tgtEl>
                                          <p:spTgt spid="14"/>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to="" calcmode="lin" valueType="num">
                                      <p:cBhvr>
                                        <p:cTn id="34" dur="1" fill="hold"/>
                                        <p:tgtEl>
                                          <p:spTgt spid="6"/>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to="" calcmode="lin" valueType="num">
                                      <p:cBhvr>
                                        <p:cTn id="3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4000" dirty="0">
                <a:solidFill>
                  <a:srgbClr val="0070C0"/>
                </a:solidFill>
              </a:rPr>
              <a:t>Изтезания и нечовешко или унизително отношение или наказание</a:t>
            </a:r>
            <a:endParaRPr lang="en-US" sz="4000" dirty="0">
              <a:solidFill>
                <a:srgbClr val="0070C0"/>
              </a:solidFill>
            </a:endParaRPr>
          </a:p>
        </p:txBody>
      </p:sp>
      <p:sp>
        <p:nvSpPr>
          <p:cNvPr id="3" name="Content Placeholder 2"/>
          <p:cNvSpPr>
            <a:spLocks noGrp="1"/>
          </p:cNvSpPr>
          <p:nvPr>
            <p:ph idx="1"/>
          </p:nvPr>
        </p:nvSpPr>
        <p:spPr/>
        <p:txBody>
          <a:bodyPr>
            <a:normAutofit lnSpcReduction="10000"/>
          </a:bodyPr>
          <a:lstStyle/>
          <a:p>
            <a:r>
              <a:rPr lang="bg-BG" sz="2200" dirty="0" smtClean="0"/>
              <a:t>Включва насилие над деца във всичките му форми, с цел: </a:t>
            </a:r>
            <a:endParaRPr lang="en-US" sz="2200" dirty="0" smtClean="0"/>
          </a:p>
          <a:p>
            <a:pPr lvl="1"/>
            <a:r>
              <a:rPr lang="bg-BG" sz="2000" dirty="0" smtClean="0"/>
              <a:t>изтръгване на признание</a:t>
            </a:r>
            <a:endParaRPr lang="en-US" sz="2000" dirty="0" smtClean="0"/>
          </a:p>
          <a:p>
            <a:pPr lvl="1"/>
            <a:r>
              <a:rPr lang="bg-BG" sz="2000" dirty="0" smtClean="0"/>
              <a:t>наказание на децата (извънсъдебно) за незаконно или нежелано поведение </a:t>
            </a:r>
          </a:p>
          <a:p>
            <a:pPr lvl="1"/>
            <a:r>
              <a:rPr lang="bg-BG" sz="2000" dirty="0" smtClean="0"/>
              <a:t>принуждаване на децата д</a:t>
            </a:r>
            <a:r>
              <a:rPr lang="ru-RU" sz="2000" dirty="0" smtClean="0"/>
              <a:t>а </a:t>
            </a:r>
            <a:r>
              <a:rPr lang="ru-RU" sz="2000" dirty="0"/>
              <a:t>се занимават с дейности против тяхната воля</a:t>
            </a:r>
            <a:endParaRPr lang="en-US" sz="2000" dirty="0" smtClean="0"/>
          </a:p>
          <a:p>
            <a:endParaRPr lang="en-US" sz="2200" dirty="0" smtClean="0"/>
          </a:p>
          <a:p>
            <a:r>
              <a:rPr lang="ru-RU" sz="2400" dirty="0"/>
              <a:t>Често пъти жертвите са деца в маргинализирано, неравнопоставено или дискриминирано положение, които не се ползват от закрилата на възрастни, отговорни за защитата на техните права и най-добри интереси. Тази група включва също децата закононарушители, безпризорните деца, децата от малцинствени групи и от коренното население, както и непридружаваните деца. </a:t>
            </a:r>
            <a:r>
              <a:rPr lang="ru-RU" sz="2200" dirty="0" smtClean="0"/>
              <a:t>. </a:t>
            </a:r>
            <a:endParaRPr lang="en-US" sz="2200" dirty="0" smtClean="0"/>
          </a:p>
          <a:p>
            <a:r>
              <a:rPr lang="ru-RU" sz="2200" dirty="0" smtClean="0"/>
              <a:t>Бруталността </a:t>
            </a:r>
            <a:r>
              <a:rPr lang="ru-RU" sz="2200" dirty="0"/>
              <a:t>на такива действия често води до </a:t>
            </a:r>
            <a:r>
              <a:rPr lang="ru-RU" sz="2200" dirty="0" smtClean="0"/>
              <a:t>дългосрочни физически </a:t>
            </a:r>
            <a:r>
              <a:rPr lang="ru-RU" sz="2200" dirty="0"/>
              <a:t>и психологически увреждания </a:t>
            </a:r>
            <a:endParaRPr lang="en-US" sz="2200" dirty="0"/>
          </a:p>
        </p:txBody>
      </p:sp>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Насилие между деца</a:t>
            </a:r>
            <a:endParaRPr lang="en-US" sz="4000" dirty="0">
              <a:solidFill>
                <a:srgbClr val="0070C0"/>
              </a:solidFill>
            </a:endParaRPr>
          </a:p>
        </p:txBody>
      </p:sp>
      <p:sp>
        <p:nvSpPr>
          <p:cNvPr id="3" name="Content Placeholder 2"/>
          <p:cNvSpPr>
            <a:spLocks noGrp="1"/>
          </p:cNvSpPr>
          <p:nvPr>
            <p:ph idx="1"/>
          </p:nvPr>
        </p:nvSpPr>
        <p:spPr/>
        <p:txBody>
          <a:bodyPr>
            <a:normAutofit/>
          </a:bodyPr>
          <a:lstStyle/>
          <a:p>
            <a:endParaRPr lang="ru-RU" sz="2200" dirty="0" smtClean="0"/>
          </a:p>
          <a:p>
            <a:r>
              <a:rPr lang="ru-RU" sz="2200" dirty="0" smtClean="0"/>
              <a:t>То включва физическо, психологическо и сексуално насилие – често под формата на тормоз, упражняван над деца от други деца, а често пъти от групи деца – което има незабавно действие не само на физическата и психологическата цялост и благосъстояние на детето, но нерядко оказва и остро въздействие върху неговото развитие, образование и социална интеграция в средносрочен </a:t>
            </a:r>
            <a:r>
              <a:rPr lang="ru-RU" sz="2200" dirty="0"/>
              <a:t>и дългосрочен план. </a:t>
            </a:r>
            <a:endParaRPr lang="en-US" sz="2200" dirty="0" smtClean="0"/>
          </a:p>
          <a:p>
            <a:r>
              <a:rPr lang="ru-RU" sz="2200" dirty="0"/>
              <a:t>Освен това насилието от младежки банди се </a:t>
            </a:r>
            <a:r>
              <a:rPr lang="ru-RU" sz="2200" dirty="0" smtClean="0"/>
              <a:t>отразява изключително </a:t>
            </a:r>
            <a:r>
              <a:rPr lang="ru-RU" sz="2200" dirty="0"/>
              <a:t>негативно на децата, и </a:t>
            </a:r>
            <a:r>
              <a:rPr lang="ru-RU" sz="2200" dirty="0" smtClean="0"/>
              <a:t>като  </a:t>
            </a:r>
            <a:r>
              <a:rPr lang="ru-RU" sz="2200" dirty="0"/>
              <a:t>жертви и като участници. </a:t>
            </a:r>
            <a:endParaRPr lang="ru-RU" sz="2200" dirty="0" smtClean="0"/>
          </a:p>
          <a:p>
            <a:endParaRPr lang="ru-RU" sz="2200" dirty="0"/>
          </a:p>
        </p:txBody>
      </p:sp>
    </p:spTree>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Самонараняване</a:t>
            </a:r>
            <a:endParaRPr lang="en-US" sz="4000" dirty="0">
              <a:solidFill>
                <a:srgbClr val="0070C0"/>
              </a:solidFill>
            </a:endParaRPr>
          </a:p>
        </p:txBody>
      </p:sp>
      <p:sp>
        <p:nvSpPr>
          <p:cNvPr id="3" name="Content Placeholder 2"/>
          <p:cNvSpPr>
            <a:spLocks noGrp="1"/>
          </p:cNvSpPr>
          <p:nvPr>
            <p:ph idx="1"/>
          </p:nvPr>
        </p:nvSpPr>
        <p:spPr/>
        <p:txBody>
          <a:bodyPr>
            <a:normAutofit/>
          </a:bodyPr>
          <a:lstStyle/>
          <a:p>
            <a:pPr>
              <a:buNone/>
            </a:pPr>
            <a:r>
              <a:rPr lang="bg-BG" dirty="0" smtClean="0"/>
              <a:t>Включва:</a:t>
            </a:r>
            <a:endParaRPr lang="en-US" dirty="0" smtClean="0"/>
          </a:p>
          <a:p>
            <a:r>
              <a:rPr lang="bg-BG" dirty="0" smtClean="0"/>
              <a:t>Хранителни разстройства</a:t>
            </a:r>
            <a:endParaRPr lang="en-US" dirty="0" smtClean="0"/>
          </a:p>
          <a:p>
            <a:r>
              <a:rPr lang="bg-BG" dirty="0" smtClean="0"/>
              <a:t>Употреба и злоупотреба с психоактивни  вещества</a:t>
            </a:r>
            <a:endParaRPr lang="en-US" dirty="0" smtClean="0"/>
          </a:p>
          <a:p>
            <a:r>
              <a:rPr lang="bg-BG" dirty="0" smtClean="0"/>
              <a:t>Самопредизвикани наранявания</a:t>
            </a:r>
            <a:endParaRPr lang="en-US" dirty="0" smtClean="0"/>
          </a:p>
          <a:p>
            <a:r>
              <a:rPr lang="bg-BG" dirty="0" smtClean="0"/>
              <a:t>Суицидни мисли</a:t>
            </a:r>
            <a:endParaRPr lang="en-US" dirty="0" smtClean="0"/>
          </a:p>
          <a:p>
            <a:r>
              <a:rPr lang="bg-BG" dirty="0" smtClean="0"/>
              <a:t>Суицидни действия</a:t>
            </a:r>
            <a:endParaRPr lang="en-US" dirty="0" smtClean="0"/>
          </a:p>
          <a:p>
            <a:r>
              <a:rPr lang="bg-BG" dirty="0" smtClean="0"/>
              <a:t>Реализирани  самоубийства </a:t>
            </a:r>
            <a:endParaRPr lang="en-US" dirty="0" smtClean="0"/>
          </a:p>
        </p:txBody>
      </p: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Зловредни практики</a:t>
            </a:r>
            <a:endParaRPr lang="en-US" sz="4000" dirty="0">
              <a:solidFill>
                <a:srgbClr val="0070C0"/>
              </a:solidFill>
            </a:endParaRPr>
          </a:p>
        </p:txBody>
      </p:sp>
      <p:sp>
        <p:nvSpPr>
          <p:cNvPr id="3" name="Content Placeholder 2"/>
          <p:cNvSpPr>
            <a:spLocks noGrp="1"/>
          </p:cNvSpPr>
          <p:nvPr>
            <p:ph idx="1"/>
          </p:nvPr>
        </p:nvSpPr>
        <p:spPr>
          <a:xfrm>
            <a:off x="838200" y="1403132"/>
            <a:ext cx="10515600" cy="5044966"/>
          </a:xfrm>
        </p:spPr>
        <p:txBody>
          <a:bodyPr>
            <a:noAutofit/>
          </a:bodyPr>
          <a:lstStyle/>
          <a:p>
            <a:pPr>
              <a:spcBef>
                <a:spcPts val="600"/>
              </a:spcBef>
              <a:buNone/>
            </a:pPr>
            <a:r>
              <a:rPr lang="bg-BG" sz="2200" dirty="0" smtClean="0"/>
              <a:t>Включват, но не се ограничават до</a:t>
            </a:r>
            <a:r>
              <a:rPr lang="en-US" sz="2200" dirty="0" smtClean="0"/>
              <a:t>: </a:t>
            </a:r>
          </a:p>
          <a:p>
            <a:pPr>
              <a:spcBef>
                <a:spcPts val="600"/>
              </a:spcBef>
            </a:pPr>
            <a:r>
              <a:rPr lang="ru-RU" sz="2200" dirty="0" smtClean="0"/>
              <a:t>Телесни наказания </a:t>
            </a:r>
            <a:r>
              <a:rPr lang="ru-RU" sz="2200" dirty="0"/>
              <a:t>и други жестоки или унизителни форми на </a:t>
            </a:r>
            <a:r>
              <a:rPr lang="ru-RU" sz="2200" dirty="0" smtClean="0"/>
              <a:t>наказание</a:t>
            </a:r>
          </a:p>
          <a:p>
            <a:pPr>
              <a:spcBef>
                <a:spcPts val="600"/>
              </a:spcBef>
            </a:pPr>
            <a:r>
              <a:rPr lang="bg-BG" sz="2200" dirty="0" smtClean="0"/>
              <a:t>Генитална мутилация ( обрязване на гениталиите) при момичета</a:t>
            </a:r>
            <a:endParaRPr lang="en-US" sz="2200" dirty="0" smtClean="0"/>
          </a:p>
          <a:p>
            <a:pPr>
              <a:spcBef>
                <a:spcPts val="600"/>
              </a:spcBef>
            </a:pPr>
            <a:r>
              <a:rPr lang="ru-RU" sz="2200" dirty="0"/>
              <a:t>Ампутации, </a:t>
            </a:r>
            <a:r>
              <a:rPr lang="ru-RU" sz="2200" dirty="0" smtClean="0"/>
              <a:t>завръзване, белязване, изгаряне и жигосване </a:t>
            </a:r>
          </a:p>
          <a:p>
            <a:pPr>
              <a:spcBef>
                <a:spcPts val="600"/>
              </a:spcBef>
            </a:pPr>
            <a:r>
              <a:rPr lang="ru-RU" sz="2200" dirty="0" smtClean="0"/>
              <a:t>Насилствени </a:t>
            </a:r>
            <a:r>
              <a:rPr lang="ru-RU" sz="2200" dirty="0"/>
              <a:t>и унизителни обреди за посвещение; насилствено хранене на момичета; угояване; тестване за девственост </a:t>
            </a:r>
            <a:r>
              <a:rPr lang="ru-RU" sz="2200" dirty="0" smtClean="0"/>
              <a:t>(изследване </a:t>
            </a:r>
            <a:r>
              <a:rPr lang="ru-RU" sz="2200" dirty="0"/>
              <a:t>на гениталиите на момичета</a:t>
            </a:r>
            <a:r>
              <a:rPr lang="ru-RU" sz="2200" dirty="0" smtClean="0"/>
              <a:t>)</a:t>
            </a:r>
          </a:p>
          <a:p>
            <a:pPr>
              <a:spcBef>
                <a:spcPts val="600"/>
              </a:spcBef>
            </a:pPr>
            <a:r>
              <a:rPr lang="bg-BG" sz="2200" dirty="0" smtClean="0"/>
              <a:t>Принудителен брак и ранен брак</a:t>
            </a:r>
            <a:endParaRPr lang="en-US" sz="2200" dirty="0" smtClean="0"/>
          </a:p>
          <a:p>
            <a:pPr>
              <a:spcBef>
                <a:spcPts val="600"/>
              </a:spcBef>
            </a:pPr>
            <a:r>
              <a:rPr lang="ru-RU" sz="2200" dirty="0"/>
              <a:t>Престъпления, извършени „в името на честта“; насилствени актове за „възмездие“ (когато споровете между различни групи се </a:t>
            </a:r>
            <a:r>
              <a:rPr lang="ru-RU" sz="2200" dirty="0" smtClean="0"/>
              <a:t>пренасят </a:t>
            </a:r>
            <a:r>
              <a:rPr lang="ru-RU" sz="2200" dirty="0"/>
              <a:t>върху децата на засегнатите страни); смърт и </a:t>
            </a:r>
            <a:r>
              <a:rPr lang="ru-RU" sz="2200" dirty="0" smtClean="0"/>
              <a:t>насилие, </a:t>
            </a:r>
            <a:r>
              <a:rPr lang="ru-RU" sz="2200" i="1" dirty="0" smtClean="0"/>
              <a:t>свързани </a:t>
            </a:r>
            <a:r>
              <a:rPr lang="ru-RU" sz="2200" i="1" dirty="0"/>
              <a:t>със зестра; </a:t>
            </a:r>
            <a:endParaRPr lang="ru-RU" sz="2200" i="1" dirty="0" smtClean="0"/>
          </a:p>
          <a:p>
            <a:pPr>
              <a:spcBef>
                <a:spcPts val="600"/>
              </a:spcBef>
            </a:pPr>
            <a:r>
              <a:rPr lang="ru-RU" sz="2200" dirty="0" smtClean="0"/>
              <a:t>Обвинения </a:t>
            </a:r>
            <a:r>
              <a:rPr lang="ru-RU" sz="2200" dirty="0"/>
              <a:t>в „магьосничество“ и свързани с тях вредни практики като „екзорсизъм</a:t>
            </a:r>
            <a:r>
              <a:rPr lang="ru-RU" sz="2200" dirty="0" smtClean="0"/>
              <a:t>“</a:t>
            </a:r>
          </a:p>
          <a:p>
            <a:pPr>
              <a:spcBef>
                <a:spcPts val="600"/>
              </a:spcBef>
            </a:pPr>
            <a:r>
              <a:rPr lang="ru-RU" sz="2200" dirty="0"/>
              <a:t>Увулектомия и </a:t>
            </a:r>
            <a:r>
              <a:rPr lang="ru-RU" sz="2200" dirty="0" smtClean="0"/>
              <a:t>екстракция  </a:t>
            </a:r>
            <a:r>
              <a:rPr lang="ru-RU" sz="2200" dirty="0"/>
              <a:t>на зъби.</a:t>
            </a:r>
            <a:endParaRPr lang="en-US" sz="2200"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Насилие и пренебрегване на деца</a:t>
            </a:r>
            <a:endParaRPr lang="el-GR" sz="4000"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r>
              <a:rPr lang="ru-RU" dirty="0" smtClean="0"/>
              <a:t>Насилието над деца </a:t>
            </a:r>
            <a:r>
              <a:rPr lang="ru-RU" dirty="0"/>
              <a:t>се отнася до всяко емоционално, сексуално или физическо малтретиране или пренебрегване от възрастен в ролята на отговорност към някой, който е на възраст под 18 </a:t>
            </a:r>
            <a:r>
              <a:rPr lang="ru-RU" dirty="0" smtClean="0"/>
              <a:t>години. </a:t>
            </a:r>
          </a:p>
          <a:p>
            <a:r>
              <a:rPr lang="ru-RU" dirty="0"/>
              <a:t>То се отнася до всякакъв вид действие или бездействие </a:t>
            </a:r>
            <a:r>
              <a:rPr lang="ru-RU" dirty="0" smtClean="0"/>
              <a:t>, </a:t>
            </a:r>
            <a:r>
              <a:rPr lang="ru-RU" dirty="0"/>
              <a:t>което води до вреда или възможна вреда за дете</a:t>
            </a:r>
            <a:r>
              <a:rPr lang="en-US" dirty="0" smtClean="0"/>
              <a:t>. </a:t>
            </a:r>
          </a:p>
          <a:p>
            <a:r>
              <a:rPr lang="bg-BG" dirty="0" smtClean="0"/>
              <a:t>Възрастният може да бъде родител или друг член </a:t>
            </a:r>
            <a:r>
              <a:rPr lang="bg-BG" dirty="0"/>
              <a:t>на </a:t>
            </a:r>
            <a:r>
              <a:rPr lang="bg-BG" dirty="0" smtClean="0"/>
              <a:t>семейството</a:t>
            </a:r>
            <a:r>
              <a:rPr lang="en-US" dirty="0" smtClean="0"/>
              <a:t>, </a:t>
            </a:r>
            <a:r>
              <a:rPr lang="bg-BG" dirty="0" smtClean="0"/>
              <a:t>вкл. грижещи се за детето</a:t>
            </a:r>
            <a:r>
              <a:rPr lang="en-US" dirty="0" smtClean="0"/>
              <a:t>, </a:t>
            </a:r>
            <a:r>
              <a:rPr lang="bg-BG" dirty="0" smtClean="0"/>
              <a:t>треньор, учител и др. </a:t>
            </a:r>
          </a:p>
          <a:p>
            <a:r>
              <a:rPr lang="bg-BG" dirty="0" smtClean="0"/>
              <a:t>Може да се случи в дома или другаде</a:t>
            </a:r>
            <a:r>
              <a:rPr lang="en-US" dirty="0" smtClean="0"/>
              <a:t>, </a:t>
            </a:r>
            <a:r>
              <a:rPr lang="ru-RU" dirty="0"/>
              <a:t>и се среща във всички култури, страни и икономически класове</a:t>
            </a:r>
            <a:r>
              <a:rPr lang="en-US" dirty="0" smtClean="0"/>
              <a:t>. </a:t>
            </a:r>
            <a:endParaRPr lang="bg-BG" dirty="0" smtClean="0"/>
          </a:p>
          <a:p>
            <a:r>
              <a:rPr lang="ru-RU" dirty="0" smtClean="0"/>
              <a:t>Обикновено извършител е член </a:t>
            </a:r>
            <a:r>
              <a:rPr lang="ru-RU" dirty="0"/>
              <a:t>на семейството или приятел, а не </a:t>
            </a:r>
            <a:r>
              <a:rPr lang="ru-RU" dirty="0" smtClean="0"/>
              <a:t>непознат.</a:t>
            </a:r>
            <a:endParaRPr lang="en-US" dirty="0" smtClean="0"/>
          </a:p>
          <a:p>
            <a:endParaRPr lang="el-GR" dirty="0"/>
          </a:p>
        </p:txBody>
      </p:sp>
    </p:spTree>
    <p:extLst>
      <p:ext uri="{BB962C8B-B14F-4D97-AF65-F5344CB8AC3E}">
        <p14:creationId xmlns="" xmlns:p14="http://schemas.microsoft.com/office/powerpoint/2010/main" val="2331902223"/>
      </p:ext>
    </p:extLst>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4000" dirty="0" smtClean="0">
                <a:solidFill>
                  <a:srgbClr val="0070C0"/>
                </a:solidFill>
              </a:rPr>
              <a:t>Насилие </a:t>
            </a:r>
            <a:r>
              <a:rPr lang="ru-RU" sz="4000" dirty="0">
                <a:solidFill>
                  <a:srgbClr val="0070C0"/>
                </a:solidFill>
              </a:rPr>
              <a:t>в средствата за масова информация</a:t>
            </a:r>
            <a:endParaRPr lang="en-US" sz="4000" dirty="0">
              <a:solidFill>
                <a:srgbClr val="0070C0"/>
              </a:solidFill>
            </a:endParaRPr>
          </a:p>
        </p:txBody>
      </p:sp>
      <p:sp>
        <p:nvSpPr>
          <p:cNvPr id="3" name="Content Placeholder 2"/>
          <p:cNvSpPr>
            <a:spLocks noGrp="1"/>
          </p:cNvSpPr>
          <p:nvPr>
            <p:ph idx="1"/>
          </p:nvPr>
        </p:nvSpPr>
        <p:spPr>
          <a:xfrm>
            <a:off x="712076" y="1529255"/>
            <a:ext cx="10515600" cy="4631942"/>
          </a:xfrm>
        </p:spPr>
        <p:txBody>
          <a:bodyPr>
            <a:normAutofit fontScale="92500" lnSpcReduction="10000"/>
          </a:bodyPr>
          <a:lstStyle/>
          <a:p>
            <a:pPr marL="466725" indent="-457200">
              <a:lnSpc>
                <a:spcPct val="110000"/>
              </a:lnSpc>
              <a:spcBef>
                <a:spcPts val="0"/>
              </a:spcBef>
            </a:pPr>
            <a:r>
              <a:rPr lang="ru-RU" dirty="0" smtClean="0"/>
              <a:t>Средствата за масова информация, особено таблоидите и жълтите</a:t>
            </a:r>
          </a:p>
          <a:p>
            <a:pPr marL="0" indent="0">
              <a:lnSpc>
                <a:spcPct val="110000"/>
              </a:lnSpc>
              <a:spcBef>
                <a:spcPts val="0"/>
              </a:spcBef>
              <a:buNone/>
            </a:pPr>
            <a:r>
              <a:rPr lang="ru-RU" dirty="0" smtClean="0"/>
              <a:t>печатни издания, имат склонността да извеждат на преден план</a:t>
            </a:r>
          </a:p>
          <a:p>
            <a:pPr marL="0" indent="0">
              <a:lnSpc>
                <a:spcPct val="110000"/>
              </a:lnSpc>
              <a:spcBef>
                <a:spcPts val="0"/>
              </a:spcBef>
              <a:buNone/>
            </a:pPr>
            <a:r>
              <a:rPr lang="ru-RU" dirty="0" smtClean="0"/>
              <a:t>шокиращи събития и така създават предубеждения и 	стереотипи в схващанията за децата, особено по отношение на децата или юношите в неравностойно положение, които често биват представяни като насилници или престъпници само защото може да се държат или обличат по-различно от 	останалите. </a:t>
            </a:r>
            <a:endParaRPr lang="bg-BG" dirty="0" smtClean="0"/>
          </a:p>
          <a:p>
            <a:r>
              <a:rPr lang="ru-RU" dirty="0" smtClean="0"/>
              <a:t>Тези насадени стереотипи предопределят създаването на държавни политики, основани на наказателен подход, които може да включват насилие като ответна реакциякъм предполагаемото или фактическо лошо поведение на децата и младежите. </a:t>
            </a:r>
            <a:endParaRPr lang="en-US" dirty="0"/>
          </a:p>
        </p:txBody>
      </p:sp>
    </p:spTree>
  </p:cSld>
  <p:clrMapOvr>
    <a:masterClrMapping/>
  </p:clrMapOvr>
  <p:transition>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4000" dirty="0" smtClean="0">
                <a:solidFill>
                  <a:srgbClr val="0070C0"/>
                </a:solidFill>
              </a:rPr>
              <a:t>Насилие </a:t>
            </a:r>
            <a:r>
              <a:rPr lang="ru-RU" sz="4000" dirty="0">
                <a:solidFill>
                  <a:srgbClr val="0070C0"/>
                </a:solidFill>
              </a:rPr>
              <a:t>чрез информационни и комуникационни технологии - ИКТ</a:t>
            </a:r>
            <a:endParaRPr lang="en-US" sz="4000"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a:buNone/>
            </a:pPr>
            <a:r>
              <a:rPr lang="ru-RU" sz="2200" dirty="0"/>
              <a:t>Рисковете за закрила на детето във връзка с ИКТ включват следните припокриващи се области</a:t>
            </a:r>
            <a:r>
              <a:rPr lang="en-US" sz="2200" dirty="0" smtClean="0"/>
              <a:t>: </a:t>
            </a:r>
          </a:p>
          <a:p>
            <a:r>
              <a:rPr lang="ru-RU" sz="2200" dirty="0"/>
              <a:t>Сексуално насилие над деца за създаването на видео и аудио изображения на сцени на насилие над деца посредством интернет </a:t>
            </a:r>
            <a:r>
              <a:rPr lang="ru-RU" sz="2200" dirty="0" smtClean="0"/>
              <a:t>и други </a:t>
            </a:r>
            <a:r>
              <a:rPr lang="ru-RU" sz="2200" dirty="0"/>
              <a:t>ИКТ</a:t>
            </a:r>
            <a:r>
              <a:rPr lang="ru-RU" sz="2200" dirty="0" smtClean="0"/>
              <a:t>;</a:t>
            </a:r>
          </a:p>
          <a:p>
            <a:r>
              <a:rPr lang="ru-RU" sz="2200" dirty="0"/>
              <a:t>Процесът на заснемане, допускане на заснемане, разпространение, показване, притежаване или рекламиране на </a:t>
            </a:r>
            <a:r>
              <a:rPr lang="ru-RU" sz="2200" dirty="0" smtClean="0"/>
              <a:t>непристойни снимки </a:t>
            </a:r>
            <a:r>
              <a:rPr lang="ru-RU" sz="2200" dirty="0"/>
              <a:t>или псевдосмнимки („трансформирани изображения“) </a:t>
            </a:r>
            <a:r>
              <a:rPr lang="ru-RU" sz="2200" dirty="0" smtClean="0"/>
              <a:t>ивидео </a:t>
            </a:r>
            <a:r>
              <a:rPr lang="ru-RU" sz="2200" dirty="0"/>
              <a:t>клипове на деца, както и снимки, които осмиват </a:t>
            </a:r>
            <a:r>
              <a:rPr lang="ru-RU" sz="2200" dirty="0" smtClean="0"/>
              <a:t>отделно дете </a:t>
            </a:r>
            <a:r>
              <a:rPr lang="ru-RU" sz="2200" dirty="0"/>
              <a:t>или категории </a:t>
            </a:r>
            <a:r>
              <a:rPr lang="ru-RU" sz="2200" dirty="0" smtClean="0"/>
              <a:t>деца</a:t>
            </a:r>
          </a:p>
          <a:p>
            <a:r>
              <a:rPr lang="bg-BG" sz="2200" dirty="0" smtClean="0"/>
              <a:t>Децата като потребители на ИКТ</a:t>
            </a:r>
            <a:r>
              <a:rPr lang="en-US" sz="2200" dirty="0" smtClean="0"/>
              <a:t>: </a:t>
            </a:r>
          </a:p>
          <a:p>
            <a:pPr lvl="1"/>
            <a:r>
              <a:rPr lang="bg-BG" sz="2200" dirty="0"/>
              <a:t>Като получатели на </a:t>
            </a:r>
            <a:r>
              <a:rPr lang="bg-BG" sz="2200" dirty="0" smtClean="0"/>
              <a:t>увреждаща информация </a:t>
            </a:r>
          </a:p>
          <a:p>
            <a:pPr lvl="1"/>
            <a:r>
              <a:rPr lang="ru-RU" sz="2200" dirty="0" smtClean="0"/>
              <a:t>Като </a:t>
            </a:r>
            <a:r>
              <a:rPr lang="ru-RU" sz="2200" dirty="0"/>
              <a:t>деца в контакт с други чрез ИКТ (напр. </a:t>
            </a:r>
            <a:r>
              <a:rPr lang="ru-RU" sz="2200" dirty="0" smtClean="0"/>
              <a:t>„примамване“на </a:t>
            </a:r>
            <a:r>
              <a:rPr lang="ru-RU" sz="2200" dirty="0"/>
              <a:t>деца</a:t>
            </a:r>
            <a:r>
              <a:rPr lang="ru-RU" sz="2200" dirty="0" smtClean="0"/>
              <a:t>)</a:t>
            </a:r>
          </a:p>
          <a:p>
            <a:pPr lvl="1"/>
            <a:r>
              <a:rPr lang="ru-RU" sz="2200" dirty="0"/>
              <a:t>Като действащи лица децата може да участват в упражняването на тормоз над други, да играят игри, които влияят отрицателно върху физическото им развитие, да създават и </a:t>
            </a:r>
            <a:r>
              <a:rPr lang="ru-RU" sz="2200" dirty="0" smtClean="0"/>
              <a:t>публикуватнепристойни </a:t>
            </a:r>
            <a:r>
              <a:rPr lang="ru-RU" sz="2200" dirty="0"/>
              <a:t>сексуални материали, да предоставят подвеждаща информация или съвети и/или да участват в незаконно изтегляне на съдържание, хакерство, хазарт, финансови </a:t>
            </a:r>
            <a:r>
              <a:rPr lang="ru-RU" sz="2200" dirty="0" smtClean="0"/>
              <a:t>измами и/или </a:t>
            </a:r>
            <a:r>
              <a:rPr lang="ru-RU" sz="2200" dirty="0"/>
              <a:t>тероризъм</a:t>
            </a:r>
            <a:endParaRPr lang="en-US" sz="2200" dirty="0"/>
          </a:p>
        </p:txBody>
      </p:sp>
    </p:spTree>
  </p:cSld>
  <p:clrMapOvr>
    <a:masterClrMapping/>
  </p:clrMapOvr>
  <p:transition>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61964" cy="1190627"/>
          </a:xfrm>
        </p:spPr>
        <p:txBody>
          <a:bodyPr>
            <a:normAutofit/>
          </a:bodyPr>
          <a:lstStyle/>
          <a:p>
            <a:r>
              <a:rPr lang="ru-RU" sz="4000" dirty="0" smtClean="0">
                <a:solidFill>
                  <a:srgbClr val="0070C0"/>
                </a:solidFill>
              </a:rPr>
              <a:t>Институционално </a:t>
            </a:r>
            <a:r>
              <a:rPr lang="ru-RU" sz="4000" dirty="0">
                <a:solidFill>
                  <a:srgbClr val="0070C0"/>
                </a:solidFill>
              </a:rPr>
              <a:t>и </a:t>
            </a:r>
            <a:r>
              <a:rPr lang="ru-RU" sz="4000" dirty="0" smtClean="0">
                <a:solidFill>
                  <a:srgbClr val="0070C0"/>
                </a:solidFill>
              </a:rPr>
              <a:t>системно нарушение </a:t>
            </a:r>
            <a:r>
              <a:rPr lang="ru-RU" sz="4000" dirty="0">
                <a:solidFill>
                  <a:srgbClr val="0070C0"/>
                </a:solidFill>
              </a:rPr>
              <a:t>на правата на детето</a:t>
            </a:r>
            <a:endParaRPr lang="en-US" sz="4000" dirty="0">
              <a:solidFill>
                <a:srgbClr val="0070C0"/>
              </a:solidFill>
            </a:endParaRPr>
          </a:p>
        </p:txBody>
      </p:sp>
      <p:sp>
        <p:nvSpPr>
          <p:cNvPr id="3" name="Content Placeholder 2"/>
          <p:cNvSpPr>
            <a:spLocks noGrp="1"/>
          </p:cNvSpPr>
          <p:nvPr>
            <p:ph idx="1"/>
          </p:nvPr>
        </p:nvSpPr>
        <p:spPr/>
        <p:txBody>
          <a:bodyPr>
            <a:normAutofit fontScale="77500" lnSpcReduction="20000"/>
          </a:bodyPr>
          <a:lstStyle/>
          <a:p>
            <a:r>
              <a:rPr lang="ru-RU" sz="2600" dirty="0">
                <a:solidFill>
                  <a:schemeClr val="accent1">
                    <a:lumMod val="75000"/>
                  </a:schemeClr>
                </a:solidFill>
              </a:rPr>
              <a:t>Държавните органи на всички равнища, които отговарят за </a:t>
            </a:r>
            <a:r>
              <a:rPr lang="ru-RU" sz="2600" dirty="0" smtClean="0">
                <a:solidFill>
                  <a:schemeClr val="accent1">
                    <a:lumMod val="75000"/>
                  </a:schemeClr>
                </a:solidFill>
              </a:rPr>
              <a:t>закрилата на </a:t>
            </a:r>
            <a:r>
              <a:rPr lang="ru-RU" sz="2600" dirty="0">
                <a:solidFill>
                  <a:schemeClr val="accent1">
                    <a:lumMod val="75000"/>
                  </a:schemeClr>
                </a:solidFill>
              </a:rPr>
              <a:t>децата срещу всички форми на насилие, може пряко или </a:t>
            </a:r>
            <a:r>
              <a:rPr lang="ru-RU" sz="2600" dirty="0" smtClean="0">
                <a:solidFill>
                  <a:schemeClr val="accent1">
                    <a:lumMod val="75000"/>
                  </a:schemeClr>
                </a:solidFill>
              </a:rPr>
              <a:t>косвено да </a:t>
            </a:r>
            <a:r>
              <a:rPr lang="ru-RU" sz="2600" dirty="0">
                <a:solidFill>
                  <a:schemeClr val="accent1">
                    <a:lumMod val="75000"/>
                  </a:schemeClr>
                </a:solidFill>
              </a:rPr>
              <a:t>причинят вреди поради липсата на ефективни средства за изпълнение на съответните им задължения съгласно  </a:t>
            </a:r>
            <a:r>
              <a:rPr lang="ru-RU" sz="2600" dirty="0" smtClean="0">
                <a:solidFill>
                  <a:schemeClr val="accent1">
                    <a:lumMod val="75000"/>
                  </a:schemeClr>
                </a:solidFill>
              </a:rPr>
              <a:t>КПД</a:t>
            </a:r>
          </a:p>
          <a:p>
            <a:pPr marL="0" indent="0">
              <a:buNone/>
            </a:pPr>
            <a:r>
              <a:rPr lang="ru-RU" sz="2600" dirty="0" smtClean="0"/>
              <a:t>Това включва: </a:t>
            </a:r>
          </a:p>
          <a:p>
            <a:r>
              <a:rPr lang="ru-RU" sz="2600" dirty="0" smtClean="0"/>
              <a:t>липсата </a:t>
            </a:r>
            <a:r>
              <a:rPr lang="ru-RU" sz="2600" dirty="0"/>
              <a:t>на прието или изменено законодателство или други разпоредби, </a:t>
            </a:r>
            <a:endParaRPr lang="ru-RU" sz="2600" dirty="0" smtClean="0"/>
          </a:p>
          <a:p>
            <a:r>
              <a:rPr lang="ru-RU" sz="2600" dirty="0" smtClean="0"/>
              <a:t>неадекватното </a:t>
            </a:r>
            <a:r>
              <a:rPr lang="ru-RU" sz="2600" dirty="0"/>
              <a:t>изпълнение на закони и </a:t>
            </a:r>
            <a:r>
              <a:rPr lang="ru-RU" sz="2600" dirty="0" smtClean="0"/>
              <a:t>подзаконови актове </a:t>
            </a:r>
            <a:r>
              <a:rPr lang="ru-RU" sz="2600" dirty="0"/>
              <a:t>и </a:t>
            </a:r>
            <a:endParaRPr lang="ru-RU" sz="2600" dirty="0" smtClean="0"/>
          </a:p>
          <a:p>
            <a:r>
              <a:rPr lang="ru-RU" sz="2600" dirty="0" smtClean="0"/>
              <a:t>недостатъчното </a:t>
            </a:r>
            <a:r>
              <a:rPr lang="ru-RU" sz="2600" dirty="0"/>
              <a:t>осигуряване на материални, технически </a:t>
            </a:r>
            <a:r>
              <a:rPr lang="ru-RU" sz="2600" dirty="0" smtClean="0"/>
              <a:t>и човешки </a:t>
            </a:r>
            <a:r>
              <a:rPr lang="ru-RU" sz="2600" dirty="0"/>
              <a:t>ресурси и капацитет за идентифициране, предотвратяване </a:t>
            </a:r>
            <a:r>
              <a:rPr lang="ru-RU" sz="2600" dirty="0" smtClean="0"/>
              <a:t>и противодействие </a:t>
            </a:r>
            <a:r>
              <a:rPr lang="ru-RU" sz="2600" dirty="0"/>
              <a:t>на насилието над деца. </a:t>
            </a:r>
            <a:endParaRPr lang="ru-RU" sz="2600" dirty="0" smtClean="0"/>
          </a:p>
          <a:p>
            <a:r>
              <a:rPr lang="ru-RU" sz="2600" dirty="0"/>
              <a:t>случаи, когато мерките и програмите не са обезпечени с достатъчно средства за извършването на анализ, мониторинг и оценка </a:t>
            </a:r>
            <a:r>
              <a:rPr lang="ru-RU" sz="2600" dirty="0" smtClean="0"/>
              <a:t>нанапредъка </a:t>
            </a:r>
            <a:r>
              <a:rPr lang="ru-RU" sz="2600" dirty="0"/>
              <a:t>или слабостите в дейностите за прекратяване на насилието над деца</a:t>
            </a:r>
            <a:r>
              <a:rPr lang="ru-RU" sz="2600" dirty="0" smtClean="0"/>
              <a:t> </a:t>
            </a:r>
          </a:p>
          <a:p>
            <a:r>
              <a:rPr lang="ru-RU" sz="2600" dirty="0" smtClean="0"/>
              <a:t>при </a:t>
            </a:r>
            <a:r>
              <a:rPr lang="ru-RU" sz="2600" dirty="0"/>
              <a:t>извършването на определени </a:t>
            </a:r>
            <a:r>
              <a:rPr lang="ru-RU" sz="2600" dirty="0" smtClean="0"/>
              <a:t>дейности специалистите </a:t>
            </a:r>
            <a:r>
              <a:rPr lang="ru-RU" sz="2600" dirty="0"/>
              <a:t>може да злоупотребяват с правото на децата на свобода от насилие, например когато изпълняват отговорностите си </a:t>
            </a:r>
            <a:r>
              <a:rPr lang="ru-RU" sz="2600" dirty="0" smtClean="0"/>
              <a:t>по начин</a:t>
            </a:r>
            <a:r>
              <a:rPr lang="ru-RU" sz="2600" dirty="0"/>
              <a:t>, който пренебрегва най-добрите интереси, възгледите и </a:t>
            </a:r>
            <a:r>
              <a:rPr lang="ru-RU" sz="2600" dirty="0" smtClean="0"/>
              <a:t>целите за </a:t>
            </a:r>
            <a:r>
              <a:rPr lang="ru-RU" sz="2600" dirty="0"/>
              <a:t>развитие на децата</a:t>
            </a:r>
            <a:endParaRPr lang="en-US" sz="2600" dirty="0"/>
          </a:p>
        </p:txBody>
      </p:sp>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lstStyle/>
          <a:p>
            <a:pPr algn="ctr"/>
            <a:r>
              <a:rPr lang="bg-BG" dirty="0" smtClean="0">
                <a:solidFill>
                  <a:srgbClr val="0070C0"/>
                </a:solidFill>
              </a:rPr>
              <a:t>ПРИМЕРНИ СЛУЧАИ. ДИСКУСИЯ</a:t>
            </a:r>
            <a:endParaRPr lang="en-US" dirty="0">
              <a:solidFill>
                <a:srgbClr val="0070C0"/>
              </a:solidFill>
            </a:endParaRPr>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8"/>
            <a:ext cx="10515600" cy="911880"/>
          </a:xfrm>
        </p:spPr>
        <p:txBody>
          <a:bodyPr>
            <a:normAutofit/>
          </a:bodyPr>
          <a:lstStyle/>
          <a:p>
            <a:r>
              <a:rPr lang="bg-BG" sz="4000" dirty="0" smtClean="0">
                <a:solidFill>
                  <a:srgbClr val="0070C0"/>
                </a:solidFill>
              </a:rPr>
              <a:t>Случай 1 </a:t>
            </a:r>
            <a:endParaRPr lang="en-US" sz="4000" dirty="0">
              <a:solidFill>
                <a:srgbClr val="0070C0"/>
              </a:solidFill>
            </a:endParaRPr>
          </a:p>
        </p:txBody>
      </p:sp>
      <p:sp>
        <p:nvSpPr>
          <p:cNvPr id="3" name="Content Placeholder 2"/>
          <p:cNvSpPr>
            <a:spLocks noGrp="1"/>
          </p:cNvSpPr>
          <p:nvPr>
            <p:ph idx="1"/>
          </p:nvPr>
        </p:nvSpPr>
        <p:spPr>
          <a:xfrm>
            <a:off x="838200" y="1261241"/>
            <a:ext cx="10515600" cy="3869560"/>
          </a:xfrm>
        </p:spPr>
        <p:txBody>
          <a:bodyPr>
            <a:normAutofit/>
          </a:bodyPr>
          <a:lstStyle/>
          <a:p>
            <a:r>
              <a:rPr lang="ru-RU" dirty="0"/>
              <a:t>12-годишно момиче </a:t>
            </a:r>
            <a:r>
              <a:rPr lang="ru-RU" dirty="0" smtClean="0"/>
              <a:t>има  </a:t>
            </a:r>
            <a:r>
              <a:rPr lang="ru-RU" dirty="0"/>
              <a:t>проблеми с компютъра си, докато баща й </a:t>
            </a:r>
            <a:r>
              <a:rPr lang="ru-RU" dirty="0" smtClean="0"/>
              <a:t>подремва  на </a:t>
            </a:r>
            <a:r>
              <a:rPr lang="ru-RU" dirty="0"/>
              <a:t>дивана. Когато тя за пръв път се </a:t>
            </a:r>
            <a:r>
              <a:rPr lang="ru-RU" dirty="0" smtClean="0"/>
              <a:t>приблива до </a:t>
            </a:r>
            <a:r>
              <a:rPr lang="ru-RU" dirty="0"/>
              <a:t>него, той я </a:t>
            </a:r>
            <a:r>
              <a:rPr lang="ru-RU" dirty="0" smtClean="0"/>
              <a:t>моли </a:t>
            </a:r>
            <a:r>
              <a:rPr lang="ru-RU" dirty="0"/>
              <a:t>да изчака след дрямката му. Вторият път, когато момичето </a:t>
            </a:r>
            <a:r>
              <a:rPr lang="ru-RU" dirty="0" smtClean="0"/>
              <a:t>прекъсва  </a:t>
            </a:r>
            <a:r>
              <a:rPr lang="ru-RU" dirty="0"/>
              <a:t>съня му, той </a:t>
            </a:r>
            <a:r>
              <a:rPr lang="ru-RU" dirty="0" smtClean="0"/>
              <a:t>започва да крещи. </a:t>
            </a:r>
            <a:r>
              <a:rPr lang="ru-RU" dirty="0"/>
              <a:t>Третият път, когато го </a:t>
            </a:r>
            <a:r>
              <a:rPr lang="ru-RU" dirty="0" smtClean="0"/>
              <a:t>събужда, </a:t>
            </a:r>
            <a:r>
              <a:rPr lang="ru-RU" dirty="0"/>
              <a:t>той й </a:t>
            </a:r>
            <a:r>
              <a:rPr lang="ru-RU" dirty="0" smtClean="0"/>
              <a:t>изкрещява </a:t>
            </a:r>
            <a:r>
              <a:rPr lang="ru-RU" dirty="0"/>
              <a:t>и </a:t>
            </a:r>
            <a:r>
              <a:rPr lang="ru-RU" dirty="0" smtClean="0"/>
              <a:t>рита </a:t>
            </a:r>
            <a:r>
              <a:rPr lang="bg-BG" dirty="0" smtClean="0"/>
              <a:t>табуретката</a:t>
            </a:r>
            <a:r>
              <a:rPr lang="ru-RU" dirty="0" smtClean="0"/>
              <a:t>, </a:t>
            </a:r>
            <a:r>
              <a:rPr lang="ru-RU" dirty="0"/>
              <a:t>което </a:t>
            </a:r>
            <a:r>
              <a:rPr lang="ru-RU" dirty="0" smtClean="0"/>
              <a:t>прелетява </a:t>
            </a:r>
            <a:r>
              <a:rPr lang="ru-RU" dirty="0"/>
              <a:t>над дивана и </a:t>
            </a:r>
            <a:r>
              <a:rPr lang="ru-RU" dirty="0" smtClean="0"/>
              <a:t>ударя </a:t>
            </a:r>
            <a:r>
              <a:rPr lang="ru-RU" dirty="0"/>
              <a:t>дъщеря му в лицето. Той веднага я </a:t>
            </a:r>
            <a:r>
              <a:rPr lang="ru-RU" dirty="0" smtClean="0"/>
              <a:t>завежда  </a:t>
            </a:r>
            <a:r>
              <a:rPr lang="ru-RU" dirty="0"/>
              <a:t>в болницата, където тя </a:t>
            </a:r>
            <a:r>
              <a:rPr lang="ru-RU" dirty="0" smtClean="0"/>
              <a:t>й правят  </a:t>
            </a:r>
            <a:r>
              <a:rPr lang="ru-RU" dirty="0"/>
              <a:t>три шева в носа и </a:t>
            </a:r>
            <a:r>
              <a:rPr lang="ru-RU" dirty="0" smtClean="0"/>
              <a:t>е </a:t>
            </a:r>
            <a:r>
              <a:rPr lang="ru-RU" dirty="0"/>
              <a:t>лекувана за други ожулвания по лицето. </a:t>
            </a:r>
            <a:r>
              <a:rPr lang="ru-RU" dirty="0" smtClean="0"/>
              <a:t>Бащата казва</a:t>
            </a:r>
            <a:r>
              <a:rPr lang="ru-RU" dirty="0"/>
              <a:t>, че нараняването е случайно и не е умишлено.</a:t>
            </a:r>
            <a:endParaRPr lang="en-US" dirty="0"/>
          </a:p>
        </p:txBody>
      </p:sp>
      <p:sp>
        <p:nvSpPr>
          <p:cNvPr id="4" name="Rectangle 3"/>
          <p:cNvSpPr/>
          <p:nvPr/>
        </p:nvSpPr>
        <p:spPr>
          <a:xfrm>
            <a:off x="425669" y="5239435"/>
            <a:ext cx="11303875" cy="954107"/>
          </a:xfrm>
          <a:prstGeom prst="rect">
            <a:avLst/>
          </a:prstGeom>
        </p:spPr>
        <p:txBody>
          <a:bodyPr wrap="square">
            <a:spAutoFit/>
          </a:bodyPr>
          <a:lstStyle/>
          <a:p>
            <a:r>
              <a:rPr lang="ru-RU" sz="2800" b="1" dirty="0">
                <a:solidFill>
                  <a:schemeClr val="accent1"/>
                </a:solidFill>
                <a:latin typeface="Tekton Pro" pitchFamily="34" charset="0"/>
              </a:rPr>
              <a:t>Дали това е случай на насилие и/или пренебрегване на дете?</a:t>
            </a:r>
            <a:br>
              <a:rPr lang="ru-RU" sz="2800" b="1" dirty="0">
                <a:solidFill>
                  <a:schemeClr val="accent1"/>
                </a:solidFill>
                <a:latin typeface="Tekton Pro" pitchFamily="34" charset="0"/>
              </a:rPr>
            </a:br>
            <a:r>
              <a:rPr lang="ru-RU" sz="2800" b="1" dirty="0">
                <a:solidFill>
                  <a:schemeClr val="accent1"/>
                </a:solidFill>
                <a:latin typeface="Tekton Pro" pitchFamily="34" charset="0"/>
              </a:rPr>
              <a:t>Ако да, кои от признаците на насилие са представени?</a:t>
            </a:r>
          </a:p>
        </p:txBody>
      </p:sp>
    </p:spTree>
  </p:cSld>
  <p:clrMapOvr>
    <a:masterClrMapping/>
  </p:clrMapOvr>
  <p:transition>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Случай 2</a:t>
            </a:r>
            <a:endParaRPr lang="el-GR" sz="4000" dirty="0">
              <a:solidFill>
                <a:srgbClr val="0070C0"/>
              </a:solidFill>
            </a:endParaRPr>
          </a:p>
        </p:txBody>
      </p:sp>
      <p:sp>
        <p:nvSpPr>
          <p:cNvPr id="3" name="Content Placeholder 2"/>
          <p:cNvSpPr>
            <a:spLocks noGrp="1"/>
          </p:cNvSpPr>
          <p:nvPr>
            <p:ph idx="1"/>
          </p:nvPr>
        </p:nvSpPr>
        <p:spPr/>
        <p:txBody>
          <a:bodyPr>
            <a:normAutofit/>
          </a:bodyPr>
          <a:lstStyle/>
          <a:p>
            <a:pPr>
              <a:buNone/>
            </a:pPr>
            <a:endParaRPr lang="en-US" sz="2400" dirty="0" smtClean="0"/>
          </a:p>
          <a:p>
            <a:pPr>
              <a:buNone/>
            </a:pPr>
            <a:r>
              <a:rPr lang="en-US" sz="2400" dirty="0" smtClean="0"/>
              <a:t>	</a:t>
            </a:r>
            <a:r>
              <a:rPr lang="ru-RU" sz="2400" dirty="0"/>
              <a:t>Осъзнавайки, че малко хора са подозрителни към малко дете, Том и Мери насърчават 4-годишната си дъщеря да взема неща от магазините. Дъщеря им Анна смята това поведение за забавна игра и изобщо не се </a:t>
            </a:r>
            <a:r>
              <a:rPr lang="ru-RU" sz="2400" dirty="0" smtClean="0"/>
              <a:t>притеснява. </a:t>
            </a:r>
            <a:r>
              <a:rPr lang="ru-RU" sz="2400" dirty="0"/>
              <a:t>Том и Мери оправдават поведението си, като казват, че </a:t>
            </a:r>
            <a:r>
              <a:rPr lang="ru-RU" sz="2400" dirty="0" smtClean="0"/>
              <a:t>парите им </a:t>
            </a:r>
            <a:r>
              <a:rPr lang="ru-RU" sz="2400" dirty="0"/>
              <a:t>са наистина </a:t>
            </a:r>
            <a:r>
              <a:rPr lang="ru-RU" sz="2400" dirty="0" smtClean="0"/>
              <a:t>малко </a:t>
            </a:r>
            <a:r>
              <a:rPr lang="ru-RU" sz="2400" dirty="0"/>
              <a:t>и че е </a:t>
            </a:r>
            <a:r>
              <a:rPr lang="ru-RU" sz="2400" dirty="0" smtClean="0"/>
              <a:t>умесно  </a:t>
            </a:r>
            <a:r>
              <a:rPr lang="ru-RU" sz="2400" dirty="0"/>
              <a:t>Анна да помогне. Те </a:t>
            </a:r>
            <a:r>
              <a:rPr lang="ru-RU" sz="2400" dirty="0" smtClean="0"/>
              <a:t>посочват също, </a:t>
            </a:r>
            <a:r>
              <a:rPr lang="ru-RU" sz="2400" dirty="0"/>
              <a:t>че ако Ана бъде хваната, няма да й се случи нищо лошо заради </a:t>
            </a:r>
            <a:r>
              <a:rPr lang="ru-RU" sz="2400" dirty="0" smtClean="0"/>
              <a:t>възрастта й</a:t>
            </a:r>
            <a:r>
              <a:rPr lang="en-US" sz="2400" dirty="0" smtClean="0"/>
              <a:t>.</a:t>
            </a:r>
            <a:endParaRPr lang="el-GR" sz="2400" dirty="0"/>
          </a:p>
        </p:txBody>
      </p:sp>
      <p:sp>
        <p:nvSpPr>
          <p:cNvPr id="7" name="Rectangle 6"/>
          <p:cNvSpPr/>
          <p:nvPr/>
        </p:nvSpPr>
        <p:spPr>
          <a:xfrm>
            <a:off x="1008993" y="4713891"/>
            <a:ext cx="10116207" cy="1384995"/>
          </a:xfrm>
          <a:prstGeom prst="rect">
            <a:avLst/>
          </a:prstGeom>
        </p:spPr>
        <p:txBody>
          <a:bodyPr wrap="square">
            <a:spAutoFit/>
          </a:bodyPr>
          <a:lstStyle/>
          <a:p>
            <a:r>
              <a:rPr lang="ru-RU" sz="2800" b="1" dirty="0">
                <a:solidFill>
                  <a:schemeClr val="accent1"/>
                </a:solidFill>
                <a:latin typeface="Tekton Pro" pitchFamily="34" charset="0"/>
              </a:rPr>
              <a:t>Дали това е случай на насилие и/или пренебрегване на дете?</a:t>
            </a:r>
            <a:br>
              <a:rPr lang="ru-RU" sz="2800" b="1" dirty="0">
                <a:solidFill>
                  <a:schemeClr val="accent1"/>
                </a:solidFill>
                <a:latin typeface="Tekton Pro" pitchFamily="34" charset="0"/>
              </a:rPr>
            </a:br>
            <a:r>
              <a:rPr lang="ru-RU" sz="2800" b="1" dirty="0">
                <a:solidFill>
                  <a:schemeClr val="accent1"/>
                </a:solidFill>
                <a:latin typeface="Tekton Pro" pitchFamily="34" charset="0"/>
              </a:rPr>
              <a:t>Ако да, кои от признаците на насилие са представени?</a:t>
            </a:r>
          </a:p>
        </p:txBody>
      </p:sp>
    </p:spTree>
    <p:extLst>
      <p:ext uri="{BB962C8B-B14F-4D97-AF65-F5344CB8AC3E}">
        <p14:creationId xmlns="" xmlns:p14="http://schemas.microsoft.com/office/powerpoint/2010/main" val="2202692220"/>
      </p:ext>
    </p:extLst>
  </p:cSld>
  <p:clrMapOvr>
    <a:masterClrMapping/>
  </p:clrMapOvr>
  <p:transition>
    <p:push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691163"/>
          </a:xfrm>
        </p:spPr>
        <p:txBody>
          <a:bodyPr>
            <a:normAutofit/>
          </a:bodyPr>
          <a:lstStyle/>
          <a:p>
            <a:r>
              <a:rPr lang="bg-BG" sz="4000" dirty="0" smtClean="0">
                <a:solidFill>
                  <a:srgbClr val="0070C0"/>
                </a:solidFill>
              </a:rPr>
              <a:t>Случай 3</a:t>
            </a:r>
            <a:endParaRPr lang="el-GR" sz="4000" dirty="0"/>
          </a:p>
        </p:txBody>
      </p:sp>
      <p:sp>
        <p:nvSpPr>
          <p:cNvPr id="3" name="Content Placeholder 2"/>
          <p:cNvSpPr>
            <a:spLocks noGrp="1"/>
          </p:cNvSpPr>
          <p:nvPr>
            <p:ph idx="1"/>
          </p:nvPr>
        </p:nvSpPr>
        <p:spPr>
          <a:xfrm>
            <a:off x="920750" y="1336894"/>
            <a:ext cx="10515600" cy="3457575"/>
          </a:xfrm>
        </p:spPr>
        <p:txBody>
          <a:bodyPr>
            <a:normAutofit fontScale="92500" lnSpcReduction="10000"/>
          </a:bodyPr>
          <a:lstStyle/>
          <a:p>
            <a:pPr>
              <a:buNone/>
            </a:pPr>
            <a:r>
              <a:rPr lang="en-US" sz="2400" dirty="0" smtClean="0"/>
              <a:t>	</a:t>
            </a:r>
            <a:endParaRPr lang="bg-BG" sz="2400" dirty="0" smtClean="0"/>
          </a:p>
          <a:p>
            <a:pPr>
              <a:buNone/>
            </a:pPr>
            <a:r>
              <a:rPr lang="ru-RU" sz="2400" dirty="0" smtClean="0"/>
              <a:t>Мери</a:t>
            </a:r>
            <a:r>
              <a:rPr lang="ru-RU" sz="2400" dirty="0"/>
              <a:t>, на 18 години,  </a:t>
            </a:r>
            <a:r>
              <a:rPr lang="ru-RU" sz="2400" dirty="0" smtClean="0"/>
              <a:t>е обезпокоена, </a:t>
            </a:r>
            <a:r>
              <a:rPr lang="ru-RU" sz="2400" dirty="0"/>
              <a:t>че приятелят й Том ще я напусне. В опит да го задържи, тя </a:t>
            </a:r>
            <a:r>
              <a:rPr lang="ru-RU" sz="2400" dirty="0" smtClean="0"/>
              <a:t>спира </a:t>
            </a:r>
            <a:r>
              <a:rPr lang="ru-RU" sz="2400" dirty="0"/>
              <a:t>да приема </a:t>
            </a:r>
            <a:r>
              <a:rPr lang="ru-RU" sz="2400" dirty="0" smtClean="0"/>
              <a:t>противозачатъчните,  </a:t>
            </a:r>
            <a:r>
              <a:rPr lang="ru-RU" sz="2400" dirty="0"/>
              <a:t>без знанието на Том и </a:t>
            </a:r>
            <a:r>
              <a:rPr lang="ru-RU" sz="2400" dirty="0" smtClean="0"/>
              <a:t>забременява. Въпреки, </a:t>
            </a:r>
            <a:r>
              <a:rPr lang="ru-RU" sz="2400" dirty="0"/>
              <a:t>че Том </a:t>
            </a:r>
            <a:r>
              <a:rPr lang="ru-RU" sz="2400" dirty="0" smtClean="0"/>
              <a:t>остава наоколо </a:t>
            </a:r>
            <a:r>
              <a:rPr lang="ru-RU" sz="2400" dirty="0"/>
              <a:t>по време на бременността, той </a:t>
            </a:r>
            <a:r>
              <a:rPr lang="ru-RU" sz="2400" dirty="0" smtClean="0"/>
              <a:t>ги напуска </a:t>
            </a:r>
            <a:r>
              <a:rPr lang="ru-RU" sz="2400" dirty="0"/>
              <a:t>малко след раждането на сина им Джон.</a:t>
            </a:r>
          </a:p>
          <a:p>
            <a:pPr>
              <a:buNone/>
            </a:pPr>
            <a:r>
              <a:rPr lang="ru-RU" sz="2400" dirty="0"/>
              <a:t>Мери непрекъснато казва на Джон, че той се проваля, защото не е бил достатъчно добър, за да задържи баща си. Когато приятел казва на Мери, че не трябва да </a:t>
            </a:r>
            <a:r>
              <a:rPr lang="ru-RU" sz="2400" dirty="0" smtClean="0"/>
              <a:t>говори </a:t>
            </a:r>
            <a:r>
              <a:rPr lang="ru-RU" sz="2400" dirty="0"/>
              <a:t>такива неща, Мери </a:t>
            </a:r>
            <a:r>
              <a:rPr lang="ru-RU" sz="2400" dirty="0" smtClean="0"/>
              <a:t>отговаря, </a:t>
            </a:r>
            <a:r>
              <a:rPr lang="ru-RU" sz="2400" dirty="0"/>
              <a:t>че това няма значение, защото Джон е само на 26 месеца и не разбира какво </a:t>
            </a:r>
            <a:r>
              <a:rPr lang="ru-RU" sz="2400" dirty="0" smtClean="0"/>
              <a:t>му се говори.</a:t>
            </a:r>
            <a:endParaRPr lang="ru-RU" sz="2400" dirty="0"/>
          </a:p>
          <a:p>
            <a:pPr>
              <a:buNone/>
            </a:pPr>
            <a:r>
              <a:rPr lang="ru-RU" sz="2400" dirty="0"/>
              <a:t>Въпреки че Мери се грижи за Джон, тя изглежда не се радва да бъде с него и рядко играе с него.</a:t>
            </a:r>
            <a:endParaRPr lang="el-GR" sz="2400" dirty="0"/>
          </a:p>
        </p:txBody>
      </p:sp>
      <p:sp>
        <p:nvSpPr>
          <p:cNvPr id="7" name="Rectangle 6"/>
          <p:cNvSpPr/>
          <p:nvPr/>
        </p:nvSpPr>
        <p:spPr>
          <a:xfrm>
            <a:off x="977462" y="4887310"/>
            <a:ext cx="10147738" cy="1384995"/>
          </a:xfrm>
          <a:prstGeom prst="rect">
            <a:avLst/>
          </a:prstGeom>
        </p:spPr>
        <p:txBody>
          <a:bodyPr wrap="square">
            <a:spAutoFit/>
          </a:bodyPr>
          <a:lstStyle/>
          <a:p>
            <a:r>
              <a:rPr lang="ru-RU" sz="2800" b="1" dirty="0">
                <a:solidFill>
                  <a:schemeClr val="accent1"/>
                </a:solidFill>
                <a:latin typeface="Tekton Pro" pitchFamily="34" charset="0"/>
              </a:rPr>
              <a:t>Дали това е случай на насилие и/или пренебрегване на дете?</a:t>
            </a:r>
            <a:br>
              <a:rPr lang="ru-RU" sz="2800" b="1" dirty="0">
                <a:solidFill>
                  <a:schemeClr val="accent1"/>
                </a:solidFill>
                <a:latin typeface="Tekton Pro" pitchFamily="34" charset="0"/>
              </a:rPr>
            </a:br>
            <a:r>
              <a:rPr lang="ru-RU" sz="2800" b="1" dirty="0">
                <a:solidFill>
                  <a:schemeClr val="accent1"/>
                </a:solidFill>
                <a:latin typeface="Tekton Pro" pitchFamily="34" charset="0"/>
              </a:rPr>
              <a:t>Ако да, кои от признаците на насилие са представени?</a:t>
            </a:r>
          </a:p>
        </p:txBody>
      </p:sp>
    </p:spTree>
    <p:extLst>
      <p:ext uri="{BB962C8B-B14F-4D97-AF65-F5344CB8AC3E}">
        <p14:creationId xmlns="" xmlns:p14="http://schemas.microsoft.com/office/powerpoint/2010/main" val="2202692220"/>
      </p:ext>
    </p:extLst>
  </p:cSld>
  <p:clrMapOvr>
    <a:masterClrMapping/>
  </p:clrMapOvr>
  <p:transition>
    <p:push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Случай 4</a:t>
            </a:r>
            <a:endParaRPr lang="en-US" sz="4000" dirty="0"/>
          </a:p>
        </p:txBody>
      </p:sp>
      <p:sp>
        <p:nvSpPr>
          <p:cNvPr id="3" name="Content Placeholder 2"/>
          <p:cNvSpPr>
            <a:spLocks noGrp="1"/>
          </p:cNvSpPr>
          <p:nvPr>
            <p:ph idx="1"/>
          </p:nvPr>
        </p:nvSpPr>
        <p:spPr/>
        <p:txBody>
          <a:bodyPr>
            <a:normAutofit/>
          </a:bodyPr>
          <a:lstStyle/>
          <a:p>
            <a:r>
              <a:rPr lang="ru-RU" sz="2400" dirty="0"/>
              <a:t>13-годишно момиче се опитало да си </a:t>
            </a:r>
            <a:r>
              <a:rPr lang="ru-RU" sz="2400" dirty="0" smtClean="0"/>
              <a:t>направи пиърсинг на пъпа, въпреки забраната на майката. След това започнала </a:t>
            </a:r>
            <a:r>
              <a:rPr lang="ru-RU" sz="2400" dirty="0"/>
              <a:t>инфекция</a:t>
            </a:r>
            <a:r>
              <a:rPr lang="ru-RU" sz="2400" dirty="0" smtClean="0"/>
              <a:t>, която </a:t>
            </a:r>
            <a:r>
              <a:rPr lang="ru-RU" sz="2400" dirty="0"/>
              <a:t>продължила няколко седмици. Въпреки </a:t>
            </a:r>
            <a:r>
              <a:rPr lang="ru-RU" sz="2400" dirty="0" smtClean="0"/>
              <a:t>силната </a:t>
            </a:r>
            <a:r>
              <a:rPr lang="ru-RU" sz="2400" dirty="0"/>
              <a:t>болка, загуба на тегло, летаргия и </a:t>
            </a:r>
            <a:r>
              <a:rPr lang="ru-RU" sz="2400" dirty="0" smtClean="0"/>
              <a:t>очевидната инфектирана зона, </a:t>
            </a:r>
            <a:r>
              <a:rPr lang="ru-RU" sz="2400" dirty="0"/>
              <a:t>майката не е потърсила медицинска помощ. Когато друг член на семейството най-накрая </a:t>
            </a:r>
            <a:r>
              <a:rPr lang="ru-RU" sz="2400" dirty="0" smtClean="0"/>
              <a:t>транспортира момичето </a:t>
            </a:r>
            <a:r>
              <a:rPr lang="ru-RU" sz="2400" dirty="0"/>
              <a:t>до болницата, майката твърди, че не осъзнава сериозността на </a:t>
            </a:r>
            <a:r>
              <a:rPr lang="ru-RU" sz="2400" dirty="0" smtClean="0"/>
              <a:t>състоянието </a:t>
            </a:r>
            <a:r>
              <a:rPr lang="ru-RU" sz="2400" dirty="0"/>
              <a:t>на дъщеря си и че момичето е отговорно за случилото се, тъй като не спазва правилата.</a:t>
            </a:r>
            <a:endParaRPr lang="en-US" sz="2400" dirty="0"/>
          </a:p>
        </p:txBody>
      </p:sp>
      <p:sp>
        <p:nvSpPr>
          <p:cNvPr id="4" name="Rectangle 3"/>
          <p:cNvSpPr/>
          <p:nvPr/>
        </p:nvSpPr>
        <p:spPr>
          <a:xfrm>
            <a:off x="1087821" y="4572000"/>
            <a:ext cx="10037379" cy="1384995"/>
          </a:xfrm>
          <a:prstGeom prst="rect">
            <a:avLst/>
          </a:prstGeom>
        </p:spPr>
        <p:txBody>
          <a:bodyPr wrap="square">
            <a:spAutoFit/>
          </a:bodyPr>
          <a:lstStyle/>
          <a:p>
            <a:r>
              <a:rPr lang="ru-RU" sz="2800" b="1" dirty="0">
                <a:solidFill>
                  <a:schemeClr val="accent1"/>
                </a:solidFill>
                <a:latin typeface="Tekton Pro" pitchFamily="34" charset="0"/>
              </a:rPr>
              <a:t>Дали това е случай на насилие и/или пренебрегване на дете?</a:t>
            </a:r>
            <a:br>
              <a:rPr lang="ru-RU" sz="2800" b="1" dirty="0">
                <a:solidFill>
                  <a:schemeClr val="accent1"/>
                </a:solidFill>
                <a:latin typeface="Tekton Pro" pitchFamily="34" charset="0"/>
              </a:rPr>
            </a:br>
            <a:r>
              <a:rPr lang="ru-RU" sz="2800" b="1" dirty="0">
                <a:solidFill>
                  <a:schemeClr val="accent1"/>
                </a:solidFill>
                <a:latin typeface="Tekton Pro" pitchFamily="34" charset="0"/>
              </a:rPr>
              <a:t>Ако да, кои от признаците на насилие са представени?</a:t>
            </a:r>
          </a:p>
        </p:txBody>
      </p:sp>
    </p:spTree>
  </p:cSld>
  <p:clrMapOvr>
    <a:masterClrMapping/>
  </p:clrMapOvr>
  <p:transition>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sz="4000" dirty="0" smtClean="0">
                <a:solidFill>
                  <a:srgbClr val="0070C0"/>
                </a:solidFill>
              </a:rPr>
              <a:t>Случай 5</a:t>
            </a:r>
            <a:endParaRPr lang="en-US" sz="4000" dirty="0">
              <a:solidFill>
                <a:srgbClr val="0070C0"/>
              </a:solidFill>
            </a:endParaRPr>
          </a:p>
        </p:txBody>
      </p:sp>
      <p:sp>
        <p:nvSpPr>
          <p:cNvPr id="3" name="Content Placeholder 2"/>
          <p:cNvSpPr>
            <a:spLocks noGrp="1"/>
          </p:cNvSpPr>
          <p:nvPr>
            <p:ph idx="1"/>
          </p:nvPr>
        </p:nvSpPr>
        <p:spPr/>
        <p:txBody>
          <a:bodyPr>
            <a:normAutofit/>
          </a:bodyPr>
          <a:lstStyle/>
          <a:p>
            <a:r>
              <a:rPr lang="ru-RU" sz="2400" dirty="0"/>
              <a:t>Три деца на възраст 7 години, 2 години и 17 месеца </a:t>
            </a:r>
            <a:r>
              <a:rPr lang="ru-RU" sz="2400" dirty="0" smtClean="0"/>
              <a:t>са оставени навън повече от 45 </a:t>
            </a:r>
            <a:r>
              <a:rPr lang="ru-RU" sz="2400" dirty="0"/>
              <a:t>минути, докато тяхната детегледачка, на 21 години, </a:t>
            </a:r>
            <a:r>
              <a:rPr lang="ru-RU" sz="2400" dirty="0" smtClean="0"/>
              <a:t>пазарува хранителни </a:t>
            </a:r>
            <a:r>
              <a:rPr lang="ru-RU" sz="2400" dirty="0"/>
              <a:t>стоки. </a:t>
            </a:r>
            <a:r>
              <a:rPr lang="ru-RU" sz="2400" dirty="0" smtClean="0"/>
              <a:t>Температура е 33.4oC</a:t>
            </a:r>
            <a:r>
              <a:rPr lang="ru-RU" sz="2400" dirty="0"/>
              <a:t>. Служител от съседния магазин </a:t>
            </a:r>
            <a:r>
              <a:rPr lang="ru-RU" sz="2400" dirty="0" smtClean="0"/>
              <a:t>забелязва </a:t>
            </a:r>
            <a:r>
              <a:rPr lang="ru-RU" sz="2400" dirty="0"/>
              <a:t>децата и </a:t>
            </a:r>
            <a:r>
              <a:rPr lang="ru-RU" sz="2400" dirty="0" smtClean="0"/>
              <a:t>им донася </a:t>
            </a:r>
            <a:r>
              <a:rPr lang="ru-RU" sz="2400" dirty="0"/>
              <a:t>вода.</a:t>
            </a:r>
          </a:p>
          <a:p>
            <a:endParaRPr lang="bg-BG" sz="2400" dirty="0"/>
          </a:p>
          <a:p>
            <a:endParaRPr lang="bg-BG" sz="2400" dirty="0" smtClean="0"/>
          </a:p>
          <a:p>
            <a:endParaRPr lang="en-US" sz="2400" dirty="0"/>
          </a:p>
        </p:txBody>
      </p:sp>
      <p:sp>
        <p:nvSpPr>
          <p:cNvPr id="4" name="Rectangle 3"/>
          <p:cNvSpPr/>
          <p:nvPr/>
        </p:nvSpPr>
        <p:spPr>
          <a:xfrm>
            <a:off x="804041" y="3704897"/>
            <a:ext cx="10321159" cy="2246769"/>
          </a:xfrm>
          <a:prstGeom prst="rect">
            <a:avLst/>
          </a:prstGeom>
        </p:spPr>
        <p:txBody>
          <a:bodyPr wrap="square">
            <a:spAutoFit/>
          </a:bodyPr>
          <a:lstStyle/>
          <a:p>
            <a:endParaRPr lang="ru-RU" sz="2800" b="1" dirty="0" smtClean="0">
              <a:solidFill>
                <a:schemeClr val="accent1"/>
              </a:solidFill>
              <a:latin typeface="Tekton Pro" pitchFamily="34" charset="0"/>
            </a:endParaRPr>
          </a:p>
          <a:p>
            <a:endParaRPr lang="ru-RU" sz="2800" b="1" dirty="0">
              <a:solidFill>
                <a:schemeClr val="accent1"/>
              </a:solidFill>
              <a:latin typeface="Tekton Pro" pitchFamily="34" charset="0"/>
            </a:endParaRPr>
          </a:p>
          <a:p>
            <a:r>
              <a:rPr lang="ru-RU" sz="2800" b="1" dirty="0" smtClean="0">
                <a:solidFill>
                  <a:schemeClr val="accent1"/>
                </a:solidFill>
                <a:latin typeface="Tekton Pro" pitchFamily="34" charset="0"/>
              </a:rPr>
              <a:t>Дали </a:t>
            </a:r>
            <a:r>
              <a:rPr lang="ru-RU" sz="2800" b="1" dirty="0">
                <a:solidFill>
                  <a:schemeClr val="accent1"/>
                </a:solidFill>
                <a:latin typeface="Tekton Pro" pitchFamily="34" charset="0"/>
              </a:rPr>
              <a:t>това е случай на насилие и/или пренебрегване на дете?</a:t>
            </a:r>
            <a:br>
              <a:rPr lang="ru-RU" sz="2800" b="1" dirty="0">
                <a:solidFill>
                  <a:schemeClr val="accent1"/>
                </a:solidFill>
                <a:latin typeface="Tekton Pro" pitchFamily="34" charset="0"/>
              </a:rPr>
            </a:br>
            <a:r>
              <a:rPr lang="ru-RU" sz="2800" b="1" dirty="0">
                <a:solidFill>
                  <a:schemeClr val="accent1"/>
                </a:solidFill>
                <a:latin typeface="Tekton Pro" pitchFamily="34" charset="0"/>
              </a:rPr>
              <a:t>Ако да, кои от признаците на насилие са представени?</a:t>
            </a:r>
          </a:p>
        </p:txBody>
      </p:sp>
    </p:spTree>
  </p:cSld>
  <p:clrMapOvr>
    <a:masterClrMapping/>
  </p:clrMapOvr>
  <p:transition>
    <p:push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bg-BG" b="1" dirty="0" smtClean="0">
                <a:solidFill>
                  <a:srgbClr val="0070C0"/>
                </a:solidFill>
                <a:latin typeface="Segoe UI Light" pitchFamily="34" charset="0"/>
                <a:cs typeface="Segoe UI Light" pitchFamily="34" charset="0"/>
              </a:rPr>
              <a:t>Случаи на насилие и пренебрегване на деца (НПД</a:t>
            </a:r>
            <a:r>
              <a:rPr lang="bg-BG" b="1" dirty="0" smtClean="0">
                <a:latin typeface="Segoe UI Light" pitchFamily="34" charset="0"/>
                <a:cs typeface="Segoe UI Light" pitchFamily="34" charset="0"/>
              </a:rPr>
              <a:t>)</a:t>
            </a:r>
            <a:endParaRPr lang="el-GR" b="1" dirty="0">
              <a:latin typeface="Segoe UI Light" pitchFamily="34" charset="0"/>
              <a:cs typeface="Segoe UI Light" pitchFamily="34" charset="0"/>
            </a:endParaRPr>
          </a:p>
        </p:txBody>
      </p:sp>
      <p:sp>
        <p:nvSpPr>
          <p:cNvPr id="3" name="Content Placeholder 2"/>
          <p:cNvSpPr>
            <a:spLocks noGrp="1"/>
          </p:cNvSpPr>
          <p:nvPr>
            <p:ph idx="1"/>
          </p:nvPr>
        </p:nvSpPr>
        <p:spPr>
          <a:xfrm>
            <a:off x="378371" y="1545021"/>
            <a:ext cx="11587657" cy="4631942"/>
          </a:xfrm>
        </p:spPr>
        <p:txBody>
          <a:bodyPr>
            <a:normAutofit/>
          </a:bodyPr>
          <a:lstStyle/>
          <a:p>
            <a:endParaRPr lang="ru-RU" sz="2200" dirty="0" smtClean="0"/>
          </a:p>
          <a:p>
            <a:r>
              <a:rPr lang="ru-RU" sz="2200" dirty="0" smtClean="0"/>
              <a:t>Родител </a:t>
            </a:r>
            <a:r>
              <a:rPr lang="ru-RU" sz="2200" dirty="0"/>
              <a:t>оставя 2-годишното си дете без надзор вкъщи, докато </a:t>
            </a:r>
            <a:r>
              <a:rPr lang="ru-RU" sz="2200" dirty="0" smtClean="0"/>
              <a:t>свърши нещо набързо  </a:t>
            </a:r>
          </a:p>
          <a:p>
            <a:r>
              <a:rPr lang="ru-RU" sz="2200" dirty="0"/>
              <a:t>Родител поставя малко дете във ваната и излиза от стаята за </a:t>
            </a:r>
            <a:r>
              <a:rPr lang="ru-RU" sz="2200" dirty="0" smtClean="0"/>
              <a:t>почивка</a:t>
            </a:r>
          </a:p>
          <a:p>
            <a:r>
              <a:rPr lang="ru-RU" sz="2200" dirty="0"/>
              <a:t>Родител </a:t>
            </a:r>
            <a:r>
              <a:rPr lang="ru-RU" sz="2200" dirty="0" smtClean="0"/>
              <a:t> разклаща </a:t>
            </a:r>
            <a:r>
              <a:rPr lang="ru-RU" sz="2200" dirty="0"/>
              <a:t>бебето, за да </a:t>
            </a:r>
            <a:r>
              <a:rPr lang="ru-RU" sz="2200" dirty="0" smtClean="0"/>
              <a:t>го накара да </a:t>
            </a:r>
            <a:r>
              <a:rPr lang="ru-RU" sz="2200" dirty="0"/>
              <a:t>спре да </a:t>
            </a:r>
            <a:r>
              <a:rPr lang="ru-RU" sz="2200" dirty="0" smtClean="0"/>
              <a:t>плаче</a:t>
            </a:r>
          </a:p>
          <a:p>
            <a:r>
              <a:rPr lang="ru-RU" sz="2200" dirty="0"/>
              <a:t>Родител удря непокорния си тийнейджър, оставяйки </a:t>
            </a:r>
            <a:r>
              <a:rPr lang="ru-RU" sz="2200" dirty="0" smtClean="0"/>
              <a:t>синини</a:t>
            </a:r>
            <a:r>
              <a:rPr lang="ru-RU" sz="2200" dirty="0"/>
              <a:t> </a:t>
            </a:r>
            <a:r>
              <a:rPr lang="ru-RU" sz="2200" dirty="0" smtClean="0"/>
              <a:t>и рани  </a:t>
            </a:r>
          </a:p>
          <a:p>
            <a:r>
              <a:rPr lang="ru-RU" sz="2200" dirty="0"/>
              <a:t>Родителите често казват на детето, че не </a:t>
            </a:r>
            <a:r>
              <a:rPr lang="ru-RU" sz="2200" dirty="0" smtClean="0"/>
              <a:t>е добро  </a:t>
            </a:r>
            <a:r>
              <a:rPr lang="ru-RU" sz="2200" dirty="0"/>
              <a:t>и никога не </a:t>
            </a:r>
            <a:r>
              <a:rPr lang="ru-RU" sz="2200" dirty="0" smtClean="0"/>
              <a:t>е трябвало  </a:t>
            </a:r>
            <a:r>
              <a:rPr lang="ru-RU" sz="2200" dirty="0"/>
              <a:t>да се </a:t>
            </a:r>
            <a:r>
              <a:rPr lang="ru-RU" sz="2200" dirty="0" smtClean="0"/>
              <a:t>ражда</a:t>
            </a:r>
          </a:p>
          <a:p>
            <a:r>
              <a:rPr lang="ru-RU" sz="2200" dirty="0"/>
              <a:t>Член на семейството участва </a:t>
            </a:r>
            <a:r>
              <a:rPr lang="ru-RU" sz="2200" dirty="0" smtClean="0"/>
              <a:t>докосва </a:t>
            </a:r>
            <a:r>
              <a:rPr lang="ru-RU" sz="2200" dirty="0"/>
              <a:t>детето неподходящо или </a:t>
            </a:r>
            <a:r>
              <a:rPr lang="ru-RU" sz="2200" dirty="0" smtClean="0"/>
              <a:t> го кара да </a:t>
            </a:r>
            <a:r>
              <a:rPr lang="ru-RU" sz="2200" dirty="0"/>
              <a:t>участва в сексуални </a:t>
            </a:r>
            <a:r>
              <a:rPr lang="ru-RU" sz="2200" dirty="0" smtClean="0"/>
              <a:t>действия</a:t>
            </a:r>
            <a:endParaRPr lang="el-GR" sz="2200" dirty="0"/>
          </a:p>
        </p:txBody>
      </p:sp>
      <p:sp>
        <p:nvSpPr>
          <p:cNvPr id="4" name="Rectangle 3"/>
          <p:cNvSpPr/>
          <p:nvPr/>
        </p:nvSpPr>
        <p:spPr>
          <a:xfrm>
            <a:off x="378371" y="4950373"/>
            <a:ext cx="11414235" cy="954107"/>
          </a:xfrm>
          <a:prstGeom prst="rect">
            <a:avLst/>
          </a:prstGeom>
        </p:spPr>
        <p:txBody>
          <a:bodyPr wrap="square">
            <a:spAutoFit/>
          </a:bodyPr>
          <a:lstStyle/>
          <a:p>
            <a:r>
              <a:rPr lang="bg-BG" sz="2800" b="1" dirty="0" smtClean="0">
                <a:solidFill>
                  <a:schemeClr val="accent1"/>
                </a:solidFill>
                <a:latin typeface="Tekton Pro" pitchFamily="34" charset="0"/>
              </a:rPr>
              <a:t>Дали това е случай на насилие и/или пренебрегване на дете</a:t>
            </a:r>
            <a:r>
              <a:rPr lang="en-US" sz="2800" b="1" dirty="0" smtClean="0">
                <a:solidFill>
                  <a:schemeClr val="accent1"/>
                </a:solidFill>
                <a:latin typeface="Tekton Pro" pitchFamily="34" charset="0"/>
              </a:rPr>
              <a:t>?</a:t>
            </a:r>
            <a:br>
              <a:rPr lang="en-US" sz="2800" b="1" dirty="0" smtClean="0">
                <a:solidFill>
                  <a:schemeClr val="accent1"/>
                </a:solidFill>
                <a:latin typeface="Tekton Pro" pitchFamily="34" charset="0"/>
              </a:rPr>
            </a:br>
            <a:r>
              <a:rPr lang="bg-BG" sz="2800" b="1" dirty="0" smtClean="0">
                <a:solidFill>
                  <a:schemeClr val="accent1"/>
                </a:solidFill>
                <a:latin typeface="Tekton Pro" pitchFamily="34" charset="0"/>
              </a:rPr>
              <a:t>Ако да, кои от признаците на насилие са представени</a:t>
            </a:r>
            <a:r>
              <a:rPr lang="en-US" sz="2800" b="1" dirty="0" smtClean="0">
                <a:solidFill>
                  <a:schemeClr val="accent1"/>
                </a:solidFill>
                <a:latin typeface="Tekton Pro" pitchFamily="34" charset="0"/>
              </a:rPr>
              <a:t>?</a:t>
            </a:r>
            <a:endParaRPr lang="en-US" sz="2800" b="1" dirty="0">
              <a:solidFill>
                <a:schemeClr val="accent1"/>
              </a:solidFill>
              <a:latin typeface="Tekton Pro" pitchFamily="34" charset="0"/>
            </a:endParaRPr>
          </a:p>
        </p:txBody>
      </p:sp>
    </p:spTree>
    <p:extLst>
      <p:ext uri="{BB962C8B-B14F-4D97-AF65-F5344CB8AC3E}">
        <p14:creationId xmlns="" xmlns:p14="http://schemas.microsoft.com/office/powerpoint/2010/main" val="4068220079"/>
      </p:ext>
    </p:extLst>
  </p:cSld>
  <p:clrMapOvr>
    <a:masterClrMapping/>
  </p:clrMapOvr>
  <p:transition>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12191999" cy="1190627"/>
          </a:xfrm>
        </p:spPr>
        <p:txBody>
          <a:bodyPr>
            <a:normAutofit/>
          </a:bodyPr>
          <a:lstStyle/>
          <a:p>
            <a:r>
              <a:rPr lang="bg-BG" sz="4000" dirty="0" smtClean="0">
                <a:solidFill>
                  <a:srgbClr val="0070C0"/>
                </a:solidFill>
              </a:rPr>
              <a:t>Митове за насилие и пренебрегване на деца</a:t>
            </a:r>
            <a:endParaRPr lang="en-US" sz="4000" dirty="0">
              <a:solidFill>
                <a:srgbClr val="0070C0"/>
              </a:solidFill>
            </a:endParaRPr>
          </a:p>
        </p:txBody>
      </p:sp>
      <p:sp>
        <p:nvSpPr>
          <p:cNvPr id="3" name="Content Placeholder 2"/>
          <p:cNvSpPr>
            <a:spLocks noGrp="1"/>
          </p:cNvSpPr>
          <p:nvPr>
            <p:ph idx="1"/>
          </p:nvPr>
        </p:nvSpPr>
        <p:spPr>
          <a:xfrm>
            <a:off x="838200" y="1529255"/>
            <a:ext cx="10515600" cy="4647708"/>
          </a:xfrm>
        </p:spPr>
        <p:txBody>
          <a:bodyPr>
            <a:normAutofit fontScale="92500" lnSpcReduction="10000"/>
          </a:bodyPr>
          <a:lstStyle/>
          <a:p>
            <a:r>
              <a:rPr lang="ru-RU" dirty="0"/>
              <a:t>Хората, включително професионалистите, често имат резерви по отношение на докладването на насилие над деца: може би те </a:t>
            </a:r>
            <a:r>
              <a:rPr lang="ru-RU" dirty="0" smtClean="0"/>
              <a:t>мислят, че</a:t>
            </a:r>
            <a:r>
              <a:rPr lang="en-US" dirty="0" smtClean="0">
                <a:solidFill>
                  <a:srgbClr val="0070C0"/>
                </a:solidFill>
              </a:rPr>
              <a:t> </a:t>
            </a:r>
          </a:p>
          <a:p>
            <a:pPr lvl="1"/>
            <a:r>
              <a:rPr lang="bg-BG" dirty="0" smtClean="0"/>
              <a:t>това не е тяхна работа</a:t>
            </a:r>
            <a:endParaRPr lang="en-US" dirty="0" smtClean="0"/>
          </a:p>
          <a:p>
            <a:pPr lvl="1"/>
            <a:r>
              <a:rPr lang="ru-RU" dirty="0" smtClean="0"/>
              <a:t>може </a:t>
            </a:r>
            <a:r>
              <a:rPr lang="ru-RU" dirty="0"/>
              <a:t>да не знаят какво всъщност означава </a:t>
            </a:r>
            <a:r>
              <a:rPr lang="ru-RU" dirty="0" smtClean="0"/>
              <a:t>„насилие“</a:t>
            </a:r>
          </a:p>
          <a:p>
            <a:pPr>
              <a:buFont typeface="Wingdings"/>
              <a:buChar char="à"/>
            </a:pPr>
            <a:r>
              <a:rPr lang="ru-RU" dirty="0" smtClean="0"/>
              <a:t>В </a:t>
            </a:r>
            <a:r>
              <a:rPr lang="ru-RU" dirty="0"/>
              <a:t>резултат на това много хора, които подозират </a:t>
            </a:r>
            <a:r>
              <a:rPr lang="ru-RU" dirty="0" smtClean="0"/>
              <a:t>насилие над деца </a:t>
            </a:r>
            <a:r>
              <a:rPr lang="bg-BG" b="1" dirty="0" smtClean="0">
                <a:solidFill>
                  <a:srgbClr val="C00000"/>
                </a:solidFill>
              </a:rPr>
              <a:t>НЕ ПРАВЯТ НИЩО</a:t>
            </a:r>
            <a:endParaRPr lang="en-US" dirty="0" smtClean="0"/>
          </a:p>
          <a:p>
            <a:r>
              <a:rPr lang="ru-RU" dirty="0"/>
              <a:t>В следващите слайдове са представени някои често срещани митове за </a:t>
            </a:r>
            <a:r>
              <a:rPr lang="ru-RU" dirty="0" smtClean="0"/>
              <a:t>сигнализиране/докладване </a:t>
            </a:r>
            <a:r>
              <a:rPr lang="ru-RU" dirty="0"/>
              <a:t>на </a:t>
            </a:r>
            <a:r>
              <a:rPr lang="ru-RU" dirty="0" smtClean="0"/>
              <a:t>	НПД , </a:t>
            </a:r>
            <a:r>
              <a:rPr lang="ru-RU" dirty="0"/>
              <a:t>както и съответните факти.</a:t>
            </a:r>
            <a:endParaRPr lang="el-GR" sz="2600" dirty="0" smtClean="0">
              <a:solidFill>
                <a:schemeClr val="accent1"/>
              </a:solidFill>
            </a:endParaRPr>
          </a:p>
          <a:p>
            <a:pPr marL="0" lvl="1" indent="0" algn="ctr">
              <a:buNone/>
            </a:pPr>
            <a:r>
              <a:rPr lang="ru-RU" sz="2600" b="1" dirty="0">
                <a:solidFill>
                  <a:schemeClr val="accent1"/>
                </a:solidFill>
              </a:rPr>
              <a:t>Ако бъдат премахнати бариерите за </a:t>
            </a:r>
            <a:r>
              <a:rPr lang="ru-RU" sz="2600" b="1" dirty="0" smtClean="0">
                <a:solidFill>
                  <a:schemeClr val="accent1"/>
                </a:solidFill>
              </a:rPr>
              <a:t>сигнализиране на НПД, </a:t>
            </a:r>
            <a:r>
              <a:rPr lang="ru-RU" sz="2600" b="1" dirty="0">
                <a:solidFill>
                  <a:schemeClr val="accent1"/>
                </a:solidFill>
              </a:rPr>
              <a:t>ще бъде преодоляно недостатъчното докладване и </a:t>
            </a:r>
            <a:r>
              <a:rPr lang="ru-RU" sz="2600" b="1" dirty="0">
                <a:solidFill>
                  <a:srgbClr val="FFC000"/>
                </a:solidFill>
              </a:rPr>
              <a:t>следователно </a:t>
            </a:r>
            <a:r>
              <a:rPr lang="ru-RU" sz="2600" b="1" dirty="0" smtClean="0">
                <a:solidFill>
                  <a:srgbClr val="FFC000"/>
                </a:solidFill>
              </a:rPr>
              <a:t>НПД</a:t>
            </a:r>
            <a:endParaRPr lang="en-US" dirty="0">
              <a:solidFill>
                <a:srgbClr val="FFC000"/>
              </a:solidFill>
            </a:endParaRPr>
          </a:p>
        </p:txBody>
      </p:sp>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normAutofit/>
          </a:bodyPr>
          <a:lstStyle/>
          <a:p>
            <a:pPr algn="ctr"/>
            <a:r>
              <a:rPr lang="ru-RU" sz="4000" dirty="0">
                <a:solidFill>
                  <a:srgbClr val="0070C0"/>
                </a:solidFill>
              </a:rPr>
              <a:t>Разпознаване на </a:t>
            </a:r>
            <a:r>
              <a:rPr lang="ru-RU" sz="4000" dirty="0" smtClean="0">
                <a:solidFill>
                  <a:srgbClr val="0070C0"/>
                </a:solidFill>
              </a:rPr>
              <a:t>насилие </a:t>
            </a:r>
            <a:r>
              <a:rPr lang="ru-RU" sz="4000" dirty="0">
                <a:solidFill>
                  <a:srgbClr val="0070C0"/>
                </a:solidFill>
              </a:rPr>
              <a:t>и пренебрегване на деца</a:t>
            </a:r>
            <a:endParaRPr lang="en-US" sz="4000" dirty="0">
              <a:solidFill>
                <a:srgbClr val="0070C0"/>
              </a:solidFill>
            </a:endParaRPr>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Разпознаване на </a:t>
            </a:r>
            <a:r>
              <a:rPr lang="en-US" dirty="0" smtClean="0"/>
              <a:t> </a:t>
            </a:r>
            <a:r>
              <a:rPr lang="bg-BG" dirty="0" smtClean="0"/>
              <a:t>НПД</a:t>
            </a:r>
            <a:r>
              <a:rPr lang="en-US" dirty="0" smtClean="0"/>
              <a:t/>
            </a:r>
            <a:br>
              <a:rPr lang="en-US" dirty="0" smtClean="0"/>
            </a:br>
            <a:r>
              <a:rPr lang="ru-RU" sz="2700" dirty="0" smtClean="0">
                <a:latin typeface="Segoe UI Light" panose="020B0502040204020203" pitchFamily="34" charset="0"/>
                <a:cs typeface="Segoe UI Light" panose="020B0502040204020203" pitchFamily="34" charset="0"/>
              </a:rPr>
              <a:t>Признаци, които  </a:t>
            </a:r>
            <a:r>
              <a:rPr lang="ru-RU" sz="2700" dirty="0">
                <a:latin typeface="Segoe UI Light" panose="020B0502040204020203" pitchFamily="34" charset="0"/>
                <a:cs typeface="Segoe UI Light" panose="020B0502040204020203" pitchFamily="34" charset="0"/>
              </a:rPr>
              <a:t>могат да сигнализират за наличие на </a:t>
            </a:r>
            <a:r>
              <a:rPr lang="ru-RU" sz="2700" dirty="0" smtClean="0">
                <a:latin typeface="Segoe UI Light" panose="020B0502040204020203" pitchFamily="34" charset="0"/>
                <a:cs typeface="Segoe UI Light" panose="020B0502040204020203" pitchFamily="34" charset="0"/>
              </a:rPr>
              <a:t>НПД</a:t>
            </a:r>
            <a:endParaRPr lang="el-GR" sz="27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344718" y="1611084"/>
            <a:ext cx="5087258" cy="4884308"/>
          </a:xfrm>
          <a:solidFill>
            <a:schemeClr val="tx2">
              <a:lumMod val="20000"/>
              <a:lumOff val="80000"/>
            </a:schemeClr>
          </a:solidFill>
        </p:spPr>
        <p:txBody>
          <a:bodyPr>
            <a:noAutofit/>
          </a:bodyPr>
          <a:lstStyle/>
          <a:p>
            <a:pPr marL="0" lvl="0" indent="0">
              <a:buNone/>
            </a:pPr>
            <a:r>
              <a:rPr lang="bg-BG" sz="1800" b="1" dirty="0" smtClean="0"/>
              <a:t>Детето</a:t>
            </a:r>
            <a:endParaRPr lang="el-GR" sz="1800" b="1" dirty="0"/>
          </a:p>
          <a:p>
            <a:pPr marL="261938" indent="-261938"/>
            <a:r>
              <a:rPr lang="bg-BG" sz="1800" dirty="0"/>
              <a:t>Показва внезапни промени в поведението или резултатите в </a:t>
            </a:r>
            <a:r>
              <a:rPr lang="bg-BG" sz="1800" dirty="0" smtClean="0"/>
              <a:t>училище</a:t>
            </a:r>
          </a:p>
          <a:p>
            <a:pPr marL="261938" indent="-261938"/>
            <a:r>
              <a:rPr lang="bg-BG" sz="1800" dirty="0"/>
              <a:t>Не е </a:t>
            </a:r>
            <a:r>
              <a:rPr lang="bg-BG" sz="1800" dirty="0" smtClean="0"/>
              <a:t>получило помощ </a:t>
            </a:r>
            <a:r>
              <a:rPr lang="bg-BG" sz="1800" dirty="0"/>
              <a:t>за физически или медицински проблеми, </a:t>
            </a:r>
            <a:r>
              <a:rPr lang="bg-BG" sz="1800" dirty="0" smtClean="0"/>
              <a:t>известни на родителите </a:t>
            </a:r>
          </a:p>
          <a:p>
            <a:pPr marL="261938" indent="-261938"/>
            <a:r>
              <a:rPr lang="bg-BG" sz="1800" dirty="0"/>
              <a:t>Има проблеми с ученето (или </a:t>
            </a:r>
            <a:r>
              <a:rPr lang="bg-BG" sz="1800" dirty="0" smtClean="0"/>
              <a:t>трудна концентрация</a:t>
            </a:r>
            <a:r>
              <a:rPr lang="bg-BG" sz="1800" dirty="0"/>
              <a:t>), които не могат да бъдат </a:t>
            </a:r>
            <a:r>
              <a:rPr lang="bg-BG" sz="1800" dirty="0" smtClean="0"/>
              <a:t>свързани с конкретни </a:t>
            </a:r>
            <a:r>
              <a:rPr lang="bg-BG" sz="1800" dirty="0"/>
              <a:t>физически или психологически </a:t>
            </a:r>
            <a:r>
              <a:rPr lang="bg-BG" sz="1800" dirty="0" smtClean="0"/>
              <a:t>причини</a:t>
            </a:r>
          </a:p>
          <a:p>
            <a:pPr marL="261938" indent="-261938"/>
            <a:r>
              <a:rPr lang="bg-BG" sz="1800" dirty="0" smtClean="0"/>
              <a:t>Винаги е бдителен, сякаш очаква да се случи </a:t>
            </a:r>
            <a:r>
              <a:rPr lang="bg-BG" sz="1800" dirty="0"/>
              <a:t>нещо </a:t>
            </a:r>
            <a:r>
              <a:rPr lang="bg-BG" sz="1800" dirty="0" smtClean="0"/>
              <a:t>лошо</a:t>
            </a:r>
          </a:p>
          <a:p>
            <a:pPr marL="261938" indent="-261938"/>
            <a:r>
              <a:rPr lang="bg-BG" sz="1800" dirty="0" smtClean="0"/>
              <a:t>Липса на надзор от родителите, твърде сервилен, пасивен, необщителен</a:t>
            </a:r>
            <a:endParaRPr lang="el-GR" sz="1800" dirty="0"/>
          </a:p>
          <a:p>
            <a:pPr marL="261938" indent="-261938"/>
            <a:r>
              <a:rPr lang="bg-BG" sz="1800" dirty="0" smtClean="0"/>
              <a:t>Пристига рано </a:t>
            </a:r>
            <a:r>
              <a:rPr lang="bg-BG" sz="1800" dirty="0"/>
              <a:t>на училище или на други дейности, остава </a:t>
            </a:r>
            <a:r>
              <a:rPr lang="bg-BG" sz="1800" dirty="0" smtClean="0"/>
              <a:t>до късно </a:t>
            </a:r>
            <a:r>
              <a:rPr lang="bg-BG" sz="1800" dirty="0"/>
              <a:t>и не иска да се прибира у дома</a:t>
            </a:r>
            <a:endParaRPr lang="el-GR" sz="1800" dirty="0"/>
          </a:p>
        </p:txBody>
      </p:sp>
      <p:sp>
        <p:nvSpPr>
          <p:cNvPr id="6" name="Content Placeholder 2"/>
          <p:cNvSpPr txBox="1">
            <a:spLocks/>
          </p:cNvSpPr>
          <p:nvPr/>
        </p:nvSpPr>
        <p:spPr>
          <a:xfrm>
            <a:off x="5449370" y="1611084"/>
            <a:ext cx="4246424" cy="4680000"/>
          </a:xfrm>
          <a:prstGeom prst="rect">
            <a:avLst/>
          </a:prstGeom>
          <a:solidFill>
            <a:schemeClr val="bg2">
              <a:lumMod val="90000"/>
            </a:schemeClr>
          </a:solidFill>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bg-BG" sz="1800" b="1" dirty="0" smtClean="0"/>
              <a:t>Родителят</a:t>
            </a:r>
            <a:endParaRPr lang="el-GR" sz="1800" b="1" dirty="0" smtClean="0"/>
          </a:p>
          <a:p>
            <a:pPr marL="261938" lvl="1" indent="-261938"/>
            <a:r>
              <a:rPr lang="bg-BG" sz="1800" dirty="0"/>
              <a:t>Проявява </a:t>
            </a:r>
            <a:r>
              <a:rPr lang="bg-BG" sz="1800" dirty="0" smtClean="0"/>
              <a:t>слаба загриженост </a:t>
            </a:r>
            <a:r>
              <a:rPr lang="bg-BG" sz="1800" dirty="0"/>
              <a:t>за </a:t>
            </a:r>
            <a:r>
              <a:rPr lang="bg-BG" sz="1800" dirty="0" smtClean="0"/>
              <a:t>детето</a:t>
            </a:r>
          </a:p>
          <a:p>
            <a:pPr marL="261938" lvl="1" indent="-261938"/>
            <a:r>
              <a:rPr lang="bg-BG" sz="1800" dirty="0"/>
              <a:t>Отрича съществуването </a:t>
            </a:r>
            <a:r>
              <a:rPr lang="bg-BG" sz="1800" dirty="0" smtClean="0"/>
              <a:t> или </a:t>
            </a:r>
            <a:r>
              <a:rPr lang="bg-BG" sz="1800" dirty="0"/>
              <a:t>обвинява детето за </a:t>
            </a:r>
            <a:r>
              <a:rPr lang="bg-BG" sz="1800" dirty="0" smtClean="0"/>
              <a:t>проблемите му в училище или </a:t>
            </a:r>
            <a:r>
              <a:rPr lang="bg-BG" sz="1800" dirty="0"/>
              <a:t>у </a:t>
            </a:r>
            <a:r>
              <a:rPr lang="bg-BG" sz="1800" dirty="0" smtClean="0"/>
              <a:t>дома</a:t>
            </a:r>
          </a:p>
          <a:p>
            <a:pPr marL="261938" lvl="1" indent="-261938"/>
            <a:r>
              <a:rPr lang="ru-RU" sz="1800" dirty="0"/>
              <a:t>Моли учителите или други лица, които се грижат за </a:t>
            </a:r>
            <a:r>
              <a:rPr lang="ru-RU" sz="1800" dirty="0" smtClean="0"/>
              <a:t>детето, </a:t>
            </a:r>
            <a:r>
              <a:rPr lang="ru-RU" sz="1800" dirty="0"/>
              <a:t>да използват сурова физическа дисциплина, ако детето се държи </a:t>
            </a:r>
            <a:r>
              <a:rPr lang="ru-RU" sz="1800" dirty="0" smtClean="0"/>
              <a:t>лошо</a:t>
            </a:r>
          </a:p>
          <a:p>
            <a:pPr marL="261938" lvl="1" indent="-261938"/>
            <a:r>
              <a:rPr lang="bg-BG" sz="1800" dirty="0"/>
              <a:t>Възприема детето като </a:t>
            </a:r>
            <a:r>
              <a:rPr lang="bg-BG" sz="1800" dirty="0" smtClean="0"/>
              <a:t>много лошо</a:t>
            </a:r>
            <a:r>
              <a:rPr lang="bg-BG" sz="1800" dirty="0"/>
              <a:t>, безполезно или </a:t>
            </a:r>
            <a:r>
              <a:rPr lang="bg-BG" sz="1800" dirty="0" smtClean="0"/>
              <a:t>обременяващо</a:t>
            </a:r>
          </a:p>
          <a:p>
            <a:pPr marL="261938" lvl="1" indent="-261938"/>
            <a:r>
              <a:rPr lang="bg-BG" sz="1800" dirty="0"/>
              <a:t>Изисква </a:t>
            </a:r>
            <a:r>
              <a:rPr lang="bg-BG" sz="1800" dirty="0" smtClean="0"/>
              <a:t>физически  </a:t>
            </a:r>
            <a:r>
              <a:rPr lang="bg-BG" sz="1800" dirty="0"/>
              <a:t>или </a:t>
            </a:r>
            <a:r>
              <a:rPr lang="bg-BG" sz="1800" dirty="0" smtClean="0"/>
              <a:t>академични постижения, които </a:t>
            </a:r>
            <a:r>
              <a:rPr lang="bg-BG" sz="1800" dirty="0"/>
              <a:t>детето не може да </a:t>
            </a:r>
            <a:r>
              <a:rPr lang="bg-BG" sz="1800" dirty="0" smtClean="0"/>
              <a:t>постигне</a:t>
            </a:r>
          </a:p>
        </p:txBody>
      </p:sp>
      <p:sp>
        <p:nvSpPr>
          <p:cNvPr id="7" name="Content Placeholder 2"/>
          <p:cNvSpPr txBox="1">
            <a:spLocks/>
          </p:cNvSpPr>
          <p:nvPr/>
        </p:nvSpPr>
        <p:spPr>
          <a:xfrm>
            <a:off x="9695794" y="1611084"/>
            <a:ext cx="1853820" cy="4680000"/>
          </a:xfrm>
          <a:prstGeom prst="rect">
            <a:avLst/>
          </a:prstGeom>
          <a:solidFill>
            <a:schemeClr val="accent4"/>
          </a:solidFill>
        </p:spPr>
        <p:txBody>
          <a:bodyPr vert="horz" lIns="91440" tIns="45720" rIns="91440" bIns="4572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bg-BG" sz="1800" b="1" dirty="0" smtClean="0"/>
              <a:t>Родител/</a:t>
            </a:r>
            <a:r>
              <a:rPr lang="en-US" sz="1800" b="1" dirty="0" smtClean="0"/>
              <a:t> </a:t>
            </a:r>
            <a:r>
              <a:rPr lang="bg-BG" sz="1800" b="1" dirty="0" smtClean="0"/>
              <a:t>Дете</a:t>
            </a:r>
          </a:p>
          <a:p>
            <a:pPr marL="0" indent="0">
              <a:buNone/>
            </a:pPr>
            <a:endParaRPr lang="el-GR" sz="1800" b="1" dirty="0" smtClean="0"/>
          </a:p>
          <a:p>
            <a:pPr marL="363538" lvl="1" indent="-265113"/>
            <a:r>
              <a:rPr lang="bg-BG" sz="1800" dirty="0"/>
              <a:t>Рядко се докосват или се </a:t>
            </a:r>
            <a:r>
              <a:rPr lang="bg-BG" sz="1800" dirty="0" smtClean="0"/>
              <a:t>поглеждат един друг</a:t>
            </a:r>
          </a:p>
          <a:p>
            <a:pPr marL="363538" lvl="1" indent="-265113"/>
            <a:r>
              <a:rPr lang="bg-BG" sz="1800" dirty="0" smtClean="0"/>
              <a:t>Връзката </a:t>
            </a:r>
            <a:r>
              <a:rPr lang="bg-BG" sz="1800" dirty="0"/>
              <a:t>им </a:t>
            </a:r>
            <a:r>
              <a:rPr lang="bg-BG" sz="1800" dirty="0" smtClean="0"/>
              <a:t> се счита като изцяло отрицателн</a:t>
            </a:r>
          </a:p>
          <a:p>
            <a:pPr marL="363538" lvl="1" indent="-265113"/>
            <a:r>
              <a:rPr lang="bg-BG" sz="1800" dirty="0" smtClean="0"/>
              <a:t>Заявяват, че не се харесват</a:t>
            </a:r>
            <a:endParaRPr lang="el-GR" sz="1800" dirty="0"/>
          </a:p>
        </p:txBody>
      </p:sp>
    </p:spTree>
    <p:extLst>
      <p:ext uri="{BB962C8B-B14F-4D97-AF65-F5344CB8AC3E}">
        <p14:creationId xmlns="" xmlns:p14="http://schemas.microsoft.com/office/powerpoint/2010/main" val="18848022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cs typeface="Segoe UI Light" pitchFamily="34" charset="0"/>
              </a:rPr>
              <a:t>Разпознаване на НПД</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lgn="ctr">
              <a:buNone/>
            </a:pPr>
            <a:endParaRPr lang="bg-BG" sz="4000" dirty="0" smtClean="0"/>
          </a:p>
          <a:p>
            <a:pPr algn="ctr">
              <a:buNone/>
            </a:pPr>
            <a:r>
              <a:rPr lang="ru-RU" sz="4000" dirty="0" smtClean="0"/>
              <a:t>Преглед </a:t>
            </a:r>
            <a:r>
              <a:rPr lang="ru-RU" sz="4000" dirty="0"/>
              <a:t>на често срещаните признаци при отделните типове НПД</a:t>
            </a:r>
            <a:endParaRPr lang="en-US" sz="4000" dirty="0"/>
          </a:p>
        </p:txBody>
      </p:sp>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3" y="2382561"/>
            <a:ext cx="8634415" cy="2062103"/>
          </a:xfrm>
          <a:prstGeom prst="rect">
            <a:avLst/>
          </a:prstGeom>
        </p:spPr>
        <p:txBody>
          <a:bodyPr wrap="square">
            <a:spAutoFit/>
          </a:bodyPr>
          <a:lstStyle/>
          <a:p>
            <a:r>
              <a:rPr lang="bg-BG" sz="4400" dirty="0" smtClean="0">
                <a:latin typeface="Segoe UI Light" panose="020B0502040204020203" pitchFamily="34" charset="0"/>
                <a:ea typeface="+mj-ea"/>
                <a:cs typeface="Segoe UI Light" panose="020B0502040204020203" pitchFamily="34" charset="0"/>
              </a:rPr>
              <a:t>Признаци на физическо насилие</a:t>
            </a:r>
            <a:r>
              <a:rPr lang="en-US" sz="4400" dirty="0">
                <a:latin typeface="Segoe UI Light" panose="020B0502040204020203" pitchFamily="34" charset="0"/>
                <a:ea typeface="+mj-ea"/>
                <a:cs typeface="Segoe UI Light" panose="020B0502040204020203" pitchFamily="34" charset="0"/>
              </a:rPr>
              <a:t/>
            </a:r>
            <a:br>
              <a:rPr lang="en-US" sz="4400" dirty="0">
                <a:latin typeface="Segoe UI Light" panose="020B0502040204020203" pitchFamily="34" charset="0"/>
                <a:ea typeface="+mj-ea"/>
                <a:cs typeface="Segoe UI Light" panose="020B0502040204020203" pitchFamily="34" charset="0"/>
              </a:rPr>
            </a:br>
            <a:endParaRPr lang="en-US" sz="4400" dirty="0" smtClean="0">
              <a:latin typeface="Segoe UI Light" panose="020B0502040204020203" pitchFamily="34" charset="0"/>
              <a:ea typeface="+mj-ea"/>
              <a:cs typeface="Segoe UI Light" panose="020B0502040204020203" pitchFamily="34" charset="0"/>
            </a:endParaRPr>
          </a:p>
          <a:p>
            <a:r>
              <a:rPr lang="en-US" sz="2000" dirty="0" smtClean="0">
                <a:latin typeface="Segoe UI Light" panose="020B0502040204020203" pitchFamily="34" charset="0"/>
                <a:ea typeface="+mj-ea"/>
                <a:cs typeface="Segoe UI Light" panose="020B0502040204020203" pitchFamily="34" charset="0"/>
              </a:rPr>
              <a:t>*CAN-MDS </a:t>
            </a:r>
            <a:r>
              <a:rPr lang="en-US" sz="2000" dirty="0">
                <a:latin typeface="Segoe UI Light" panose="020B0502040204020203" pitchFamily="34" charset="0"/>
                <a:ea typeface="+mj-ea"/>
                <a:cs typeface="Segoe UI Light" panose="020B0502040204020203" pitchFamily="34" charset="0"/>
              </a:rPr>
              <a:t>II Operators come from various sectors, not all of them will be having access to all indicators groups presented here</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424530735"/>
      </p:ext>
    </p:extLst>
  </p:cSld>
  <p:clrMapOvr>
    <a:masterClrMapping/>
  </p:clrMapOvr>
  <p:transition>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31286" cy="1190627"/>
          </a:xfrm>
        </p:spPr>
        <p:txBody>
          <a:bodyPr/>
          <a:lstStyle/>
          <a:p>
            <a:r>
              <a:rPr lang="bg-BG" dirty="0"/>
              <a:t>Признаци, наблюдавани върху тялото и външния вид на детето</a:t>
            </a:r>
            <a:endParaRPr lang="en-US" dirty="0" smtClean="0">
              <a:cs typeface="Segoe UI Light" pitchFamily="34" charset="0"/>
            </a:endParaRPr>
          </a:p>
        </p:txBody>
      </p:sp>
      <p:sp>
        <p:nvSpPr>
          <p:cNvPr id="3" name="Content Placeholder 2"/>
          <p:cNvSpPr>
            <a:spLocks noGrp="1"/>
          </p:cNvSpPr>
          <p:nvPr>
            <p:ph idx="1"/>
          </p:nvPr>
        </p:nvSpPr>
        <p:spPr>
          <a:xfrm>
            <a:off x="838200" y="1825625"/>
            <a:ext cx="8679904" cy="4512113"/>
          </a:xfrm>
        </p:spPr>
        <p:txBody>
          <a:bodyPr>
            <a:normAutofit/>
          </a:bodyPr>
          <a:lstStyle/>
          <a:p>
            <a:pPr>
              <a:defRPr/>
            </a:pPr>
            <a:r>
              <a:rPr lang="bg-BG" sz="2400" dirty="0"/>
              <a:t>Необясними драскотини, натъртвания, фрактури, </a:t>
            </a:r>
            <a:r>
              <a:rPr lang="bg-BG" sz="2400" dirty="0" smtClean="0"/>
              <a:t>синини под очите</a:t>
            </a:r>
          </a:p>
          <a:p>
            <a:pPr>
              <a:defRPr/>
            </a:pPr>
            <a:r>
              <a:rPr lang="bg-BG" sz="2400" dirty="0"/>
              <a:t>Рани, които приличат на ухапвания или отпечатъци от </a:t>
            </a:r>
            <a:r>
              <a:rPr lang="bg-BG" sz="2400" dirty="0" smtClean="0"/>
              <a:t>колани</a:t>
            </a:r>
          </a:p>
          <a:p>
            <a:pPr>
              <a:defRPr/>
            </a:pPr>
            <a:r>
              <a:rPr lang="bg-BG" sz="2400" dirty="0"/>
              <a:t>Натъртвания в меки </a:t>
            </a:r>
            <a:r>
              <a:rPr lang="bg-BG" sz="2400" dirty="0" smtClean="0"/>
              <a:t>части, където трудно се получават синини (зад </a:t>
            </a:r>
            <a:r>
              <a:rPr lang="bg-BG" sz="2400" dirty="0"/>
              <a:t>ушите, около </a:t>
            </a:r>
            <a:r>
              <a:rPr lang="bg-BG" sz="2400" dirty="0" smtClean="0"/>
              <a:t>гениталиите</a:t>
            </a:r>
            <a:r>
              <a:rPr lang="bg-BG" sz="2400" dirty="0"/>
              <a:t>)</a:t>
            </a:r>
            <a:endParaRPr lang="bg-BG" sz="2400" dirty="0" smtClean="0"/>
          </a:p>
          <a:p>
            <a:pPr>
              <a:defRPr/>
            </a:pPr>
            <a:r>
              <a:rPr lang="ru-RU" sz="2400" dirty="0"/>
              <a:t>Изгаряния на необичайни места, или с добре очертана форма. </a:t>
            </a:r>
            <a:r>
              <a:rPr lang="bg-BG" sz="2400" dirty="0"/>
              <a:t>Множество изгаряния от цигара.</a:t>
            </a:r>
            <a:endParaRPr lang="ru-RU" sz="2400" dirty="0" smtClean="0"/>
          </a:p>
          <a:p>
            <a:pPr>
              <a:defRPr/>
            </a:pPr>
            <a:r>
              <a:rPr lang="bg-BG" sz="2400" dirty="0"/>
              <a:t>Отравяния (особено повтарящи се</a:t>
            </a:r>
            <a:r>
              <a:rPr lang="bg-BG" sz="2400" dirty="0" smtClean="0"/>
              <a:t>)</a:t>
            </a:r>
          </a:p>
          <a:p>
            <a:pPr>
              <a:defRPr/>
            </a:pPr>
            <a:r>
              <a:rPr lang="bg-BG" sz="2400" dirty="0" smtClean="0"/>
              <a:t>Незарастващи рани</a:t>
            </a:r>
            <a:r>
              <a:rPr lang="bg-BG" sz="2400" dirty="0"/>
              <a:t>, </a:t>
            </a:r>
            <a:r>
              <a:rPr lang="bg-BG" sz="2400" dirty="0" smtClean="0"/>
              <a:t>умишлено </a:t>
            </a:r>
            <a:r>
              <a:rPr lang="bg-BG" sz="2400" dirty="0"/>
              <a:t>скрити с неподходящо за сезона облекло</a:t>
            </a:r>
            <a:endParaRPr lang="en-GB" sz="2200" i="1" dirty="0"/>
          </a:p>
        </p:txBody>
      </p:sp>
      <p:sp>
        <p:nvSpPr>
          <p:cNvPr id="4" name="Rectangle 3">
            <a:extLst>
              <a:ext uri="{FF2B5EF4-FFF2-40B4-BE49-F238E27FC236}">
                <a16:creationId xmlns="" xmlns:a16="http://schemas.microsoft.com/office/drawing/2014/main" id="{C7190408-3C2C-2048-A679-E127861E94E2}"/>
              </a:ext>
            </a:extLst>
          </p:cNvPr>
          <p:cNvSpPr/>
          <p:nvPr/>
        </p:nvSpPr>
        <p:spPr>
          <a:xfrm>
            <a:off x="9518103" y="1825625"/>
            <a:ext cx="2022255" cy="3083921"/>
          </a:xfrm>
          <a:prstGeom prst="rect">
            <a:avLst/>
          </a:prstGeom>
          <a:solidFill>
            <a:schemeClr val="accent1"/>
          </a:solidFill>
          <a:ln>
            <a:solidFill>
              <a:schemeClr val="accent1"/>
            </a:solidFill>
          </a:ln>
        </p:spPr>
        <p:txBody>
          <a:bodyPr wrap="square">
            <a:spAutoFit/>
          </a:bodyPr>
          <a:lstStyle/>
          <a:p>
            <a:pPr algn="ctr">
              <a:lnSpc>
                <a:spcPct val="90000"/>
              </a:lnSpc>
              <a:defRPr/>
            </a:pPr>
            <a:r>
              <a:rPr lang="bg-BG" sz="2400" dirty="0">
                <a:solidFill>
                  <a:schemeClr val="bg1"/>
                </a:solidFill>
              </a:rPr>
              <a:t>Множество </a:t>
            </a:r>
            <a:r>
              <a:rPr lang="bg-BG" sz="2400" dirty="0" smtClean="0">
                <a:solidFill>
                  <a:schemeClr val="bg1"/>
                </a:solidFill>
              </a:rPr>
              <a:t>различни наранявания</a:t>
            </a:r>
            <a:r>
              <a:rPr lang="bg-BG" sz="2400" dirty="0">
                <a:solidFill>
                  <a:schemeClr val="bg1"/>
                </a:solidFill>
              </a:rPr>
              <a:t>, придобити по различно време, </a:t>
            </a:r>
            <a:endParaRPr lang="bg-BG" sz="2400" dirty="0" smtClean="0">
              <a:solidFill>
                <a:schemeClr val="bg1"/>
              </a:solidFill>
            </a:endParaRPr>
          </a:p>
          <a:p>
            <a:pPr algn="ctr">
              <a:lnSpc>
                <a:spcPct val="90000"/>
              </a:lnSpc>
              <a:defRPr/>
            </a:pPr>
            <a:r>
              <a:rPr lang="bg-BG" sz="2400" dirty="0" smtClean="0">
                <a:solidFill>
                  <a:schemeClr val="bg1"/>
                </a:solidFill>
              </a:rPr>
              <a:t>по </a:t>
            </a:r>
            <a:r>
              <a:rPr lang="bg-BG" sz="2400" dirty="0">
                <a:solidFill>
                  <a:schemeClr val="bg1"/>
                </a:solidFill>
              </a:rPr>
              <a:t>различни части на тялото</a:t>
            </a:r>
            <a:endParaRPr lang="en-US" sz="2400" dirty="0">
              <a:solidFill>
                <a:schemeClr val="bg1"/>
              </a:solidFill>
            </a:endParaRPr>
          </a:p>
        </p:txBody>
      </p:sp>
      <p:sp>
        <p:nvSpPr>
          <p:cNvPr id="5" name="Rectangle 4"/>
          <p:cNvSpPr/>
          <p:nvPr/>
        </p:nvSpPr>
        <p:spPr>
          <a:xfrm>
            <a:off x="7813965" y="113203"/>
            <a:ext cx="4267570"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Физическо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3907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Поведенчески признаци</a:t>
            </a:r>
            <a:endParaRPr lang="el-GR" dirty="0"/>
          </a:p>
        </p:txBody>
      </p:sp>
      <p:sp>
        <p:nvSpPr>
          <p:cNvPr id="3" name="Content Placeholder 2"/>
          <p:cNvSpPr>
            <a:spLocks noGrp="1"/>
          </p:cNvSpPr>
          <p:nvPr>
            <p:ph idx="1"/>
          </p:nvPr>
        </p:nvSpPr>
        <p:spPr>
          <a:xfrm>
            <a:off x="838200" y="1651457"/>
            <a:ext cx="10515600" cy="4351338"/>
          </a:xfrm>
        </p:spPr>
        <p:txBody>
          <a:bodyPr>
            <a:noAutofit/>
          </a:bodyPr>
          <a:lstStyle/>
          <a:p>
            <a:pPr>
              <a:lnSpc>
                <a:spcPct val="80000"/>
              </a:lnSpc>
              <a:defRPr/>
            </a:pPr>
            <a:r>
              <a:rPr lang="bg-BG" sz="2000" dirty="0" smtClean="0"/>
              <a:t>Детето съобщава за нараняване от родител или друг възрастен</a:t>
            </a:r>
            <a:endParaRPr lang="el-GR" sz="2000" dirty="0"/>
          </a:p>
          <a:p>
            <a:pPr>
              <a:lnSpc>
                <a:spcPts val="2400"/>
              </a:lnSpc>
              <a:defRPr/>
            </a:pPr>
            <a:r>
              <a:rPr lang="bg-BG" sz="2000" dirty="0" smtClean="0"/>
              <a:t>Споменава за болка и трудности при движение</a:t>
            </a:r>
            <a:endParaRPr lang="en-GB" sz="2000" dirty="0"/>
          </a:p>
          <a:p>
            <a:pPr>
              <a:lnSpc>
                <a:spcPts val="2400"/>
              </a:lnSpc>
              <a:defRPr/>
            </a:pPr>
            <a:r>
              <a:rPr lang="ru-RU" sz="2000" dirty="0" smtClean="0"/>
              <a:t>Детето </a:t>
            </a:r>
            <a:r>
              <a:rPr lang="ru-RU" sz="2000" dirty="0"/>
              <a:t>се </a:t>
            </a:r>
            <a:r>
              <a:rPr lang="ru-RU" sz="2000" dirty="0" smtClean="0"/>
              <a:t>безпокои </a:t>
            </a:r>
            <a:r>
              <a:rPr lang="ru-RU" sz="2000" dirty="0"/>
              <a:t>от контакт с възрастен; </a:t>
            </a:r>
            <a:endParaRPr lang="ru-RU" sz="2000" dirty="0" smtClean="0"/>
          </a:p>
          <a:p>
            <a:pPr>
              <a:lnSpc>
                <a:spcPts val="2400"/>
              </a:lnSpc>
              <a:defRPr/>
            </a:pPr>
            <a:r>
              <a:rPr lang="ru-RU" sz="2000" dirty="0" smtClean="0"/>
              <a:t>Детето се разстройва , </a:t>
            </a:r>
            <a:r>
              <a:rPr lang="ru-RU" sz="2000" dirty="0"/>
              <a:t>когато плаче друго дете; </a:t>
            </a:r>
            <a:endParaRPr lang="ru-RU" sz="2000" dirty="0" smtClean="0"/>
          </a:p>
          <a:p>
            <a:pPr>
              <a:lnSpc>
                <a:spcPts val="2400"/>
              </a:lnSpc>
              <a:defRPr/>
            </a:pPr>
            <a:r>
              <a:rPr lang="ru-RU" sz="2000" dirty="0" smtClean="0"/>
              <a:t>Крайности </a:t>
            </a:r>
            <a:r>
              <a:rPr lang="ru-RU" sz="2000" dirty="0"/>
              <a:t>в поведението – агресивност или </a:t>
            </a:r>
            <a:r>
              <a:rPr lang="ru-RU" sz="2000" dirty="0" smtClean="0"/>
              <a:t>пасивност</a:t>
            </a:r>
          </a:p>
          <a:p>
            <a:pPr>
              <a:lnSpc>
                <a:spcPts val="2400"/>
              </a:lnSpc>
              <a:defRPr/>
            </a:pPr>
            <a:r>
              <a:rPr lang="bg-BG" sz="2000" dirty="0" smtClean="0"/>
              <a:t>Страхува </a:t>
            </a:r>
            <a:r>
              <a:rPr lang="bg-BG" sz="2000" dirty="0"/>
              <a:t>се, протестира или плаче, когато е време да се </a:t>
            </a:r>
            <a:r>
              <a:rPr lang="bg-BG" sz="2000" dirty="0" smtClean="0"/>
              <a:t>прибира у </a:t>
            </a:r>
            <a:r>
              <a:rPr lang="bg-BG" sz="2000" dirty="0"/>
              <a:t>дома </a:t>
            </a:r>
            <a:endParaRPr lang="bg-BG" sz="2000" dirty="0" smtClean="0"/>
          </a:p>
          <a:p>
            <a:pPr>
              <a:lnSpc>
                <a:spcPts val="2400"/>
              </a:lnSpc>
              <a:defRPr/>
            </a:pPr>
            <a:r>
              <a:rPr lang="bg-BG" sz="2000" dirty="0" smtClean="0"/>
              <a:t>Склонност към бягства</a:t>
            </a:r>
            <a:endParaRPr lang="en-US" sz="2000" dirty="0"/>
          </a:p>
          <a:p>
            <a:pPr>
              <a:lnSpc>
                <a:spcPts val="2400"/>
              </a:lnSpc>
              <a:defRPr/>
            </a:pPr>
            <a:r>
              <a:rPr lang="en-US" sz="2000" dirty="0"/>
              <a:t>Easy and/or eager to separate from parents</a:t>
            </a:r>
            <a:endParaRPr lang="el-GR" sz="2000" dirty="0"/>
          </a:p>
          <a:p>
            <a:pPr>
              <a:lnSpc>
                <a:spcPts val="2400"/>
              </a:lnSpc>
              <a:defRPr/>
            </a:pPr>
            <a:r>
              <a:rPr lang="bg-BG" sz="2000" dirty="0"/>
              <a:t>Страх от вероятност училището да се свърже с </a:t>
            </a:r>
            <a:r>
              <a:rPr lang="bg-BG" sz="2000" dirty="0" smtClean="0"/>
              <a:t>родителите</a:t>
            </a:r>
            <a:endParaRPr lang="bg-BG" sz="2000" dirty="0"/>
          </a:p>
          <a:p>
            <a:pPr>
              <a:lnSpc>
                <a:spcPts val="2400"/>
              </a:lnSpc>
              <a:defRPr/>
            </a:pPr>
            <a:r>
              <a:rPr lang="bg-BG" sz="2000" dirty="0" smtClean="0"/>
              <a:t>Тенденция за самонараняване</a:t>
            </a:r>
            <a:endParaRPr lang="en-GB" sz="2000" dirty="0"/>
          </a:p>
        </p:txBody>
      </p:sp>
      <p:sp>
        <p:nvSpPr>
          <p:cNvPr id="4" name="Rectangle 3"/>
          <p:cNvSpPr/>
          <p:nvPr/>
        </p:nvSpPr>
        <p:spPr>
          <a:xfrm>
            <a:off x="7897091" y="113203"/>
            <a:ext cx="4184443"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Физическо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367335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551793"/>
            <a:ext cx="10836729" cy="2396359"/>
          </a:xfrm>
        </p:spPr>
        <p:txBody>
          <a:bodyPr>
            <a:normAutofit/>
          </a:bodyPr>
          <a:lstStyle/>
          <a:p>
            <a:r>
              <a:rPr lang="ru-RU" sz="3200" dirty="0"/>
              <a:t>Предупредителни знаци в поведението на родителите / </a:t>
            </a:r>
            <a:r>
              <a:rPr lang="ru-RU" sz="3200" dirty="0" smtClean="0"/>
              <a:t>грижещите се за детето</a:t>
            </a:r>
            <a:endParaRPr lang="el-GR" sz="3200" dirty="0"/>
          </a:p>
        </p:txBody>
      </p:sp>
      <p:sp>
        <p:nvSpPr>
          <p:cNvPr id="3" name="Content Placeholder 2"/>
          <p:cNvSpPr>
            <a:spLocks noGrp="1"/>
          </p:cNvSpPr>
          <p:nvPr>
            <p:ph idx="1"/>
          </p:nvPr>
        </p:nvSpPr>
        <p:spPr>
          <a:xfrm>
            <a:off x="838200" y="2018457"/>
            <a:ext cx="10515600" cy="4158506"/>
          </a:xfrm>
        </p:spPr>
        <p:txBody>
          <a:bodyPr>
            <a:normAutofit/>
          </a:bodyPr>
          <a:lstStyle/>
          <a:p>
            <a:pPr>
              <a:lnSpc>
                <a:spcPct val="100000"/>
              </a:lnSpc>
              <a:spcBef>
                <a:spcPts val="1200"/>
              </a:spcBef>
              <a:defRPr/>
            </a:pPr>
            <a:r>
              <a:rPr lang="ru-RU" sz="2200" dirty="0" smtClean="0"/>
              <a:t>Съобщава  непоследователни</a:t>
            </a:r>
            <a:r>
              <a:rPr lang="ru-RU" sz="2200" dirty="0"/>
              <a:t>, неясни, неубедителни или несъществуващи обяснения относно нараняванията на </a:t>
            </a:r>
            <a:r>
              <a:rPr lang="ru-RU" sz="2200" dirty="0" smtClean="0"/>
              <a:t>детето</a:t>
            </a:r>
          </a:p>
          <a:p>
            <a:pPr>
              <a:lnSpc>
                <a:spcPct val="100000"/>
              </a:lnSpc>
              <a:spcBef>
                <a:spcPts val="1200"/>
              </a:spcBef>
              <a:defRPr/>
            </a:pPr>
            <a:r>
              <a:rPr lang="bg-BG" sz="2200" dirty="0" smtClean="0"/>
              <a:t>Обясненията за нараняванията не съвпадат с тези на детето </a:t>
            </a:r>
          </a:p>
          <a:p>
            <a:pPr>
              <a:lnSpc>
                <a:spcPct val="100000"/>
              </a:lnSpc>
              <a:spcBef>
                <a:spcPts val="1200"/>
              </a:spcBef>
              <a:defRPr/>
            </a:pPr>
            <a:r>
              <a:rPr lang="bg-BG" sz="2200" dirty="0" smtClean="0"/>
              <a:t>Закъсняло търсене на помощ за нараняванията</a:t>
            </a:r>
            <a:endParaRPr lang="el-GR" sz="2200" dirty="0"/>
          </a:p>
          <a:p>
            <a:pPr>
              <a:lnSpc>
                <a:spcPct val="100000"/>
              </a:lnSpc>
              <a:spcBef>
                <a:spcPts val="1200"/>
              </a:spcBef>
              <a:defRPr/>
            </a:pPr>
            <a:r>
              <a:rPr lang="ru-RU" sz="2400" dirty="0" smtClean="0"/>
              <a:t>Прехвърля </a:t>
            </a:r>
            <a:r>
              <a:rPr lang="ru-RU" sz="2400" dirty="0"/>
              <a:t>отговорността за увреждането върху друго </a:t>
            </a:r>
            <a:r>
              <a:rPr lang="ru-RU" sz="2400" dirty="0" smtClean="0"/>
              <a:t>лице</a:t>
            </a:r>
          </a:p>
          <a:p>
            <a:pPr>
              <a:lnSpc>
                <a:spcPct val="100000"/>
              </a:lnSpc>
              <a:spcBef>
                <a:spcPts val="1200"/>
              </a:spcBef>
              <a:defRPr/>
            </a:pPr>
            <a:r>
              <a:rPr lang="bg-BG" sz="2200" dirty="0" smtClean="0"/>
              <a:t>Описва детето като „зло“ или по-друг негативен начин </a:t>
            </a:r>
            <a:endParaRPr lang="en-GB" sz="2200" dirty="0"/>
          </a:p>
          <a:p>
            <a:pPr>
              <a:lnSpc>
                <a:spcPct val="100000"/>
              </a:lnSpc>
              <a:spcBef>
                <a:spcPts val="1200"/>
              </a:spcBef>
              <a:defRPr/>
            </a:pPr>
            <a:r>
              <a:rPr lang="bg-BG" sz="2200" dirty="0" smtClean="0"/>
              <a:t>Допуска използване на телесно наказание</a:t>
            </a:r>
            <a:endParaRPr lang="en-GB" sz="2200" dirty="0" smtClean="0"/>
          </a:p>
          <a:p>
            <a:pPr lvl="1">
              <a:lnSpc>
                <a:spcPct val="100000"/>
              </a:lnSpc>
              <a:spcBef>
                <a:spcPts val="1200"/>
              </a:spcBef>
              <a:defRPr/>
            </a:pPr>
            <a:r>
              <a:rPr lang="bg-BG" sz="2200" dirty="0" smtClean="0"/>
              <a:t>Използва сурова физическа дисциплина като възпитателна мярка</a:t>
            </a:r>
            <a:endParaRPr lang="el-GR" sz="2200" dirty="0"/>
          </a:p>
        </p:txBody>
      </p:sp>
      <p:sp>
        <p:nvSpPr>
          <p:cNvPr id="4" name="Rectangle 3"/>
          <p:cNvSpPr/>
          <p:nvPr/>
        </p:nvSpPr>
        <p:spPr>
          <a:xfrm>
            <a:off x="865410" y="1187460"/>
            <a:ext cx="10548257" cy="830997"/>
          </a:xfrm>
          <a:prstGeom prst="rect">
            <a:avLst/>
          </a:prstGeom>
        </p:spPr>
        <p:txBody>
          <a:bodyPr wrap="square">
            <a:spAutoFit/>
          </a:bodyPr>
          <a:lstStyle/>
          <a:p>
            <a:r>
              <a:rPr lang="ru-RU" sz="2400" dirty="0">
                <a:solidFill>
                  <a:schemeClr val="accent1"/>
                </a:solidFill>
                <a:latin typeface="Tekton Pro" panose="020F0603020208020904" pitchFamily="34" charset="0"/>
              </a:rPr>
              <a:t>Помислете за </a:t>
            </a:r>
            <a:r>
              <a:rPr lang="ru-RU" sz="2400" dirty="0" smtClean="0">
                <a:solidFill>
                  <a:schemeClr val="accent1"/>
                </a:solidFill>
                <a:latin typeface="Tekton Pro" panose="020F0603020208020904" pitchFamily="34" charset="0"/>
              </a:rPr>
              <a:t>възможно физическо </a:t>
            </a:r>
            <a:r>
              <a:rPr lang="ru-RU" sz="2400" dirty="0">
                <a:solidFill>
                  <a:schemeClr val="accent1"/>
                </a:solidFill>
                <a:latin typeface="Tekton Pro" panose="020F0603020208020904" pitchFamily="34" charset="0"/>
              </a:rPr>
              <a:t>насилие, когато родителят или друг </a:t>
            </a:r>
            <a:r>
              <a:rPr lang="ru-RU" sz="2400" dirty="0" smtClean="0">
                <a:solidFill>
                  <a:schemeClr val="accent1"/>
                </a:solidFill>
                <a:latin typeface="Tekton Pro" panose="020F0603020208020904" pitchFamily="34" charset="0"/>
              </a:rPr>
              <a:t>възрастен, полагащ грижи за детето:</a:t>
            </a:r>
            <a:endParaRPr lang="el-GR" sz="2400" dirty="0">
              <a:solidFill>
                <a:schemeClr val="accent1"/>
              </a:solidFill>
            </a:endParaRPr>
          </a:p>
        </p:txBody>
      </p:sp>
      <p:sp>
        <p:nvSpPr>
          <p:cNvPr id="5" name="Rectangle 4"/>
          <p:cNvSpPr/>
          <p:nvPr/>
        </p:nvSpPr>
        <p:spPr>
          <a:xfrm>
            <a:off x="7614745" y="5502621"/>
            <a:ext cx="4383661"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Физическо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27948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245476" y="2382561"/>
            <a:ext cx="8810964" cy="1200329"/>
          </a:xfrm>
          <a:prstGeom prst="rect">
            <a:avLst/>
          </a:prstGeom>
        </p:spPr>
        <p:txBody>
          <a:bodyPr wrap="square">
            <a:spAutoFit/>
          </a:bodyPr>
          <a:lstStyle/>
          <a:p>
            <a:r>
              <a:rPr lang="bg-BG" sz="4400" b="1" dirty="0" smtClean="0">
                <a:solidFill>
                  <a:schemeClr val="tx2"/>
                </a:solidFill>
                <a:latin typeface="Segoe UI Light" panose="020B0502040204020203" pitchFamily="34" charset="0"/>
                <a:ea typeface="+mj-ea"/>
                <a:cs typeface="Segoe UI Light" panose="020B0502040204020203" pitchFamily="34" charset="0"/>
              </a:rPr>
              <a:t>Признаци на сексуално насилие</a:t>
            </a:r>
            <a:endParaRPr lang="en-US" sz="4400" b="1" dirty="0" smtClean="0">
              <a:solidFill>
                <a:schemeClr val="tx2"/>
              </a:solidFill>
              <a:latin typeface="Segoe UI Light" panose="020B0502040204020203" pitchFamily="34" charset="0"/>
              <a:ea typeface="+mj-ea"/>
              <a:cs typeface="Segoe UI Light" panose="020B0502040204020203" pitchFamily="34" charset="0"/>
            </a:endParaRPr>
          </a:p>
          <a:p>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81188402"/>
      </p:ext>
    </p:extLst>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5" y="374813"/>
            <a:ext cx="10515600" cy="1190627"/>
          </a:xfrm>
        </p:spPr>
        <p:txBody>
          <a:bodyPr/>
          <a:lstStyle/>
          <a:p>
            <a:r>
              <a:rPr lang="bg-BG" b="1" dirty="0">
                <a:solidFill>
                  <a:schemeClr val="accent2"/>
                </a:solidFill>
                <a:latin typeface="Tekton Pro" pitchFamily="34" charset="0"/>
                <a:cs typeface="Segoe UI Light" panose="020B0502040204020203" pitchFamily="34" charset="0"/>
              </a:rPr>
              <a:t>Сексуално </a:t>
            </a:r>
            <a:r>
              <a:rPr lang="bg-BG" b="1" dirty="0" smtClean="0">
                <a:solidFill>
                  <a:schemeClr val="accent2"/>
                </a:solidFill>
                <a:latin typeface="Tekton Pro" pitchFamily="34" charset="0"/>
                <a:cs typeface="Segoe UI Light" panose="020B0502040204020203" pitchFamily="34" charset="0"/>
              </a:rPr>
              <a:t>насилие- признаци</a:t>
            </a:r>
            <a:endParaRPr lang="en-US" b="1" dirty="0">
              <a:solidFill>
                <a:schemeClr val="accent2"/>
              </a:solidFill>
              <a:latin typeface="Tekton Pro" pitchFamily="34" charset="0"/>
            </a:endParaRPr>
          </a:p>
        </p:txBody>
      </p:sp>
      <p:sp>
        <p:nvSpPr>
          <p:cNvPr id="3" name="Content Placeholder 2"/>
          <p:cNvSpPr>
            <a:spLocks noGrp="1"/>
          </p:cNvSpPr>
          <p:nvPr>
            <p:ph idx="1"/>
          </p:nvPr>
        </p:nvSpPr>
        <p:spPr/>
        <p:txBody>
          <a:bodyPr>
            <a:normAutofit/>
          </a:bodyPr>
          <a:lstStyle/>
          <a:p>
            <a:pPr marL="647700" lvl="1" indent="-457200">
              <a:defRPr/>
            </a:pPr>
            <a:r>
              <a:rPr lang="bg-BG" dirty="0"/>
              <a:t>Затруднено седене или </a:t>
            </a:r>
            <a:r>
              <a:rPr lang="bg-BG" dirty="0" smtClean="0"/>
              <a:t>ходене</a:t>
            </a:r>
          </a:p>
          <a:p>
            <a:pPr marL="647700" lvl="1" indent="-457200">
              <a:defRPr/>
            </a:pPr>
            <a:r>
              <a:rPr lang="bg-BG" dirty="0"/>
              <a:t>Болка, кървене, сърбеж </a:t>
            </a:r>
            <a:r>
              <a:rPr lang="bg-BG" dirty="0" smtClean="0"/>
              <a:t>в областта на  </a:t>
            </a:r>
            <a:r>
              <a:rPr lang="bg-BG" dirty="0"/>
              <a:t>гениталиите и ануса на </a:t>
            </a:r>
            <a:r>
              <a:rPr lang="bg-BG" dirty="0" smtClean="0"/>
              <a:t>детето</a:t>
            </a:r>
          </a:p>
          <a:p>
            <a:pPr marL="647700" lvl="1" indent="-457200">
              <a:defRPr/>
            </a:pPr>
            <a:r>
              <a:rPr lang="bg-BG" dirty="0" smtClean="0"/>
              <a:t>Главоболие и болки в корема</a:t>
            </a:r>
            <a:endParaRPr lang="en-GB" dirty="0"/>
          </a:p>
          <a:p>
            <a:pPr marL="647700" lvl="1" indent="-457200">
              <a:defRPr/>
            </a:pPr>
            <a:r>
              <a:rPr lang="bg-BG" dirty="0" smtClean="0"/>
              <a:t>Болка при уриниране</a:t>
            </a:r>
            <a:endParaRPr lang="en-GB" dirty="0"/>
          </a:p>
          <a:p>
            <a:pPr marL="647700" lvl="1" indent="-457200">
              <a:defRPr/>
            </a:pPr>
            <a:r>
              <a:rPr lang="bg-BG" dirty="0"/>
              <a:t>Синини по вътрешната част на бедрата и </a:t>
            </a:r>
            <a:r>
              <a:rPr lang="bg-BG" dirty="0" smtClean="0"/>
              <a:t>дупето</a:t>
            </a:r>
          </a:p>
          <a:p>
            <a:pPr marL="647700" lvl="1" indent="-457200">
              <a:defRPr/>
            </a:pPr>
            <a:r>
              <a:rPr lang="bg-BG" dirty="0" smtClean="0"/>
              <a:t>Бременност</a:t>
            </a:r>
            <a:r>
              <a:rPr lang="en-US" dirty="0" smtClean="0"/>
              <a:t> </a:t>
            </a:r>
          </a:p>
          <a:p>
            <a:pPr marL="647700" lvl="1" indent="-457200">
              <a:defRPr/>
            </a:pPr>
            <a:r>
              <a:rPr lang="bg-BG" dirty="0" smtClean="0"/>
              <a:t>Сексуално предавани болести</a:t>
            </a:r>
            <a:endParaRPr lang="en-US" dirty="0" smtClean="0"/>
          </a:p>
        </p:txBody>
      </p:sp>
    </p:spTree>
    <p:extLst>
      <p:ext uri="{BB962C8B-B14F-4D97-AF65-F5344CB8AC3E}">
        <p14:creationId xmlns="" xmlns:p14="http://schemas.microsoft.com/office/powerpoint/2010/main" val="714978888"/>
      </p:ext>
    </p:extLst>
  </p:cSld>
  <p:clrMapOvr>
    <a:masterClrMapping/>
  </p:clrMapOvr>
  <p:transition>
    <p:split orient="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904" y="405590"/>
            <a:ext cx="10515600" cy="1190627"/>
          </a:xfrm>
        </p:spPr>
        <p:txBody>
          <a:bodyPr>
            <a:normAutofit/>
          </a:bodyPr>
          <a:lstStyle/>
          <a:p>
            <a:r>
              <a:rPr lang="bg-BG" dirty="0" smtClean="0"/>
              <a:t>Поведенчески индикатори</a:t>
            </a:r>
            <a:endParaRPr lang="el-GR" dirty="0"/>
          </a:p>
        </p:txBody>
      </p:sp>
      <p:sp>
        <p:nvSpPr>
          <p:cNvPr id="3" name="Content Placeholder 2"/>
          <p:cNvSpPr>
            <a:spLocks noGrp="1"/>
          </p:cNvSpPr>
          <p:nvPr>
            <p:ph idx="1"/>
          </p:nvPr>
        </p:nvSpPr>
        <p:spPr>
          <a:xfrm>
            <a:off x="838200" y="1578884"/>
            <a:ext cx="10515600" cy="4351338"/>
          </a:xfrm>
        </p:spPr>
        <p:txBody>
          <a:bodyPr>
            <a:noAutofit/>
          </a:bodyPr>
          <a:lstStyle/>
          <a:p>
            <a:pPr>
              <a:lnSpc>
                <a:spcPct val="80000"/>
              </a:lnSpc>
              <a:defRPr/>
            </a:pPr>
            <a:r>
              <a:rPr lang="ru-RU" sz="2400" dirty="0" smtClean="0"/>
              <a:t>Сексуални </a:t>
            </a:r>
            <a:r>
              <a:rPr lang="ru-RU" sz="2400" dirty="0"/>
              <a:t>познания и/или поведение, които изглеждат необичайни за възрастта и степента на зрялост на </a:t>
            </a:r>
            <a:r>
              <a:rPr lang="ru-RU" sz="2400" dirty="0" smtClean="0"/>
              <a:t>детето.</a:t>
            </a:r>
            <a:endParaRPr lang="bg-BG" dirty="0"/>
          </a:p>
          <a:p>
            <a:pPr>
              <a:lnSpc>
                <a:spcPct val="80000"/>
              </a:lnSpc>
              <a:defRPr/>
            </a:pPr>
            <a:r>
              <a:rPr lang="bg-BG" sz="2400" dirty="0" smtClean="0"/>
              <a:t>Внезапни промени в апетита</a:t>
            </a:r>
            <a:endParaRPr lang="en-GB" sz="2400" dirty="0"/>
          </a:p>
          <a:p>
            <a:pPr marL="809606" lvl="2" indent="-361942">
              <a:lnSpc>
                <a:spcPct val="80000"/>
              </a:lnSpc>
              <a:spcBef>
                <a:spcPts val="1000"/>
              </a:spcBef>
              <a:buClr>
                <a:schemeClr val="accent1"/>
              </a:buClr>
              <a:defRPr/>
            </a:pPr>
            <a:r>
              <a:rPr lang="bg-BG" dirty="0" smtClean="0"/>
              <a:t>Разстройства на храненето</a:t>
            </a:r>
            <a:r>
              <a:rPr lang="el-GR" dirty="0" smtClean="0"/>
              <a:t>(</a:t>
            </a:r>
            <a:r>
              <a:rPr lang="bg-BG" dirty="0" smtClean="0"/>
              <a:t>анорексия</a:t>
            </a:r>
            <a:r>
              <a:rPr lang="el-GR" dirty="0" smtClean="0"/>
              <a:t> /</a:t>
            </a:r>
            <a:r>
              <a:rPr lang="bg-BG" dirty="0" smtClean="0"/>
              <a:t>булимия</a:t>
            </a:r>
            <a:r>
              <a:rPr lang="el-GR" dirty="0" smtClean="0"/>
              <a:t>)</a:t>
            </a:r>
            <a:endParaRPr lang="el-GR" dirty="0"/>
          </a:p>
          <a:p>
            <a:pPr>
              <a:lnSpc>
                <a:spcPct val="80000"/>
              </a:lnSpc>
              <a:defRPr/>
            </a:pPr>
            <a:r>
              <a:rPr lang="ru-RU" sz="2400" dirty="0"/>
              <a:t>Гняв, враждебност, агресия към </a:t>
            </a:r>
            <a:r>
              <a:rPr lang="ru-RU" sz="2400" dirty="0" smtClean="0"/>
              <a:t>възрастни </a:t>
            </a:r>
            <a:r>
              <a:rPr lang="ru-RU" sz="2400" dirty="0"/>
              <a:t>и другите </a:t>
            </a:r>
            <a:r>
              <a:rPr lang="ru-RU" sz="2400" dirty="0" smtClean="0"/>
              <a:t>деца</a:t>
            </a:r>
          </a:p>
          <a:p>
            <a:pPr>
              <a:lnSpc>
                <a:spcPct val="80000"/>
              </a:lnSpc>
              <a:defRPr/>
            </a:pPr>
            <a:r>
              <a:rPr lang="ru-RU" sz="2400" dirty="0"/>
              <a:t>Инфантилно поведение, например смучене на пръсти, </a:t>
            </a:r>
            <a:r>
              <a:rPr lang="ru-RU" sz="2400" dirty="0" smtClean="0"/>
              <a:t>подмокряне, </a:t>
            </a:r>
            <a:r>
              <a:rPr lang="ru-RU" sz="2400" dirty="0"/>
              <a:t>страх от тъмнината</a:t>
            </a:r>
            <a:r>
              <a:rPr lang="en-US" sz="2400" dirty="0" smtClean="0"/>
              <a:t>s</a:t>
            </a:r>
            <a:endParaRPr lang="en-US" sz="2400" dirty="0"/>
          </a:p>
          <a:p>
            <a:pPr>
              <a:lnSpc>
                <a:spcPct val="80000"/>
              </a:lnSpc>
              <a:defRPr/>
            </a:pPr>
            <a:r>
              <a:rPr lang="ru-RU" sz="2400" dirty="0" smtClean="0"/>
              <a:t>Разиграване </a:t>
            </a:r>
            <a:r>
              <a:rPr lang="ru-RU" sz="2400" dirty="0"/>
              <a:t>на сексуални сцени чрез игра или рисунки</a:t>
            </a:r>
            <a:endParaRPr lang="en-US" sz="2400" dirty="0" smtClean="0"/>
          </a:p>
          <a:p>
            <a:pPr>
              <a:lnSpc>
                <a:spcPct val="80000"/>
              </a:lnSpc>
              <a:defRPr/>
            </a:pPr>
            <a:r>
              <a:rPr lang="ru-RU" sz="2400" dirty="0"/>
              <a:t>Нежелание за преобличане ( в часовете по физкултура или ходи с едни и същи дрехи дълго време</a:t>
            </a:r>
            <a:endParaRPr lang="bg-BG" sz="2400" dirty="0" smtClean="0"/>
          </a:p>
          <a:p>
            <a:pPr>
              <a:lnSpc>
                <a:spcPct val="80000"/>
              </a:lnSpc>
              <a:defRPr/>
            </a:pPr>
            <a:r>
              <a:rPr lang="bg-BG" sz="2400" dirty="0" smtClean="0"/>
              <a:t>Бягства от училище </a:t>
            </a:r>
            <a:endParaRPr lang="en-US" sz="2400" dirty="0" smtClean="0"/>
          </a:p>
          <a:p>
            <a:pPr>
              <a:lnSpc>
                <a:spcPct val="80000"/>
              </a:lnSpc>
              <a:defRPr/>
            </a:pPr>
            <a:r>
              <a:rPr lang="bg-BG" sz="2400" dirty="0" smtClean="0"/>
              <a:t>Наличие на големи суми пари</a:t>
            </a:r>
            <a:endParaRPr lang="en-GB" sz="2400" dirty="0"/>
          </a:p>
        </p:txBody>
      </p:sp>
      <p:sp>
        <p:nvSpPr>
          <p:cNvPr id="4" name="Rectangle 3"/>
          <p:cNvSpPr/>
          <p:nvPr/>
        </p:nvSpPr>
        <p:spPr>
          <a:xfrm>
            <a:off x="7551683" y="113203"/>
            <a:ext cx="4469578"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Сексуално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3572414"/>
      </p:ext>
    </p:extLst>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bg-BG" sz="3000" dirty="0" smtClean="0">
                <a:latin typeface="Segoe UI Black" panose="020B0A02040204020203" pitchFamily="34" charset="0"/>
                <a:ea typeface="Segoe UI Black" panose="020B0A02040204020203" pitchFamily="34" charset="0"/>
              </a:rPr>
              <a:t>Насилието над деца е рядкост</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840015" y="2900855"/>
            <a:ext cx="6974996" cy="324530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cs typeface="+mn-cs"/>
              </a:rPr>
              <a:t>Факт</a:t>
            </a:r>
          </a:p>
          <a:p>
            <a:pPr marL="0" indent="0" fontAlgn="t">
              <a:buNone/>
            </a:pPr>
            <a:r>
              <a:rPr lang="ru-RU" sz="2400" dirty="0"/>
              <a:t>всички видове </a:t>
            </a:r>
            <a:r>
              <a:rPr lang="ru-RU" sz="2400" dirty="0" smtClean="0"/>
              <a:t>НПД </a:t>
            </a:r>
            <a:r>
              <a:rPr lang="ru-RU" sz="2400" dirty="0"/>
              <a:t>са често срещани в целия свят. </a:t>
            </a:r>
            <a:r>
              <a:rPr lang="ru-RU" sz="2400" dirty="0" smtClean="0"/>
              <a:t>НПД често </a:t>
            </a:r>
            <a:r>
              <a:rPr lang="ru-RU" sz="2400" dirty="0"/>
              <a:t>не се идентифицират, тъй като се случват в неприкосновеността на личния живот и </a:t>
            </a:r>
            <a:r>
              <a:rPr lang="ru-RU" sz="2400" dirty="0" smtClean="0"/>
              <a:t>тайната. На  децата им е трудно да разкрият. Често </a:t>
            </a:r>
            <a:r>
              <a:rPr lang="ru-RU" sz="2400" dirty="0"/>
              <a:t>има малко доказателства в подкрепа на престъплението.</a:t>
            </a:r>
            <a:endParaRPr lang="en-US" sz="2400" dirty="0" smtClean="0"/>
          </a:p>
        </p:txBody>
      </p:sp>
      <p:sp>
        <p:nvSpPr>
          <p:cNvPr id="3" name="Rectangle 2"/>
          <p:cNvSpPr/>
          <p:nvPr/>
        </p:nvSpPr>
        <p:spPr>
          <a:xfrm>
            <a:off x="5642811" y="1876543"/>
            <a:ext cx="2601106" cy="769441"/>
          </a:xfrm>
          <a:prstGeom prst="rect">
            <a:avLst/>
          </a:prstGeom>
        </p:spPr>
        <p:txBody>
          <a:bodyPr wrap="square">
            <a:spAutoFit/>
          </a:bodyPr>
          <a:lstStyle/>
          <a:p>
            <a:r>
              <a:rPr lang="bg-BG" sz="4400" b="1" dirty="0" smtClean="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Психо-емоционални проблеми</a:t>
            </a:r>
            <a:endParaRPr lang="el-GR" dirty="0"/>
          </a:p>
        </p:txBody>
      </p:sp>
      <p:sp>
        <p:nvSpPr>
          <p:cNvPr id="3" name="Content Placeholder 2"/>
          <p:cNvSpPr>
            <a:spLocks noGrp="1"/>
          </p:cNvSpPr>
          <p:nvPr>
            <p:ph idx="1"/>
          </p:nvPr>
        </p:nvSpPr>
        <p:spPr>
          <a:xfrm>
            <a:off x="838200" y="1825625"/>
            <a:ext cx="10515600" cy="4464816"/>
          </a:xfrm>
        </p:spPr>
        <p:txBody>
          <a:bodyPr>
            <a:normAutofit fontScale="92500" lnSpcReduction="10000"/>
          </a:bodyPr>
          <a:lstStyle/>
          <a:p>
            <a:r>
              <a:rPr lang="bg-BG" dirty="0"/>
              <a:t>Страх и отказ от общуване с конкретни възрастни (без </a:t>
            </a:r>
            <a:r>
              <a:rPr lang="bg-BG" dirty="0" smtClean="0"/>
              <a:t>обяснима  </a:t>
            </a:r>
            <a:r>
              <a:rPr lang="bg-BG" dirty="0"/>
              <a:t>причина</a:t>
            </a:r>
            <a:r>
              <a:rPr lang="bg-BG" dirty="0" smtClean="0"/>
              <a:t>)</a:t>
            </a:r>
          </a:p>
          <a:p>
            <a:r>
              <a:rPr lang="bg-BG" dirty="0" smtClean="0"/>
              <a:t>Депресия</a:t>
            </a:r>
            <a:endParaRPr lang="en-US" dirty="0"/>
          </a:p>
          <a:p>
            <a:r>
              <a:rPr lang="bg-BG" dirty="0" smtClean="0"/>
              <a:t>Ниско самочувствие</a:t>
            </a:r>
            <a:endParaRPr lang="en-US" dirty="0"/>
          </a:p>
          <a:p>
            <a:r>
              <a:rPr lang="bg-BG" dirty="0" smtClean="0"/>
              <a:t>Фобии</a:t>
            </a:r>
            <a:r>
              <a:rPr lang="en-US" dirty="0" smtClean="0"/>
              <a:t> </a:t>
            </a:r>
            <a:r>
              <a:rPr lang="bg-BG" dirty="0" smtClean="0"/>
              <a:t>и нощни кошмари</a:t>
            </a:r>
            <a:endParaRPr lang="en-US" dirty="0"/>
          </a:p>
          <a:p>
            <a:r>
              <a:rPr lang="bg-BG" dirty="0" smtClean="0"/>
              <a:t>Прекомерен плач</a:t>
            </a:r>
            <a:endParaRPr lang="en-US" dirty="0"/>
          </a:p>
          <a:p>
            <a:r>
              <a:rPr lang="bg-BG" dirty="0" smtClean="0"/>
              <a:t>Изолиране</a:t>
            </a:r>
            <a:endParaRPr lang="en-US" dirty="0"/>
          </a:p>
          <a:p>
            <a:r>
              <a:rPr lang="bg-BG" dirty="0" smtClean="0"/>
              <a:t>Естремни промени в настроението</a:t>
            </a:r>
            <a:endParaRPr lang="en-US" dirty="0"/>
          </a:p>
          <a:p>
            <a:r>
              <a:rPr lang="bg-BG" dirty="0" smtClean="0"/>
              <a:t>Самонараняване</a:t>
            </a:r>
            <a:endParaRPr lang="en-US" dirty="0"/>
          </a:p>
          <a:p>
            <a:r>
              <a:rPr lang="bg-BG" dirty="0" smtClean="0"/>
              <a:t>Употреба на психоактивни вещества</a:t>
            </a:r>
            <a:endParaRPr lang="en-US" dirty="0"/>
          </a:p>
        </p:txBody>
      </p:sp>
      <p:sp>
        <p:nvSpPr>
          <p:cNvPr id="4" name="Rectangle 3"/>
          <p:cNvSpPr/>
          <p:nvPr/>
        </p:nvSpPr>
        <p:spPr>
          <a:xfrm>
            <a:off x="7409794" y="0"/>
            <a:ext cx="4573614"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Сексуално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118510727"/>
      </p:ext>
    </p:extLst>
  </p:cSld>
  <p:clrMapOvr>
    <a:masterClrMapping/>
  </p:clrMapOvr>
  <p:transition>
    <p:split orient="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Отношение на родителите</a:t>
            </a:r>
            <a:endParaRPr lang="el-GR" dirty="0"/>
          </a:p>
        </p:txBody>
      </p:sp>
      <p:sp>
        <p:nvSpPr>
          <p:cNvPr id="3" name="Content Placeholder 2"/>
          <p:cNvSpPr>
            <a:spLocks noGrp="1"/>
          </p:cNvSpPr>
          <p:nvPr>
            <p:ph idx="1"/>
          </p:nvPr>
        </p:nvSpPr>
        <p:spPr/>
        <p:txBody>
          <a:bodyPr>
            <a:normAutofit/>
          </a:bodyPr>
          <a:lstStyle/>
          <a:p>
            <a:r>
              <a:rPr lang="bg-BG" sz="2400" dirty="0" smtClean="0"/>
              <a:t>Вероятност за сексуално насилие, когато родителят или друг грижещ се за детето:</a:t>
            </a:r>
            <a:endParaRPr lang="en-US" dirty="0" smtClean="0"/>
          </a:p>
          <a:p>
            <a:pPr lvl="1"/>
            <a:r>
              <a:rPr lang="bg-BG" dirty="0"/>
              <a:t>защитава неправомерно детето или силно ограничава контакта на детето с други деца, особено от противоположния </a:t>
            </a:r>
            <a:r>
              <a:rPr lang="bg-BG" dirty="0" smtClean="0"/>
              <a:t>пол</a:t>
            </a:r>
          </a:p>
          <a:p>
            <a:pPr lvl="1"/>
            <a:r>
              <a:rPr lang="bg-BG" dirty="0" smtClean="0"/>
              <a:t>държи се потайно </a:t>
            </a:r>
            <a:r>
              <a:rPr lang="bg-BG" dirty="0"/>
              <a:t>и </a:t>
            </a:r>
            <a:r>
              <a:rPr lang="bg-BG" dirty="0" smtClean="0"/>
              <a:t>се изолира</a:t>
            </a:r>
          </a:p>
          <a:p>
            <a:pPr lvl="1"/>
            <a:r>
              <a:rPr lang="bg-BG" dirty="0" smtClean="0"/>
              <a:t>ревнува детето от другите</a:t>
            </a:r>
            <a:r>
              <a:rPr lang="en-US" dirty="0" smtClean="0"/>
              <a:t>is </a:t>
            </a:r>
            <a:endParaRPr lang="bg-BG" dirty="0" smtClean="0"/>
          </a:p>
          <a:p>
            <a:pPr lvl="1"/>
            <a:r>
              <a:rPr lang="bg-BG" dirty="0" smtClean="0"/>
              <a:t>контролира семейните членове</a:t>
            </a:r>
            <a:endParaRPr lang="en-US" dirty="0"/>
          </a:p>
          <a:p>
            <a:pPr lvl="1"/>
            <a:r>
              <a:rPr lang="bg-BG" dirty="0" smtClean="0"/>
              <a:t>демонстрира изключително влияние върху детето</a:t>
            </a:r>
            <a:endParaRPr lang="en-US" dirty="0" smtClean="0"/>
          </a:p>
        </p:txBody>
      </p:sp>
      <p:sp>
        <p:nvSpPr>
          <p:cNvPr id="4" name="Rectangle 3"/>
          <p:cNvSpPr/>
          <p:nvPr/>
        </p:nvSpPr>
        <p:spPr>
          <a:xfrm>
            <a:off x="8276897" y="113203"/>
            <a:ext cx="3673365" cy="954107"/>
          </a:xfrm>
          <a:prstGeom prst="rect">
            <a:avLst/>
          </a:prstGeom>
        </p:spPr>
        <p:txBody>
          <a:bodyPr wrap="square">
            <a:spAutoFit/>
          </a:bodyPr>
          <a:lstStyle/>
          <a:p>
            <a:endParaRPr lang="bg-BG" sz="2800" b="1" dirty="0" smtClean="0">
              <a:solidFill>
                <a:schemeClr val="accent2"/>
              </a:solidFill>
              <a:latin typeface="Tekton Pro" pitchFamily="34" charset="0"/>
              <a:cs typeface="Segoe UI Light" panose="020B0502040204020203" pitchFamily="34" charset="0"/>
            </a:endParaRPr>
          </a:p>
          <a:p>
            <a:r>
              <a:rPr lang="bg-BG" sz="2800" b="1" dirty="0" smtClean="0">
                <a:solidFill>
                  <a:schemeClr val="accent2"/>
                </a:solidFill>
                <a:latin typeface="Tekton Pro" pitchFamily="34" charset="0"/>
                <a:cs typeface="Segoe UI Light" panose="020B0502040204020203" pitchFamily="34" charset="0"/>
              </a:rPr>
              <a:t>Сексуално насилие</a:t>
            </a:r>
            <a:endParaRPr lang="en-US" sz="2800" b="1" dirty="0">
              <a:solidFill>
                <a:schemeClr val="accent2"/>
              </a:solidFill>
              <a:latin typeface="Tekton Pro" pitchFamily="34" charset="0"/>
            </a:endParaRPr>
          </a:p>
        </p:txBody>
      </p:sp>
    </p:spTree>
    <p:extLst>
      <p:ext uri="{BB962C8B-B14F-4D97-AF65-F5344CB8AC3E}">
        <p14:creationId xmlns="" xmlns:p14="http://schemas.microsoft.com/office/powerpoint/2010/main" val="1228821473"/>
      </p:ext>
    </p:extLst>
  </p:cSld>
  <p:clrMapOvr>
    <a:masterClrMapping/>
  </p:clrMapOvr>
  <p:transition>
    <p:split orient="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229710" y="2382561"/>
            <a:ext cx="9475076" cy="769441"/>
          </a:xfrm>
          <a:prstGeom prst="rect">
            <a:avLst/>
          </a:prstGeom>
        </p:spPr>
        <p:txBody>
          <a:bodyPr wrap="square">
            <a:spAutoFit/>
          </a:bodyPr>
          <a:lstStyle/>
          <a:p>
            <a:r>
              <a:rPr lang="bg-BG" sz="4400" b="1" dirty="0" smtClean="0">
                <a:solidFill>
                  <a:schemeClr val="tx2"/>
                </a:solidFill>
                <a:latin typeface="Segoe UI Light" panose="020B0502040204020203" pitchFamily="34" charset="0"/>
                <a:ea typeface="+mj-ea"/>
                <a:cs typeface="Segoe UI Light" panose="020B0502040204020203" pitchFamily="34" charset="0"/>
              </a:rPr>
              <a:t>Признаци на психологично насилие</a:t>
            </a:r>
            <a:endParaRPr lang="en-US" sz="4400" b="1" dirty="0" smtClean="0">
              <a:solidFill>
                <a:schemeClr val="tx2"/>
              </a:solidFill>
              <a:latin typeface="Segoe UI Light" panose="020B0502040204020203" pitchFamily="34" charset="0"/>
              <a:ea typeface="+mj-ea"/>
              <a:cs typeface="Segoe UI Light" panose="020B0502040204020203" pitchFamily="34" charset="0"/>
            </a:endParaRPr>
          </a:p>
        </p:txBody>
      </p:sp>
    </p:spTree>
    <p:extLst>
      <p:ext uri="{BB962C8B-B14F-4D97-AF65-F5344CB8AC3E}">
        <p14:creationId xmlns="" xmlns:p14="http://schemas.microsoft.com/office/powerpoint/2010/main" val="2920389010"/>
      </p:ext>
    </p:extLst>
  </p:cSld>
  <p:clrMapOvr>
    <a:masterClrMapping/>
  </p:clrMapOvr>
  <p:transition>
    <p:dissolv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Поведенчески индикатори</a:t>
            </a:r>
            <a:endParaRPr lang="el-GR" dirty="0"/>
          </a:p>
        </p:txBody>
      </p:sp>
      <p:sp>
        <p:nvSpPr>
          <p:cNvPr id="3" name="Content Placeholder 2"/>
          <p:cNvSpPr>
            <a:spLocks noGrp="1"/>
          </p:cNvSpPr>
          <p:nvPr>
            <p:ph idx="1"/>
          </p:nvPr>
        </p:nvSpPr>
        <p:spPr>
          <a:xfrm>
            <a:off x="838199" y="1551011"/>
            <a:ext cx="11353801" cy="4653023"/>
          </a:xfrm>
        </p:spPr>
        <p:txBody>
          <a:bodyPr>
            <a:noAutofit/>
          </a:bodyPr>
          <a:lstStyle/>
          <a:p>
            <a:r>
              <a:rPr lang="bg-BG" sz="2000" dirty="0"/>
              <a:t>Съобщава за липса на привързаност към </a:t>
            </a:r>
            <a:r>
              <a:rPr lang="bg-BG" sz="2000" dirty="0" smtClean="0"/>
              <a:t>родителя</a:t>
            </a:r>
          </a:p>
          <a:p>
            <a:r>
              <a:rPr lang="bg-BG" sz="2000" dirty="0" smtClean="0"/>
              <a:t>Липсва близост към родителя</a:t>
            </a:r>
            <a:endParaRPr lang="en-US" sz="2000" dirty="0" smtClean="0"/>
          </a:p>
          <a:p>
            <a:r>
              <a:rPr lang="bg-BG" sz="2000" dirty="0"/>
              <a:t>Самоуспокояващи движения като люлеене </a:t>
            </a:r>
            <a:r>
              <a:rPr lang="bg-BG" sz="2000" dirty="0" smtClean="0"/>
              <a:t>напред-назад, смучене </a:t>
            </a:r>
            <a:r>
              <a:rPr lang="bg-BG" sz="2000" dirty="0"/>
              <a:t>на </a:t>
            </a:r>
            <a:r>
              <a:rPr lang="bg-BG" sz="2000" dirty="0" smtClean="0"/>
              <a:t>палеца</a:t>
            </a:r>
          </a:p>
          <a:p>
            <a:r>
              <a:rPr lang="bg-BG" sz="2000" dirty="0" smtClean="0"/>
              <a:t>Страх от промяна</a:t>
            </a:r>
            <a:endParaRPr lang="en-US" sz="2000" dirty="0" smtClean="0"/>
          </a:p>
          <a:p>
            <a:r>
              <a:rPr lang="bg-BG" sz="2000" dirty="0" smtClean="0"/>
              <a:t>Склонност към бягства</a:t>
            </a:r>
            <a:endParaRPr lang="en-US" sz="2000" dirty="0"/>
          </a:p>
          <a:p>
            <a:r>
              <a:rPr lang="bg-BG" sz="2000" dirty="0" smtClean="0"/>
              <a:t>Повърхностни взаимоотношения/самота</a:t>
            </a:r>
            <a:endParaRPr lang="en-US" sz="2000" dirty="0" smtClean="0"/>
          </a:p>
          <a:p>
            <a:r>
              <a:rPr lang="bg-BG" sz="2000" dirty="0"/>
              <a:t>Показва слаб интерес към приятели и </a:t>
            </a:r>
            <a:r>
              <a:rPr lang="bg-BG" sz="2000" dirty="0" smtClean="0"/>
              <a:t>дейности</a:t>
            </a:r>
          </a:p>
          <a:p>
            <a:r>
              <a:rPr lang="bg-BG" sz="2000" dirty="0" smtClean="0"/>
              <a:t>Търсене на внимание</a:t>
            </a:r>
            <a:endParaRPr lang="en-US" sz="2000" dirty="0" smtClean="0"/>
          </a:p>
          <a:p>
            <a:r>
              <a:rPr lang="bg-BG" sz="2000" dirty="0" smtClean="0"/>
              <a:t>Справя се зле в училище</a:t>
            </a:r>
            <a:endParaRPr lang="en-US" sz="2000" dirty="0" smtClean="0"/>
          </a:p>
          <a:p>
            <a:r>
              <a:rPr lang="bg-BG" sz="2000" dirty="0" smtClean="0"/>
              <a:t>Девиантно поведение</a:t>
            </a:r>
            <a:endParaRPr lang="en-US" sz="2000" dirty="0" smtClean="0"/>
          </a:p>
          <a:p>
            <a:r>
              <a:rPr lang="ru-RU" sz="2000" dirty="0"/>
              <a:t>Екстремно поведение, </a:t>
            </a:r>
            <a:r>
              <a:rPr lang="ru-RU" sz="2000" dirty="0" smtClean="0"/>
              <a:t>твърде </a:t>
            </a:r>
            <a:r>
              <a:rPr lang="ru-RU" sz="2000" dirty="0"/>
              <a:t>взискателно, екстремна пасивност или агресия</a:t>
            </a:r>
            <a:endParaRPr lang="en-US" sz="2000" dirty="0" smtClean="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8519887" y="2779155"/>
            <a:ext cx="2878942" cy="26782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smtClean="0"/>
              <a:t>…</a:t>
            </a:r>
            <a:r>
              <a:rPr lang="bg-BG" sz="2800" dirty="0"/>
              <a:t>списъкът включва много от </a:t>
            </a:r>
            <a:r>
              <a:rPr lang="bg-BG" sz="2800" dirty="0" smtClean="0"/>
              <a:t>признаците</a:t>
            </a:r>
            <a:r>
              <a:rPr lang="bg-BG" sz="2800" dirty="0"/>
              <a:t>, изброени </a:t>
            </a:r>
            <a:r>
              <a:rPr lang="bg-BG" sz="2800" dirty="0" smtClean="0"/>
              <a:t>при </a:t>
            </a:r>
            <a:r>
              <a:rPr lang="bg-BG" sz="2800" dirty="0"/>
              <a:t>останалите видове </a:t>
            </a:r>
            <a:r>
              <a:rPr lang="bg-BG" sz="2800" dirty="0" smtClean="0"/>
              <a:t>НПД</a:t>
            </a:r>
            <a:endParaRPr lang="el-GR" sz="2800" dirty="0"/>
          </a:p>
        </p:txBody>
      </p:sp>
      <p:sp>
        <p:nvSpPr>
          <p:cNvPr id="5" name="Rectangle 4"/>
          <p:cNvSpPr/>
          <p:nvPr/>
        </p:nvSpPr>
        <p:spPr>
          <a:xfrm>
            <a:off x="7265324" y="265603"/>
            <a:ext cx="4688674" cy="584775"/>
          </a:xfrm>
          <a:prstGeom prst="rect">
            <a:avLst/>
          </a:prstGeom>
        </p:spPr>
        <p:txBody>
          <a:bodyPr wrap="square">
            <a:spAutoFit/>
          </a:bodyPr>
          <a:lstStyle/>
          <a:p>
            <a:r>
              <a:rPr lang="bg-BG" sz="3200" dirty="0" smtClean="0">
                <a:solidFill>
                  <a:schemeClr val="accent2"/>
                </a:solidFill>
                <a:latin typeface="Tekton Pro" pitchFamily="34" charset="0"/>
                <a:cs typeface="Segoe UI Light" panose="020B0502040204020203" pitchFamily="34" charset="0"/>
              </a:rPr>
              <a:t>Психологично насилие</a:t>
            </a:r>
            <a:endParaRPr lang="en-US" sz="3200" dirty="0">
              <a:solidFill>
                <a:schemeClr val="accent2"/>
              </a:solidFill>
              <a:latin typeface="Tekton Pro" pitchFamily="34" charset="0"/>
            </a:endParaRPr>
          </a:p>
        </p:txBody>
      </p:sp>
    </p:spTree>
    <p:extLst>
      <p:ext uri="{BB962C8B-B14F-4D97-AF65-F5344CB8AC3E}">
        <p14:creationId xmlns="" xmlns:p14="http://schemas.microsoft.com/office/powerpoint/2010/main"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Поведенчески индикатори</a:t>
            </a:r>
            <a:endParaRPr lang="el-GR" dirty="0"/>
          </a:p>
        </p:txBody>
      </p:sp>
      <p:sp>
        <p:nvSpPr>
          <p:cNvPr id="3" name="Content Placeholder 2"/>
          <p:cNvSpPr>
            <a:spLocks noGrp="1"/>
          </p:cNvSpPr>
          <p:nvPr>
            <p:ph idx="1"/>
          </p:nvPr>
        </p:nvSpPr>
        <p:spPr>
          <a:xfrm>
            <a:off x="838199" y="1551011"/>
            <a:ext cx="8305801" cy="4653023"/>
          </a:xfrm>
        </p:spPr>
        <p:txBody>
          <a:bodyPr>
            <a:noAutofit/>
          </a:bodyPr>
          <a:lstStyle/>
          <a:p>
            <a:r>
              <a:rPr lang="bg-BG" sz="2000" dirty="0" smtClean="0"/>
              <a:t>Непрекъснато се тревожи, че прави нещо нередно</a:t>
            </a:r>
            <a:endParaRPr lang="en-US" sz="2000" dirty="0" smtClean="0"/>
          </a:p>
          <a:p>
            <a:r>
              <a:rPr lang="bg-BG" sz="2000" dirty="0"/>
              <a:t>Забавяне във физическото или емоционалното </a:t>
            </a:r>
            <a:r>
              <a:rPr lang="bg-BG" sz="2000" dirty="0" smtClean="0"/>
              <a:t>развитие</a:t>
            </a:r>
          </a:p>
          <a:p>
            <a:r>
              <a:rPr lang="bg-BG" sz="2000" dirty="0" smtClean="0"/>
              <a:t>Езиково-говорни проблеми, обучителни затруднения </a:t>
            </a:r>
          </a:p>
          <a:p>
            <a:r>
              <a:rPr lang="bg-BG" sz="2000" dirty="0"/>
              <a:t>Внезапна поява на говорни затруднения (т.е. заекване</a:t>
            </a:r>
            <a:r>
              <a:rPr lang="en-US" sz="2000" dirty="0" smtClean="0"/>
              <a:t>)</a:t>
            </a:r>
          </a:p>
          <a:p>
            <a:r>
              <a:rPr lang="en-US" sz="2000" dirty="0" smtClean="0"/>
              <a:t>Urination and Defecation outside normative patterns</a:t>
            </a:r>
          </a:p>
          <a:p>
            <a:r>
              <a:rPr lang="bg-BG" sz="2000" dirty="0"/>
              <a:t>Промени в настроението, включително депресивни епизоди </a:t>
            </a:r>
            <a:endParaRPr lang="bg-BG" sz="2000" dirty="0" smtClean="0"/>
          </a:p>
          <a:p>
            <a:r>
              <a:rPr lang="bg-BG" sz="2000" dirty="0" smtClean="0"/>
              <a:t>Главоболие и болки в корема с неясна етиология</a:t>
            </a:r>
            <a:endParaRPr lang="en-US" sz="2000" dirty="0" smtClean="0"/>
          </a:p>
          <a:p>
            <a:r>
              <a:rPr lang="bg-BG" sz="2000" dirty="0" smtClean="0"/>
              <a:t>Анорексия/булимия/повръщане</a:t>
            </a:r>
            <a:endParaRPr lang="en-US" sz="2000" dirty="0" smtClean="0"/>
          </a:p>
          <a:p>
            <a:r>
              <a:rPr lang="bg-BG" sz="2000" dirty="0" smtClean="0"/>
              <a:t>Депресия и ниска самооценка  </a:t>
            </a:r>
          </a:p>
          <a:p>
            <a:r>
              <a:rPr lang="bg-BG" sz="2000" dirty="0"/>
              <a:t>Инциденти </a:t>
            </a:r>
            <a:r>
              <a:rPr lang="bg-BG" sz="2000" dirty="0" smtClean="0"/>
              <a:t>на </a:t>
            </a:r>
            <a:r>
              <a:rPr lang="bg-BG" sz="2000" dirty="0"/>
              <a:t>самонараняване / опит за самоубийство</a:t>
            </a:r>
            <a:endParaRPr lang="en-US" sz="2000" dirty="0" smtClean="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8519887" y="2663043"/>
            <a:ext cx="2878942" cy="26782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smtClean="0"/>
              <a:t>…</a:t>
            </a:r>
            <a:r>
              <a:rPr lang="bg-BG" sz="2800" dirty="0"/>
              <a:t>списъкът включва много от признаците, изброени при останалите видове НПД</a:t>
            </a:r>
            <a:endParaRPr lang="el-GR" sz="2800" dirty="0"/>
          </a:p>
        </p:txBody>
      </p:sp>
      <p:sp>
        <p:nvSpPr>
          <p:cNvPr id="5" name="Rectangle 4"/>
          <p:cNvSpPr/>
          <p:nvPr/>
        </p:nvSpPr>
        <p:spPr>
          <a:xfrm>
            <a:off x="7165571" y="265603"/>
            <a:ext cx="6150017"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Психологично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
            </a:r>
            <a:br>
              <a:rPr lang="ru-RU" dirty="0"/>
            </a:br>
            <a:r>
              <a:rPr lang="ru-RU" b="1" dirty="0"/>
              <a:t/>
            </a:r>
            <a:br>
              <a:rPr lang="ru-RU" b="1" dirty="0"/>
            </a:br>
            <a:r>
              <a:rPr lang="ru-RU" dirty="0"/>
              <a:t>Отношение на родителите / </a:t>
            </a:r>
            <a:r>
              <a:rPr lang="ru-RU" dirty="0" smtClean="0"/>
              <a:t>грижещите се за детето</a:t>
            </a:r>
            <a:br>
              <a:rPr lang="ru-RU" dirty="0" smtClean="0"/>
            </a:br>
            <a:endParaRPr lang="ru-RU" dirty="0"/>
          </a:p>
        </p:txBody>
      </p:sp>
      <p:sp>
        <p:nvSpPr>
          <p:cNvPr id="3" name="Content Placeholder 2"/>
          <p:cNvSpPr>
            <a:spLocks noGrp="1"/>
          </p:cNvSpPr>
          <p:nvPr>
            <p:ph idx="1"/>
          </p:nvPr>
        </p:nvSpPr>
        <p:spPr/>
        <p:txBody>
          <a:bodyPr>
            <a:normAutofit/>
          </a:bodyPr>
          <a:lstStyle/>
          <a:p>
            <a:r>
              <a:rPr lang="bg-BG" sz="2400" dirty="0"/>
              <a:t>Помислете за </a:t>
            </a:r>
            <a:r>
              <a:rPr lang="bg-BG" sz="2400" dirty="0" smtClean="0"/>
              <a:t>възможно психологическо </a:t>
            </a:r>
            <a:r>
              <a:rPr lang="bg-BG" sz="2400" dirty="0"/>
              <a:t>насилие, когато родителят или друг </a:t>
            </a:r>
            <a:r>
              <a:rPr lang="bg-BG" sz="2400" dirty="0" smtClean="0"/>
              <a:t>грижещ се за детето</a:t>
            </a:r>
          </a:p>
          <a:p>
            <a:r>
              <a:rPr lang="bg-BG" sz="2400" dirty="0"/>
              <a:t>постоянно обвинява, </a:t>
            </a:r>
            <a:r>
              <a:rPr lang="bg-BG" sz="2400" dirty="0" smtClean="0"/>
              <a:t>унижава </a:t>
            </a:r>
            <a:r>
              <a:rPr lang="bg-BG" sz="2400" dirty="0"/>
              <a:t>или хули </a:t>
            </a:r>
            <a:r>
              <a:rPr lang="bg-BG" sz="2400" dirty="0" smtClean="0"/>
              <a:t>детето</a:t>
            </a:r>
          </a:p>
          <a:p>
            <a:r>
              <a:rPr lang="bg-BG" sz="2400" dirty="0"/>
              <a:t>не е загрижен за детето и отказва </a:t>
            </a:r>
            <a:r>
              <a:rPr lang="bg-BG" sz="2400" dirty="0" smtClean="0"/>
              <a:t>предлагана помощ относно проблемите </a:t>
            </a:r>
            <a:r>
              <a:rPr lang="bg-BG" sz="2400" dirty="0"/>
              <a:t>на </a:t>
            </a:r>
            <a:r>
              <a:rPr lang="bg-BG" sz="2400" dirty="0" smtClean="0"/>
              <a:t>детето</a:t>
            </a:r>
          </a:p>
          <a:p>
            <a:r>
              <a:rPr lang="bg-BG" sz="2400" dirty="0"/>
              <a:t>отхвърля открито детето</a:t>
            </a:r>
            <a:endParaRPr lang="el-GR" sz="2200" dirty="0"/>
          </a:p>
        </p:txBody>
      </p:sp>
      <p:sp>
        <p:nvSpPr>
          <p:cNvPr id="4" name="Rectangle 3"/>
          <p:cNvSpPr/>
          <p:nvPr/>
        </p:nvSpPr>
        <p:spPr>
          <a:xfrm>
            <a:off x="7481455" y="265602"/>
            <a:ext cx="5135863"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Психологично насилие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93910078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3" y="2382561"/>
            <a:ext cx="9140914" cy="769441"/>
          </a:xfrm>
          <a:prstGeom prst="rect">
            <a:avLst/>
          </a:prstGeom>
        </p:spPr>
        <p:txBody>
          <a:bodyPr wrap="square">
            <a:spAutoFit/>
          </a:bodyPr>
          <a:lstStyle/>
          <a:p>
            <a:r>
              <a:rPr lang="bg-BG" sz="4400" dirty="0" smtClean="0">
                <a:solidFill>
                  <a:srgbClr val="0070C0"/>
                </a:solidFill>
                <a:latin typeface="Segoe UI Light" panose="020B0502040204020203" pitchFamily="34" charset="0"/>
                <a:ea typeface="+mj-ea"/>
                <a:cs typeface="Segoe UI Light" panose="020B0502040204020203" pitchFamily="34" charset="0"/>
              </a:rPr>
              <a:t>Признаци на пренебрегване</a:t>
            </a:r>
            <a:endParaRPr lang="en-US" sz="4400" dirty="0" smtClean="0">
              <a:solidFill>
                <a:srgbClr val="0070C0"/>
              </a:solidFill>
              <a:latin typeface="Segoe UI Light" panose="020B0502040204020203" pitchFamily="34" charset="0"/>
              <a:ea typeface="+mj-ea"/>
              <a:cs typeface="Segoe UI Light" panose="020B0502040204020203" pitchFamily="34" charset="0"/>
            </a:endParaRPr>
          </a:p>
        </p:txBody>
      </p:sp>
    </p:spTree>
    <p:extLst>
      <p:ext uri="{BB962C8B-B14F-4D97-AF65-F5344CB8AC3E}">
        <p14:creationId xmlns="" xmlns:p14="http://schemas.microsoft.com/office/powerpoint/2010/main" val="1162400914"/>
      </p:ext>
    </p:extLst>
  </p:cSld>
  <p:clrMapOvr>
    <a:masterClrMapping/>
  </p:clrMapOvr>
  <p:transition>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Външен вид</a:t>
            </a:r>
            <a:endParaRPr lang="el-GR" dirty="0"/>
          </a:p>
        </p:txBody>
      </p:sp>
      <p:sp>
        <p:nvSpPr>
          <p:cNvPr id="3" name="Content Placeholder 2"/>
          <p:cNvSpPr>
            <a:spLocks noGrp="1"/>
          </p:cNvSpPr>
          <p:nvPr>
            <p:ph idx="1"/>
          </p:nvPr>
        </p:nvSpPr>
        <p:spPr/>
        <p:txBody>
          <a:bodyPr>
            <a:normAutofit/>
          </a:bodyPr>
          <a:lstStyle/>
          <a:p>
            <a:r>
              <a:rPr lang="bg-BG" sz="2400" dirty="0" smtClean="0"/>
              <a:t>Лоша лична хигиена</a:t>
            </a:r>
            <a:endParaRPr lang="en-US" sz="2400" dirty="0"/>
          </a:p>
          <a:p>
            <a:r>
              <a:rPr lang="bg-BG" sz="2400" dirty="0" smtClean="0"/>
              <a:t>Неподходящи за възрастта и сезона външен вид и дрехи</a:t>
            </a:r>
            <a:endParaRPr lang="en-US" sz="2400" dirty="0"/>
          </a:p>
          <a:p>
            <a:r>
              <a:rPr lang="bg-BG" sz="2400" dirty="0" smtClean="0"/>
              <a:t>Лоши </a:t>
            </a:r>
            <a:r>
              <a:rPr lang="bg-BG" sz="2400" dirty="0"/>
              <a:t>хранителни навици / нестихващ </a:t>
            </a:r>
            <a:r>
              <a:rPr lang="bg-BG" sz="2400" dirty="0" smtClean="0"/>
              <a:t>глад</a:t>
            </a:r>
          </a:p>
          <a:p>
            <a:r>
              <a:rPr lang="bg-BG" sz="2400" dirty="0" smtClean="0"/>
              <a:t>Чести инфекции</a:t>
            </a:r>
            <a:endParaRPr lang="en-US" sz="2400" dirty="0"/>
          </a:p>
          <a:p>
            <a:r>
              <a:rPr lang="bg-BG" sz="2400" dirty="0" smtClean="0"/>
              <a:t>Забавен растеж</a:t>
            </a:r>
            <a:endParaRPr lang="en-US" sz="2400" dirty="0"/>
          </a:p>
          <a:p>
            <a:r>
              <a:rPr lang="bg-BG" sz="2400" dirty="0" smtClean="0"/>
              <a:t>Незадоволени базисни нужди</a:t>
            </a:r>
            <a:endParaRPr lang="en-US" sz="2400" dirty="0"/>
          </a:p>
          <a:p>
            <a:r>
              <a:rPr lang="bg-BG" sz="2400" dirty="0" smtClean="0"/>
              <a:t>Често боледуване</a:t>
            </a:r>
            <a:endParaRPr lang="en-US" sz="2400" dirty="0"/>
          </a:p>
          <a:p>
            <a:r>
              <a:rPr lang="bg-BG" sz="2400" dirty="0"/>
              <a:t>Липса на необходимата медицинска или стоматологична помощ, имунизации или очила</a:t>
            </a:r>
            <a:endParaRPr lang="el-GR" sz="2400" dirty="0"/>
          </a:p>
        </p:txBody>
      </p:sp>
      <p:sp>
        <p:nvSpPr>
          <p:cNvPr id="4" name="Rectangle 3"/>
          <p:cNvSpPr/>
          <p:nvPr/>
        </p:nvSpPr>
        <p:spPr>
          <a:xfrm>
            <a:off x="6566521" y="251748"/>
            <a:ext cx="3280513" cy="584775"/>
          </a:xfrm>
          <a:prstGeom prst="rect">
            <a:avLst/>
          </a:prstGeom>
        </p:spPr>
        <p:txBody>
          <a:bodyPr wrap="none">
            <a:spAutoFit/>
          </a:bodyPr>
          <a:lstStyle/>
          <a:p>
            <a:r>
              <a:rPr lang="bg-BG" sz="3200" b="1" dirty="0" smtClean="0">
                <a:solidFill>
                  <a:schemeClr val="accent2"/>
                </a:solidFill>
                <a:latin typeface="Tekton Pro" pitchFamily="34" charset="0"/>
                <a:cs typeface="Segoe UI Light" panose="020B0502040204020203" pitchFamily="34" charset="0"/>
              </a:rPr>
              <a:t>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409815468"/>
      </p:ext>
    </p:extLst>
  </p:cSld>
  <p:clrMapOvr>
    <a:masterClrMapping/>
  </p:clrMapOvr>
  <p:transition>
    <p:pull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bg-BG" dirty="0" smtClean="0"/>
              <a:t>Признаци</a:t>
            </a:r>
            <a:endParaRPr lang="el-GR" dirty="0"/>
          </a:p>
        </p:txBody>
      </p:sp>
      <p:sp>
        <p:nvSpPr>
          <p:cNvPr id="3" name="Content Placeholder 2"/>
          <p:cNvSpPr>
            <a:spLocks noGrp="1"/>
          </p:cNvSpPr>
          <p:nvPr>
            <p:ph idx="1"/>
          </p:nvPr>
        </p:nvSpPr>
        <p:spPr/>
        <p:txBody>
          <a:bodyPr/>
          <a:lstStyle/>
          <a:p>
            <a:pPr marL="400050" lvl="1">
              <a:defRPr/>
            </a:pPr>
            <a:r>
              <a:rPr lang="bg-BG" dirty="0" smtClean="0"/>
              <a:t>Постоянии оплаквания от отпадналост, сънливост</a:t>
            </a:r>
            <a:endParaRPr lang="en-US" dirty="0"/>
          </a:p>
          <a:p>
            <a:pPr marL="400050" lvl="1">
              <a:defRPr/>
            </a:pPr>
            <a:r>
              <a:rPr lang="bg-BG" dirty="0" smtClean="0"/>
              <a:t>Лиса на енергия</a:t>
            </a:r>
            <a:endParaRPr lang="en-GB" dirty="0"/>
          </a:p>
          <a:p>
            <a:pPr marL="400050" lvl="1">
              <a:defRPr/>
            </a:pPr>
            <a:r>
              <a:rPr lang="bg-BG" dirty="0" smtClean="0"/>
              <a:t>Ниско/свръх тегло</a:t>
            </a:r>
            <a:endParaRPr lang="el-GR" dirty="0"/>
          </a:p>
          <a:p>
            <a:pPr marL="400050" lvl="1">
              <a:defRPr/>
            </a:pPr>
            <a:r>
              <a:rPr lang="bg-BG" dirty="0" smtClean="0">
                <a:cs typeface="Arial" charset="0"/>
              </a:rPr>
              <a:t>Лоша устна хигиена</a:t>
            </a:r>
            <a:endParaRPr lang="en-GB" dirty="0">
              <a:cs typeface="Arial" charset="0"/>
            </a:endParaRPr>
          </a:p>
          <a:p>
            <a:pPr marL="400050" lvl="1">
              <a:defRPr/>
            </a:pPr>
            <a:r>
              <a:rPr lang="bg-BG" dirty="0" smtClean="0"/>
              <a:t>Лоша миризма на тялото</a:t>
            </a:r>
            <a:endParaRPr lang="en-GB" dirty="0"/>
          </a:p>
          <a:p>
            <a:pPr marL="400050" lvl="1">
              <a:defRPr/>
            </a:pPr>
            <a:r>
              <a:rPr lang="bg-BG" dirty="0" smtClean="0"/>
              <a:t>Занемарени рани</a:t>
            </a:r>
            <a:endParaRPr lang="en-GB" dirty="0"/>
          </a:p>
          <a:p>
            <a:endParaRPr lang="el-GR" dirty="0"/>
          </a:p>
        </p:txBody>
      </p:sp>
      <p:sp>
        <p:nvSpPr>
          <p:cNvPr id="4" name="Rectangle 3"/>
          <p:cNvSpPr/>
          <p:nvPr/>
        </p:nvSpPr>
        <p:spPr>
          <a:xfrm>
            <a:off x="6566521" y="251748"/>
            <a:ext cx="3280513" cy="584775"/>
          </a:xfrm>
          <a:prstGeom prst="rect">
            <a:avLst/>
          </a:prstGeom>
        </p:spPr>
        <p:txBody>
          <a:bodyPr wrap="none">
            <a:spAutoFit/>
          </a:bodyPr>
          <a:lstStyle/>
          <a:p>
            <a:r>
              <a:rPr lang="bg-BG" sz="3200" b="1" dirty="0" smtClean="0">
                <a:solidFill>
                  <a:schemeClr val="accent2"/>
                </a:solidFill>
                <a:latin typeface="Tekton Pro" pitchFamily="34" charset="0"/>
                <a:cs typeface="Segoe UI Light" panose="020B0502040204020203" pitchFamily="34" charset="0"/>
              </a:rPr>
              <a:t>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031876344"/>
      </p:ext>
    </p:extLst>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Емоцинални признаци</a:t>
            </a:r>
            <a:endParaRPr lang="el-GR" dirty="0"/>
          </a:p>
        </p:txBody>
      </p:sp>
      <p:sp>
        <p:nvSpPr>
          <p:cNvPr id="3" name="Content Placeholder 2"/>
          <p:cNvSpPr>
            <a:spLocks noGrp="1"/>
          </p:cNvSpPr>
          <p:nvPr>
            <p:ph idx="1"/>
          </p:nvPr>
        </p:nvSpPr>
        <p:spPr>
          <a:ln>
            <a:solidFill>
              <a:schemeClr val="accent1"/>
            </a:solidFill>
          </a:ln>
        </p:spPr>
        <p:txBody>
          <a:bodyPr/>
          <a:lstStyle/>
          <a:p>
            <a:r>
              <a:rPr lang="bg-BG" dirty="0" smtClean="0"/>
              <a:t>Липса на енергия и жизненост</a:t>
            </a:r>
            <a:endParaRPr lang="en-US" dirty="0"/>
          </a:p>
          <a:p>
            <a:r>
              <a:rPr lang="bg-BG" dirty="0" smtClean="0"/>
              <a:t>Нежелание за игра</a:t>
            </a:r>
            <a:endParaRPr lang="en-US" dirty="0"/>
          </a:p>
          <a:p>
            <a:r>
              <a:rPr lang="bg-BG" dirty="0" smtClean="0"/>
              <a:t>Безразличие</a:t>
            </a:r>
            <a:endParaRPr lang="en-US" dirty="0"/>
          </a:p>
          <a:p>
            <a:r>
              <a:rPr lang="bg-BG" dirty="0"/>
              <a:t>Прекалена зависимост </a:t>
            </a:r>
            <a:r>
              <a:rPr lang="bg-BG" dirty="0" smtClean="0"/>
              <a:t>от възрастни, непрекъснато търсене </a:t>
            </a:r>
            <a:r>
              <a:rPr lang="bg-BG" dirty="0"/>
              <a:t>на </a:t>
            </a:r>
            <a:r>
              <a:rPr lang="bg-BG" dirty="0" smtClean="0"/>
              <a:t>одобрението им </a:t>
            </a:r>
          </a:p>
          <a:p>
            <a:r>
              <a:rPr lang="bg-BG" dirty="0" smtClean="0"/>
              <a:t>Ниско самочувствие, чувство на безполезност</a:t>
            </a:r>
            <a:endParaRPr lang="el-GR" dirty="0"/>
          </a:p>
        </p:txBody>
      </p:sp>
      <p:sp>
        <p:nvSpPr>
          <p:cNvPr id="4" name="Rectangle 3"/>
          <p:cNvSpPr/>
          <p:nvPr/>
        </p:nvSpPr>
        <p:spPr>
          <a:xfrm>
            <a:off x="6566521" y="251748"/>
            <a:ext cx="5478334" cy="584775"/>
          </a:xfrm>
          <a:prstGeom prst="rect">
            <a:avLst/>
          </a:prstGeom>
        </p:spPr>
        <p:txBody>
          <a:bodyPr wrap="square">
            <a:spAutoFit/>
          </a:bodyPr>
          <a:lstStyle/>
          <a:p>
            <a:r>
              <a:rPr lang="bg-BG" sz="3200" b="1" dirty="0" smtClean="0">
                <a:solidFill>
                  <a:schemeClr val="accent2"/>
                </a:solidFill>
                <a:latin typeface="Tekton Pro" pitchFamily="34" charset="0"/>
                <a:cs typeface="Segoe UI Light" panose="020B0502040204020203" pitchFamily="34" charset="0"/>
              </a:rPr>
              <a:t>                   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414915652"/>
      </p:ext>
    </p:extLst>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387365"/>
            <a:ext cx="7990491" cy="2033751"/>
          </a:xfrm>
        </p:spPr>
        <p:txBody>
          <a:bodyPr>
            <a:noAutofit/>
          </a:bodyPr>
          <a:lstStyle/>
          <a:p>
            <a:pPr marL="0" indent="0" fontAlgn="t">
              <a:buNone/>
            </a:pPr>
            <a:r>
              <a:rPr lang="bg-BG" sz="3000" dirty="0" smtClean="0">
                <a:latin typeface="Segoe UI Black" panose="020B0A02040204020203" pitchFamily="34" charset="0"/>
                <a:ea typeface="Segoe UI Black" panose="020B0A02040204020203" pitchFamily="34" charset="0"/>
              </a:rPr>
              <a:t>За насилие говорим само, когато има насилствени действия.</a:t>
            </a:r>
          </a:p>
          <a:p>
            <a:pPr marL="0" indent="0" fontAlgn="t">
              <a:buNone/>
            </a:pPr>
            <a:r>
              <a:rPr lang="bg-BG" sz="3000" dirty="0" smtClean="0">
                <a:latin typeface="Segoe UI Black" panose="020B0A02040204020203" pitchFamily="34" charset="0"/>
                <a:ea typeface="Segoe UI Black" panose="020B0A02040204020203" pitchFamily="34" charset="0"/>
              </a:rPr>
              <a:t>Насилието над деца е само физическо или сексуално</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939800" y="3452648"/>
            <a:ext cx="10405322" cy="2693509"/>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a:solidFill>
                  <a:schemeClr val="accent1"/>
                </a:solidFill>
                <a:latin typeface="Myriad Pro Bold"/>
              </a:rPr>
              <a:t>Факт</a:t>
            </a:r>
          </a:p>
          <a:p>
            <a:pPr marL="0" indent="0" fontAlgn="t">
              <a:buNone/>
            </a:pPr>
            <a:r>
              <a:rPr lang="bg-BG" sz="2000" dirty="0" smtClean="0"/>
              <a:t>Физическото насилие е само един тип от насилието над деца</a:t>
            </a:r>
            <a:r>
              <a:rPr lang="en-US" sz="2000" dirty="0" smtClean="0"/>
              <a:t>. </a:t>
            </a:r>
            <a:r>
              <a:rPr lang="bg-BG" sz="2000" dirty="0" smtClean="0"/>
              <a:t>Насилието над деца </a:t>
            </a:r>
            <a:r>
              <a:rPr lang="ru-RU" sz="2000" dirty="0" smtClean="0"/>
              <a:t>не </a:t>
            </a:r>
            <a:r>
              <a:rPr lang="ru-RU" sz="2000" dirty="0"/>
              <a:t>включва непременно насилие или гняв</a:t>
            </a:r>
            <a:r>
              <a:rPr lang="en-US" sz="2000" dirty="0" smtClean="0"/>
              <a:t>: </a:t>
            </a:r>
            <a:r>
              <a:rPr lang="bg-BG" sz="2000" dirty="0" smtClean="0"/>
              <a:t>пренебрегване</a:t>
            </a:r>
            <a:r>
              <a:rPr lang="en-US" sz="2000" dirty="0" smtClean="0"/>
              <a:t>, </a:t>
            </a:r>
            <a:r>
              <a:rPr lang="bg-BG" sz="2000" dirty="0" smtClean="0"/>
              <a:t>сексуално иемоционално насилие могат да нанесат също толкова щети</a:t>
            </a:r>
            <a:r>
              <a:rPr lang="en-US" sz="2000" dirty="0" smtClean="0"/>
              <a:t>, </a:t>
            </a:r>
            <a:r>
              <a:rPr lang="bg-BG" sz="2000" dirty="0" smtClean="0"/>
              <a:t>и тъй като те не винаги са явни оказването на необходимата помощ често се пропуска</a:t>
            </a:r>
            <a:r>
              <a:rPr lang="en-US" sz="2000" dirty="0" smtClean="0"/>
              <a:t>. </a:t>
            </a:r>
            <a:r>
              <a:rPr lang="ru-RU" sz="2000" dirty="0"/>
              <a:t>Следователно всички видове </a:t>
            </a:r>
            <a:r>
              <a:rPr lang="ru-RU" sz="2000" dirty="0" smtClean="0"/>
              <a:t>насилие </a:t>
            </a:r>
            <a:r>
              <a:rPr lang="ru-RU" sz="2000" dirty="0"/>
              <a:t>трябва да се приемат изключително </a:t>
            </a:r>
            <a:r>
              <a:rPr lang="ru-RU" sz="2000" dirty="0" smtClean="0"/>
              <a:t>сериозно. Насилието често </a:t>
            </a:r>
            <a:r>
              <a:rPr lang="ru-RU" sz="2000" dirty="0"/>
              <a:t>включва възрастни, които упражняват властта си над децата и </a:t>
            </a:r>
            <a:r>
              <a:rPr lang="ru-RU" sz="2000" dirty="0" smtClean="0"/>
              <a:t>се отнасят с тях като с  </a:t>
            </a:r>
            <a:r>
              <a:rPr lang="ru-RU" sz="2000" dirty="0"/>
              <a:t>предмети, вместо да зачитат техните </a:t>
            </a:r>
            <a:r>
              <a:rPr lang="ru-RU" sz="2000" dirty="0" smtClean="0"/>
              <a:t>права.</a:t>
            </a:r>
            <a:endParaRPr lang="en-US" sz="2000" dirty="0" smtClean="0"/>
          </a:p>
        </p:txBody>
      </p:sp>
      <p:sp>
        <p:nvSpPr>
          <p:cNvPr id="3" name="Rectangle 2"/>
          <p:cNvSpPr/>
          <p:nvPr/>
        </p:nvSpPr>
        <p:spPr>
          <a:xfrm>
            <a:off x="9331061" y="1940043"/>
            <a:ext cx="2146235"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bg-BG" dirty="0" smtClean="0"/>
              <a:t>Индикатори от когнитивната сфера</a:t>
            </a:r>
            <a:endParaRPr lang="el-GR" dirty="0"/>
          </a:p>
        </p:txBody>
      </p:sp>
      <p:sp>
        <p:nvSpPr>
          <p:cNvPr id="3" name="Content Placeholder 2"/>
          <p:cNvSpPr>
            <a:spLocks noGrp="1"/>
          </p:cNvSpPr>
          <p:nvPr>
            <p:ph idx="1"/>
          </p:nvPr>
        </p:nvSpPr>
        <p:spPr/>
        <p:txBody>
          <a:bodyPr/>
          <a:lstStyle/>
          <a:p>
            <a:r>
              <a:rPr lang="bg-BG" dirty="0" smtClean="0"/>
              <a:t>Лиса на напредък в училище</a:t>
            </a:r>
            <a:endParaRPr lang="en-US" dirty="0"/>
          </a:p>
          <a:p>
            <a:r>
              <a:rPr lang="bg-BG" dirty="0" smtClean="0"/>
              <a:t>Забавено езиково-говорно развитие</a:t>
            </a:r>
            <a:endParaRPr lang="en-US" dirty="0"/>
          </a:p>
          <a:p>
            <a:r>
              <a:rPr lang="bg-BG" dirty="0" smtClean="0"/>
              <a:t>Дефицит на вниманието</a:t>
            </a:r>
            <a:endParaRPr lang="en-US" dirty="0"/>
          </a:p>
          <a:p>
            <a:r>
              <a:rPr lang="bg-BG" dirty="0" smtClean="0"/>
              <a:t>Общо изоставане в развитието</a:t>
            </a:r>
            <a:endParaRPr lang="en-US" dirty="0"/>
          </a:p>
          <a:p>
            <a:r>
              <a:rPr lang="bg-BG" dirty="0" smtClean="0"/>
              <a:t>Лоши кинетични умения</a:t>
            </a:r>
            <a:endParaRPr lang="en-US" dirty="0"/>
          </a:p>
          <a:p>
            <a:r>
              <a:rPr lang="bg-BG" dirty="0" smtClean="0"/>
              <a:t>Лоша концентрация</a:t>
            </a:r>
            <a:endParaRPr lang="en-US" dirty="0"/>
          </a:p>
          <a:p>
            <a:r>
              <a:rPr lang="bg-BG" dirty="0" smtClean="0"/>
              <a:t>Обучителни трудности</a:t>
            </a:r>
            <a:endParaRPr lang="el-GR" dirty="0"/>
          </a:p>
        </p:txBody>
      </p:sp>
      <p:sp>
        <p:nvSpPr>
          <p:cNvPr id="4" name="Rectangle 3"/>
          <p:cNvSpPr/>
          <p:nvPr/>
        </p:nvSpPr>
        <p:spPr>
          <a:xfrm>
            <a:off x="6566521" y="251748"/>
            <a:ext cx="3280513" cy="584775"/>
          </a:xfrm>
          <a:prstGeom prst="rect">
            <a:avLst/>
          </a:prstGeom>
        </p:spPr>
        <p:txBody>
          <a:bodyPr wrap="none">
            <a:spAutoFit/>
          </a:bodyPr>
          <a:lstStyle/>
          <a:p>
            <a:r>
              <a:rPr lang="bg-BG" sz="3200" b="1" dirty="0" smtClean="0">
                <a:solidFill>
                  <a:schemeClr val="accent2"/>
                </a:solidFill>
                <a:latin typeface="Tekton Pro" pitchFamily="34" charset="0"/>
                <a:cs typeface="Segoe UI Light" panose="020B0502040204020203" pitchFamily="34" charset="0"/>
              </a:rPr>
              <a:t>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949854875"/>
      </p:ext>
    </p:extLst>
  </p:cSld>
  <p:clrMapOvr>
    <a:masterClrMapping/>
  </p:clrMapOvr>
  <p:transition>
    <p:pull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bg-BG" dirty="0" smtClean="0"/>
              <a:t>Поведенчески индикатори</a:t>
            </a:r>
            <a:endParaRPr lang="el-GR" dirty="0"/>
          </a:p>
        </p:txBody>
      </p:sp>
      <p:sp>
        <p:nvSpPr>
          <p:cNvPr id="3" name="Content Placeholder 2"/>
          <p:cNvSpPr>
            <a:spLocks noGrp="1"/>
          </p:cNvSpPr>
          <p:nvPr>
            <p:ph idx="1"/>
          </p:nvPr>
        </p:nvSpPr>
        <p:spPr/>
        <p:txBody>
          <a:bodyPr>
            <a:normAutofit fontScale="92500"/>
          </a:bodyPr>
          <a:lstStyle/>
          <a:p>
            <a:pPr>
              <a:lnSpc>
                <a:spcPts val="2600"/>
              </a:lnSpc>
              <a:defRPr/>
            </a:pPr>
            <a:r>
              <a:rPr lang="en-US" dirty="0"/>
              <a:t>The child refers to or reports lack of (parental/caregivers’) care</a:t>
            </a:r>
          </a:p>
          <a:p>
            <a:pPr>
              <a:lnSpc>
                <a:spcPts val="2600"/>
              </a:lnSpc>
              <a:defRPr/>
            </a:pPr>
            <a:r>
              <a:rPr lang="bg-BG" dirty="0" smtClean="0"/>
              <a:t>Чести отсъствия от училище</a:t>
            </a:r>
            <a:endParaRPr lang="el-GR" dirty="0"/>
          </a:p>
          <a:p>
            <a:pPr>
              <a:lnSpc>
                <a:spcPts val="2600"/>
              </a:lnSpc>
              <a:defRPr/>
            </a:pPr>
            <a:r>
              <a:rPr lang="bg-BG" dirty="0"/>
              <a:t>Постоянен глад, просия или кражба на храна или пари от </a:t>
            </a:r>
            <a:r>
              <a:rPr lang="bg-BG" dirty="0" smtClean="0"/>
              <a:t>съученици</a:t>
            </a:r>
          </a:p>
          <a:p>
            <a:pPr>
              <a:lnSpc>
                <a:spcPts val="2600"/>
              </a:lnSpc>
              <a:defRPr/>
            </a:pPr>
            <a:r>
              <a:rPr lang="bg-BG" dirty="0" smtClean="0"/>
              <a:t>Рисково поведение, злоупотреба с ПАВ</a:t>
            </a:r>
            <a:endParaRPr lang="en-GB" dirty="0"/>
          </a:p>
          <a:p>
            <a:pPr>
              <a:lnSpc>
                <a:spcPts val="2600"/>
              </a:lnSpc>
              <a:defRPr/>
            </a:pPr>
            <a:r>
              <a:rPr lang="bg-BG" dirty="0" smtClean="0"/>
              <a:t>Склонност към произшествия</a:t>
            </a:r>
            <a:endParaRPr lang="en-GB" dirty="0"/>
          </a:p>
          <a:p>
            <a:pPr>
              <a:lnSpc>
                <a:spcPts val="2600"/>
              </a:lnSpc>
              <a:defRPr/>
            </a:pPr>
            <a:r>
              <a:rPr lang="bg-BG" dirty="0" smtClean="0"/>
              <a:t>Неадеквани грижи за себе си</a:t>
            </a:r>
            <a:endParaRPr lang="en-GB" dirty="0"/>
          </a:p>
          <a:p>
            <a:pPr>
              <a:lnSpc>
                <a:spcPts val="2600"/>
              </a:lnSpc>
              <a:defRPr/>
            </a:pPr>
            <a:r>
              <a:rPr lang="bg-BG" dirty="0" smtClean="0"/>
              <a:t>Изпълнява „родителска“роля-грижа за по-малки братя и сестри</a:t>
            </a:r>
            <a:endParaRPr lang="en-US" dirty="0"/>
          </a:p>
          <a:p>
            <a:pPr>
              <a:lnSpc>
                <a:spcPts val="2600"/>
              </a:lnSpc>
              <a:defRPr/>
            </a:pPr>
            <a:r>
              <a:rPr lang="bg-BG" dirty="0" smtClean="0"/>
              <a:t>Ниско самочувствие</a:t>
            </a:r>
            <a:endParaRPr lang="en-US" dirty="0"/>
          </a:p>
          <a:p>
            <a:pPr>
              <a:lnSpc>
                <a:spcPts val="2600"/>
              </a:lnSpc>
              <a:defRPr/>
            </a:pPr>
            <a:r>
              <a:rPr lang="bg-BG" dirty="0" smtClean="0"/>
              <a:t>Девиантно поведение</a:t>
            </a:r>
            <a:endParaRPr lang="en-GB" dirty="0"/>
          </a:p>
        </p:txBody>
      </p:sp>
      <p:sp>
        <p:nvSpPr>
          <p:cNvPr id="4" name="Rectangle 3"/>
          <p:cNvSpPr/>
          <p:nvPr/>
        </p:nvSpPr>
        <p:spPr>
          <a:xfrm>
            <a:off x="6566521" y="251748"/>
            <a:ext cx="3280513" cy="584775"/>
          </a:xfrm>
          <a:prstGeom prst="rect">
            <a:avLst/>
          </a:prstGeom>
        </p:spPr>
        <p:txBody>
          <a:bodyPr wrap="none">
            <a:spAutoFit/>
          </a:bodyPr>
          <a:lstStyle/>
          <a:p>
            <a:r>
              <a:rPr lang="bg-BG" sz="3200" b="1" dirty="0" smtClean="0">
                <a:solidFill>
                  <a:schemeClr val="accent2"/>
                </a:solidFill>
                <a:latin typeface="Tekton Pro" pitchFamily="34" charset="0"/>
                <a:cs typeface="Segoe UI Light" panose="020B0502040204020203" pitchFamily="34" charset="0"/>
              </a:rPr>
              <a:t>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37936020"/>
      </p:ext>
    </p:extLst>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bg-BG" dirty="0" smtClean="0"/>
              <a:t>Отношение на родителите/грижещите се </a:t>
            </a:r>
            <a:endParaRPr lang="el-GR" dirty="0"/>
          </a:p>
        </p:txBody>
      </p:sp>
      <p:sp>
        <p:nvSpPr>
          <p:cNvPr id="3" name="Content Placeholder 2"/>
          <p:cNvSpPr>
            <a:spLocks noGrp="1"/>
          </p:cNvSpPr>
          <p:nvPr>
            <p:ph idx="1"/>
          </p:nvPr>
        </p:nvSpPr>
        <p:spPr/>
        <p:txBody>
          <a:bodyPr>
            <a:normAutofit/>
          </a:bodyPr>
          <a:lstStyle/>
          <a:p>
            <a:r>
              <a:rPr lang="bg-BG" sz="2400" dirty="0"/>
              <a:t>Обмислете </a:t>
            </a:r>
            <a:r>
              <a:rPr lang="bg-BG" sz="2400" dirty="0" smtClean="0"/>
              <a:t>възможност  </a:t>
            </a:r>
            <a:r>
              <a:rPr lang="bg-BG" sz="2400" dirty="0"/>
              <a:t>за пренебрегване, когато родителят или друг </a:t>
            </a:r>
            <a:r>
              <a:rPr lang="bg-BG" sz="2400" dirty="0" smtClean="0"/>
              <a:t>грижещ се за детето:</a:t>
            </a:r>
          </a:p>
          <a:p>
            <a:r>
              <a:rPr lang="bg-BG" sz="2200" dirty="0" smtClean="0"/>
              <a:t>проявява безразличие към детето</a:t>
            </a:r>
            <a:endParaRPr lang="en-US" sz="2200" dirty="0" smtClean="0"/>
          </a:p>
          <a:p>
            <a:pPr lvl="1"/>
            <a:r>
              <a:rPr lang="bg-BG" sz="2200" dirty="0" smtClean="0"/>
              <a:t>изглежда апатичен или депресивен</a:t>
            </a:r>
            <a:endParaRPr lang="en-US" sz="2200" dirty="0" smtClean="0"/>
          </a:p>
          <a:p>
            <a:pPr lvl="1"/>
            <a:r>
              <a:rPr lang="bg-BG" sz="2200" dirty="0" smtClean="0"/>
              <a:t>държи се неадекватно </a:t>
            </a:r>
          </a:p>
          <a:p>
            <a:pPr lvl="1"/>
            <a:r>
              <a:rPr lang="bg-BG" sz="2200" dirty="0" smtClean="0"/>
              <a:t>злоупотребява с алкохол или ПАВ</a:t>
            </a:r>
            <a:endParaRPr lang="el-GR" sz="2200" dirty="0"/>
          </a:p>
        </p:txBody>
      </p:sp>
      <p:sp>
        <p:nvSpPr>
          <p:cNvPr id="4" name="Rectangle 3"/>
          <p:cNvSpPr/>
          <p:nvPr/>
        </p:nvSpPr>
        <p:spPr>
          <a:xfrm>
            <a:off x="6566521" y="251748"/>
            <a:ext cx="3280513" cy="584775"/>
          </a:xfrm>
          <a:prstGeom prst="rect">
            <a:avLst/>
          </a:prstGeom>
        </p:spPr>
        <p:txBody>
          <a:bodyPr wrap="none">
            <a:spAutoFit/>
          </a:bodyPr>
          <a:lstStyle/>
          <a:p>
            <a:r>
              <a:rPr lang="bg-BG" sz="3200" b="1" dirty="0" smtClean="0">
                <a:solidFill>
                  <a:schemeClr val="accent2"/>
                </a:solidFill>
                <a:latin typeface="Tekton Pro" pitchFamily="34" charset="0"/>
                <a:cs typeface="Segoe UI Light" panose="020B0502040204020203" pitchFamily="34" charset="0"/>
              </a:rPr>
              <a:t>Пренебрегване</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2661011679"/>
      </p:ext>
    </p:extLst>
  </p:cSld>
  <p:clrMapOvr>
    <a:masterClrMapping/>
  </p:clrMapOvr>
  <p:transition>
    <p:pull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t>Поведенчески индикатори от родителя</a:t>
            </a:r>
            <a:endParaRPr lang="el-GR" dirty="0"/>
          </a:p>
        </p:txBody>
      </p:sp>
      <p:sp>
        <p:nvSpPr>
          <p:cNvPr id="3" name="Content Placeholder 2"/>
          <p:cNvSpPr>
            <a:spLocks noGrp="1"/>
          </p:cNvSpPr>
          <p:nvPr>
            <p:ph idx="1"/>
          </p:nvPr>
        </p:nvSpPr>
        <p:spPr>
          <a:xfrm>
            <a:off x="504497" y="1229710"/>
            <a:ext cx="11351172" cy="4649464"/>
          </a:xfrm>
        </p:spPr>
        <p:txBody>
          <a:bodyPr>
            <a:noAutofit/>
          </a:bodyPr>
          <a:lstStyle/>
          <a:p>
            <a:pPr marL="261938" indent="-261938">
              <a:lnSpc>
                <a:spcPct val="100000"/>
              </a:lnSpc>
              <a:spcBef>
                <a:spcPts val="600"/>
              </a:spcBef>
              <a:buNone/>
            </a:pPr>
            <a:r>
              <a:rPr lang="bg-BG" sz="2400" b="1" dirty="0"/>
              <a:t>Предупредителните знаци включват родител, който </a:t>
            </a:r>
            <a:r>
              <a:rPr lang="en-US" sz="2100" b="1" dirty="0" smtClean="0"/>
              <a:t>:</a:t>
            </a:r>
            <a:endParaRPr lang="en-US" sz="2100" b="1" dirty="0"/>
          </a:p>
          <a:p>
            <a:pPr marL="261938" indent="-261938">
              <a:lnSpc>
                <a:spcPct val="100000"/>
              </a:lnSpc>
              <a:spcBef>
                <a:spcPts val="600"/>
              </a:spcBef>
            </a:pPr>
            <a:r>
              <a:rPr lang="bg-BG" sz="2100" dirty="0" smtClean="0"/>
              <a:t>не е загрижен за детето</a:t>
            </a:r>
            <a:endParaRPr lang="en-US" sz="2100" dirty="0"/>
          </a:p>
          <a:p>
            <a:pPr marL="261938" indent="-261938">
              <a:lnSpc>
                <a:spcPct val="100000"/>
              </a:lnSpc>
              <a:spcBef>
                <a:spcPts val="600"/>
              </a:spcBef>
            </a:pPr>
            <a:r>
              <a:rPr lang="bg-BG" sz="2400" dirty="0"/>
              <a:t>и</a:t>
            </a:r>
            <a:r>
              <a:rPr lang="bg-BG" sz="2400" dirty="0" smtClean="0"/>
              <a:t>зглежда </a:t>
            </a:r>
            <a:r>
              <a:rPr lang="bg-BG" sz="2400" dirty="0"/>
              <a:t>неспособен да разпознае физически или емоционален стрес у </a:t>
            </a:r>
            <a:r>
              <a:rPr lang="bg-BG" sz="2400" dirty="0" smtClean="0"/>
              <a:t>детето</a:t>
            </a:r>
          </a:p>
          <a:p>
            <a:pPr marL="261938" indent="-261938">
              <a:lnSpc>
                <a:spcPct val="100000"/>
              </a:lnSpc>
              <a:spcBef>
                <a:spcPts val="600"/>
              </a:spcBef>
            </a:pPr>
            <a:r>
              <a:rPr lang="bg-BG" sz="2100" dirty="0" smtClean="0"/>
              <a:t>Обвинява детето за проблемите</a:t>
            </a:r>
            <a:endParaRPr lang="en-US" sz="2100" dirty="0"/>
          </a:p>
          <a:p>
            <a:pPr marL="261938" indent="-261938">
              <a:lnSpc>
                <a:spcPct val="100000"/>
              </a:lnSpc>
              <a:spcBef>
                <a:spcPts val="600"/>
              </a:spcBef>
            </a:pPr>
            <a:r>
              <a:rPr lang="bg-BG" sz="2400" dirty="0"/>
              <a:t>постоянно омаловажава или оскърбява детето и </a:t>
            </a:r>
            <a:r>
              <a:rPr lang="bg-BG" sz="2400" dirty="0" smtClean="0"/>
              <a:t>го описва с </a:t>
            </a:r>
            <a:r>
              <a:rPr lang="bg-BG" sz="2400" dirty="0"/>
              <a:t>отрицателни термини, като „безполезно“ или „зло</a:t>
            </a:r>
            <a:r>
              <a:rPr lang="bg-BG" sz="2400" dirty="0" smtClean="0"/>
              <a:t>“</a:t>
            </a:r>
            <a:endParaRPr lang="bg-BG" sz="2100" dirty="0" smtClean="0"/>
          </a:p>
          <a:p>
            <a:pPr marL="261938" indent="-261938">
              <a:lnSpc>
                <a:spcPct val="100000"/>
              </a:lnSpc>
              <a:spcBef>
                <a:spcPts val="600"/>
              </a:spcBef>
            </a:pPr>
            <a:r>
              <a:rPr lang="bg-BG" sz="2400" dirty="0"/>
              <a:t>очаква детето да му осигури внимание и грижи и изглежда ревнив към други членове на семейството, които получават внимание от </a:t>
            </a:r>
            <a:r>
              <a:rPr lang="bg-BG" sz="2400" dirty="0" smtClean="0"/>
              <a:t>детето</a:t>
            </a:r>
          </a:p>
          <a:p>
            <a:r>
              <a:rPr lang="ru-RU" sz="2400" dirty="0" smtClean="0"/>
              <a:t>използва </a:t>
            </a:r>
            <a:r>
              <a:rPr lang="ru-RU" sz="2400" dirty="0"/>
              <a:t>сурова физическа дисциплина</a:t>
            </a:r>
          </a:p>
          <a:p>
            <a:pPr marL="261938" indent="-261938">
              <a:lnSpc>
                <a:spcPct val="100000"/>
              </a:lnSpc>
              <a:spcBef>
                <a:spcPts val="600"/>
              </a:spcBef>
            </a:pPr>
            <a:r>
              <a:rPr lang="bg-BG" sz="2100" dirty="0" smtClean="0"/>
              <a:t> свръхизисквания към постиженията на детето</a:t>
            </a:r>
          </a:p>
          <a:p>
            <a:pPr marL="261938" indent="-261938">
              <a:lnSpc>
                <a:spcPct val="100000"/>
              </a:lnSpc>
              <a:spcBef>
                <a:spcPts val="600"/>
              </a:spcBef>
            </a:pPr>
            <a:r>
              <a:rPr lang="bg-BG" sz="2400" dirty="0"/>
              <a:t>силно ограничава контактите на детето с </a:t>
            </a:r>
            <a:r>
              <a:rPr lang="bg-BG" sz="2400" dirty="0" smtClean="0"/>
              <a:t>другите</a:t>
            </a:r>
          </a:p>
        </p:txBody>
      </p:sp>
    </p:spTree>
    <p:extLst>
      <p:ext uri="{BB962C8B-B14F-4D97-AF65-F5344CB8AC3E}">
        <p14:creationId xmlns="" xmlns:p14="http://schemas.microsoft.com/office/powerpoint/2010/main" val="16194835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bg-BG" dirty="0" smtClean="0"/>
              <a:t>Рискови фактори за НПД</a:t>
            </a:r>
            <a:endParaRPr lang="el-GR" dirty="0"/>
          </a:p>
        </p:txBody>
      </p:sp>
      <p:sp>
        <p:nvSpPr>
          <p:cNvPr id="3" name="Content Placeholder 2"/>
          <p:cNvSpPr>
            <a:spLocks noGrp="1"/>
          </p:cNvSpPr>
          <p:nvPr>
            <p:ph idx="1"/>
          </p:nvPr>
        </p:nvSpPr>
        <p:spPr>
          <a:xfrm>
            <a:off x="838200" y="1292772"/>
            <a:ext cx="10986370" cy="4758931"/>
          </a:xfrm>
        </p:spPr>
        <p:txBody>
          <a:bodyPr>
            <a:noAutofit/>
          </a:bodyPr>
          <a:lstStyle/>
          <a:p>
            <a:r>
              <a:rPr lang="bg-BG" altLang="el-GR" sz="2000" dirty="0" smtClean="0"/>
              <a:t>Липса на социална подкрепа </a:t>
            </a:r>
            <a:r>
              <a:rPr lang="bg-BG" altLang="el-GR" sz="2000" dirty="0"/>
              <a:t>за </a:t>
            </a:r>
            <a:r>
              <a:rPr lang="bg-BG" altLang="el-GR" sz="2000" dirty="0" smtClean="0"/>
              <a:t>семейството</a:t>
            </a:r>
          </a:p>
          <a:p>
            <a:r>
              <a:rPr lang="bg-BG" altLang="el-GR" sz="2000" dirty="0" smtClean="0"/>
              <a:t>Нисък социално-икономически статус и образование на родителите</a:t>
            </a:r>
            <a:endParaRPr lang="el-GR" altLang="el-GR" sz="2000" dirty="0"/>
          </a:p>
          <a:p>
            <a:r>
              <a:rPr lang="bg-BG" altLang="el-GR" sz="2000" dirty="0" smtClean="0"/>
              <a:t>Голямо семейство </a:t>
            </a:r>
            <a:r>
              <a:rPr lang="el-GR" altLang="el-GR" sz="2000" dirty="0" smtClean="0"/>
              <a:t>(&gt;</a:t>
            </a:r>
            <a:r>
              <a:rPr lang="el-GR" altLang="el-GR" sz="2000" dirty="0"/>
              <a:t>4 </a:t>
            </a:r>
            <a:r>
              <a:rPr lang="bg-BG" altLang="el-GR" sz="2000" dirty="0" smtClean="0"/>
              <a:t>деца</a:t>
            </a:r>
            <a:r>
              <a:rPr lang="el-GR" altLang="el-GR" sz="2000" dirty="0" smtClean="0"/>
              <a:t>)</a:t>
            </a:r>
            <a:endParaRPr lang="el-GR" altLang="el-GR" sz="2000" dirty="0"/>
          </a:p>
          <a:p>
            <a:r>
              <a:rPr lang="bg-BG" altLang="el-GR" sz="2000" dirty="0" smtClean="0"/>
              <a:t>Семейство с един родител</a:t>
            </a:r>
            <a:endParaRPr lang="el-GR" altLang="el-GR" sz="2000" dirty="0"/>
          </a:p>
          <a:p>
            <a:r>
              <a:rPr lang="bg-BG" altLang="el-GR" sz="2000" dirty="0" smtClean="0"/>
              <a:t>Твърде млади родители</a:t>
            </a:r>
            <a:endParaRPr lang="en-US" altLang="el-GR" sz="2000" dirty="0"/>
          </a:p>
          <a:p>
            <a:r>
              <a:rPr lang="en-US" altLang="el-GR" sz="2000" i="1" dirty="0" smtClean="0"/>
              <a:t>‘</a:t>
            </a:r>
            <a:r>
              <a:rPr lang="bg-BG" altLang="el-GR" sz="2000" i="1" dirty="0" smtClean="0"/>
              <a:t>“Трудно</a:t>
            </a:r>
            <a:r>
              <a:rPr lang="en-US" altLang="el-GR" sz="2000" i="1" dirty="0" smtClean="0"/>
              <a:t>’</a:t>
            </a:r>
            <a:r>
              <a:rPr lang="bg-BG" altLang="el-GR" sz="2000" i="1" dirty="0" smtClean="0"/>
              <a:t>“</a:t>
            </a:r>
            <a:r>
              <a:rPr lang="en-US" altLang="el-GR" sz="2000" dirty="0" smtClean="0"/>
              <a:t> </a:t>
            </a:r>
            <a:r>
              <a:rPr lang="bg-BG" altLang="el-GR" sz="2000" dirty="0" smtClean="0"/>
              <a:t>дете</a:t>
            </a:r>
            <a:endParaRPr lang="el-GR" altLang="el-GR" sz="2000" dirty="0"/>
          </a:p>
          <a:p>
            <a:r>
              <a:rPr lang="bg-BG" altLang="el-GR" sz="2000" dirty="0" smtClean="0"/>
              <a:t>Възраст на детето </a:t>
            </a:r>
            <a:r>
              <a:rPr lang="en-US" altLang="el-GR" sz="2000" dirty="0" smtClean="0"/>
              <a:t>: </a:t>
            </a:r>
            <a:r>
              <a:rPr lang="bg-BG" altLang="el-GR" sz="2000" dirty="0" smtClean="0"/>
              <a:t>бебе или тинейджър </a:t>
            </a:r>
          </a:p>
          <a:p>
            <a:r>
              <a:rPr lang="bg-BG" altLang="el-GR" sz="2000" dirty="0" smtClean="0"/>
              <a:t>Един или двамата родители:</a:t>
            </a:r>
            <a:endParaRPr lang="en-US" altLang="el-GR" sz="2000" dirty="0"/>
          </a:p>
          <a:p>
            <a:pPr lvl="1">
              <a:buClr>
                <a:schemeClr val="accent1"/>
              </a:buClr>
            </a:pPr>
            <a:r>
              <a:rPr lang="bg-BG" altLang="el-GR" sz="1900" dirty="0" smtClean="0"/>
              <a:t>Имат сериозна психична болест </a:t>
            </a:r>
          </a:p>
          <a:p>
            <a:pPr lvl="1">
              <a:buClr>
                <a:schemeClr val="accent1"/>
              </a:buClr>
            </a:pPr>
            <a:r>
              <a:rPr lang="bg-BG" altLang="el-GR" sz="1900" dirty="0" smtClean="0"/>
              <a:t>Имат зависимост към алкохол или ПАВ</a:t>
            </a:r>
            <a:endParaRPr lang="el-GR" altLang="el-GR" sz="1900" dirty="0"/>
          </a:p>
          <a:p>
            <a:pPr lvl="1">
              <a:buClr>
                <a:schemeClr val="accent1"/>
              </a:buClr>
            </a:pPr>
            <a:r>
              <a:rPr lang="bg-BG" altLang="el-GR" sz="1900" dirty="0" smtClean="0"/>
              <a:t>Имат асоциално поведенеи</a:t>
            </a:r>
            <a:endParaRPr lang="el-GR" altLang="el-GR" sz="1900" dirty="0"/>
          </a:p>
          <a:p>
            <a:pPr lvl="1">
              <a:buClr>
                <a:schemeClr val="accent1"/>
              </a:buClr>
            </a:pPr>
            <a:r>
              <a:rPr lang="bg-BG" altLang="el-GR" sz="1900" dirty="0" smtClean="0"/>
              <a:t>Имат тежко увреждане</a:t>
            </a:r>
          </a:p>
          <a:p>
            <a:pPr lvl="1">
              <a:buClr>
                <a:schemeClr val="accent1"/>
              </a:buClr>
            </a:pPr>
            <a:r>
              <a:rPr lang="bg-BG" altLang="el-GR" sz="1900" dirty="0" smtClean="0"/>
              <a:t>Били са жертва на ансилие в детството</a:t>
            </a:r>
            <a:endParaRPr lang="en-US" altLang="el-GR" sz="1900" dirty="0"/>
          </a:p>
        </p:txBody>
      </p:sp>
      <p:sp>
        <p:nvSpPr>
          <p:cNvPr id="6" name="Rounded Rectangle 5">
            <a:extLst>
              <a:ext uri="{FF2B5EF4-FFF2-40B4-BE49-F238E27FC236}">
                <a16:creationId xmlns="" xmlns:a16="http://schemas.microsoft.com/office/drawing/2014/main" id="{9CE5D471-4AE5-9A4A-BE9F-54F4DDD5487A}"/>
              </a:ext>
            </a:extLst>
          </p:cNvPr>
          <p:cNvSpPr/>
          <p:nvPr/>
        </p:nvSpPr>
        <p:spPr>
          <a:xfrm>
            <a:off x="8382000" y="1651001"/>
            <a:ext cx="2991634" cy="45772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l-GR" sz="2000" dirty="0">
                <a:latin typeface="Segoe UI Light" pitchFamily="34" charset="0"/>
                <a:cs typeface="Segoe UI Light" pitchFamily="34" charset="0"/>
                <a:sym typeface="Wingdings" pitchFamily="2" charset="2"/>
              </a:rPr>
              <a:t> </a:t>
            </a:r>
            <a:r>
              <a:rPr lang="bg-BG" sz="2000" dirty="0"/>
              <a:t>обикновено много от тези фактори се появяват </a:t>
            </a:r>
            <a:r>
              <a:rPr lang="bg-BG" sz="2000" dirty="0" smtClean="0"/>
              <a:t>едновременно</a:t>
            </a:r>
            <a:endParaRPr lang="el-GR" sz="2000" dirty="0">
              <a:latin typeface="Segoe UI Light" pitchFamily="34" charset="0"/>
              <a:cs typeface="Segoe UI Light" pitchFamily="34" charset="0"/>
            </a:endParaRPr>
          </a:p>
          <a:p>
            <a:pPr marL="285750" indent="-285750" algn="r">
              <a:buFont typeface="Wingdings" pitchFamily="2" charset="2"/>
              <a:buChar char="è"/>
              <a:defRPr/>
            </a:pPr>
            <a:r>
              <a:rPr lang="bg-BG" sz="2000" dirty="0"/>
              <a:t>те корелират с други известни детерминанти на нефункционален семеен контекст</a:t>
            </a:r>
            <a:endParaRPr lang="en-US" sz="2000" dirty="0">
              <a:latin typeface="Segoe UI Light" pitchFamily="34" charset="0"/>
              <a:cs typeface="Segoe UI Light" pitchFamily="34" charset="0"/>
              <a:sym typeface="Wingdings" pitchFamily="2" charset="2"/>
            </a:endParaRPr>
          </a:p>
          <a:p>
            <a:pPr algn="r">
              <a:defRPr/>
            </a:pPr>
            <a:r>
              <a:rPr lang="en-US" sz="2000" dirty="0" smtClean="0">
                <a:solidFill>
                  <a:srgbClr val="FFFF00"/>
                </a:solidFill>
                <a:latin typeface="Segoe UI Light" pitchFamily="34" charset="0"/>
                <a:cs typeface="Segoe UI Light" pitchFamily="34" charset="0"/>
              </a:rPr>
              <a:t>! </a:t>
            </a:r>
            <a:r>
              <a:rPr lang="bg-BG" sz="2000" dirty="0"/>
              <a:t>Наличието на едно или повече от тези условия не означава непременно </a:t>
            </a:r>
            <a:r>
              <a:rPr lang="bg-BG" sz="2000" dirty="0" smtClean="0"/>
              <a:t>НПД</a:t>
            </a:r>
            <a:endParaRPr lang="el-GR" sz="2000" dirty="0">
              <a:solidFill>
                <a:srgbClr val="FFFF00"/>
              </a:solidFill>
              <a:latin typeface="Segoe UI Light" pitchFamily="34" charset="0"/>
              <a:cs typeface="Segoe UI Light" pitchFamily="34" charset="0"/>
            </a:endParaRPr>
          </a:p>
        </p:txBody>
      </p:sp>
    </p:spTree>
    <p:extLst>
      <p:ext uri="{BB962C8B-B14F-4D97-AF65-F5344CB8AC3E}">
        <p14:creationId xmlns="" xmlns:p14="http://schemas.microsoft.com/office/powerpoint/2010/main" val="338647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solidFill>
                  <a:schemeClr val="accent2"/>
                </a:solidFill>
              </a:rPr>
              <a:t>Моля, имайте предвид</a:t>
            </a:r>
            <a:r>
              <a:rPr lang="en-US" b="1" cap="all" dirty="0" smtClean="0">
                <a:solidFill>
                  <a:schemeClr val="accent2"/>
                </a:solidFill>
              </a:rPr>
              <a:t>!</a:t>
            </a:r>
            <a:endParaRPr lang="el-GR" dirty="0">
              <a:solidFill>
                <a:schemeClr val="accent2"/>
              </a:solidFill>
            </a:endParaRPr>
          </a:p>
        </p:txBody>
      </p:sp>
      <p:sp>
        <p:nvSpPr>
          <p:cNvPr id="3" name="Content Placeholder 2"/>
          <p:cNvSpPr>
            <a:spLocks noGrp="1"/>
          </p:cNvSpPr>
          <p:nvPr>
            <p:ph idx="1"/>
          </p:nvPr>
        </p:nvSpPr>
        <p:spPr/>
        <p:txBody>
          <a:bodyPr>
            <a:normAutofit/>
          </a:bodyPr>
          <a:lstStyle/>
          <a:p>
            <a:pPr fontAlgn="base"/>
            <a:r>
              <a:rPr lang="bg-BG" dirty="0"/>
              <a:t>предупредителните знаци зависят от вида на </a:t>
            </a:r>
            <a:r>
              <a:rPr lang="bg-BG" dirty="0" smtClean="0"/>
              <a:t>насилието и </a:t>
            </a:r>
            <a:r>
              <a:rPr lang="bg-BG" dirty="0"/>
              <a:t>могат да варират</a:t>
            </a:r>
            <a:endParaRPr lang="en-US" dirty="0" smtClean="0"/>
          </a:p>
          <a:p>
            <a:pPr marL="0" indent="0" fontAlgn="base">
              <a:buNone/>
            </a:pPr>
            <a:endParaRPr lang="bg-BG" dirty="0"/>
          </a:p>
          <a:p>
            <a:pPr marL="0" indent="0" fontAlgn="base">
              <a:buNone/>
            </a:pPr>
            <a:r>
              <a:rPr lang="bg-BG" b="1" dirty="0" smtClean="0">
                <a:solidFill>
                  <a:schemeClr val="accent2"/>
                </a:solidFill>
              </a:rPr>
              <a:t>Въпреки това</a:t>
            </a:r>
            <a:endParaRPr lang="en-US" b="1" dirty="0" smtClean="0">
              <a:solidFill>
                <a:schemeClr val="accent2"/>
              </a:solidFill>
            </a:endParaRPr>
          </a:p>
          <a:p>
            <a:pPr fontAlgn="base"/>
            <a:r>
              <a:rPr lang="bg-BG" dirty="0" smtClean="0"/>
              <a:t>те </a:t>
            </a:r>
            <a:r>
              <a:rPr lang="bg-BG" dirty="0"/>
              <a:t>са само сугестивни и могат да сигнализират за съмнение за малтретиране или пренебрегване на деца</a:t>
            </a:r>
            <a:endParaRPr lang="en-US" dirty="0" smtClean="0"/>
          </a:p>
          <a:p>
            <a:pPr marL="0" indent="0" algn="ctr" fontAlgn="base">
              <a:buNone/>
            </a:pPr>
            <a:r>
              <a:rPr lang="bg-BG" dirty="0" smtClean="0">
                <a:solidFill>
                  <a:srgbClr val="0070C0"/>
                </a:solidFill>
              </a:rPr>
              <a:t>Наличието </a:t>
            </a:r>
            <a:r>
              <a:rPr lang="bg-BG" dirty="0">
                <a:solidFill>
                  <a:srgbClr val="0070C0"/>
                </a:solidFill>
              </a:rPr>
              <a:t>на предупредителни знаци не означава непременно, че </a:t>
            </a:r>
            <a:r>
              <a:rPr lang="bg-BG" dirty="0" smtClean="0">
                <a:solidFill>
                  <a:srgbClr val="0070C0"/>
                </a:solidFill>
              </a:rPr>
              <a:t>дететое било жертва на насилие, тъй </a:t>
            </a:r>
            <a:r>
              <a:rPr lang="bg-BG" dirty="0">
                <a:solidFill>
                  <a:srgbClr val="0070C0"/>
                </a:solidFill>
              </a:rPr>
              <a:t>като подобни индикатори могат да съществуват и в </a:t>
            </a:r>
            <a:r>
              <a:rPr lang="bg-BG" dirty="0" smtClean="0">
                <a:solidFill>
                  <a:srgbClr val="0070C0"/>
                </a:solidFill>
              </a:rPr>
              <a:t>други ситуации</a:t>
            </a:r>
            <a:endParaRPr lang="en-US" dirty="0">
              <a:solidFill>
                <a:srgbClr val="0070C0"/>
              </a:solidFill>
            </a:endParaRPr>
          </a:p>
        </p:txBody>
      </p:sp>
    </p:spTree>
    <p:extLst>
      <p:ext uri="{BB962C8B-B14F-4D97-AF65-F5344CB8AC3E}">
        <p14:creationId xmlns="" xmlns:p14="http://schemas.microsoft.com/office/powerpoint/2010/main" val="523904641"/>
      </p:ext>
    </p:extLst>
  </p:cSld>
  <p:clrMapOvr>
    <a:masterClrMapping/>
  </p:clrMapOvr>
  <p:transition>
    <p:comb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Обобщение</a:t>
            </a:r>
            <a:endParaRPr lang="el-GR" dirty="0"/>
          </a:p>
        </p:txBody>
      </p:sp>
      <p:sp>
        <p:nvSpPr>
          <p:cNvPr id="3" name="Content Placeholder 2"/>
          <p:cNvSpPr>
            <a:spLocks noGrp="1"/>
          </p:cNvSpPr>
          <p:nvPr>
            <p:ph idx="1"/>
          </p:nvPr>
        </p:nvSpPr>
        <p:spPr>
          <a:xfrm>
            <a:off x="838200" y="1665962"/>
            <a:ext cx="10986370" cy="4511001"/>
          </a:xfrm>
        </p:spPr>
        <p:txBody>
          <a:bodyPr>
            <a:noAutofit/>
          </a:bodyPr>
          <a:lstStyle/>
          <a:p>
            <a:pPr marL="0" indent="0" fontAlgn="base">
              <a:buNone/>
            </a:pPr>
            <a:r>
              <a:rPr lang="bg-BG" sz="2200" dirty="0"/>
              <a:t>Установяването на насилие не  винаги е лесна </a:t>
            </a:r>
            <a:r>
              <a:rPr lang="bg-BG" sz="2200" dirty="0" smtClean="0"/>
              <a:t>задача</a:t>
            </a:r>
            <a:endParaRPr lang="bg-BG" sz="2200" dirty="0"/>
          </a:p>
          <a:p>
            <a:pPr fontAlgn="base"/>
            <a:r>
              <a:rPr lang="bg-BG" sz="2400" dirty="0"/>
              <a:t>много деца са твърде малки или твърде уплашени, за да кажат на </a:t>
            </a:r>
            <a:r>
              <a:rPr lang="bg-BG" sz="2400" dirty="0" smtClean="0"/>
              <a:t>някого </a:t>
            </a:r>
            <a:r>
              <a:rPr lang="bg-BG" sz="2400" dirty="0"/>
              <a:t>какво се </a:t>
            </a:r>
            <a:r>
              <a:rPr lang="bg-BG" sz="2400" dirty="0" smtClean="0"/>
              <a:t>е случило </a:t>
            </a:r>
          </a:p>
          <a:p>
            <a:pPr fontAlgn="base"/>
            <a:r>
              <a:rPr lang="bg-BG" sz="2400" dirty="0"/>
              <a:t>децата, особено </a:t>
            </a:r>
            <a:r>
              <a:rPr lang="bg-BG" sz="2400" dirty="0" smtClean="0"/>
              <a:t>по-малките, </a:t>
            </a:r>
            <a:r>
              <a:rPr lang="bg-BG" sz="2400" dirty="0"/>
              <a:t>често не знаят, че това, което им се случва, е </a:t>
            </a:r>
            <a:r>
              <a:rPr lang="bg-BG" sz="2400" dirty="0" smtClean="0"/>
              <a:t>злоупотре</a:t>
            </a:r>
            <a:r>
              <a:rPr lang="bg-BG" sz="2400" dirty="0"/>
              <a:t>ба</a:t>
            </a:r>
            <a:endParaRPr lang="bg-BG" sz="2400" dirty="0" smtClean="0"/>
          </a:p>
          <a:p>
            <a:r>
              <a:rPr lang="ru-RU" sz="2400" dirty="0" smtClean="0"/>
              <a:t>това</a:t>
            </a:r>
            <a:r>
              <a:rPr lang="ru-RU" sz="2400" dirty="0"/>
              <a:t>, което прави още </a:t>
            </a:r>
            <a:r>
              <a:rPr lang="ru-RU" sz="2400" dirty="0" smtClean="0"/>
              <a:t>по-трудна ситуацията, </a:t>
            </a:r>
            <a:r>
              <a:rPr lang="ru-RU" sz="2400" dirty="0"/>
              <a:t>е, че </a:t>
            </a:r>
            <a:r>
              <a:rPr lang="ru-RU" sz="2400" dirty="0" smtClean="0"/>
              <a:t>при голяма част от случаите, насилникът </a:t>
            </a:r>
            <a:r>
              <a:rPr lang="ru-RU" sz="2400" dirty="0"/>
              <a:t>е човек, който детето познава и поради това </a:t>
            </a:r>
            <a:r>
              <a:rPr lang="ru-RU" sz="2400" dirty="0" smtClean="0"/>
              <a:t>се страхува да каже за случилото се</a:t>
            </a:r>
          </a:p>
          <a:p>
            <a:r>
              <a:rPr lang="ru-RU" sz="2200" b="1" dirty="0" smtClean="0">
                <a:solidFill>
                  <a:schemeClr val="accent1"/>
                </a:solidFill>
              </a:rPr>
              <a:t>Особено </a:t>
            </a:r>
            <a:r>
              <a:rPr lang="ru-RU" sz="2200" b="1" dirty="0">
                <a:solidFill>
                  <a:schemeClr val="accent1"/>
                </a:solidFill>
              </a:rPr>
              <a:t>важно е хората, които работят с деца, да могат да разпознават </a:t>
            </a:r>
            <a:r>
              <a:rPr lang="ru-RU" sz="2200" b="1" dirty="0" smtClean="0">
                <a:solidFill>
                  <a:schemeClr val="accent1"/>
                </a:solidFill>
              </a:rPr>
              <a:t>признаците на насилие и пренебрегване на деца</a:t>
            </a:r>
            <a:endParaRPr lang="en-US" sz="2200" b="1" dirty="0" smtClean="0">
              <a:solidFill>
                <a:schemeClr val="accent1"/>
              </a:solidFill>
            </a:endParaRPr>
          </a:p>
        </p:txBody>
      </p:sp>
      <p:sp>
        <p:nvSpPr>
          <p:cNvPr id="6" name="Rectangle 5"/>
          <p:cNvSpPr/>
          <p:nvPr/>
        </p:nvSpPr>
        <p:spPr>
          <a:xfrm>
            <a:off x="6331385" y="341947"/>
            <a:ext cx="5336088" cy="1015662"/>
          </a:xfrm>
          <a:prstGeom prst="rect">
            <a:avLst/>
          </a:prstGeom>
          <a:solidFill>
            <a:schemeClr val="tx2">
              <a:lumMod val="20000"/>
              <a:lumOff val="80000"/>
            </a:schemeClr>
          </a:solidFill>
        </p:spPr>
        <p:txBody>
          <a:bodyPr wrap="square" anchor="ctr" anchorCtr="0">
            <a:noAutofit/>
          </a:bodyPr>
          <a:lstStyle/>
          <a:p>
            <a:r>
              <a:rPr lang="bg-BG" sz="3200" dirty="0" smtClean="0">
                <a:solidFill>
                  <a:schemeClr val="bg1"/>
                </a:solidFill>
              </a:rPr>
              <a:t>Признаците </a:t>
            </a:r>
            <a:r>
              <a:rPr lang="bg-BG" sz="3200" dirty="0">
                <a:solidFill>
                  <a:schemeClr val="bg1"/>
                </a:solidFill>
              </a:rPr>
              <a:t>не винаги са толкова </a:t>
            </a:r>
            <a:r>
              <a:rPr lang="bg-BG" sz="3200" dirty="0" smtClean="0">
                <a:solidFill>
                  <a:schemeClr val="bg1"/>
                </a:solidFill>
              </a:rPr>
              <a:t>явни</a:t>
            </a:r>
            <a:endParaRPr lang="el-GR" sz="3200" dirty="0">
              <a:solidFill>
                <a:schemeClr val="bg1"/>
              </a:solidFill>
            </a:endParaRPr>
          </a:p>
        </p:txBody>
      </p:sp>
    </p:spTree>
    <p:extLst>
      <p:ext uri="{BB962C8B-B14F-4D97-AF65-F5344CB8AC3E}">
        <p14:creationId xmlns="" xmlns:p14="http://schemas.microsoft.com/office/powerpoint/2010/main" val="38291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Краткосрочни и дългосрочни последствия  от преживяно НПД</a:t>
            </a:r>
            <a:endParaRPr lang="en-US" dirty="0"/>
          </a:p>
        </p:txBody>
      </p:sp>
      <p:sp>
        <p:nvSpPr>
          <p:cNvPr id="3" name="Content Placeholder 2"/>
          <p:cNvSpPr>
            <a:spLocks noGrp="1"/>
          </p:cNvSpPr>
          <p:nvPr>
            <p:ph idx="1"/>
          </p:nvPr>
        </p:nvSpPr>
        <p:spPr/>
        <p:txBody>
          <a:bodyPr>
            <a:normAutofit/>
          </a:bodyPr>
          <a:lstStyle/>
          <a:p>
            <a:r>
              <a:rPr lang="bg-BG" sz="2200" dirty="0" smtClean="0"/>
              <a:t>В повечето случаи на преживяно насилие емеоционалните последствия самного по-големи от физическите</a:t>
            </a:r>
            <a:endParaRPr lang="en-US" sz="2200" dirty="0" smtClean="0"/>
          </a:p>
          <a:p>
            <a:r>
              <a:rPr lang="bg-BG" sz="2200" dirty="0" smtClean="0"/>
              <a:t>Не при всички деца, преживели насилие има дългосрочни последствия</a:t>
            </a:r>
            <a:endParaRPr lang="en-US" sz="2200" dirty="0" smtClean="0"/>
          </a:p>
          <a:p>
            <a:pPr lvl="1"/>
            <a:r>
              <a:rPr lang="bg-BG" sz="2200" dirty="0" smtClean="0"/>
              <a:t>Влияние оказват различни фактори</a:t>
            </a:r>
            <a:r>
              <a:rPr lang="en-US" sz="2200" dirty="0" smtClean="0"/>
              <a:t>:</a:t>
            </a:r>
          </a:p>
          <a:p>
            <a:pPr lvl="2"/>
            <a:r>
              <a:rPr lang="bg-BG" sz="2200" dirty="0" smtClean="0"/>
              <a:t>Възрастта и етапа от развитиет, в който се случва насилието </a:t>
            </a:r>
          </a:p>
          <a:p>
            <a:pPr lvl="2"/>
            <a:r>
              <a:rPr lang="bg-BG" sz="2200" dirty="0" smtClean="0"/>
              <a:t>Типът на насилие</a:t>
            </a:r>
            <a:r>
              <a:rPr lang="en-US" sz="2200" dirty="0" smtClean="0"/>
              <a:t> (</a:t>
            </a:r>
            <a:r>
              <a:rPr lang="bg-BG" sz="2200" dirty="0" smtClean="0"/>
              <a:t>физическо</a:t>
            </a:r>
            <a:r>
              <a:rPr lang="en-US" sz="2200" dirty="0" smtClean="0"/>
              <a:t>, </a:t>
            </a:r>
            <a:r>
              <a:rPr lang="bg-BG" sz="2200" dirty="0" smtClean="0"/>
              <a:t>емоционално</a:t>
            </a:r>
            <a:r>
              <a:rPr lang="en-US" sz="2200" dirty="0" smtClean="0"/>
              <a:t>, </a:t>
            </a:r>
            <a:r>
              <a:rPr lang="bg-BG" sz="2200" dirty="0" smtClean="0"/>
              <a:t>сексуално и др.</a:t>
            </a:r>
            <a:r>
              <a:rPr lang="en-US" sz="2200" dirty="0" smtClean="0"/>
              <a:t>)</a:t>
            </a:r>
          </a:p>
          <a:p>
            <a:pPr lvl="2"/>
            <a:r>
              <a:rPr lang="bg-BG" sz="2200" dirty="0" smtClean="0"/>
              <a:t>Честота и продължителност на насилието</a:t>
            </a:r>
            <a:endParaRPr lang="en-US" sz="2200" dirty="0" smtClean="0"/>
          </a:p>
          <a:p>
            <a:pPr lvl="2"/>
            <a:r>
              <a:rPr lang="bg-BG" sz="2200" dirty="0" smtClean="0"/>
              <a:t>Връзката на детето с насилника</a:t>
            </a:r>
            <a:endParaRPr lang="en-US" sz="2200" dirty="0" smtClean="0"/>
          </a:p>
        </p:txBody>
      </p:sp>
    </p:spTree>
  </p:cSld>
  <p:clrMapOvr>
    <a:masterClrMapping/>
  </p:clrMapOvr>
  <p:transition>
    <p:pull dir="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731" y="401690"/>
            <a:ext cx="10515600" cy="1190627"/>
          </a:xfrm>
        </p:spPr>
        <p:txBody>
          <a:bodyPr/>
          <a:lstStyle/>
          <a:p>
            <a:r>
              <a:rPr lang="bg-BG" dirty="0" smtClean="0"/>
              <a:t>Краткосрочни и дългосрочни последствия от преживяно  НПД</a:t>
            </a:r>
            <a:endParaRPr lang="en-US" dirty="0"/>
          </a:p>
        </p:txBody>
      </p:sp>
      <p:sp>
        <p:nvSpPr>
          <p:cNvPr id="3" name="Content Placeholder 2"/>
          <p:cNvSpPr>
            <a:spLocks noGrp="1"/>
          </p:cNvSpPr>
          <p:nvPr>
            <p:ph idx="1"/>
          </p:nvPr>
        </p:nvSpPr>
        <p:spPr>
          <a:xfrm>
            <a:off x="292101" y="1655789"/>
            <a:ext cx="2736194" cy="4417760"/>
          </a:xfrm>
          <a:solidFill>
            <a:schemeClr val="tx2">
              <a:lumMod val="20000"/>
              <a:lumOff val="80000"/>
            </a:schemeClr>
          </a:solidFill>
        </p:spPr>
        <p:txBody>
          <a:bodyPr>
            <a:noAutofit/>
          </a:bodyPr>
          <a:lstStyle/>
          <a:p>
            <a:pPr indent="-360000">
              <a:lnSpc>
                <a:spcPct val="100000"/>
              </a:lnSpc>
              <a:spcBef>
                <a:spcPts val="0"/>
              </a:spcBef>
              <a:buNone/>
            </a:pPr>
            <a:r>
              <a:rPr lang="bg-BG" sz="1800" b="1" dirty="0" smtClean="0">
                <a:solidFill>
                  <a:schemeClr val="tx2"/>
                </a:solidFill>
              </a:rPr>
              <a:t>ФИЗИЧНИ  ЕФЕКТИ</a:t>
            </a:r>
            <a:endParaRPr lang="en-US" sz="1800" b="1" dirty="0" smtClean="0">
              <a:solidFill>
                <a:schemeClr val="tx2"/>
              </a:solidFill>
            </a:endParaRPr>
          </a:p>
          <a:p>
            <a:pPr marL="287337" indent="-285750">
              <a:lnSpc>
                <a:spcPct val="100000"/>
              </a:lnSpc>
              <a:spcBef>
                <a:spcPts val="0"/>
              </a:spcBef>
            </a:pPr>
            <a:r>
              <a:rPr lang="bg-BG" sz="1800" dirty="0" smtClean="0"/>
              <a:t>От леки </a:t>
            </a:r>
            <a:r>
              <a:rPr lang="bg-BG" sz="1800" dirty="0"/>
              <a:t>(синини или порязвания) </a:t>
            </a:r>
            <a:r>
              <a:rPr lang="bg-BG" sz="1800" dirty="0" smtClean="0"/>
              <a:t>до тежки (счупвания, кръвоизливи и др.)</a:t>
            </a:r>
          </a:p>
          <a:p>
            <a:pPr marL="287337" indent="-285750">
              <a:lnSpc>
                <a:spcPct val="100000"/>
              </a:lnSpc>
              <a:spcBef>
                <a:spcPts val="0"/>
              </a:spcBef>
            </a:pPr>
            <a:r>
              <a:rPr lang="bg-BG" sz="1800" dirty="0" smtClean="0"/>
              <a:t>Важни части от мозъка не могат да се развиват нормално</a:t>
            </a:r>
            <a:endParaRPr lang="en-US" sz="1800" dirty="0" smtClean="0"/>
          </a:p>
          <a:p>
            <a:pPr marL="287337" indent="-285750">
              <a:lnSpc>
                <a:spcPct val="100000"/>
              </a:lnSpc>
              <a:spcBef>
                <a:spcPts val="0"/>
              </a:spcBef>
            </a:pPr>
            <a:r>
              <a:rPr lang="bg-BG" sz="1800" dirty="0" smtClean="0"/>
              <a:t>Хронични соматични заболявания</a:t>
            </a:r>
            <a:endParaRPr lang="en-US" sz="1800" dirty="0" smtClean="0"/>
          </a:p>
          <a:p>
            <a:pPr marL="287337" indent="-285750">
              <a:lnSpc>
                <a:spcPct val="100000"/>
              </a:lnSpc>
              <a:spcBef>
                <a:spcPts val="0"/>
              </a:spcBef>
            </a:pPr>
            <a:r>
              <a:rPr lang="bg-BG" sz="1800" dirty="0" smtClean="0"/>
              <a:t>Синдром на раздрусаното бебе</a:t>
            </a:r>
            <a:r>
              <a:rPr lang="en-US" sz="1800" dirty="0" smtClean="0"/>
              <a:t>(</a:t>
            </a:r>
            <a:r>
              <a:rPr lang="bg-BG" sz="1800" dirty="0" smtClean="0"/>
              <a:t>кръвоизливи</a:t>
            </a:r>
            <a:r>
              <a:rPr lang="en-US" sz="1800" dirty="0" smtClean="0"/>
              <a:t>, </a:t>
            </a:r>
            <a:r>
              <a:rPr lang="bg-BG" sz="1800" dirty="0" smtClean="0"/>
              <a:t>церебрална парализа, умствена изистаналост</a:t>
            </a:r>
            <a:r>
              <a:rPr lang="bg-BG" sz="1800" dirty="0"/>
              <a:t> </a:t>
            </a:r>
            <a:r>
              <a:rPr lang="bg-BG" sz="1800" dirty="0" smtClean="0"/>
              <a:t>и др.)</a:t>
            </a:r>
            <a:endParaRPr lang="en-US" sz="1800" dirty="0" smtClean="0"/>
          </a:p>
        </p:txBody>
      </p:sp>
      <p:sp>
        <p:nvSpPr>
          <p:cNvPr id="4" name="Content Placeholder 2"/>
          <p:cNvSpPr txBox="1">
            <a:spLocks/>
          </p:cNvSpPr>
          <p:nvPr/>
        </p:nvSpPr>
        <p:spPr>
          <a:xfrm>
            <a:off x="7975600" y="1592317"/>
            <a:ext cx="3898900" cy="4478283"/>
          </a:xfrm>
          <a:prstGeom prst="rect">
            <a:avLst/>
          </a:prstGeom>
          <a:solidFill>
            <a:schemeClr val="accent4">
              <a:lumMod val="20000"/>
              <a:lumOff val="80000"/>
            </a:schemeClr>
          </a:solidFill>
        </p:spPr>
        <p:txBody>
          <a:bodyPr vert="horz" lIns="91440" tIns="45720" rIns="91440" bIns="45720" rtlCol="0">
            <a:noAutofit/>
          </a:bodyPr>
          <a:lstStyle/>
          <a:p>
            <a:pPr marL="361942" marR="0" lvl="0" indent="-360000" algn="l" defTabSz="914377" rtl="0" eaLnBrk="1" fontAlgn="auto" latinLnBrk="0" hangingPunct="1">
              <a:buClr>
                <a:schemeClr val="accent1"/>
              </a:buClr>
              <a:buSzTx/>
              <a:tabLst/>
              <a:defRPr/>
            </a:pPr>
            <a:r>
              <a:rPr kumimoji="0" lang="bg-BG"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rPr>
              <a:t>СОЦИАЛНИ</a:t>
            </a:r>
            <a:r>
              <a:rPr kumimoji="0" lang="bg-BG" b="1" i="0" u="none" strike="noStrike" kern="1200" cap="none" spc="0" normalizeH="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rPr>
              <a:t> ЕФЕКТИ</a:t>
            </a:r>
            <a:endParaRPr kumimoji="0" lang="en-US"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endParaRPr>
          </a:p>
          <a:p>
            <a:pPr marL="1942" marR="0" lvl="0" algn="l" defTabSz="914377" rtl="0" eaLnBrk="1" fontAlgn="auto" latinLnBrk="0" hangingPunct="1">
              <a:buClr>
                <a:schemeClr val="accent1"/>
              </a:buClr>
              <a:buSzTx/>
              <a:tabLst/>
              <a:defRPr/>
            </a:pPr>
            <a:r>
              <a:rPr kumimoji="0" lang="bg-BG"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Директни</a:t>
            </a: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a:t>
            </a:r>
          </a:p>
          <a:p>
            <a:pPr marL="361942" indent="-360000" defTabSz="914377">
              <a:buClr>
                <a:schemeClr val="accent1"/>
              </a:buClr>
              <a:buFont typeface="Wingdings 3" panose="05040102010807070707" pitchFamily="18" charset="2"/>
              <a:buChar cha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Поддържане система за закрила та на деца</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361942" indent="-360000" defTabSz="914377">
              <a:buClr>
                <a:schemeClr val="accent1"/>
              </a:buClr>
              <a:buFont typeface="Wingdings 3" panose="05040102010807070707" pitchFamily="18" charset="2"/>
              <a:buChar char="´"/>
            </a:pPr>
            <a:r>
              <a:rPr lang="bg-BG" dirty="0"/>
              <a:t>Разходи от съдебната, правоприлагащата, здравната и психично-здравната </a:t>
            </a:r>
            <a:r>
              <a:rPr lang="bg-BG" dirty="0" smtClean="0"/>
              <a:t>системи</a:t>
            </a:r>
          </a:p>
          <a:p>
            <a:pPr marL="361942" indent="-360000" defTabSz="914377">
              <a:buClr>
                <a:schemeClr val="accent1"/>
              </a:buClr>
              <a:buFont typeface="Wingdings 3" panose="05040102010807070707" pitchFamily="18" charset="2"/>
              <a:buChar char="´"/>
            </a:pPr>
            <a:r>
              <a:rPr kumimoji="0" lang="bg-BG"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Индиректни</a:t>
            </a:r>
            <a:endPar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361942" indent="-360000" defTabSz="914377">
              <a:buClr>
                <a:schemeClr val="accent1"/>
              </a:buClr>
              <a:buFont typeface="Wingdings 3" panose="05040102010807070707" pitchFamily="18" charset="2"/>
              <a:buChar char="´"/>
            </a:pPr>
            <a:r>
              <a:rPr lang="bg-BG" dirty="0"/>
              <a:t>Разходи, свързани с престъпна дейност за непълнолетни и </a:t>
            </a:r>
            <a:r>
              <a:rPr lang="bg-BG" dirty="0" smtClean="0"/>
              <a:t>възрастни</a:t>
            </a:r>
          </a:p>
          <a:p>
            <a:pPr marL="361942" indent="-360000" defTabSz="914377">
              <a:buClr>
                <a:schemeClr val="accent1"/>
              </a:buClr>
              <a:buFont typeface="Wingdings 3" panose="05040102010807070707" pitchFamily="18" charset="2"/>
              <a:buChar cha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Психични разстройства</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361942" indent="-360000" defTabSz="914377">
              <a:buClr>
                <a:schemeClr val="accent1"/>
              </a:buClr>
              <a:buFont typeface="Wingdings 3" panose="05040102010807070707" pitchFamily="18" charset="2"/>
              <a:buChar cha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Зависимости</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361942" indent="-360000" defTabSz="914377">
              <a:buClr>
                <a:schemeClr val="accent1"/>
              </a:buClr>
              <a:buFont typeface="Wingdings 3" panose="05040102010807070707" pitchFamily="18" charset="2"/>
              <a:buChar cha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Домашно насилие</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361942" indent="-360000" defTabSz="914377">
              <a:buClr>
                <a:schemeClr val="accent1"/>
              </a:buClr>
              <a:buFont typeface="Wingdings 3" panose="05040102010807070707" pitchFamily="18" charset="2"/>
              <a:buChar char="´"/>
            </a:pPr>
            <a:r>
              <a:rPr lang="bg-BG" dirty="0"/>
              <a:t>Загуба на производителност поради безработица</a:t>
            </a:r>
            <a:endParaRPr kumimoji="0" lang="en-US" b="0" i="0" u="none" strike="noStrike" kern="1200" cap="none" spc="0" normalizeH="0" baseline="0" noProof="0" dirty="0">
              <a:ln>
                <a:noFill/>
              </a:ln>
              <a:solidFill>
                <a:schemeClr val="tx1"/>
              </a:solidFill>
              <a:effectLst/>
              <a:uLnTx/>
              <a:uFillTx/>
              <a:latin typeface="Segoe UI Light" panose="020B0502040204020203" pitchFamily="34" charset="0"/>
              <a:ea typeface="+mn-ea"/>
              <a:cs typeface="Segoe UI Light" panose="020B0502040204020203" pitchFamily="34" charset="0"/>
            </a:endParaRPr>
          </a:p>
        </p:txBody>
      </p:sp>
      <p:sp>
        <p:nvSpPr>
          <p:cNvPr id="5" name="Content Placeholder 2"/>
          <p:cNvSpPr txBox="1">
            <a:spLocks/>
          </p:cNvSpPr>
          <p:nvPr/>
        </p:nvSpPr>
        <p:spPr>
          <a:xfrm>
            <a:off x="3231931" y="1655789"/>
            <a:ext cx="2002221" cy="4351338"/>
          </a:xfrm>
          <a:prstGeom prst="rect">
            <a:avLst/>
          </a:prstGeom>
          <a:solidFill>
            <a:schemeClr val="tx2">
              <a:lumMod val="20000"/>
              <a:lumOff val="80000"/>
            </a:schemeClr>
          </a:solidFill>
        </p:spPr>
        <p:txBody>
          <a:bodyPr vert="horz" lIns="91440" tIns="45720" rIns="91440" bIns="45720" rtlCol="0">
            <a:noAutofit/>
          </a:bodyPr>
          <a:lstStyle/>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bg-BG"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rPr>
              <a:t>ПСИХОЛОГИЧЕСКИ ЕФЕКТИ</a:t>
            </a:r>
            <a:endParaRPr kumimoji="0" lang="en-US"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tabLst/>
              <a:defRPr/>
            </a:pPr>
            <a:r>
              <a:rPr kumimoji="0" lang="bg-BG"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Непосредствени</a:t>
            </a:r>
            <a:r>
              <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Изолация</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Страх</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Недоверие</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bg-BG"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Дългосрочни</a:t>
            </a:r>
            <a:endParaRPr kumimoji="0" lang="en-US" b="1"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Ниско самочувсвие</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Депресия</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Трудности във</a:t>
            </a:r>
            <a:r>
              <a:rPr kumimoji="0" lang="bg-BG" b="0" i="0" u="none" strike="noStrike" kern="1200" cap="none" spc="0" normalizeH="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 взаимоотноше-</a:t>
            </a:r>
          </a:p>
          <a:p>
            <a:pPr marL="1587" marR="0" lvl="0" algn="l" defTabSz="914377" rtl="0" eaLnBrk="1" fontAlgn="auto" latinLnBrk="0" hangingPunct="1">
              <a:lnSpc>
                <a:spcPct val="100000"/>
              </a:lnSpc>
              <a:spcBef>
                <a:spcPts val="0"/>
              </a:spcBef>
              <a:spcAft>
                <a:spcPts val="0"/>
              </a:spcAft>
              <a:buClr>
                <a:schemeClr val="accent1"/>
              </a:buClr>
              <a:buSzTx/>
              <a:tabLst/>
              <a:defRPr/>
            </a:pPr>
            <a:r>
              <a:rPr lang="bg-BG" noProof="0" dirty="0" smtClean="0">
                <a:latin typeface="Segoe UI Light" panose="020B0502040204020203" pitchFamily="34" charset="0"/>
                <a:cs typeface="Segoe UI Light" panose="020B0502040204020203" pitchFamily="34" charset="0"/>
              </a:rPr>
              <a:t>    </a:t>
            </a:r>
            <a:r>
              <a:rPr kumimoji="0" lang="bg-BG" b="0" i="0" u="none" strike="noStrike" kern="1200" cap="none" spc="0" normalizeH="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нията</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p:txBody>
      </p:sp>
      <p:sp>
        <p:nvSpPr>
          <p:cNvPr id="6" name="Content Placeholder 2"/>
          <p:cNvSpPr txBox="1">
            <a:spLocks/>
          </p:cNvSpPr>
          <p:nvPr/>
        </p:nvSpPr>
        <p:spPr>
          <a:xfrm>
            <a:off x="5346701" y="1722211"/>
            <a:ext cx="2451099" cy="4351338"/>
          </a:xfrm>
          <a:prstGeom prst="rect">
            <a:avLst/>
          </a:prstGeom>
          <a:solidFill>
            <a:schemeClr val="tx2">
              <a:lumMod val="20000"/>
              <a:lumOff val="80000"/>
            </a:schemeClr>
          </a:solidFill>
        </p:spPr>
        <p:txBody>
          <a:bodyPr vert="horz" lIns="91440" tIns="45720" rIns="91440" bIns="45720" rtlCol="0">
            <a:noAutofit/>
          </a:bodyPr>
          <a:lstStyle/>
          <a:p>
            <a:pPr marL="361942" marR="0" lvl="0" indent="-360000" algn="l" defTabSz="914377" rtl="0" eaLnBrk="1" fontAlgn="auto" latinLnBrk="0" hangingPunct="1">
              <a:lnSpc>
                <a:spcPct val="100000"/>
              </a:lnSpc>
              <a:spcBef>
                <a:spcPts val="0"/>
              </a:spcBef>
              <a:spcAft>
                <a:spcPts val="0"/>
              </a:spcAft>
              <a:buClr>
                <a:schemeClr val="accent1"/>
              </a:buClr>
              <a:buSzTx/>
              <a:tabLst/>
              <a:defRPr/>
            </a:pPr>
            <a:r>
              <a:rPr kumimoji="0" lang="bg-BG"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rPr>
              <a:t>ПОВЕДЕНЧЕСКИ ЕФЕКТИ</a:t>
            </a:r>
            <a:endParaRPr kumimoji="0" lang="en-US" b="1" i="0" u="none" strike="noStrike" kern="1200" cap="none" spc="0" normalizeH="0" baseline="0" noProof="0" dirty="0" smtClean="0">
              <a:ln>
                <a:noFill/>
              </a:ln>
              <a:solidFill>
                <a:schemeClr val="tx2"/>
              </a:solidFill>
              <a:effectLst/>
              <a:uLnTx/>
              <a:uFillTx/>
              <a:latin typeface="Segoe UI Light" panose="020B0502040204020203" pitchFamily="34" charset="0"/>
              <a:ea typeface="+mn-ea"/>
              <a:cs typeface="Segoe UI Light" panose="020B0502040204020203" pitchFamily="34" charset="0"/>
            </a:endParaRPr>
          </a:p>
          <a:p>
            <a:pPr marR="0" lvl="0" indent="1588" algn="l" defTabSz="914377" rtl="0" eaLnBrk="1" fontAlgn="auto" latinLnBrk="0" hangingPunct="1">
              <a:lnSpc>
                <a:spcPct val="100000"/>
              </a:lnSpc>
              <a:spcBef>
                <a:spcPts val="0"/>
              </a:spcBef>
              <a:spcAft>
                <a:spcPts val="0"/>
              </a:spcAft>
              <a:buClr>
                <a:schemeClr val="accent1"/>
              </a:buClr>
              <a:buSzTx/>
              <a:tabLst/>
              <a:defRPr/>
            </a:pPr>
            <a:r>
              <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a:t>
            </a: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Делинкветно поведение</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Ранна</a:t>
            </a:r>
            <a:r>
              <a:rPr kumimoji="0" lang="bg-BG" b="0" i="0" u="none" strike="noStrike" kern="1200" cap="none" spc="0" normalizeH="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 бременнот</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Ниски академични постижения</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Зависимости</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a:p>
            <a:pPr marL="177800" marR="0" lvl="0" indent="-176213" algn="l" defTabSz="914377" rtl="0" eaLnBrk="1" fontAlgn="auto" latinLnBrk="0" hangingPunct="1">
              <a:lnSpc>
                <a:spcPct val="100000"/>
              </a:lnSpc>
              <a:spcBef>
                <a:spcPts val="0"/>
              </a:spcBef>
              <a:spcAft>
                <a:spcPts val="0"/>
              </a:spcAft>
              <a:buClr>
                <a:schemeClr val="accent1"/>
              </a:buClr>
              <a:buSzTx/>
              <a:buFont typeface="Wingdings 3" panose="05040102010807070707" pitchFamily="18" charset="2"/>
              <a:buChar char="´"/>
              <a:tabLst/>
              <a:defRPr/>
            </a:pPr>
            <a:r>
              <a:rPr kumimoji="0" lang="bg-BG"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Психично-здравни</a:t>
            </a:r>
            <a:r>
              <a:rPr kumimoji="0" lang="bg-BG" b="0" i="0" u="none" strike="noStrike" kern="1200" cap="none" spc="0" normalizeH="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rPr>
              <a:t> проблеми</a:t>
            </a:r>
            <a:endParaRPr kumimoji="0" lang="en-US" b="0" i="0" u="none" strike="noStrike" kern="1200" cap="none" spc="0" normalizeH="0" baseline="0" noProof="0" dirty="0" smtClean="0">
              <a:ln>
                <a:noFill/>
              </a:ln>
              <a:solidFill>
                <a:schemeClr val="tx1"/>
              </a:solidFill>
              <a:effectLst/>
              <a:uLnTx/>
              <a:uFillTx/>
              <a:latin typeface="Segoe UI Light" panose="020B0502040204020203" pitchFamily="34" charset="0"/>
              <a:ea typeface="+mn-ea"/>
              <a:cs typeface="Segoe UI Light"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3848101" cy="547184"/>
          </a:xfrm>
        </p:spPr>
        <p:txBody>
          <a:bodyPr>
            <a:noAutofit/>
          </a:bodyPr>
          <a:lstStyle/>
          <a:p>
            <a:pPr marL="0" indent="0" fontAlgn="t">
              <a:buNone/>
            </a:pPr>
            <a:r>
              <a:rPr lang="bg-BG" sz="3000" dirty="0" smtClean="0">
                <a:latin typeface="Segoe UI Black" panose="020B0A02040204020203" pitchFamily="34" charset="0"/>
                <a:ea typeface="Segoe UI Black" panose="020B0A02040204020203" pitchFamily="34" charset="0"/>
              </a:rPr>
              <a:t>Децата измислят истории за злоупотреба</a:t>
            </a:r>
            <a:endParaRPr lang="en-US" sz="3000" dirty="0" smtClean="0">
              <a:latin typeface="Segoe UI Black" panose="020B0A02040204020203" pitchFamily="34" charset="0"/>
              <a:ea typeface="Segoe UI Black" panose="020B0A02040204020203" pitchFamily="34" charset="0"/>
            </a:endParaRPr>
          </a:p>
          <a:p>
            <a:pPr marL="0" indent="0" fontAlgn="t">
              <a:buNone/>
            </a:pPr>
            <a:r>
              <a:rPr lang="bg-BG" sz="3000" dirty="0" smtClean="0">
                <a:ea typeface="Segoe UI Black" panose="020B0A02040204020203" pitchFamily="34" charset="0"/>
              </a:rPr>
              <a:t>или</a:t>
            </a:r>
            <a:r>
              <a:rPr lang="en-US" sz="3000" dirty="0" smtClean="0">
                <a:ea typeface="Segoe UI Black" panose="020B0A02040204020203" pitchFamily="34" charset="0"/>
              </a:rPr>
              <a:t> </a:t>
            </a:r>
          </a:p>
          <a:p>
            <a:pPr marL="0" indent="0" fontAlgn="t">
              <a:buNone/>
            </a:pPr>
            <a:r>
              <a:rPr lang="bg-BG" sz="3000" dirty="0">
                <a:latin typeface="Segoe UI Black" panose="020B0A02040204020203" pitchFamily="34" charset="0"/>
                <a:ea typeface="Segoe UI Black" panose="020B0A02040204020203" pitchFamily="34" charset="0"/>
              </a:rPr>
              <a:t>децата просто търсят внимание</a:t>
            </a:r>
            <a:endParaRPr lang="en-US" sz="3000" dirty="0" smtClean="0">
              <a:latin typeface="Segoe UI Black" panose="020B0A02040204020203" pitchFamily="34" charset="0"/>
              <a:ea typeface="Segoe UI Black" panose="020B0A02040204020203" pitchFamily="34" charset="0"/>
            </a:endParaRPr>
          </a:p>
          <a:p>
            <a:pPr marL="0" indent="0" fontAlgn="t">
              <a:buNone/>
            </a:pP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475747" y="2645984"/>
            <a:ext cx="7436853" cy="364445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smtClean="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400" dirty="0" smtClean="0"/>
              <a:t>Детето рядко лъже за преживяно насилие</a:t>
            </a:r>
            <a:r>
              <a:rPr lang="en-US" sz="2400" dirty="0" smtClean="0"/>
              <a:t>. </a:t>
            </a:r>
            <a:r>
              <a:rPr lang="ru-RU" sz="2400" dirty="0" smtClean="0"/>
              <a:t>Детето </a:t>
            </a:r>
            <a:r>
              <a:rPr lang="ru-RU" sz="2400" dirty="0"/>
              <a:t>може да промени казаното, ако е било подложено на натиск или заплаха да отрече случилото се или се страхува да не бъде отстранено от семейството си, след като е казало на някого за това</a:t>
            </a:r>
            <a:r>
              <a:rPr lang="en-US" sz="2400" dirty="0" smtClean="0"/>
              <a:t>.</a:t>
            </a:r>
          </a:p>
          <a:p>
            <a:pPr marL="0" indent="0" fontAlgn="t">
              <a:buNone/>
            </a:pPr>
            <a:r>
              <a:rPr lang="ru-RU" sz="2400" dirty="0"/>
              <a:t>Освен това промените в поведението са един от ключовите признаци, че детето може да </a:t>
            </a:r>
            <a:r>
              <a:rPr lang="ru-RU" sz="2400" dirty="0" smtClean="0"/>
              <a:t>е преживяло насилие </a:t>
            </a:r>
            <a:r>
              <a:rPr lang="ru-RU" sz="2400" dirty="0"/>
              <a:t>или </a:t>
            </a:r>
            <a:r>
              <a:rPr lang="ru-RU" sz="2400" dirty="0" smtClean="0"/>
              <a:t>пренебрегване.</a:t>
            </a:r>
            <a:endParaRPr lang="en-US" sz="2400" dirty="0" smtClean="0"/>
          </a:p>
        </p:txBody>
      </p:sp>
      <p:sp>
        <p:nvSpPr>
          <p:cNvPr id="3" name="Rectangle 2"/>
          <p:cNvSpPr/>
          <p:nvPr/>
        </p:nvSpPr>
        <p:spPr>
          <a:xfrm>
            <a:off x="7535917" y="1876543"/>
            <a:ext cx="2207172"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bg-BG" sz="3000" dirty="0" smtClean="0">
                <a:latin typeface="Segoe UI Black" panose="020B0A02040204020203" pitchFamily="34" charset="0"/>
                <a:ea typeface="Segoe UI Black" panose="020B0A02040204020203" pitchFamily="34" charset="0"/>
              </a:rPr>
              <a:t>Понякога децата са виновни за упражненото върху тях насилие</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912069" y="3204945"/>
            <a:ext cx="6164317"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bg-BG" sz="4400" b="1" dirty="0" smtClean="0">
                <a:solidFill>
                  <a:schemeClr val="accent1"/>
                </a:solidFill>
                <a:latin typeface="Myriad Pro Bold"/>
              </a:rPr>
              <a:t>Факт</a:t>
            </a:r>
            <a:endParaRPr lang="en-US" sz="4400" b="1" dirty="0">
              <a:solidFill>
                <a:schemeClr val="accent1"/>
              </a:solidFill>
              <a:latin typeface="Myriad Pro Bold"/>
            </a:endParaRPr>
          </a:p>
          <a:p>
            <a:pPr marL="0" indent="0" fontAlgn="t">
              <a:buNone/>
            </a:pPr>
            <a:r>
              <a:rPr lang="bg-BG" sz="2400" dirty="0" smtClean="0"/>
              <a:t>Детето никога не трябва да се обвинява за преживяно насилие</a:t>
            </a:r>
            <a:r>
              <a:rPr lang="en-US" sz="2400" dirty="0" smtClean="0"/>
              <a:t>. </a:t>
            </a:r>
            <a:r>
              <a:rPr lang="ru-RU" sz="2400" dirty="0"/>
              <a:t>Възрастните са отговорни за собственото си поведение и без значение как се държи детето, </a:t>
            </a:r>
            <a:r>
              <a:rPr lang="ru-RU" sz="2400" dirty="0" smtClean="0"/>
              <a:t>те </a:t>
            </a:r>
            <a:r>
              <a:rPr lang="ru-RU" sz="2400" dirty="0"/>
              <a:t>нямат право да навредят на детето.</a:t>
            </a:r>
            <a:endParaRPr lang="en-US" sz="2400" dirty="0" smtClean="0"/>
          </a:p>
          <a:p>
            <a:pPr marL="0" indent="0" fontAlgn="t">
              <a:buNone/>
            </a:pPr>
            <a:endParaRPr lang="en-US" sz="2400" dirty="0" smtClean="0"/>
          </a:p>
        </p:txBody>
      </p:sp>
      <p:sp>
        <p:nvSpPr>
          <p:cNvPr id="3" name="Rectangle 2"/>
          <p:cNvSpPr/>
          <p:nvPr/>
        </p:nvSpPr>
        <p:spPr>
          <a:xfrm>
            <a:off x="6511727" y="1876543"/>
            <a:ext cx="1732190" cy="769441"/>
          </a:xfrm>
          <a:prstGeom prst="rect">
            <a:avLst/>
          </a:prstGeom>
        </p:spPr>
        <p:txBody>
          <a:bodyPr wrap="square">
            <a:spAutoFit/>
          </a:bodyPr>
          <a:lstStyle/>
          <a:p>
            <a:r>
              <a:rPr lang="bg-BG" sz="4400" b="1" dirty="0">
                <a:solidFill>
                  <a:srgbClr val="C00000"/>
                </a:solidFill>
                <a:latin typeface="Myriad Pro Bold"/>
              </a:rPr>
              <a:t>мит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19246</TotalTime>
  <Words>7133</Words>
  <Application>Microsoft Office PowerPoint</Application>
  <PresentationFormat>Custom</PresentationFormat>
  <Paragraphs>744</Paragraphs>
  <Slides>78</Slides>
  <Notes>46</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Office Theme</vt:lpstr>
      <vt:lpstr>Справяне с недостатъчното докладване случаи на насилие и пренебрегване на деца (НПД)</vt:lpstr>
      <vt:lpstr>Slide 2</vt:lpstr>
      <vt:lpstr>Преглед</vt:lpstr>
      <vt:lpstr>Насилие и пренебрегване на деца</vt:lpstr>
      <vt:lpstr>Митове за насилие и пренебрегване на деца</vt:lpstr>
      <vt:lpstr>Slide 6</vt:lpstr>
      <vt:lpstr>Slide 7</vt:lpstr>
      <vt:lpstr>Slide 8</vt:lpstr>
      <vt:lpstr>Slide 9</vt:lpstr>
      <vt:lpstr>Slide 10</vt:lpstr>
      <vt:lpstr>Slide 11</vt:lpstr>
      <vt:lpstr>Slide 12</vt:lpstr>
      <vt:lpstr>Slide 13</vt:lpstr>
      <vt:lpstr>Slide 14</vt:lpstr>
      <vt:lpstr>Slide 15</vt:lpstr>
      <vt:lpstr>Slide 16</vt:lpstr>
      <vt:lpstr>Дефиниция за насилие</vt:lpstr>
      <vt:lpstr>Правен анализ на член 19.1 от КПД “… всички форми...”  Без изключения</vt:lpstr>
      <vt:lpstr>Необходимостта от дефиниции, основани на правата на детето</vt:lpstr>
      <vt:lpstr>Форми на насилие  Комитет на ООН за правата на детето , Общ коментар № 13 (2011 г.): Правото на детето на свобода от всякакви форми на насилие</vt:lpstr>
      <vt:lpstr>Пренебрегване</vt:lpstr>
      <vt:lpstr>Пренебрегване- континуум</vt:lpstr>
      <vt:lpstr>Прояви на пренебрегване- примери</vt:lpstr>
      <vt:lpstr>Психично насилие често се описва като психологическо насилие, вербално насилие, емоционално насилие</vt:lpstr>
      <vt:lpstr>Психологическо насилие – континиум</vt:lpstr>
      <vt:lpstr>Психологическо насилие над деца-примери</vt:lpstr>
      <vt:lpstr>Физическо насилие</vt:lpstr>
      <vt:lpstr>Физическо насилие- континиум</vt:lpstr>
      <vt:lpstr>Slide 29</vt:lpstr>
      <vt:lpstr>Разграничаване на насилие от злополука</vt:lpstr>
      <vt:lpstr>Телесно наказание </vt:lpstr>
      <vt:lpstr>Телесното наказание в България</vt:lpstr>
      <vt:lpstr>Сексуално насилие и експлоатация</vt:lpstr>
      <vt:lpstr>Сексуално насилие над деца-континиум</vt:lpstr>
      <vt:lpstr>Сексуално насилие над деца-примери</vt:lpstr>
      <vt:lpstr>Изтезания и нечовешко или унизително отношение или наказание</vt:lpstr>
      <vt:lpstr>Насилие между деца</vt:lpstr>
      <vt:lpstr>Самонараняване</vt:lpstr>
      <vt:lpstr>Зловредни практики</vt:lpstr>
      <vt:lpstr>Насилие в средствата за масова информация</vt:lpstr>
      <vt:lpstr>Насилие чрез информационни и комуникационни технологии - ИКТ</vt:lpstr>
      <vt:lpstr>Институционално и системно нарушение на правата на детето</vt:lpstr>
      <vt:lpstr>ПРИМЕРНИ СЛУЧАИ. ДИСКУСИЯ</vt:lpstr>
      <vt:lpstr>Случай 1 </vt:lpstr>
      <vt:lpstr>Случай 2</vt:lpstr>
      <vt:lpstr>Случай 3</vt:lpstr>
      <vt:lpstr>Случай 4</vt:lpstr>
      <vt:lpstr>Случай 5</vt:lpstr>
      <vt:lpstr> Случаи на насилие и пренебрегване на деца (НПД)</vt:lpstr>
      <vt:lpstr>Разпознаване на насилие и пренебрегване на деца</vt:lpstr>
      <vt:lpstr>Разпознаване на  НПД Признаци, които  могат да сигнализират за наличие на НПД</vt:lpstr>
      <vt:lpstr>Разпознаване на НПД</vt:lpstr>
      <vt:lpstr>Slide 53</vt:lpstr>
      <vt:lpstr>Признаци, наблюдавани върху тялото и външния вид на детето</vt:lpstr>
      <vt:lpstr>Поведенчески признаци</vt:lpstr>
      <vt:lpstr>Предупредителни знаци в поведението на родителите / грижещите се за детето</vt:lpstr>
      <vt:lpstr>Slide 57</vt:lpstr>
      <vt:lpstr>Сексуално насилие- признаци</vt:lpstr>
      <vt:lpstr>Поведенчески индикатори</vt:lpstr>
      <vt:lpstr>Психо-емоционални проблеми</vt:lpstr>
      <vt:lpstr>Отношение на родителите</vt:lpstr>
      <vt:lpstr>Slide 62</vt:lpstr>
      <vt:lpstr>Поведенчески индикатори</vt:lpstr>
      <vt:lpstr>Поведенчески индикатори</vt:lpstr>
      <vt:lpstr>  Отношение на родителите / грижещите се за детето </vt:lpstr>
      <vt:lpstr>Slide 66</vt:lpstr>
      <vt:lpstr>Външен вид</vt:lpstr>
      <vt:lpstr> Признаци</vt:lpstr>
      <vt:lpstr>Емоцинални признаци</vt:lpstr>
      <vt:lpstr> Индикатори от когнитивната сфера</vt:lpstr>
      <vt:lpstr> Поведенчески индикатори</vt:lpstr>
      <vt:lpstr> Отношение на родителите/грижещите се </vt:lpstr>
      <vt:lpstr>Поведенчески индикатори от родителя</vt:lpstr>
      <vt:lpstr>Рискови фактори за НПД</vt:lpstr>
      <vt:lpstr>Моля, имайте предвид!</vt:lpstr>
      <vt:lpstr>Обобщение</vt:lpstr>
      <vt:lpstr>Краткосрочни и дългосрочни последствия  от преживяно НПД</vt:lpstr>
      <vt:lpstr>Краткосрочни и дългосрочни последствия от преживяно  НПД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252</cp:revision>
  <dcterms:created xsi:type="dcterms:W3CDTF">2018-11-08T14:12:16Z</dcterms:created>
  <dcterms:modified xsi:type="dcterms:W3CDTF">2022-02-01T11:01:15Z</dcterms:modified>
</cp:coreProperties>
</file>