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9"/>
  </p:notesMasterIdLst>
  <p:handoutMasterIdLst>
    <p:handoutMasterId r:id="rId10"/>
  </p:handoutMasterIdLst>
  <p:sldIdLst>
    <p:sldId id="256" r:id="rId2"/>
    <p:sldId id="392" r:id="rId3"/>
    <p:sldId id="387" r:id="rId4"/>
    <p:sldId id="388" r:id="rId5"/>
    <p:sldId id="386" r:id="rId6"/>
    <p:sldId id="389" r:id="rId7"/>
    <p:sldId id="391" r:id="rId8"/>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0215" autoAdjust="0"/>
    <p:restoredTop sz="85101" autoAdjust="0"/>
  </p:normalViewPr>
  <p:slideViewPr>
    <p:cSldViewPr snapToGrid="0">
      <p:cViewPr>
        <p:scale>
          <a:sx n="66" d="100"/>
          <a:sy n="66" d="100"/>
        </p:scale>
        <p:origin x="-1008" y="-78"/>
      </p:cViewPr>
      <p:guideLst>
        <p:guide orient="horz" pos="2160"/>
        <p:guide pos="3840"/>
      </p:guideLst>
    </p:cSldViewPr>
  </p:slideViewPr>
  <p:notesTextViewPr>
    <p:cViewPr>
      <p:scale>
        <a:sx n="1" d="1"/>
        <a:sy n="1" d="1"/>
      </p:scale>
      <p:origin x="0" y="0"/>
    </p:cViewPr>
  </p:notesTextViewPr>
  <p:notesViewPr>
    <p:cSldViewPr snapToGrid="0">
      <p:cViewPr varScale="1">
        <p:scale>
          <a:sx n="53" d="100"/>
          <a:sy n="53" d="100"/>
        </p:scale>
        <p:origin x="-2352"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3F66361-C06F-469A-9CB4-D23F2FA41EE6}" type="datetimeFigureOut">
              <a:rPr lang="en-US" smtClean="0"/>
              <a:pPr/>
              <a:t>2/1/2022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94BC041-DED3-4560-A49D-3BDDC1807260}" type="slidenum">
              <a:rPr lang="en-US" smtClean="0"/>
              <a:pPr/>
              <a:t>‹#›</a:t>
            </a:fld>
            <a:endParaRPr lang="en-US"/>
          </a:p>
        </p:txBody>
      </p:sp>
    </p:spTree>
    <p:extLst>
      <p:ext uri="{BB962C8B-B14F-4D97-AF65-F5344CB8AC3E}">
        <p14:creationId xmlns="" xmlns:p14="http://schemas.microsoft.com/office/powerpoint/2010/main" val="26836461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 xmlns:p14="http://schemas.microsoft.com/office/powerpoint/2010/main" val="3638204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 xmlns:p14="http://schemas.microsoft.com/office/powerpoint/2010/main" val="1291648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l-G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l-GR"/>
          </a:p>
        </p:txBody>
      </p:sp>
    </p:spTree>
    <p:extLst>
      <p:ext uri="{BB962C8B-B14F-4D97-AF65-F5344CB8AC3E}">
        <p14:creationId xmlns="" xmlns:p14="http://schemas.microsoft.com/office/powerpoint/2010/main" val="3595249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 xmlns:p14="http://schemas.microsoft.com/office/powerpoint/2010/main"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 xmlns:p14="http://schemas.microsoft.com/office/powerpoint/2010/main" val="3303490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190627"/>
          </a:xfrm>
        </p:spPr>
        <p:txBody>
          <a:bodyPr/>
          <a:lstStyle/>
          <a:p>
            <a:r>
              <a:rPr lang="en-US" dirty="0"/>
              <a:t>Click to edit Master title style</a:t>
            </a:r>
            <a:endParaRPr lang="el-GR" dirty="0"/>
          </a:p>
        </p:txBody>
      </p:sp>
      <p:sp>
        <p:nvSpPr>
          <p:cNvPr id="3" name="Content Placeholder 2"/>
          <p:cNvSpPr>
            <a:spLocks noGrp="1"/>
          </p:cNvSpPr>
          <p:nvPr>
            <p:ph idx="1"/>
          </p:nvPr>
        </p:nvSpPr>
        <p:spPr/>
        <p:txBody>
          <a:bodyPr/>
          <a:lstStyle>
            <a:lvl1pPr marL="361942" indent="-361942">
              <a:buClr>
                <a:schemeClr val="accent1"/>
              </a:buClr>
              <a:buFont typeface="Wingdings 3" panose="05040102010807070707" pitchFamily="18" charset="2"/>
              <a:buChar char="´"/>
              <a:defRPr/>
            </a:lvl1pPr>
            <a:lvl2pPr marL="809605" indent="-352417">
              <a:buClr>
                <a:schemeClr val="accent1">
                  <a:lumMod val="75000"/>
                </a:schemeClr>
              </a:buClr>
              <a:buFont typeface="Wingdings 3" panose="05040102010807070707" pitchFamily="18" charset="2"/>
              <a:buChar char="´"/>
              <a:defRPr/>
            </a:lvl2pPr>
            <a:lvl3pPr marL="1257269" indent="-342891">
              <a:buClr>
                <a:schemeClr val="accent1">
                  <a:lumMod val="50000"/>
                </a:schemeClr>
              </a:buClr>
              <a:buFont typeface="Wingdings 3" panose="05040102010807070707" pitchFamily="18" charset="2"/>
              <a:buChar char="´"/>
              <a:defRPr/>
            </a:lvl3pPr>
            <a:lvl4pPr marL="1704932" indent="-333366">
              <a:buClr>
                <a:schemeClr val="tx2">
                  <a:lumMod val="50000"/>
                </a:schemeClr>
              </a:buClr>
              <a:buFont typeface="Wingdings 3" panose="05040102010807070707" pitchFamily="18" charset="2"/>
              <a:buChar char="´"/>
              <a:defRPr/>
            </a:lvl4pPr>
            <a:lvl5pPr marL="2152597" indent="-323843">
              <a:buClr>
                <a:schemeClr val="tx2">
                  <a:lumMod val="75000"/>
                </a:schemeClr>
              </a:buClr>
              <a:buFont typeface="Wingdings 3" panose="05040102010807070707" pitchFamily="18"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cxnSp>
        <p:nvCxnSpPr>
          <p:cNvPr id="8" name="Straight Connector 7"/>
          <p:cNvCxnSpPr/>
          <p:nvPr userDrawn="1"/>
        </p:nvCxnSpPr>
        <p:spPr>
          <a:xfrm>
            <a:off x="838200" y="1563363"/>
            <a:ext cx="105156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867924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l-G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 xmlns:p14="http://schemas.microsoft.com/office/powerpoint/2010/main"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 xmlns:p14="http://schemas.microsoft.com/office/powerpoint/2010/main"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l-G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 xmlns:p14="http://schemas.microsoft.com/office/powerpoint/2010/main"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Tree>
    <p:extLst>
      <p:ext uri="{BB962C8B-B14F-4D97-AF65-F5344CB8AC3E}">
        <p14:creationId xmlns="" xmlns:p14="http://schemas.microsoft.com/office/powerpoint/2010/main"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Tree>
    <p:extLst>
      <p:ext uri="{BB962C8B-B14F-4D97-AF65-F5344CB8AC3E}">
        <p14:creationId xmlns="" xmlns:p14="http://schemas.microsoft.com/office/powerpoint/2010/main"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Tree>
    <p:extLst>
      <p:ext uri="{BB962C8B-B14F-4D97-AF65-F5344CB8AC3E}">
        <p14:creationId xmlns="" xmlns:p14="http://schemas.microsoft.com/office/powerpoint/2010/main"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pic>
        <p:nvPicPr>
          <p:cNvPr id="8" name="Picture 2"/>
          <p:cNvPicPr>
            <a:picLocks noChangeAspect="1" noChangeArrowheads="1"/>
          </p:cNvPicPr>
          <p:nvPr userDrawn="1"/>
        </p:nvPicPr>
        <p:blipFill>
          <a:blip r:embed="rId13" cstate="print"/>
          <a:srcRect/>
          <a:stretch>
            <a:fillRect/>
          </a:stretch>
        </p:blipFill>
        <p:spPr bwMode="auto">
          <a:xfrm>
            <a:off x="8964911" y="6311902"/>
            <a:ext cx="2915940" cy="508405"/>
          </a:xfrm>
          <a:prstGeom prst="rect">
            <a:avLst/>
          </a:prstGeom>
          <a:noFill/>
          <a:ln w="9525">
            <a:noFill/>
            <a:miter lim="800000"/>
            <a:headEnd/>
            <a:tailEnd/>
          </a:ln>
        </p:spPr>
      </p:pic>
      <p:cxnSp>
        <p:nvCxnSpPr>
          <p:cNvPr id="10" name="Straight Connector 10"/>
          <p:cNvCxnSpPr/>
          <p:nvPr userDrawn="1"/>
        </p:nvCxnSpPr>
        <p:spPr>
          <a:xfrm>
            <a:off x="-11575" y="6303500"/>
            <a:ext cx="1220400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3"/>
          <p:cNvSpPr>
            <a:spLocks noChangeArrowheads="1"/>
          </p:cNvSpPr>
          <p:nvPr userDrawn="1"/>
        </p:nvSpPr>
        <p:spPr bwMode="auto">
          <a:xfrm>
            <a:off x="2998327" y="6304776"/>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a:solidFill>
                  <a:srgbClr val="595959"/>
                </a:solidFill>
                <a:latin typeface="Agency FB" pitchFamily="34" charset="0"/>
                <a:cs typeface="Times New Roman" pitchFamily="18" charset="0"/>
              </a:rPr>
              <a:t>“Coordinated Response to Child Abuse &amp; Neglect via Minimum Data Set: </a:t>
            </a:r>
            <a:r>
              <a:rPr lang="en-US" sz="1000" i="1" dirty="0">
                <a:solidFill>
                  <a:srgbClr val="595959"/>
                </a:solidFill>
                <a:latin typeface="Agency FB" pitchFamily="34" charset="0"/>
                <a:cs typeface="Times New Roman" pitchFamily="18" charset="0"/>
              </a:rPr>
              <a:t>from planning to practice</a:t>
            </a:r>
            <a:r>
              <a:rPr lang="en-US" sz="1000" dirty="0">
                <a:solidFill>
                  <a:srgbClr val="595959"/>
                </a:solidFill>
                <a:latin typeface="Agency FB" pitchFamily="34" charset="0"/>
                <a:cs typeface="Times New Roman" pitchFamily="18" charset="0"/>
              </a:rPr>
              <a:t>” [GA</a:t>
            </a:r>
            <a:r>
              <a:rPr lang="en-US" sz="1000" baseline="0" dirty="0">
                <a:solidFill>
                  <a:srgbClr val="595959"/>
                </a:solidFill>
                <a:latin typeface="Agency FB" pitchFamily="34" charset="0"/>
                <a:cs typeface="Times New Roman" pitchFamily="18" charset="0"/>
              </a:rPr>
              <a:t> </a:t>
            </a:r>
            <a:r>
              <a:rPr lang="en-US" sz="1000" baseline="0" dirty="0" err="1">
                <a:solidFill>
                  <a:srgbClr val="595959"/>
                </a:solidFill>
                <a:latin typeface="Agency FB" pitchFamily="34" charset="0"/>
                <a:cs typeface="Times New Roman" pitchFamily="18" charset="0"/>
              </a:rPr>
              <a:t>Nr</a:t>
            </a:r>
            <a:r>
              <a:rPr lang="en-US" sz="1000" dirty="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bg-BG" sz="1000" b="1" dirty="0" smtClean="0">
                <a:solidFill>
                  <a:schemeClr val="accent1"/>
                </a:solidFill>
                <a:latin typeface="Agency FB" pitchFamily="34" charset="0"/>
                <a:cs typeface="Times New Roman" pitchFamily="18" charset="0"/>
              </a:rPr>
              <a:t>Сминар за оператори на  </a:t>
            </a:r>
            <a:r>
              <a:rPr lang="en-US" sz="1000" b="1" dirty="0" smtClean="0">
                <a:solidFill>
                  <a:schemeClr val="accent1"/>
                </a:solidFill>
                <a:latin typeface="Agency FB" pitchFamily="34" charset="0"/>
                <a:cs typeface="Times New Roman" pitchFamily="18" charset="0"/>
              </a:rPr>
              <a:t>CAN-MDS </a:t>
            </a:r>
            <a:endParaRPr lang="en-US" sz="1400" b="1" dirty="0">
              <a:solidFill>
                <a:schemeClr val="accent1"/>
              </a:solidFill>
            </a:endParaRPr>
          </a:p>
        </p:txBody>
      </p:sp>
      <p:pic>
        <p:nvPicPr>
          <p:cNvPr id="14" name="Picture 13"/>
          <p:cNvPicPr>
            <a:picLocks noChangeAspect="1"/>
          </p:cNvPicPr>
          <p:nvPr userDrawn="1"/>
        </p:nvPicPr>
        <p:blipFill>
          <a:blip r:embed="rId14" cstate="print"/>
          <a:stretch>
            <a:fillRect/>
          </a:stretch>
        </p:blipFill>
        <p:spPr>
          <a:xfrm>
            <a:off x="1769420" y="6464922"/>
            <a:ext cx="471335" cy="312397"/>
          </a:xfrm>
          <a:prstGeom prst="rect">
            <a:avLst/>
          </a:prstGeom>
        </p:spPr>
      </p:pic>
      <p:pic>
        <p:nvPicPr>
          <p:cNvPr id="1026" name="Picture 2"/>
          <p:cNvPicPr>
            <a:picLocks noChangeAspect="1" noChangeArrowheads="1"/>
          </p:cNvPicPr>
          <p:nvPr userDrawn="1"/>
        </p:nvPicPr>
        <p:blipFill>
          <a:blip r:embed="rId15">
            <a:extLst>
              <a:ext uri="{28A0092B-C50C-407E-A947-70E740481C1C}">
                <a14:useLocalDpi xmlns="" xmlns:a14="http://schemas.microsoft.com/office/drawing/2010/main" val="0"/>
              </a:ext>
            </a:extLst>
          </a:blip>
          <a:srcRect/>
          <a:stretch>
            <a:fillRect/>
          </a:stretch>
        </p:blipFill>
        <p:spPr bwMode="auto">
          <a:xfrm>
            <a:off x="933224" y="6359606"/>
            <a:ext cx="416605" cy="50065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000" dirty="0">
                <a:solidFill>
                  <a:srgbClr val="0070C0"/>
                </a:solidFill>
                <a:latin typeface="Segoe UI Light" pitchFamily="34" charset="0"/>
                <a:cs typeface="Segoe UI Light" pitchFamily="34" charset="0"/>
              </a:rPr>
              <a:t>CAN-MDS </a:t>
            </a:r>
            <a:r>
              <a:rPr lang="bg-BG" sz="4000" dirty="0">
                <a:solidFill>
                  <a:srgbClr val="0070C0"/>
                </a:solidFill>
                <a:latin typeface="Segoe UI Light" pitchFamily="34" charset="0"/>
                <a:cs typeface="Segoe UI Light" pitchFamily="34" charset="0"/>
              </a:rPr>
              <a:t>пилотиране</a:t>
            </a:r>
            <a:r>
              <a:rPr lang="en-US" sz="4000" dirty="0">
                <a:solidFill>
                  <a:srgbClr val="0070C0"/>
                </a:solidFill>
                <a:latin typeface="Segoe UI Light" pitchFamily="34" charset="0"/>
                <a:cs typeface="Segoe UI Light" pitchFamily="34" charset="0"/>
              </a:rPr>
              <a:t> </a:t>
            </a:r>
            <a:endParaRPr lang="el-GR" sz="4000" dirty="0">
              <a:solidFill>
                <a:srgbClr val="0070C0"/>
              </a:solidFill>
              <a:latin typeface="Segoe UI Light" pitchFamily="34" charset="0"/>
              <a:cs typeface="Segoe UI Light" pitchFamily="34" charset="0"/>
            </a:endParaRPr>
          </a:p>
        </p:txBody>
      </p:sp>
      <p:sp>
        <p:nvSpPr>
          <p:cNvPr id="3" name="Subtitle 2"/>
          <p:cNvSpPr>
            <a:spLocks noGrp="1"/>
          </p:cNvSpPr>
          <p:nvPr>
            <p:ph type="subTitle" idx="1"/>
          </p:nvPr>
        </p:nvSpPr>
        <p:spPr>
          <a:xfrm>
            <a:off x="945266" y="3602038"/>
            <a:ext cx="10316901" cy="1655762"/>
          </a:xfrm>
        </p:spPr>
        <p:txBody>
          <a:bodyPr>
            <a:noAutofit/>
          </a:bodyPr>
          <a:lstStyle/>
          <a:p>
            <a:endParaRPr lang="en-US" dirty="0">
              <a:solidFill>
                <a:schemeClr val="bg1">
                  <a:lumMod val="50000"/>
                </a:schemeClr>
              </a:solidFill>
              <a:latin typeface="Segoe UI Black" panose="020B0A02040204020203" pitchFamily="34" charset="0"/>
              <a:ea typeface="Segoe UI Black" panose="020B0A02040204020203" pitchFamily="34" charset="0"/>
              <a:cs typeface="+mj-cs"/>
            </a:endParaRPr>
          </a:p>
          <a:p>
            <a:r>
              <a:rPr lang="bg-BG" sz="3600" dirty="0">
                <a:solidFill>
                  <a:srgbClr val="0070C0"/>
                </a:solidFill>
              </a:rPr>
              <a:t>Какво се очаква от Операторите на </a:t>
            </a:r>
            <a:r>
              <a:rPr lang="en-US" sz="3600" dirty="0">
                <a:solidFill>
                  <a:srgbClr val="0070C0"/>
                </a:solidFill>
              </a:rPr>
              <a:t>CAN-MDS </a:t>
            </a:r>
            <a:r>
              <a:rPr lang="bg-BG" sz="3600" dirty="0">
                <a:solidFill>
                  <a:srgbClr val="0070C0"/>
                </a:solidFill>
              </a:rPr>
              <a:t>и какво Операторите очакват от </a:t>
            </a:r>
            <a:r>
              <a:rPr lang="en-US" sz="3600" dirty="0">
                <a:solidFill>
                  <a:srgbClr val="0070C0"/>
                </a:solidFill>
              </a:rPr>
              <a:t>CAN-MDS</a:t>
            </a:r>
            <a:endParaRPr lang="en-US" sz="3600" dirty="0">
              <a:solidFill>
                <a:srgbClr val="0070C0"/>
              </a:solidFill>
              <a:ea typeface="Segoe UI Black" panose="020B0A02040204020203" pitchFamily="34" charset="0"/>
            </a:endParaRPr>
          </a:p>
        </p:txBody>
      </p:sp>
    </p:spTree>
    <p:extLst>
      <p:ext uri="{BB962C8B-B14F-4D97-AF65-F5344CB8AC3E}">
        <p14:creationId xmlns="" xmlns:p14="http://schemas.microsoft.com/office/powerpoint/2010/main" val="29500401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246280" cy="4001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121917" tIns="60958" rIns="121917" bIns="60958"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71531" y="2815333"/>
            <a:ext cx="1371600" cy="901700"/>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3382394" y="2777710"/>
            <a:ext cx="7300119" cy="104643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121917" tIns="60958" rIns="121917" bIns="60958" numCol="1" anchor="ctr" anchorCtr="0" compatLnSpc="1">
            <a:prstTxWarp prst="textNoShape">
              <a:avLst/>
            </a:prstTxWarp>
            <a:spAutoFit/>
          </a:bodyPr>
          <a:lstStyle/>
          <a:p>
            <a:pPr algn="just" defTabSz="1219170" eaLnBrk="0" fontAlgn="base" hangingPunct="0">
              <a:spcBef>
                <a:spcPct val="0"/>
              </a:spcBef>
              <a:spcAft>
                <a:spcPct val="0"/>
              </a:spcAft>
            </a:pP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5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The European Commission does not accept any responsibility for use that may be made of the information it contains.</a:t>
            </a:r>
            <a:endParaRPr lang="en-GB" altLang="el-GR" sz="2400" dirty="0" smtClean="0">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Съдържание</a:t>
            </a:r>
            <a:r>
              <a:rPr lang="en-US" dirty="0"/>
              <a:t> </a:t>
            </a:r>
          </a:p>
        </p:txBody>
      </p:sp>
      <p:sp>
        <p:nvSpPr>
          <p:cNvPr id="3" name="Content Placeholder 2"/>
          <p:cNvSpPr>
            <a:spLocks noGrp="1"/>
          </p:cNvSpPr>
          <p:nvPr>
            <p:ph idx="1"/>
          </p:nvPr>
        </p:nvSpPr>
        <p:spPr/>
        <p:txBody>
          <a:bodyPr/>
          <a:lstStyle/>
          <a:p>
            <a:r>
              <a:rPr lang="bg-BG" i="1" dirty="0">
                <a:ea typeface="Times New Roman" pitchFamily="18" charset="0"/>
              </a:rPr>
              <a:t>Цели на Системата</a:t>
            </a:r>
            <a:r>
              <a:rPr lang="el-GR" i="1" dirty="0">
                <a:ea typeface="Times New Roman" pitchFamily="18" charset="0"/>
              </a:rPr>
              <a:t> </a:t>
            </a:r>
            <a:r>
              <a:rPr lang="en-US" i="1" dirty="0" smtClean="0">
                <a:ea typeface="Times New Roman" pitchFamily="18" charset="0"/>
              </a:rPr>
              <a:t>CAN-MDS</a:t>
            </a:r>
            <a:r>
              <a:rPr lang="el-GR" i="1" dirty="0" smtClean="0">
                <a:ea typeface="Times New Roman" pitchFamily="18" charset="0"/>
              </a:rPr>
              <a:t>– </a:t>
            </a:r>
            <a:r>
              <a:rPr lang="bg-BG" i="1" dirty="0">
                <a:ea typeface="Times New Roman" pitchFamily="18" charset="0"/>
              </a:rPr>
              <a:t>обобщение</a:t>
            </a:r>
            <a:endParaRPr lang="en-US" i="1" dirty="0">
              <a:ea typeface="Times New Roman" pitchFamily="18" charset="0"/>
            </a:endParaRPr>
          </a:p>
          <a:p>
            <a:pPr lvl="0"/>
            <a:r>
              <a:rPr lang="bg-BG" i="1" dirty="0">
                <a:ea typeface="Times New Roman" pitchFamily="18" charset="0"/>
              </a:rPr>
              <a:t>Какво се очаква да допринесе </a:t>
            </a:r>
            <a:r>
              <a:rPr lang="bg-BG" i="1" dirty="0" smtClean="0">
                <a:ea typeface="Times New Roman" pitchFamily="18" charset="0"/>
              </a:rPr>
              <a:t>операторът </a:t>
            </a:r>
            <a:r>
              <a:rPr lang="bg-BG" i="1" dirty="0">
                <a:ea typeface="Times New Roman" pitchFamily="18" charset="0"/>
              </a:rPr>
              <a:t>за </a:t>
            </a:r>
            <a:r>
              <a:rPr lang="en-US" i="1" dirty="0">
                <a:ea typeface="Times New Roman" pitchFamily="18" charset="0"/>
              </a:rPr>
              <a:t>CAN-MDS</a:t>
            </a:r>
          </a:p>
          <a:p>
            <a:pPr lvl="0"/>
            <a:r>
              <a:rPr lang="bg-BG" i="1" dirty="0">
                <a:ea typeface="Times New Roman" pitchFamily="18" charset="0"/>
              </a:rPr>
              <a:t>Какво</a:t>
            </a:r>
            <a:r>
              <a:rPr lang="en-US" i="1" dirty="0">
                <a:ea typeface="Times New Roman" pitchFamily="18" charset="0"/>
              </a:rPr>
              <a:t> CAN-MDS </a:t>
            </a:r>
            <a:r>
              <a:rPr lang="bg-BG" i="1" dirty="0">
                <a:ea typeface="Times New Roman" pitchFamily="18" charset="0"/>
              </a:rPr>
              <a:t>може да осигури на </a:t>
            </a:r>
            <a:r>
              <a:rPr lang="bg-BG" i="1" dirty="0" smtClean="0">
                <a:ea typeface="Times New Roman" pitchFamily="18" charset="0"/>
              </a:rPr>
              <a:t>професионалистите </a:t>
            </a:r>
            <a:r>
              <a:rPr lang="bg-BG" i="1" dirty="0">
                <a:ea typeface="Times New Roman" pitchFamily="18" charset="0"/>
              </a:rPr>
              <a:t>- </a:t>
            </a:r>
            <a:r>
              <a:rPr lang="bg-BG" i="1" dirty="0" smtClean="0">
                <a:ea typeface="Times New Roman" pitchFamily="18" charset="0"/>
              </a:rPr>
              <a:t>оператори</a:t>
            </a:r>
            <a:endParaRPr lang="en-US" i="1" dirty="0">
              <a:ea typeface="Times New Roman" pitchFamily="18" charset="0"/>
            </a:endParaRPr>
          </a:p>
          <a:p>
            <a:endParaRPr lang="en-US" dirty="0"/>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391894" y="1309507"/>
            <a:ext cx="2775855" cy="5016758"/>
          </a:xfrm>
          <a:prstGeom prst="rect">
            <a:avLst/>
          </a:prstGeom>
          <a:solidFill>
            <a:schemeClr val="tx2">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buClr>
                <a:schemeClr val="accent1"/>
              </a:buClr>
            </a:pPr>
            <a:r>
              <a:rPr lang="ru-RU" sz="2000" b="1" dirty="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периодично измервне честотата на НПД и неговите специфични форми въз основа на данни, получени от отговорите на службите по случаи на </a:t>
            </a:r>
            <a:r>
              <a:rPr lang="bg-BG" sz="2000" b="1" dirty="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НПД</a:t>
            </a:r>
            <a:endParaRPr kumimoji="0" lang="en-US" sz="2000" b="1" i="0" u="none" strike="noStrike" cap="none" normalizeH="0" baseline="0" dirty="0">
              <a:ln>
                <a:noFill/>
              </a:ln>
              <a:solidFill>
                <a:schemeClr val="accent1">
                  <a:lumMod val="75000"/>
                </a:schemeClr>
              </a:solidFill>
              <a:effectLst/>
              <a:latin typeface="Segoe UI Light" panose="020B0502040204020203" pitchFamily="34" charset="0"/>
              <a:cs typeface="Segoe UI Light" panose="020B0502040204020203" pitchFamily="34" charset="0"/>
            </a:endParaRPr>
          </a:p>
          <a:p>
            <a:pPr marL="261938" marR="0" lvl="0" indent="-261938"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bg-BG" sz="2000" b="0" i="1" u="none" strike="noStrike" cap="none" normalizeH="0" baseline="0" dirty="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За специфична форма на насилие и пренебрегване и характеристиките на дете, полагащ грижи и семейство</a:t>
            </a:r>
            <a:r>
              <a:rPr kumimoji="0" lang="en-US" sz="2000" b="0" i="1" u="none" strike="noStrike" cap="none" normalizeH="0" baseline="0" dirty="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a:t>
            </a:r>
            <a:r>
              <a:rPr kumimoji="0" lang="en-US" sz="2000" b="0" i="1" u="none" strike="noStrike" cap="none" normalizeH="0" dirty="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 </a:t>
            </a:r>
            <a:r>
              <a:rPr kumimoji="0" lang="bg-BG" sz="2000" b="0" i="1" u="none" strike="noStrike" cap="none" normalizeH="0" baseline="0" dirty="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за сектор и служба</a:t>
            </a:r>
            <a:r>
              <a:rPr kumimoji="0" lang="en-US" sz="2000" b="0" i="1" u="none" strike="noStrike" cap="none" normalizeH="0" baseline="0" dirty="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 </a:t>
            </a:r>
            <a:r>
              <a:rPr kumimoji="0" lang="bg-BG" sz="2000" b="0" i="1" u="none" strike="noStrike" cap="none" normalizeH="0" baseline="0" dirty="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като цяло</a:t>
            </a:r>
            <a:endParaRPr kumimoji="0" lang="en-US" sz="2000" b="0" i="1" u="none" strike="noStrike" cap="none" normalizeH="0" baseline="0" dirty="0">
              <a:ln>
                <a:noFill/>
              </a:ln>
              <a:solidFill>
                <a:schemeClr val="tx1"/>
              </a:solidFill>
              <a:effectLst/>
              <a:latin typeface="Segoe UI Light" panose="020B0502040204020203" pitchFamily="34" charset="0"/>
              <a:cs typeface="Segoe UI Light" panose="020B0502040204020203" pitchFamily="34" charset="0"/>
            </a:endParaRPr>
          </a:p>
        </p:txBody>
      </p:sp>
      <p:sp>
        <p:nvSpPr>
          <p:cNvPr id="5" name="Rectangle 4"/>
          <p:cNvSpPr/>
          <p:nvPr/>
        </p:nvSpPr>
        <p:spPr>
          <a:xfrm>
            <a:off x="375567" y="174558"/>
            <a:ext cx="11576954" cy="584775"/>
          </a:xfrm>
          <a:prstGeom prst="rect">
            <a:avLst/>
          </a:prstGeom>
        </p:spPr>
        <p:txBody>
          <a:bodyPr wrap="square">
            <a:spAutoFit/>
          </a:bodyPr>
          <a:lstStyle/>
          <a:p>
            <a:pPr lvl="0" fontAlgn="base">
              <a:spcBef>
                <a:spcPct val="0"/>
              </a:spcBef>
              <a:spcAft>
                <a:spcPct val="0"/>
              </a:spcAft>
            </a:pPr>
            <a:r>
              <a:rPr lang="bg-BG" sz="3200" b="1" dirty="0">
                <a:solidFill>
                  <a:srgbClr val="4F81BD"/>
                </a:solidFill>
                <a:latin typeface="Segoe UI Black" pitchFamily="34" charset="0"/>
                <a:ea typeface="Segoe UI Black" pitchFamily="34" charset="0"/>
                <a:cs typeface="Times New Roman" pitchFamily="18" charset="0"/>
              </a:rPr>
              <a:t>Цели на </a:t>
            </a:r>
            <a:r>
              <a:rPr lang="en-US" sz="3200" b="1" dirty="0">
                <a:solidFill>
                  <a:srgbClr val="4F81BD"/>
                </a:solidFill>
                <a:latin typeface="Segoe UI Black" pitchFamily="34" charset="0"/>
                <a:ea typeface="Segoe UI Black" pitchFamily="34" charset="0"/>
                <a:cs typeface="Times New Roman" pitchFamily="18" charset="0"/>
              </a:rPr>
              <a:t>CAN-MDS  </a:t>
            </a:r>
            <a:r>
              <a:rPr lang="bg-BG" sz="3200" b="1" dirty="0">
                <a:solidFill>
                  <a:srgbClr val="4F81BD"/>
                </a:solidFill>
                <a:latin typeface="Segoe UI Black" pitchFamily="34" charset="0"/>
                <a:ea typeface="Segoe UI Black" pitchFamily="34" charset="0"/>
                <a:cs typeface="Times New Roman" pitchFamily="18" charset="0"/>
              </a:rPr>
              <a:t>системата</a:t>
            </a:r>
            <a:r>
              <a:rPr lang="el-GR" sz="3200" b="1" dirty="0">
                <a:solidFill>
                  <a:srgbClr val="4F81BD"/>
                </a:solidFill>
                <a:latin typeface="Segoe UI Black" pitchFamily="34" charset="0"/>
                <a:ea typeface="Segoe UI Black" pitchFamily="34" charset="0"/>
                <a:cs typeface="Times New Roman" pitchFamily="18" charset="0"/>
              </a:rPr>
              <a:t> – </a:t>
            </a:r>
            <a:r>
              <a:rPr lang="bg-BG" sz="3200" b="1" i="1" dirty="0">
                <a:solidFill>
                  <a:srgbClr val="4F81BD"/>
                </a:solidFill>
                <a:latin typeface="Segoe UI Black" pitchFamily="34" charset="0"/>
                <a:ea typeface="Segoe UI Black" pitchFamily="34" charset="0"/>
                <a:cs typeface="Times New Roman" pitchFamily="18" charset="0"/>
              </a:rPr>
              <a:t>обобщение</a:t>
            </a:r>
            <a:endParaRPr lang="en-US" sz="3200" dirty="0">
              <a:latin typeface="Segoe UI Black" pitchFamily="34" charset="0"/>
              <a:ea typeface="Segoe UI Black" pitchFamily="34" charset="0"/>
              <a:cs typeface="Arial" pitchFamily="34" charset="0"/>
            </a:endParaRPr>
          </a:p>
        </p:txBody>
      </p:sp>
      <p:sp>
        <p:nvSpPr>
          <p:cNvPr id="4" name="Rectangle 3"/>
          <p:cNvSpPr/>
          <p:nvPr/>
        </p:nvSpPr>
        <p:spPr>
          <a:xfrm>
            <a:off x="402776" y="803507"/>
            <a:ext cx="11304814" cy="400110"/>
          </a:xfrm>
          <a:prstGeom prst="rect">
            <a:avLst/>
          </a:prstGeom>
        </p:spPr>
        <p:txBody>
          <a:bodyPr wrap="square">
            <a:spAutoFit/>
          </a:bodyPr>
          <a:lstStyle/>
          <a:p>
            <a:pPr lvl="0" eaLnBrk="0" fontAlgn="base" hangingPunct="0">
              <a:spcBef>
                <a:spcPct val="0"/>
              </a:spcBef>
              <a:spcAft>
                <a:spcPct val="0"/>
              </a:spcAft>
            </a:pPr>
            <a:r>
              <a:rPr lang="bg-BG" sz="2000" dirty="0">
                <a:latin typeface="Segoe UI Light" panose="020B0502040204020203" pitchFamily="34" charset="0"/>
                <a:ea typeface="Times New Roman" pitchFamily="18" charset="0"/>
                <a:cs typeface="Segoe UI Light" panose="020B0502040204020203" pitchFamily="34" charset="0"/>
              </a:rPr>
              <a:t>Данните, събрани чрез потенциална </a:t>
            </a:r>
            <a:r>
              <a:rPr lang="en-US" sz="2000" dirty="0">
                <a:latin typeface="Segoe UI Light" panose="020B0502040204020203" pitchFamily="34" charset="0"/>
                <a:ea typeface="Times New Roman" pitchFamily="18" charset="0"/>
                <a:cs typeface="Segoe UI Light" panose="020B0502040204020203" pitchFamily="34" charset="0"/>
              </a:rPr>
              <a:t>CAN-MDS </a:t>
            </a:r>
            <a:r>
              <a:rPr lang="bg-BG" sz="2000" dirty="0">
                <a:latin typeface="Segoe UI Light" panose="020B0502040204020203" pitchFamily="34" charset="0"/>
                <a:ea typeface="Times New Roman" pitchFamily="18" charset="0"/>
                <a:cs typeface="Segoe UI Light" panose="020B0502040204020203" pitchFamily="34" charset="0"/>
              </a:rPr>
              <a:t>система за наблюдение може да се използват за</a:t>
            </a:r>
            <a:r>
              <a:rPr lang="en-US" sz="2000" dirty="0">
                <a:latin typeface="Segoe UI Light" panose="020B0502040204020203" pitchFamily="34" charset="0"/>
                <a:ea typeface="Times New Roman" pitchFamily="18" charset="0"/>
                <a:cs typeface="Segoe UI Light" panose="020B0502040204020203" pitchFamily="34" charset="0"/>
              </a:rPr>
              <a:t>:</a:t>
            </a:r>
          </a:p>
        </p:txBody>
      </p:sp>
      <p:sp>
        <p:nvSpPr>
          <p:cNvPr id="6" name="Rectangle 1"/>
          <p:cNvSpPr>
            <a:spLocks noChangeArrowheads="1"/>
          </p:cNvSpPr>
          <p:nvPr/>
        </p:nvSpPr>
        <p:spPr bwMode="auto">
          <a:xfrm>
            <a:off x="3379279" y="1401839"/>
            <a:ext cx="2329541" cy="5324535"/>
          </a:xfrm>
          <a:prstGeom prst="rect">
            <a:avLst/>
          </a:prstGeom>
          <a:solidFill>
            <a:schemeClr val="accent1">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buClr>
                <a:schemeClr val="accent1"/>
              </a:buClr>
            </a:pPr>
            <a:r>
              <a:rPr lang="ru-RU" sz="2000" b="1" dirty="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наблюдение на тенденциите в малтретирането на деца (сравнителен анализ)</a:t>
            </a:r>
            <a:endParaRPr kumimoji="0" lang="en-US" sz="2000" b="1" i="0" u="none" strike="noStrike" cap="none" normalizeH="0" baseline="0" dirty="0">
              <a:ln>
                <a:noFill/>
              </a:ln>
              <a:solidFill>
                <a:schemeClr val="accent1">
                  <a:lumMod val="75000"/>
                </a:schemeClr>
              </a:solidFill>
              <a:effectLst/>
              <a:latin typeface="Segoe UI Light" panose="020B0502040204020203" pitchFamily="34" charset="0"/>
              <a:cs typeface="Segoe UI Light" panose="020B0502040204020203" pitchFamily="34" charset="0"/>
            </a:endParaRPr>
          </a:p>
          <a:p>
            <a:pPr marL="261938" lvl="0" indent="-249238" eaLnBrk="0" fontAlgn="base" hangingPunct="0">
              <a:spcBef>
                <a:spcPct val="0"/>
              </a:spcBef>
              <a:spcAft>
                <a:spcPct val="0"/>
              </a:spcAft>
              <a:buClr>
                <a:schemeClr val="accent1"/>
              </a:buClr>
              <a:buFont typeface="Wingdings 3" panose="05040102010807070707" pitchFamily="18" charset="2"/>
              <a:buChar char="´"/>
            </a:pPr>
            <a:r>
              <a:rPr lang="bg-BG" sz="2000" i="1" dirty="0">
                <a:latin typeface="Segoe UI Light" panose="020B0502040204020203" pitchFamily="34" charset="0"/>
                <a:ea typeface="Times New Roman" pitchFamily="18" charset="0"/>
                <a:cs typeface="Segoe UI Light" panose="020B0502040204020203" pitchFamily="34" charset="0"/>
              </a:rPr>
              <a:t>За специфична форма на насилие и пренебрегване и характеристиките на дете, полагащ грижи и семейство </a:t>
            </a:r>
            <a:r>
              <a:rPr kumimoji="0" lang="en-US" sz="2000" b="0" i="1" u="none" strike="noStrike" cap="none" normalizeH="0" baseline="0" dirty="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 </a:t>
            </a:r>
            <a:r>
              <a:rPr kumimoji="0" lang="bg-BG" sz="2000" b="0" i="1" u="none" strike="noStrike" cap="none" normalizeH="0" baseline="0" dirty="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на международно, национално и местно ниво</a:t>
            </a:r>
            <a:endParaRPr kumimoji="0" lang="en-US" sz="2000" b="0" i="1" u="none" strike="noStrike" cap="none" normalizeH="0" baseline="0" dirty="0">
              <a:ln>
                <a:noFill/>
              </a:ln>
              <a:solidFill>
                <a:schemeClr val="tx1"/>
              </a:solidFill>
              <a:effectLst/>
              <a:latin typeface="Segoe UI Light" panose="020B0502040204020203" pitchFamily="34" charset="0"/>
              <a:cs typeface="Segoe UI Light" panose="020B0502040204020203" pitchFamily="34" charset="0"/>
            </a:endParaRPr>
          </a:p>
        </p:txBody>
      </p:sp>
      <p:sp>
        <p:nvSpPr>
          <p:cNvPr id="7" name="Rectangle 1"/>
          <p:cNvSpPr>
            <a:spLocks noChangeArrowheads="1"/>
          </p:cNvSpPr>
          <p:nvPr/>
        </p:nvSpPr>
        <p:spPr bwMode="auto">
          <a:xfrm>
            <a:off x="5920351" y="1247951"/>
            <a:ext cx="2024742" cy="4401205"/>
          </a:xfrm>
          <a:prstGeom prst="rect">
            <a:avLst/>
          </a:prstGeom>
          <a:solidFill>
            <a:schemeClr val="accent3">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
                <a:schemeClr val="accent1"/>
              </a:buClr>
              <a:buSzTx/>
              <a:tabLst/>
            </a:pPr>
            <a:r>
              <a:rPr lang="bg-BG" sz="2000" b="1" dirty="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предоставяне на индикации за идентифициране на</a:t>
            </a:r>
            <a:endParaRPr kumimoji="0" lang="en-US" sz="2000" b="1" i="0" u="none" strike="noStrike" cap="none" normalizeH="0" baseline="0" dirty="0">
              <a:ln>
                <a:noFill/>
              </a:ln>
              <a:solidFill>
                <a:schemeClr val="accent1">
                  <a:lumMod val="75000"/>
                </a:schemeClr>
              </a:solidFill>
              <a:effectLst/>
              <a:latin typeface="Segoe UI Light" panose="020B0502040204020203" pitchFamily="34" charset="0"/>
              <a:cs typeface="Segoe UI Light" panose="020B0502040204020203" pitchFamily="34" charset="0"/>
            </a:endParaRPr>
          </a:p>
          <a:p>
            <a:pPr marL="261938" lvl="0" indent="-261938" eaLnBrk="0" fontAlgn="base" hangingPunct="0">
              <a:spcBef>
                <a:spcPct val="0"/>
              </a:spcBef>
              <a:spcAft>
                <a:spcPct val="0"/>
              </a:spcAft>
              <a:buClr>
                <a:schemeClr val="accent1"/>
              </a:buClr>
              <a:buFont typeface="Wingdings 3" panose="05040102010807070707" pitchFamily="18" charset="2"/>
              <a:buChar char="´"/>
            </a:pPr>
            <a:r>
              <a:rPr lang="ru-RU" sz="2000" i="1" dirty="0">
                <a:latin typeface="Segoe UI Light" panose="020B0502040204020203" pitchFamily="34" charset="0"/>
                <a:ea typeface="Times New Roman" pitchFamily="18" charset="0"/>
                <a:cs typeface="Segoe UI Light" panose="020B0502040204020203" pitchFamily="34" charset="0"/>
              </a:rPr>
              <a:t>нови или възникващи тенденции в малтретирането на деца/ популациите във висок риск</a:t>
            </a:r>
            <a:endParaRPr kumimoji="0" lang="en-US" sz="2200" b="0" i="1" u="none" strike="noStrike" cap="none" normalizeH="0" baseline="0" dirty="0">
              <a:ln>
                <a:noFill/>
              </a:ln>
              <a:solidFill>
                <a:schemeClr val="tx1"/>
              </a:solidFill>
              <a:effectLst/>
              <a:latin typeface="Segoe UI Light" panose="020B0502040204020203" pitchFamily="34" charset="0"/>
              <a:cs typeface="Segoe UI Light" panose="020B0502040204020203" pitchFamily="34" charset="0"/>
            </a:endParaRPr>
          </a:p>
        </p:txBody>
      </p:sp>
      <p:sp>
        <p:nvSpPr>
          <p:cNvPr id="8" name="Rectangle 1"/>
          <p:cNvSpPr>
            <a:spLocks noChangeArrowheads="1"/>
          </p:cNvSpPr>
          <p:nvPr/>
        </p:nvSpPr>
        <p:spPr bwMode="auto">
          <a:xfrm>
            <a:off x="8156624" y="1401839"/>
            <a:ext cx="3739243" cy="5078313"/>
          </a:xfrm>
          <a:prstGeom prst="rect">
            <a:avLst/>
          </a:prstGeom>
          <a:solidFill>
            <a:schemeClr val="accent3">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
                <a:schemeClr val="accent1"/>
              </a:buClr>
              <a:buSzTx/>
              <a:tabLst/>
            </a:pPr>
            <a:r>
              <a:rPr lang="bg-BG" b="1" dirty="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използване </a:t>
            </a:r>
            <a:r>
              <a:rPr kumimoji="0" lang="bg-BG" b="1" i="0" u="none" strike="noStrike" cap="none" normalizeH="0" baseline="0" dirty="0">
                <a:ln>
                  <a:noFill/>
                </a:ln>
                <a:solidFill>
                  <a:schemeClr val="accent1">
                    <a:lumMod val="75000"/>
                  </a:schemeClr>
                </a:solidFill>
                <a:effectLst/>
                <a:latin typeface="Segoe UI Light" panose="020B0502040204020203" pitchFamily="34" charset="0"/>
                <a:ea typeface="Times New Roman" pitchFamily="18" charset="0"/>
                <a:cs typeface="Segoe UI Light" panose="020B0502040204020203" pitchFamily="34" charset="0"/>
              </a:rPr>
              <a:t>като изходна база за оценка на</a:t>
            </a:r>
            <a:r>
              <a:rPr kumimoji="0" lang="en-US" b="1" i="0" u="none" strike="noStrike" cap="none" normalizeH="0" baseline="0" dirty="0">
                <a:ln>
                  <a:noFill/>
                </a:ln>
                <a:solidFill>
                  <a:schemeClr val="accent1">
                    <a:lumMod val="75000"/>
                  </a:schemeClr>
                </a:solidFill>
                <a:effectLst/>
                <a:latin typeface="Segoe UI Light" panose="020B0502040204020203" pitchFamily="34" charset="0"/>
                <a:ea typeface="Times New Roman" pitchFamily="18" charset="0"/>
                <a:cs typeface="Segoe UI Light" panose="020B0502040204020203" pitchFamily="34" charset="0"/>
              </a:rPr>
              <a:t> </a:t>
            </a:r>
            <a:endParaRPr kumimoji="0" lang="en-US" b="1" i="0" u="none" strike="noStrike" cap="none" normalizeH="0" baseline="0" dirty="0">
              <a:ln>
                <a:noFill/>
              </a:ln>
              <a:solidFill>
                <a:schemeClr val="accent1">
                  <a:lumMod val="75000"/>
                </a:schemeClr>
              </a:solidFill>
              <a:effectLst/>
              <a:latin typeface="Segoe UI Light" panose="020B0502040204020203" pitchFamily="34" charset="0"/>
              <a:cs typeface="Segoe UI Light" panose="020B0502040204020203" pitchFamily="34" charset="0"/>
            </a:endParaRPr>
          </a:p>
          <a:p>
            <a:pPr marL="261938" lvl="0" indent="-261938" eaLnBrk="0" fontAlgn="base" hangingPunct="0">
              <a:spcBef>
                <a:spcPct val="0"/>
              </a:spcBef>
              <a:spcAft>
                <a:spcPct val="0"/>
              </a:spcAft>
              <a:buClr>
                <a:schemeClr val="accent1"/>
              </a:buClr>
              <a:buFont typeface="Wingdings 3" panose="05040102010807070707" pitchFamily="18" charset="2"/>
              <a:buChar char="´"/>
            </a:pPr>
            <a:r>
              <a:rPr lang="ru-RU" i="1" dirty="0">
                <a:latin typeface="Segoe UI Light" panose="020B0502040204020203" pitchFamily="34" charset="0"/>
                <a:ea typeface="Times New Roman" pitchFamily="18" charset="0"/>
                <a:cs typeface="Segoe UI Light" panose="020B0502040204020203" pitchFamily="34" charset="0"/>
              </a:rPr>
              <a:t>нуждите на службите (оценка на нуждите, свързани с администрирането на случаи на НПД) за приоритизиране на разпределението на ресурси за първична, вторична и третична превенция на НПД</a:t>
            </a:r>
          </a:p>
          <a:p>
            <a:pPr marL="261938" lvl="0" indent="-261938" eaLnBrk="0" fontAlgn="base" hangingPunct="0">
              <a:spcBef>
                <a:spcPct val="0"/>
              </a:spcBef>
              <a:spcAft>
                <a:spcPct val="0"/>
              </a:spcAft>
              <a:buClr>
                <a:schemeClr val="accent1"/>
              </a:buClr>
              <a:buFont typeface="Wingdings 3" panose="05040102010807070707" pitchFamily="18" charset="2"/>
              <a:buChar char="´"/>
            </a:pPr>
            <a:r>
              <a:rPr lang="ru-RU" i="1" dirty="0">
                <a:latin typeface="Segoe UI Light" panose="020B0502040204020203" pitchFamily="34" charset="0"/>
                <a:ea typeface="Times New Roman" pitchFamily="18" charset="0"/>
                <a:cs typeface="Segoe UI Light" panose="020B0502040204020203" pitchFamily="34" charset="0"/>
              </a:rPr>
              <a:t>ефективност на превенционните практики и интервенции при НПД (и за идентифициране на добри практики)</a:t>
            </a:r>
          </a:p>
          <a:p>
            <a:pPr marL="261938" lvl="0" indent="-261938" eaLnBrk="0" fontAlgn="base" hangingPunct="0">
              <a:spcBef>
                <a:spcPct val="0"/>
              </a:spcBef>
              <a:spcAft>
                <a:spcPct val="0"/>
              </a:spcAft>
              <a:buClr>
                <a:schemeClr val="accent1"/>
              </a:buClr>
              <a:buFont typeface="Wingdings 3" panose="05040102010807070707" pitchFamily="18" charset="2"/>
              <a:buChar char="´"/>
            </a:pPr>
            <a:r>
              <a:rPr lang="ru-RU" i="1" dirty="0">
                <a:latin typeface="Segoe UI Light" panose="020B0502040204020203" pitchFamily="34" charset="0"/>
                <a:ea typeface="Times New Roman" pitchFamily="18" charset="0"/>
                <a:cs typeface="Segoe UI Light" panose="020B0502040204020203" pitchFamily="34" charset="0"/>
              </a:rPr>
              <a:t>ефективност на политиките за превенция на НПД (за планиране на бъдещи политики и законодателство)</a:t>
            </a:r>
            <a:endParaRPr kumimoji="0" lang="en-US" b="0" i="1" u="none" strike="noStrike" cap="none" normalizeH="0" baseline="0" dirty="0">
              <a:ln>
                <a:noFill/>
              </a:ln>
              <a:solidFill>
                <a:schemeClr val="tx1"/>
              </a:solidFill>
              <a:effectLst/>
              <a:latin typeface="Segoe UI Light" panose="020B0502040204020203" pitchFamily="34" charset="0"/>
              <a:cs typeface="Segoe UI Light" panose="020B0502040204020203"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45"/>
                                        </p:tgtEl>
                                        <p:attrNameLst>
                                          <p:attrName>style.visibility</p:attrName>
                                        </p:attrNameLst>
                                      </p:cBhvr>
                                      <p:to>
                                        <p:strVal val="visible"/>
                                      </p:to>
                                    </p:set>
                                    <p:anim calcmode="lin" valueType="num">
                                      <p:cBhvr additive="base">
                                        <p:cTn id="7" dur="500" fill="hold"/>
                                        <p:tgtEl>
                                          <p:spTgt spid="6145"/>
                                        </p:tgtEl>
                                        <p:attrNameLst>
                                          <p:attrName>ppt_x</p:attrName>
                                        </p:attrNameLst>
                                      </p:cBhvr>
                                      <p:tavLst>
                                        <p:tav tm="0">
                                          <p:val>
                                            <p:strVal val="#ppt_x"/>
                                          </p:val>
                                        </p:tav>
                                        <p:tav tm="100000">
                                          <p:val>
                                            <p:strVal val="#ppt_x"/>
                                          </p:val>
                                        </p:tav>
                                      </p:tavLst>
                                    </p:anim>
                                    <p:anim calcmode="lin" valueType="num">
                                      <p:cBhvr additive="base">
                                        <p:cTn id="8" dur="500" fill="hold"/>
                                        <p:tgtEl>
                                          <p:spTgt spid="614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P spid="6" grpId="0" animBg="1"/>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66014" y="0"/>
            <a:ext cx="6525987" cy="7186583"/>
          </a:xfrm>
          <a:prstGeom prst="rect">
            <a:avLst/>
          </a:prstGeom>
          <a:solidFill>
            <a:schemeClr val="accent1">
              <a:lumMod val="40000"/>
              <a:lumOff val="60000"/>
            </a:schemeClr>
          </a:solidFill>
        </p:spPr>
        <p:txBody>
          <a:bodyPr wrap="square">
            <a:spAutoFit/>
          </a:bodyPr>
          <a:lstStyle/>
          <a:p>
            <a:pPr lvl="0" eaLnBrk="0" fontAlgn="base" hangingPunct="0">
              <a:spcBef>
                <a:spcPct val="0"/>
              </a:spcBef>
              <a:spcAft>
                <a:spcPct val="0"/>
              </a:spcAft>
            </a:pPr>
            <a:endParaRPr lang="en-US" sz="2400" b="1" dirty="0">
              <a:latin typeface="Segoe UI Light" panose="020B0502040204020203" pitchFamily="34" charset="0"/>
              <a:ea typeface="Times New Roman" pitchFamily="18" charset="0"/>
              <a:cs typeface="Segoe UI Light" panose="020B0502040204020203" pitchFamily="34" charset="0"/>
            </a:endParaRPr>
          </a:p>
          <a:p>
            <a:pPr marL="342900" lvl="0" indent="-342900" eaLnBrk="0" fontAlgn="base" hangingPunct="0">
              <a:spcBef>
                <a:spcPts val="1200"/>
              </a:spcBef>
              <a:spcAft>
                <a:spcPts val="600"/>
              </a:spcAft>
              <a:buClr>
                <a:schemeClr val="accent1"/>
              </a:buClr>
              <a:buFont typeface="Wingdings 3" panose="05040102010807070707" pitchFamily="18" charset="2"/>
              <a:buChar char="´"/>
            </a:pPr>
            <a:r>
              <a:rPr lang="bg-BG" sz="2200" dirty="0">
                <a:latin typeface="Segoe UI Light" panose="020B0502040204020203" pitchFamily="34" charset="0"/>
                <a:ea typeface="Times New Roman" pitchFamily="18" charset="0"/>
                <a:cs typeface="Segoe UI Light" panose="020B0502040204020203" pitchFamily="34" charset="0"/>
              </a:rPr>
              <a:t>за</a:t>
            </a:r>
            <a:r>
              <a:rPr lang="en-US" sz="2200" dirty="0">
                <a:latin typeface="Segoe UI Light" panose="020B0502040204020203" pitchFamily="34" charset="0"/>
                <a:ea typeface="Times New Roman" pitchFamily="18" charset="0"/>
                <a:cs typeface="Segoe UI Light" panose="020B0502040204020203" pitchFamily="34" charset="0"/>
              </a:rPr>
              <a:t> </a:t>
            </a:r>
            <a:r>
              <a:rPr lang="bg-BG" sz="2200" b="1" dirty="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очертаване на административните практики, </a:t>
            </a:r>
            <a:r>
              <a:rPr lang="bg-BG" sz="2200" dirty="0">
                <a:latin typeface="Segoe UI Light" panose="020B0502040204020203" pitchFamily="34" charset="0"/>
                <a:ea typeface="Times New Roman" pitchFamily="18" charset="0"/>
                <a:cs typeface="Segoe UI Light" panose="020B0502040204020203" pitchFamily="34" charset="0"/>
              </a:rPr>
              <a:t>прилагани в случаите на НПД</a:t>
            </a:r>
            <a:endParaRPr lang="en-US" sz="2200" dirty="0">
              <a:latin typeface="Segoe UI Light" panose="020B0502040204020203" pitchFamily="34" charset="0"/>
              <a:ea typeface="Times New Roman" pitchFamily="18" charset="0"/>
              <a:cs typeface="Segoe UI Light" panose="020B0502040204020203" pitchFamily="34" charset="0"/>
            </a:endParaRPr>
          </a:p>
          <a:p>
            <a:pPr marL="342900" lvl="0" indent="-342900" eaLnBrk="0" fontAlgn="base" hangingPunct="0">
              <a:spcBef>
                <a:spcPts val="1200"/>
              </a:spcBef>
              <a:spcAft>
                <a:spcPts val="600"/>
              </a:spcAft>
              <a:buClr>
                <a:schemeClr val="accent1"/>
              </a:buClr>
              <a:buFont typeface="Wingdings 3" panose="05040102010807070707" pitchFamily="18" charset="2"/>
              <a:buChar char="´"/>
            </a:pPr>
            <a:r>
              <a:rPr lang="bg-BG" sz="2200" dirty="0">
                <a:latin typeface="Segoe UI Light" panose="020B0502040204020203" pitchFamily="34" charset="0"/>
                <a:ea typeface="Times New Roman" pitchFamily="18" charset="0"/>
                <a:cs typeface="Segoe UI Light" panose="020B0502040204020203" pitchFamily="34" charset="0"/>
              </a:rPr>
              <a:t>за</a:t>
            </a:r>
            <a:r>
              <a:rPr lang="en-US" sz="2200" dirty="0">
                <a:latin typeface="Segoe UI Light" panose="020B0502040204020203" pitchFamily="34" charset="0"/>
                <a:ea typeface="Times New Roman" pitchFamily="18" charset="0"/>
                <a:cs typeface="Segoe UI Light" panose="020B0502040204020203" pitchFamily="34" charset="0"/>
              </a:rPr>
              <a:t> </a:t>
            </a:r>
            <a:r>
              <a:rPr lang="bg-BG" sz="2200" b="1" dirty="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откриване на промени в административните практики </a:t>
            </a:r>
            <a:r>
              <a:rPr lang="bg-BG" sz="2200" dirty="0">
                <a:latin typeface="Segoe UI Light" panose="020B0502040204020203" pitchFamily="34" charset="0"/>
                <a:ea typeface="Times New Roman" pitchFamily="18" charset="0"/>
                <a:cs typeface="Segoe UI Light" panose="020B0502040204020203" pitchFamily="34" charset="0"/>
              </a:rPr>
              <a:t>по случаите на НПД и ефектите от тези промени</a:t>
            </a:r>
            <a:endParaRPr lang="en-US" sz="2200" dirty="0">
              <a:latin typeface="Segoe UI Light" panose="020B0502040204020203" pitchFamily="34" charset="0"/>
              <a:cs typeface="Segoe UI Light" panose="020B0502040204020203" pitchFamily="34" charset="0"/>
            </a:endParaRPr>
          </a:p>
          <a:p>
            <a:pPr marL="342900" lvl="0" indent="-342900" eaLnBrk="0" fontAlgn="base" hangingPunct="0">
              <a:spcBef>
                <a:spcPts val="1200"/>
              </a:spcBef>
              <a:spcAft>
                <a:spcPts val="600"/>
              </a:spcAft>
              <a:buClr>
                <a:schemeClr val="accent1"/>
              </a:buClr>
              <a:buFont typeface="Wingdings 3" panose="05040102010807070707" pitchFamily="18" charset="2"/>
              <a:buChar char="´"/>
            </a:pPr>
            <a:r>
              <a:rPr lang="bg-BG" sz="2200" dirty="0">
                <a:latin typeface="Segoe UI Light" panose="020B0502040204020203" pitchFamily="34" charset="0"/>
                <a:ea typeface="Times New Roman" pitchFamily="18" charset="0"/>
                <a:cs typeface="Segoe UI Light" panose="020B0502040204020203" pitchFamily="34" charset="0"/>
              </a:rPr>
              <a:t>да действа като </a:t>
            </a:r>
            <a:r>
              <a:rPr lang="bg-BG" sz="2200" b="1" dirty="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комуникационен канал </a:t>
            </a:r>
            <a:r>
              <a:rPr lang="bg-BG" sz="2200" dirty="0">
                <a:latin typeface="Segoe UI Light" panose="020B0502040204020203" pitchFamily="34" charset="0"/>
                <a:ea typeface="Times New Roman" pitchFamily="18" charset="0"/>
                <a:cs typeface="Segoe UI Light" panose="020B0502040204020203" pitchFamily="34" charset="0"/>
              </a:rPr>
              <a:t>между секторите, включени в администрирането на случаи на НПД</a:t>
            </a:r>
            <a:r>
              <a:rPr lang="en-US" sz="2200" baseline="30000" dirty="0">
                <a:latin typeface="Segoe UI Light" panose="020B0502040204020203" pitchFamily="34" charset="0"/>
                <a:ea typeface="Times New Roman" pitchFamily="18" charset="0"/>
                <a:cs typeface="Segoe UI Light" panose="020B0502040204020203" pitchFamily="34" charset="0"/>
              </a:rPr>
              <a:t>1</a:t>
            </a:r>
            <a:endParaRPr lang="en-US" sz="2200" dirty="0">
              <a:latin typeface="Segoe UI Light" panose="020B0502040204020203" pitchFamily="34" charset="0"/>
              <a:cs typeface="Segoe UI Light" panose="020B0502040204020203" pitchFamily="34" charset="0"/>
            </a:endParaRPr>
          </a:p>
          <a:p>
            <a:pPr marL="531813" lvl="0" indent="-342900" eaLnBrk="0" fontAlgn="base" hangingPunct="0">
              <a:spcBef>
                <a:spcPts val="1200"/>
              </a:spcBef>
              <a:spcAft>
                <a:spcPts val="600"/>
              </a:spcAft>
              <a:buClr>
                <a:schemeClr val="accent1"/>
              </a:buClr>
              <a:buFont typeface="Wingdings 3" panose="05040102010807070707" pitchFamily="18" charset="2"/>
              <a:buChar char="´"/>
            </a:pPr>
            <a:r>
              <a:rPr lang="bg-BG" sz="2200" i="1" dirty="0">
                <a:latin typeface="Segoe UI Light" panose="020B0502040204020203" pitchFamily="34" charset="0"/>
                <a:ea typeface="Times New Roman" pitchFamily="18" charset="0"/>
                <a:cs typeface="Segoe UI Light" panose="020B0502040204020203" pitchFamily="34" charset="0"/>
              </a:rPr>
              <a:t>за улесняване на проследяването на ниво случай</a:t>
            </a:r>
            <a:endParaRPr lang="en-US" sz="2200" i="1" dirty="0">
              <a:latin typeface="Segoe UI Light" panose="020B0502040204020203" pitchFamily="34" charset="0"/>
              <a:cs typeface="Segoe UI Light" panose="020B0502040204020203" pitchFamily="34" charset="0"/>
            </a:endParaRPr>
          </a:p>
          <a:p>
            <a:pPr marL="342900" lvl="0" indent="-342900" eaLnBrk="0" fontAlgn="base" hangingPunct="0">
              <a:spcBef>
                <a:spcPts val="1200"/>
              </a:spcBef>
              <a:spcAft>
                <a:spcPts val="600"/>
              </a:spcAft>
              <a:buClr>
                <a:schemeClr val="accent1"/>
              </a:buClr>
              <a:buFont typeface="Wingdings 3" panose="05040102010807070707" pitchFamily="18" charset="2"/>
              <a:buChar char="´"/>
            </a:pPr>
            <a:r>
              <a:rPr lang="bg-BG" sz="2200" dirty="0">
                <a:latin typeface="Segoe UI Light" panose="020B0502040204020203" pitchFamily="34" charset="0"/>
                <a:ea typeface="Times New Roman" pitchFamily="18" charset="0"/>
                <a:cs typeface="Segoe UI Light" panose="020B0502040204020203" pitchFamily="34" charset="0"/>
              </a:rPr>
              <a:t>да действа като </a:t>
            </a:r>
            <a:r>
              <a:rPr lang="bg-BG" sz="2200" b="1" dirty="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готов за действие инструмент </a:t>
            </a:r>
            <a:r>
              <a:rPr lang="bg-BG" sz="2200" dirty="0">
                <a:latin typeface="Segoe UI Light" panose="020B0502040204020203" pitchFamily="34" charset="0"/>
                <a:ea typeface="Times New Roman" pitchFamily="18" charset="0"/>
                <a:cs typeface="Segoe UI Light" panose="020B0502040204020203" pitchFamily="34" charset="0"/>
              </a:rPr>
              <a:t>по време на </a:t>
            </a:r>
            <a:r>
              <a:rPr lang="bg-BG" sz="2200" dirty="0" smtClean="0">
                <a:latin typeface="Segoe UI Light" panose="020B0502040204020203" pitchFamily="34" charset="0"/>
                <a:ea typeface="Times New Roman" pitchFamily="18" charset="0"/>
                <a:cs typeface="Segoe UI Light" panose="020B0502040204020203" pitchFamily="34" charset="0"/>
              </a:rPr>
              <a:t>проучване </a:t>
            </a:r>
            <a:r>
              <a:rPr lang="bg-BG" sz="2200" dirty="0">
                <a:latin typeface="Segoe UI Light" panose="020B0502040204020203" pitchFamily="34" charset="0"/>
                <a:ea typeface="Times New Roman" pitchFamily="18" charset="0"/>
                <a:cs typeface="Segoe UI Light" panose="020B0502040204020203" pitchFamily="34" charset="0"/>
              </a:rPr>
              <a:t>на нов или предполагаем случай от </a:t>
            </a:r>
            <a:r>
              <a:rPr lang="bg-BG" sz="2200" dirty="0" smtClean="0">
                <a:latin typeface="Segoe UI Light" panose="020B0502040204020203" pitchFamily="34" charset="0"/>
                <a:ea typeface="Times New Roman" pitchFamily="18" charset="0"/>
                <a:cs typeface="Segoe UI Light" panose="020B0502040204020203" pitchFamily="34" charset="0"/>
              </a:rPr>
              <a:t>упълномощениете </a:t>
            </a:r>
            <a:r>
              <a:rPr lang="bg-BG" sz="2200" dirty="0">
                <a:latin typeface="Segoe UI Light" panose="020B0502040204020203" pitchFamily="34" charset="0"/>
                <a:ea typeface="Times New Roman" pitchFamily="18" charset="0"/>
                <a:cs typeface="Segoe UI Light" panose="020B0502040204020203" pitchFamily="34" charset="0"/>
              </a:rPr>
              <a:t>органи</a:t>
            </a:r>
            <a:endParaRPr lang="en-US" sz="2200" dirty="0">
              <a:latin typeface="Segoe UI Light" panose="020B0502040204020203" pitchFamily="34" charset="0"/>
              <a:ea typeface="Times New Roman" pitchFamily="18" charset="0"/>
              <a:cs typeface="Segoe UI Light" panose="020B0502040204020203" pitchFamily="34" charset="0"/>
            </a:endParaRPr>
          </a:p>
          <a:p>
            <a:pPr marL="531813" lvl="0" indent="-342900" eaLnBrk="0" fontAlgn="base" hangingPunct="0">
              <a:spcBef>
                <a:spcPts val="1200"/>
              </a:spcBef>
              <a:spcAft>
                <a:spcPts val="600"/>
              </a:spcAft>
              <a:buClr>
                <a:schemeClr val="accent1"/>
              </a:buClr>
              <a:buFont typeface="Wingdings 3" panose="05040102010807070707" pitchFamily="18" charset="2"/>
              <a:buChar char="´"/>
            </a:pPr>
            <a:r>
              <a:rPr lang="bg-BG" sz="2200" i="1" dirty="0">
                <a:latin typeface="Segoe UI Light" panose="020B0502040204020203" pitchFamily="34" charset="0"/>
                <a:ea typeface="Times New Roman" pitchFamily="18" charset="0"/>
                <a:cs typeface="Segoe UI Light" panose="020B0502040204020203" pitchFamily="34" charset="0"/>
              </a:rPr>
              <a:t>за</a:t>
            </a:r>
            <a:r>
              <a:rPr lang="en-US" sz="2200" i="1" dirty="0">
                <a:latin typeface="Segoe UI Light" panose="020B0502040204020203" pitchFamily="34" charset="0"/>
                <a:ea typeface="Times New Roman" pitchFamily="18" charset="0"/>
                <a:cs typeface="Segoe UI Light" panose="020B0502040204020203" pitchFamily="34" charset="0"/>
              </a:rPr>
              <a:t> </a:t>
            </a:r>
            <a:r>
              <a:rPr lang="bg-BG" sz="2200" b="1" i="1" dirty="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осигуряване на обратна връзка </a:t>
            </a:r>
            <a:r>
              <a:rPr lang="bg-BG" sz="2200" i="1" dirty="0">
                <a:latin typeface="Segoe UI Light" panose="020B0502040204020203" pitchFamily="34" charset="0"/>
                <a:ea typeface="Times New Roman" pitchFamily="18" charset="0"/>
                <a:cs typeface="Segoe UI Light" panose="020B0502040204020203" pitchFamily="34" charset="0"/>
              </a:rPr>
              <a:t>към службите на ниво случай за вече известни случаи</a:t>
            </a:r>
            <a:r>
              <a:rPr lang="en-US" sz="2200" i="1" dirty="0">
                <a:latin typeface="Segoe UI Light" panose="020B0502040204020203" pitchFamily="34" charset="0"/>
                <a:cs typeface="Segoe UI Light" panose="020B0502040204020203" pitchFamily="34" charset="0"/>
              </a:rPr>
              <a:t> </a:t>
            </a:r>
          </a:p>
        </p:txBody>
      </p:sp>
      <p:sp>
        <p:nvSpPr>
          <p:cNvPr id="6" name="Rectangle 5"/>
          <p:cNvSpPr/>
          <p:nvPr/>
        </p:nvSpPr>
        <p:spPr>
          <a:xfrm>
            <a:off x="0" y="174558"/>
            <a:ext cx="5551714" cy="1077218"/>
          </a:xfrm>
          <a:prstGeom prst="rect">
            <a:avLst/>
          </a:prstGeom>
        </p:spPr>
        <p:txBody>
          <a:bodyPr wrap="square">
            <a:spAutoFit/>
          </a:bodyPr>
          <a:lstStyle/>
          <a:p>
            <a:pPr algn="r" fontAlgn="base">
              <a:spcBef>
                <a:spcPct val="0"/>
              </a:spcBef>
              <a:spcAft>
                <a:spcPct val="0"/>
              </a:spcAft>
            </a:pPr>
            <a:r>
              <a:rPr lang="bg-BG" sz="3200" b="1" dirty="0">
                <a:solidFill>
                  <a:srgbClr val="4F81BD"/>
                </a:solidFill>
                <a:latin typeface="Segoe UI Black" pitchFamily="34" charset="0"/>
                <a:ea typeface="Segoe UI Black" pitchFamily="34" charset="0"/>
                <a:cs typeface="Times New Roman" pitchFamily="18" charset="0"/>
              </a:rPr>
              <a:t>Обобщаване на </a:t>
            </a:r>
            <a:r>
              <a:rPr lang="bg-BG" sz="3200" b="1" dirty="0" smtClean="0">
                <a:solidFill>
                  <a:srgbClr val="4F81BD"/>
                </a:solidFill>
                <a:latin typeface="Segoe UI Black" pitchFamily="34" charset="0"/>
                <a:ea typeface="Segoe UI Black" pitchFamily="34" charset="0"/>
                <a:cs typeface="Times New Roman" pitchFamily="18" charset="0"/>
              </a:rPr>
              <a:t>целите</a:t>
            </a:r>
            <a:r>
              <a:rPr lang="en-US" sz="3200" b="1" dirty="0">
                <a:solidFill>
                  <a:srgbClr val="4F81BD"/>
                </a:solidFill>
                <a:latin typeface="Segoe UI Black" pitchFamily="34" charset="0"/>
                <a:ea typeface="Segoe UI Black" pitchFamily="34" charset="0"/>
                <a:cs typeface="Times New Roman" pitchFamily="18" charset="0"/>
              </a:rPr>
              <a:t> </a:t>
            </a:r>
            <a:r>
              <a:rPr lang="bg-BG" sz="3200" b="1" dirty="0" smtClean="0">
                <a:solidFill>
                  <a:srgbClr val="4F81BD"/>
                </a:solidFill>
                <a:latin typeface="Segoe UI Black" pitchFamily="34" charset="0"/>
                <a:ea typeface="Segoe UI Black" pitchFamily="34" charset="0"/>
                <a:cs typeface="Times New Roman" pitchFamily="18" charset="0"/>
              </a:rPr>
              <a:t>на Системата</a:t>
            </a:r>
            <a:r>
              <a:rPr lang="en-US" sz="3200" dirty="0" smtClean="0">
                <a:latin typeface="Segoe UI Black" pitchFamily="34" charset="0"/>
                <a:ea typeface="Segoe UI Black" pitchFamily="34" charset="0"/>
                <a:cs typeface="Arial" pitchFamily="34" charset="0"/>
              </a:rPr>
              <a:t> </a:t>
            </a:r>
            <a:r>
              <a:rPr lang="en-US" sz="3200" b="1" dirty="0" smtClean="0">
                <a:solidFill>
                  <a:srgbClr val="4F81BD"/>
                </a:solidFill>
                <a:latin typeface="Segoe UI Black" pitchFamily="34" charset="0"/>
                <a:ea typeface="Segoe UI Black" pitchFamily="34" charset="0"/>
                <a:cs typeface="Times New Roman" pitchFamily="18" charset="0"/>
              </a:rPr>
              <a:t>CAN-MDS</a:t>
            </a:r>
            <a:endParaRPr lang="en-US" sz="3200" dirty="0">
              <a:latin typeface="Segoe UI Black" pitchFamily="34" charset="0"/>
              <a:ea typeface="Segoe UI Black" pitchFamily="34" charset="0"/>
              <a:cs typeface="Arial" pitchFamily="34" charset="0"/>
            </a:endParaRPr>
          </a:p>
        </p:txBody>
      </p:sp>
      <p:sp>
        <p:nvSpPr>
          <p:cNvPr id="2" name="Rectangle 1"/>
          <p:cNvSpPr/>
          <p:nvPr/>
        </p:nvSpPr>
        <p:spPr>
          <a:xfrm>
            <a:off x="665018" y="2918809"/>
            <a:ext cx="4156365" cy="2246769"/>
          </a:xfrm>
          <a:prstGeom prst="rect">
            <a:avLst/>
          </a:prstGeom>
        </p:spPr>
        <p:txBody>
          <a:bodyPr wrap="square">
            <a:spAutoFit/>
          </a:bodyPr>
          <a:lstStyle/>
          <a:p>
            <a:pPr lvl="0" algn="r" eaLnBrk="0" fontAlgn="base" hangingPunct="0">
              <a:spcBef>
                <a:spcPts val="1200"/>
              </a:spcBef>
              <a:spcAft>
                <a:spcPts val="600"/>
              </a:spcAft>
            </a:pPr>
            <a:r>
              <a:rPr lang="bg-BG" sz="2800" b="1" dirty="0">
                <a:latin typeface="Segoe UI Light" panose="020B0502040204020203" pitchFamily="34" charset="0"/>
                <a:ea typeface="Times New Roman" pitchFamily="18" charset="0"/>
                <a:cs typeface="Segoe UI Light" panose="020B0502040204020203" pitchFamily="34" charset="0"/>
              </a:rPr>
              <a:t>В допълнение</a:t>
            </a:r>
            <a:r>
              <a:rPr lang="en-US" sz="2800" b="1" dirty="0">
                <a:latin typeface="Segoe UI Light" panose="020B0502040204020203" pitchFamily="34" charset="0"/>
                <a:ea typeface="Times New Roman" pitchFamily="18" charset="0"/>
                <a:cs typeface="Segoe UI Light" panose="020B0502040204020203" pitchFamily="34" charset="0"/>
              </a:rPr>
              <a:t>, </a:t>
            </a:r>
            <a:r>
              <a:rPr lang="bg-BG" sz="2800" b="1" dirty="0">
                <a:latin typeface="Segoe UI Light" panose="020B0502040204020203" pitchFamily="34" charset="0"/>
                <a:ea typeface="Times New Roman" pitchFamily="18" charset="0"/>
                <a:cs typeface="Segoe UI Light" panose="020B0502040204020203" pitchFamily="34" charset="0"/>
              </a:rPr>
              <a:t>данните, които ще се събират чрез </a:t>
            </a:r>
            <a:r>
              <a:rPr lang="bg-BG" sz="2800" b="1" dirty="0" smtClean="0">
                <a:latin typeface="Segoe UI Light" panose="020B0502040204020203" pitchFamily="34" charset="0"/>
                <a:ea typeface="Times New Roman" pitchFamily="18" charset="0"/>
                <a:cs typeface="Segoe UI Light" panose="020B0502040204020203" pitchFamily="34" charset="0"/>
              </a:rPr>
              <a:t>Системата</a:t>
            </a:r>
            <a:r>
              <a:rPr lang="en-US" sz="2800" b="1" dirty="0" smtClean="0">
                <a:latin typeface="Segoe UI Light" panose="020B0502040204020203" pitchFamily="34" charset="0"/>
                <a:ea typeface="Times New Roman" pitchFamily="18" charset="0"/>
                <a:cs typeface="Segoe UI Light" panose="020B0502040204020203" pitchFamily="34" charset="0"/>
              </a:rPr>
              <a:t> CAN-MDS </a:t>
            </a:r>
            <a:r>
              <a:rPr lang="bg-BG" sz="2800" b="1" dirty="0" smtClean="0">
                <a:latin typeface="Segoe UI Light" panose="020B0502040204020203" pitchFamily="34" charset="0"/>
                <a:ea typeface="Times New Roman" pitchFamily="18" charset="0"/>
                <a:cs typeface="Segoe UI Light" panose="020B0502040204020203" pitchFamily="34" charset="0"/>
              </a:rPr>
              <a:t>могат </a:t>
            </a:r>
            <a:r>
              <a:rPr lang="bg-BG" sz="2800" b="1" dirty="0">
                <a:latin typeface="Segoe UI Light" panose="020B0502040204020203" pitchFamily="34" charset="0"/>
                <a:ea typeface="Times New Roman" pitchFamily="18" charset="0"/>
                <a:cs typeface="Segoe UI Light" panose="020B0502040204020203" pitchFamily="34" charset="0"/>
              </a:rPr>
              <a:t>да се използват</a:t>
            </a:r>
            <a:r>
              <a:rPr lang="en-US" sz="2800" b="1" dirty="0">
                <a:latin typeface="Segoe UI Light" panose="020B0502040204020203" pitchFamily="34" charset="0"/>
                <a:ea typeface="Times New Roman" pitchFamily="18" charset="0"/>
                <a:cs typeface="Segoe UI Light" panose="020B0502040204020203" pitchFamily="34" charset="0"/>
              </a:rPr>
              <a:t>:</a:t>
            </a:r>
          </a:p>
        </p:txBody>
      </p:sp>
      <p:sp>
        <p:nvSpPr>
          <p:cNvPr id="3" name="Left Bracket 2"/>
          <p:cNvSpPr/>
          <p:nvPr/>
        </p:nvSpPr>
        <p:spPr>
          <a:xfrm>
            <a:off x="5361709" y="1454727"/>
            <a:ext cx="190005" cy="4572000"/>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5" name="Right Arrow 4"/>
          <p:cNvSpPr/>
          <p:nvPr/>
        </p:nvSpPr>
        <p:spPr>
          <a:xfrm>
            <a:off x="4883729" y="3283525"/>
            <a:ext cx="384462" cy="6754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P spid="3" grpId="0"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1273628" y="1113181"/>
            <a:ext cx="9731829" cy="5139869"/>
          </a:xfrm>
          <a:prstGeom prst="rect">
            <a:avLst/>
          </a:prstGeom>
          <a:solidFill>
            <a:schemeClr val="accent1">
              <a:lumMod val="40000"/>
              <a:lumOff val="6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1" u="none" strike="noStrike" cap="none" normalizeH="0" baseline="0" dirty="0">
              <a:ln>
                <a:noFill/>
              </a:ln>
              <a:solidFill>
                <a:srgbClr val="4F81BD"/>
              </a:solidFill>
              <a:effectLst/>
              <a:latin typeface="Segoe UI Light" panose="020B0502040204020203" pitchFamily="34" charset="0"/>
              <a:ea typeface="Times New Roman" pitchFamily="18" charset="0"/>
              <a:cs typeface="Segoe UI Light" panose="020B0502040204020203"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bg-BG" sz="2800" b="1" u="none" strike="noStrike" cap="none" normalizeH="0" baseline="0" dirty="0">
                <a:ln>
                  <a:noFill/>
                </a:ln>
                <a:solidFill>
                  <a:srgbClr val="4F81BD"/>
                </a:solidFill>
                <a:effectLst/>
                <a:latin typeface="Segoe UI Light" panose="020B0502040204020203" pitchFamily="34" charset="0"/>
                <a:ea typeface="Times New Roman" pitchFamily="18" charset="0"/>
                <a:cs typeface="Segoe UI Light" panose="020B0502040204020203" pitchFamily="34" charset="0"/>
              </a:rPr>
              <a:t>С какво</a:t>
            </a:r>
            <a:r>
              <a:rPr kumimoji="0" lang="en-US" sz="2800" b="1" u="none" strike="noStrike" cap="none" normalizeH="0" baseline="0" dirty="0">
                <a:ln>
                  <a:noFill/>
                </a:ln>
                <a:solidFill>
                  <a:srgbClr val="4F81BD"/>
                </a:solidFill>
                <a:effectLst/>
                <a:latin typeface="Segoe UI Light" panose="020B0502040204020203" pitchFamily="34" charset="0"/>
                <a:ea typeface="Times New Roman" pitchFamily="18" charset="0"/>
                <a:cs typeface="Segoe UI Light" panose="020B0502040204020203" pitchFamily="34" charset="0"/>
              </a:rPr>
              <a:t> CAN-MDS </a:t>
            </a:r>
            <a:r>
              <a:rPr kumimoji="0" lang="bg-BG" sz="2800" b="1" u="none" strike="noStrike" cap="none" normalizeH="0" baseline="0" dirty="0">
                <a:ln>
                  <a:noFill/>
                </a:ln>
                <a:solidFill>
                  <a:srgbClr val="4F81BD"/>
                </a:solidFill>
                <a:effectLst/>
                <a:latin typeface="Segoe UI Light" panose="020B0502040204020203" pitchFamily="34" charset="0"/>
                <a:ea typeface="Times New Roman" pitchFamily="18" charset="0"/>
                <a:cs typeface="Segoe UI Light" panose="020B0502040204020203" pitchFamily="34" charset="0"/>
              </a:rPr>
              <a:t>Операторът може да допринесе</a:t>
            </a:r>
            <a:endParaRPr kumimoji="0" lang="en-US" sz="2800" b="1" u="none" strike="noStrike" cap="none" normalizeH="0" baseline="0" dirty="0">
              <a:ln>
                <a:noFill/>
              </a:ln>
              <a:solidFill>
                <a:srgbClr val="4F81BD"/>
              </a:solidFill>
              <a:effectLst/>
              <a:latin typeface="Segoe UI Light" panose="020B0502040204020203" pitchFamily="34" charset="0"/>
              <a:ea typeface="Times New Roman" pitchFamily="18" charset="0"/>
              <a:cs typeface="Segoe UI Light" panose="020B0502040204020203"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u="none" strike="noStrike" cap="none" normalizeH="0" baseline="0" dirty="0">
              <a:ln>
                <a:noFill/>
              </a:ln>
              <a:solidFill>
                <a:schemeClr val="tx1"/>
              </a:solidFill>
              <a:effectLst/>
              <a:latin typeface="Segoe UI Light" panose="020B0502040204020203" pitchFamily="34" charset="0"/>
              <a:cs typeface="Segoe UI Light" panose="020B0502040204020203" pitchFamily="34" charset="0"/>
            </a:endParaRPr>
          </a:p>
          <a:p>
            <a:pPr marL="342900" marR="0" lvl="0" indent="-342900" algn="ctr"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bg-BG" sz="2800" b="0"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да записва</a:t>
            </a:r>
            <a:r>
              <a:rPr kumimoji="0" lang="bg-BG" sz="2800" b="0" u="none" strike="noStrike" cap="none" normalizeH="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 нови инциденти на НПД за нови случаи </a:t>
            </a:r>
            <a:r>
              <a:rPr kumimoji="0" lang="en-US" sz="2800" b="0"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a:t>
            </a:r>
            <a:r>
              <a:rPr kumimoji="0" lang="bg-BG" sz="2800" b="0"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деца</a:t>
            </a:r>
            <a:r>
              <a:rPr kumimoji="0" lang="en-US" sz="2800" b="0"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a:t>
            </a:r>
            <a:r>
              <a:rPr kumimoji="0" lang="bg-BG" sz="2800" b="0"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 </a:t>
            </a:r>
            <a:r>
              <a:rPr lang="bg-BG" sz="2800" dirty="0">
                <a:latin typeface="Segoe UI Light" panose="020B0502040204020203" pitchFamily="34" charset="0"/>
                <a:ea typeface="Calibri" pitchFamily="34" charset="0"/>
                <a:cs typeface="Segoe UI Light" panose="020B0502040204020203" pitchFamily="34" charset="0"/>
              </a:rPr>
              <a:t>идентифицирани  или след доклад</a:t>
            </a:r>
            <a:endParaRPr lang="en-US" sz="2800" dirty="0">
              <a:latin typeface="Segoe UI Light" panose="020B0502040204020203" pitchFamily="34" charset="0"/>
              <a:ea typeface="Calibri" pitchFamily="34" charset="0"/>
              <a:cs typeface="Segoe UI Light" panose="020B0502040204020203" pitchFamily="34" charset="0"/>
            </a:endParaRPr>
          </a:p>
          <a:p>
            <a:pPr marL="342900" marR="0" lvl="0" indent="-342900" algn="ctr"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endParaRPr kumimoji="0" lang="en-US" sz="2800" b="0"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endParaRPr>
          </a:p>
          <a:p>
            <a:pPr marL="342900" marR="0" lvl="0" indent="-342900" algn="ctr"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bg-BG" sz="2800" b="0"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да добавя данни</a:t>
            </a:r>
            <a:r>
              <a:rPr kumimoji="0" lang="bg-BG" sz="2800" b="0" u="none" strike="noStrike" cap="none" normalizeH="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 за нови инциденти по вече известни случаи</a:t>
            </a:r>
            <a:r>
              <a:rPr kumimoji="0" lang="en-US" sz="2800" b="0"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 </a:t>
            </a:r>
          </a:p>
          <a:p>
            <a:pPr marL="342900" marR="0" lvl="0" indent="-342900" algn="ctr"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endParaRPr kumimoji="0" lang="en-US" sz="2800" b="0"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endParaRPr>
          </a:p>
          <a:p>
            <a:pPr marL="342900" marR="0" lvl="0" indent="-342900" algn="ctr"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bg-BG" sz="2800" b="0"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да актуализира данни за вече записани инциденти за познати случаи </a:t>
            </a:r>
            <a:r>
              <a:rPr kumimoji="0" lang="en-US" sz="2800" b="0"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a:t>
            </a:r>
            <a:r>
              <a:rPr kumimoji="0" lang="bg-BG" sz="2800" b="0"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проследяване</a:t>
            </a:r>
            <a:r>
              <a:rPr kumimoji="0" lang="en-US" sz="2800" b="0"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a:t>
            </a:r>
          </a:p>
          <a:p>
            <a:pPr marL="342900" marR="0" lvl="0" indent="-342900" algn="ctr"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endParaRPr lang="en-US" sz="2400" dirty="0">
              <a:latin typeface="Segoe UI Light" panose="020B0502040204020203" pitchFamily="34" charset="0"/>
              <a:cs typeface="Segoe UI Light" panose="020B0502040204020203" pitchFamily="34" charset="0"/>
            </a:endParaRPr>
          </a:p>
        </p:txBody>
      </p:sp>
      <p:sp>
        <p:nvSpPr>
          <p:cNvPr id="4" name="Rectangle 3"/>
          <p:cNvSpPr/>
          <p:nvPr/>
        </p:nvSpPr>
        <p:spPr>
          <a:xfrm>
            <a:off x="1180006" y="386835"/>
            <a:ext cx="10527579" cy="1077218"/>
          </a:xfrm>
          <a:prstGeom prst="rect">
            <a:avLst/>
          </a:prstGeom>
        </p:spPr>
        <p:txBody>
          <a:bodyPr wrap="square">
            <a:spAutoFit/>
          </a:bodyPr>
          <a:lstStyle/>
          <a:p>
            <a:pPr lvl="0" fontAlgn="base">
              <a:spcBef>
                <a:spcPct val="0"/>
              </a:spcBef>
              <a:spcAft>
                <a:spcPct val="0"/>
              </a:spcAft>
            </a:pPr>
            <a:r>
              <a:rPr lang="bg-BG" sz="3200" b="1" dirty="0">
                <a:solidFill>
                  <a:srgbClr val="4F81BD"/>
                </a:solidFill>
                <a:latin typeface="Segoe UI Black" pitchFamily="34" charset="0"/>
                <a:ea typeface="Segoe UI Black" pitchFamily="34" charset="0"/>
                <a:cs typeface="Times New Roman" pitchFamily="18" charset="0"/>
              </a:rPr>
              <a:t>По време на пилотирането и </a:t>
            </a:r>
            <a:r>
              <a:rPr lang="en-US" sz="3200" b="1" dirty="0">
                <a:solidFill>
                  <a:srgbClr val="4F81BD"/>
                </a:solidFill>
                <a:latin typeface="Segoe UI Black" pitchFamily="34" charset="0"/>
                <a:ea typeface="Segoe UI Black" pitchFamily="34" charset="0"/>
                <a:cs typeface="Times New Roman" pitchFamily="18" charset="0"/>
              </a:rPr>
              <a:t>–</a:t>
            </a:r>
            <a:r>
              <a:rPr lang="bg-BG" sz="3200" b="1" dirty="0">
                <a:solidFill>
                  <a:srgbClr val="4F81BD"/>
                </a:solidFill>
                <a:latin typeface="Segoe UI Black" pitchFamily="34" charset="0"/>
                <a:ea typeface="Segoe UI Black" pitchFamily="34" charset="0"/>
                <a:cs typeface="Times New Roman" pitchFamily="18" charset="0"/>
              </a:rPr>
              <a:t> надяваме се </a:t>
            </a:r>
            <a:r>
              <a:rPr lang="en-US" sz="3200" b="1" dirty="0">
                <a:solidFill>
                  <a:srgbClr val="4F81BD"/>
                </a:solidFill>
                <a:latin typeface="Segoe UI Black" pitchFamily="34" charset="0"/>
                <a:ea typeface="Segoe UI Black" pitchFamily="34" charset="0"/>
                <a:cs typeface="Times New Roman" pitchFamily="18" charset="0"/>
              </a:rPr>
              <a:t>- </a:t>
            </a:r>
            <a:r>
              <a:rPr lang="bg-BG" sz="3200" b="1" dirty="0">
                <a:solidFill>
                  <a:srgbClr val="4F81BD"/>
                </a:solidFill>
                <a:latin typeface="Segoe UI Black" pitchFamily="34" charset="0"/>
                <a:ea typeface="Segoe UI Black" pitchFamily="34" charset="0"/>
                <a:cs typeface="Times New Roman" pitchFamily="18" charset="0"/>
              </a:rPr>
              <a:t>след това</a:t>
            </a:r>
            <a:r>
              <a:rPr lang="en-US" sz="3200" b="1" dirty="0">
                <a:solidFill>
                  <a:srgbClr val="4F81BD"/>
                </a:solidFill>
                <a:latin typeface="Segoe UI Black" pitchFamily="34" charset="0"/>
                <a:ea typeface="Segoe UI Black" pitchFamily="34" charset="0"/>
                <a:cs typeface="Times New Roman" pitchFamily="18" charset="0"/>
              </a:rPr>
              <a:t>…</a:t>
            </a:r>
            <a:endParaRPr lang="en-US" sz="3200" dirty="0">
              <a:latin typeface="Segoe UI Black" pitchFamily="34" charset="0"/>
              <a:ea typeface="Segoe UI Black" pitchFamily="34" charset="0"/>
              <a:cs typeface="Arial" pitchFamily="34"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2529">
                                            <p:bg/>
                                          </p:spTgt>
                                        </p:tgtEl>
                                        <p:attrNameLst>
                                          <p:attrName>style.visibility</p:attrName>
                                        </p:attrNameLst>
                                      </p:cBhvr>
                                      <p:to>
                                        <p:strVal val="visible"/>
                                      </p:to>
                                    </p:set>
                                    <p:anim calcmode="lin" valueType="num">
                                      <p:cBhvr>
                                        <p:cTn id="7" dur="500" fill="hold"/>
                                        <p:tgtEl>
                                          <p:spTgt spid="22529">
                                            <p:bg/>
                                          </p:spTgt>
                                        </p:tgtEl>
                                        <p:attrNameLst>
                                          <p:attrName>ppt_w</p:attrName>
                                        </p:attrNameLst>
                                      </p:cBhvr>
                                      <p:tavLst>
                                        <p:tav tm="0">
                                          <p:val>
                                            <p:fltVal val="0"/>
                                          </p:val>
                                        </p:tav>
                                        <p:tav tm="100000">
                                          <p:val>
                                            <p:strVal val="#ppt_w"/>
                                          </p:val>
                                        </p:tav>
                                      </p:tavLst>
                                    </p:anim>
                                    <p:anim calcmode="lin" valueType="num">
                                      <p:cBhvr>
                                        <p:cTn id="8" dur="500" fill="hold"/>
                                        <p:tgtEl>
                                          <p:spTgt spid="22529">
                                            <p:bg/>
                                          </p:spTgt>
                                        </p:tgtEl>
                                        <p:attrNameLst>
                                          <p:attrName>ppt_h</p:attrName>
                                        </p:attrNameLst>
                                      </p:cBhvr>
                                      <p:tavLst>
                                        <p:tav tm="0">
                                          <p:val>
                                            <p:fltVal val="0"/>
                                          </p:val>
                                        </p:tav>
                                        <p:tav tm="100000">
                                          <p:val>
                                            <p:strVal val="#ppt_h"/>
                                          </p:val>
                                        </p:tav>
                                      </p:tavLst>
                                    </p:anim>
                                    <p:animEffect transition="in" filter="fade">
                                      <p:cBhvr>
                                        <p:cTn id="9" dur="500"/>
                                        <p:tgtEl>
                                          <p:spTgt spid="22529">
                                            <p:bg/>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2529">
                                            <p:txEl>
                                              <p:pRg st="1" end="1"/>
                                            </p:txEl>
                                          </p:spTgt>
                                        </p:tgtEl>
                                        <p:attrNameLst>
                                          <p:attrName>style.visibility</p:attrName>
                                        </p:attrNameLst>
                                      </p:cBhvr>
                                      <p:to>
                                        <p:strVal val="visible"/>
                                      </p:to>
                                    </p:set>
                                    <p:anim calcmode="lin" valueType="num">
                                      <p:cBhvr>
                                        <p:cTn id="14" dur="500" fill="hold"/>
                                        <p:tgtEl>
                                          <p:spTgt spid="22529">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22529">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22529">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2529">
                                            <p:txEl>
                                              <p:pRg st="3" end="3"/>
                                            </p:txEl>
                                          </p:spTgt>
                                        </p:tgtEl>
                                        <p:attrNameLst>
                                          <p:attrName>style.visibility</p:attrName>
                                        </p:attrNameLst>
                                      </p:cBhvr>
                                      <p:to>
                                        <p:strVal val="visible"/>
                                      </p:to>
                                    </p:set>
                                    <p:anim calcmode="lin" valueType="num">
                                      <p:cBhvr>
                                        <p:cTn id="21" dur="500" fill="hold"/>
                                        <p:tgtEl>
                                          <p:spTgt spid="22529">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22529">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22529">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22529">
                                            <p:txEl>
                                              <p:pRg st="5" end="5"/>
                                            </p:txEl>
                                          </p:spTgt>
                                        </p:tgtEl>
                                        <p:attrNameLst>
                                          <p:attrName>style.visibility</p:attrName>
                                        </p:attrNameLst>
                                      </p:cBhvr>
                                      <p:to>
                                        <p:strVal val="visible"/>
                                      </p:to>
                                    </p:set>
                                    <p:anim calcmode="lin" valueType="num">
                                      <p:cBhvr>
                                        <p:cTn id="28" dur="500" fill="hold"/>
                                        <p:tgtEl>
                                          <p:spTgt spid="22529">
                                            <p:txEl>
                                              <p:pRg st="5" end="5"/>
                                            </p:txEl>
                                          </p:spTgt>
                                        </p:tgtEl>
                                        <p:attrNameLst>
                                          <p:attrName>ppt_w</p:attrName>
                                        </p:attrNameLst>
                                      </p:cBhvr>
                                      <p:tavLst>
                                        <p:tav tm="0">
                                          <p:val>
                                            <p:fltVal val="0"/>
                                          </p:val>
                                        </p:tav>
                                        <p:tav tm="100000">
                                          <p:val>
                                            <p:strVal val="#ppt_w"/>
                                          </p:val>
                                        </p:tav>
                                      </p:tavLst>
                                    </p:anim>
                                    <p:anim calcmode="lin" valueType="num">
                                      <p:cBhvr>
                                        <p:cTn id="29" dur="500" fill="hold"/>
                                        <p:tgtEl>
                                          <p:spTgt spid="22529">
                                            <p:txEl>
                                              <p:pRg st="5" end="5"/>
                                            </p:txEl>
                                          </p:spTgt>
                                        </p:tgtEl>
                                        <p:attrNameLst>
                                          <p:attrName>ppt_h</p:attrName>
                                        </p:attrNameLst>
                                      </p:cBhvr>
                                      <p:tavLst>
                                        <p:tav tm="0">
                                          <p:val>
                                            <p:fltVal val="0"/>
                                          </p:val>
                                        </p:tav>
                                        <p:tav tm="100000">
                                          <p:val>
                                            <p:strVal val="#ppt_h"/>
                                          </p:val>
                                        </p:tav>
                                      </p:tavLst>
                                    </p:anim>
                                    <p:animEffect transition="in" filter="fade">
                                      <p:cBhvr>
                                        <p:cTn id="30" dur="500"/>
                                        <p:tgtEl>
                                          <p:spTgt spid="22529">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22529">
                                            <p:txEl>
                                              <p:pRg st="7" end="7"/>
                                            </p:txEl>
                                          </p:spTgt>
                                        </p:tgtEl>
                                        <p:attrNameLst>
                                          <p:attrName>style.visibility</p:attrName>
                                        </p:attrNameLst>
                                      </p:cBhvr>
                                      <p:to>
                                        <p:strVal val="visible"/>
                                      </p:to>
                                    </p:set>
                                    <p:anim calcmode="lin" valueType="num">
                                      <p:cBhvr>
                                        <p:cTn id="35" dur="500" fill="hold"/>
                                        <p:tgtEl>
                                          <p:spTgt spid="22529">
                                            <p:txEl>
                                              <p:pRg st="7" end="7"/>
                                            </p:txEl>
                                          </p:spTgt>
                                        </p:tgtEl>
                                        <p:attrNameLst>
                                          <p:attrName>ppt_w</p:attrName>
                                        </p:attrNameLst>
                                      </p:cBhvr>
                                      <p:tavLst>
                                        <p:tav tm="0">
                                          <p:val>
                                            <p:fltVal val="0"/>
                                          </p:val>
                                        </p:tav>
                                        <p:tav tm="100000">
                                          <p:val>
                                            <p:strVal val="#ppt_w"/>
                                          </p:val>
                                        </p:tav>
                                      </p:tavLst>
                                    </p:anim>
                                    <p:anim calcmode="lin" valueType="num">
                                      <p:cBhvr>
                                        <p:cTn id="36" dur="500" fill="hold"/>
                                        <p:tgtEl>
                                          <p:spTgt spid="22529">
                                            <p:txEl>
                                              <p:pRg st="7" end="7"/>
                                            </p:txEl>
                                          </p:spTgt>
                                        </p:tgtEl>
                                        <p:attrNameLst>
                                          <p:attrName>ppt_h</p:attrName>
                                        </p:attrNameLst>
                                      </p:cBhvr>
                                      <p:tavLst>
                                        <p:tav tm="0">
                                          <p:val>
                                            <p:fltVal val="0"/>
                                          </p:val>
                                        </p:tav>
                                        <p:tav tm="100000">
                                          <p:val>
                                            <p:strVal val="#ppt_h"/>
                                          </p:val>
                                        </p:tav>
                                      </p:tavLst>
                                    </p:anim>
                                    <p:animEffect transition="in" filter="fade">
                                      <p:cBhvr>
                                        <p:cTn id="37" dur="500"/>
                                        <p:tgtEl>
                                          <p:spTgt spid="2252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9"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80006" y="386835"/>
            <a:ext cx="10527579" cy="584775"/>
          </a:xfrm>
          <a:prstGeom prst="rect">
            <a:avLst/>
          </a:prstGeom>
        </p:spPr>
        <p:txBody>
          <a:bodyPr wrap="square">
            <a:spAutoFit/>
          </a:bodyPr>
          <a:lstStyle/>
          <a:p>
            <a:pPr lvl="0" fontAlgn="base">
              <a:spcBef>
                <a:spcPct val="0"/>
              </a:spcBef>
              <a:spcAft>
                <a:spcPct val="0"/>
              </a:spcAft>
            </a:pPr>
            <a:r>
              <a:rPr lang="ru-RU" sz="2400" b="1" dirty="0">
                <a:solidFill>
                  <a:srgbClr val="4F81BD"/>
                </a:solidFill>
                <a:latin typeface="Segoe UI Black" pitchFamily="34" charset="0"/>
                <a:ea typeface="Segoe UI Black" pitchFamily="34" charset="0"/>
                <a:cs typeface="Times New Roman" pitchFamily="18" charset="0"/>
              </a:rPr>
              <a:t>По време на пилотирането и – надяваме се - след това</a:t>
            </a:r>
            <a:r>
              <a:rPr lang="en-US" sz="3200" b="1" dirty="0">
                <a:solidFill>
                  <a:srgbClr val="4F81BD"/>
                </a:solidFill>
                <a:latin typeface="Segoe UI Black" pitchFamily="34" charset="0"/>
                <a:ea typeface="Segoe UI Black" pitchFamily="34" charset="0"/>
                <a:cs typeface="Times New Roman" pitchFamily="18" charset="0"/>
              </a:rPr>
              <a:t>…</a:t>
            </a:r>
            <a:endParaRPr lang="en-US" sz="3200" dirty="0">
              <a:latin typeface="Segoe UI Black" pitchFamily="34" charset="0"/>
              <a:ea typeface="Segoe UI Black" pitchFamily="34" charset="0"/>
              <a:cs typeface="Arial" pitchFamily="34" charset="0"/>
            </a:endParaRPr>
          </a:p>
        </p:txBody>
      </p:sp>
      <p:sp>
        <p:nvSpPr>
          <p:cNvPr id="5" name="Rectangle 1"/>
          <p:cNvSpPr>
            <a:spLocks noChangeArrowheads="1"/>
          </p:cNvSpPr>
          <p:nvPr/>
        </p:nvSpPr>
        <p:spPr bwMode="auto">
          <a:xfrm>
            <a:off x="506186" y="1198883"/>
            <a:ext cx="11539847"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bg-BG" b="1" i="1" u="none" strike="noStrike" cap="none" normalizeH="0" baseline="0" dirty="0">
                <a:ln>
                  <a:noFill/>
                </a:ln>
                <a:solidFill>
                  <a:srgbClr val="4F81BD"/>
                </a:solidFill>
                <a:effectLst/>
                <a:latin typeface="Segoe UI Light" panose="020B0502040204020203" pitchFamily="34" charset="0"/>
                <a:ea typeface="Times New Roman" pitchFamily="18" charset="0"/>
                <a:cs typeface="Segoe UI Light" panose="020B0502040204020203" pitchFamily="34" charset="0"/>
              </a:rPr>
              <a:t>Какво</a:t>
            </a:r>
            <a:r>
              <a:rPr kumimoji="0" lang="en-US" b="1" i="1" u="none" strike="noStrike" cap="none" normalizeH="0" baseline="0" dirty="0">
                <a:ln>
                  <a:noFill/>
                </a:ln>
                <a:solidFill>
                  <a:srgbClr val="4F81BD"/>
                </a:solidFill>
                <a:effectLst/>
                <a:latin typeface="Segoe UI Light" panose="020B0502040204020203" pitchFamily="34" charset="0"/>
                <a:ea typeface="Times New Roman" pitchFamily="18" charset="0"/>
                <a:cs typeface="Segoe UI Light" panose="020B0502040204020203" pitchFamily="34" charset="0"/>
              </a:rPr>
              <a:t> CAN-MDS </a:t>
            </a:r>
            <a:r>
              <a:rPr kumimoji="0" lang="bg-BG" b="1" i="1" u="none" strike="noStrike" cap="none" normalizeH="0" baseline="0" dirty="0">
                <a:ln>
                  <a:noFill/>
                </a:ln>
                <a:solidFill>
                  <a:srgbClr val="4F81BD"/>
                </a:solidFill>
                <a:effectLst/>
                <a:latin typeface="Segoe UI Light" panose="020B0502040204020203" pitchFamily="34" charset="0"/>
                <a:ea typeface="Times New Roman" pitchFamily="18" charset="0"/>
                <a:cs typeface="Segoe UI Light" panose="020B0502040204020203" pitchFamily="34" charset="0"/>
              </a:rPr>
              <a:t>може да осигури на </a:t>
            </a:r>
            <a:r>
              <a:rPr kumimoji="0" lang="en-US" b="1" i="1" u="none" strike="noStrike" cap="none" normalizeH="0" baseline="0" dirty="0">
                <a:ln>
                  <a:noFill/>
                </a:ln>
                <a:solidFill>
                  <a:srgbClr val="4F81BD"/>
                </a:solidFill>
                <a:effectLst/>
                <a:latin typeface="Segoe UI Light" panose="020B0502040204020203" pitchFamily="34" charset="0"/>
                <a:ea typeface="Times New Roman" pitchFamily="18" charset="0"/>
                <a:cs typeface="Segoe UI Light" panose="020B0502040204020203" pitchFamily="34" charset="0"/>
              </a:rPr>
              <a:t>CAN-MDS </a:t>
            </a:r>
            <a:r>
              <a:rPr kumimoji="0" lang="bg-BG" b="1" i="1" u="none" strike="noStrike" cap="none" normalizeH="0" baseline="0" dirty="0">
                <a:ln>
                  <a:noFill/>
                </a:ln>
                <a:solidFill>
                  <a:srgbClr val="4F81BD"/>
                </a:solidFill>
                <a:effectLst/>
                <a:latin typeface="Segoe UI Light" panose="020B0502040204020203" pitchFamily="34" charset="0"/>
                <a:ea typeface="Times New Roman" pitchFamily="18" charset="0"/>
                <a:cs typeface="Segoe UI Light" panose="020B0502040204020203" pitchFamily="34" charset="0"/>
              </a:rPr>
              <a:t>Оператора</a:t>
            </a:r>
            <a:endParaRPr kumimoji="0" lang="en-US" b="1" i="1" u="none" strike="noStrike" cap="none" normalizeH="0" baseline="0" dirty="0">
              <a:ln>
                <a:noFill/>
              </a:ln>
              <a:solidFill>
                <a:srgbClr val="4F81BD"/>
              </a:solidFill>
              <a:effectLst/>
              <a:latin typeface="Segoe UI Light" panose="020B0502040204020203" pitchFamily="34" charset="0"/>
              <a:ea typeface="Times New Roman" pitchFamily="18" charset="0"/>
              <a:cs typeface="Segoe UI Light" panose="020B0502040204020203"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b="1" i="1" u="none" strike="noStrike" cap="none" normalizeH="0" baseline="0" dirty="0">
              <a:ln>
                <a:noFill/>
              </a:ln>
              <a:solidFill>
                <a:srgbClr val="4F81BD"/>
              </a:solidFill>
              <a:effectLst/>
              <a:latin typeface="Segoe UI Light" panose="020B0502040204020203" pitchFamily="34" charset="0"/>
              <a:ea typeface="Times New Roman" pitchFamily="18" charset="0"/>
              <a:cs typeface="Segoe UI Light" panose="020B0502040204020203" pitchFamily="34" charset="0"/>
            </a:endParaRPr>
          </a:p>
          <a:p>
            <a:pPr marL="342900"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n-US"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 </a:t>
            </a:r>
            <a:r>
              <a:rPr kumimoji="0" lang="bg-BG" b="1" i="1" u="none" strike="noStrike" cap="none" normalizeH="0" baseline="0" dirty="0">
                <a:ln>
                  <a:noFill/>
                </a:ln>
                <a:solidFill>
                  <a:schemeClr val="accent1"/>
                </a:solidFill>
                <a:effectLst/>
                <a:latin typeface="Segoe UI Light" panose="020B0502040204020203" pitchFamily="34" charset="0"/>
                <a:ea typeface="Calibri" pitchFamily="34" charset="0"/>
                <a:cs typeface="Segoe UI Light" panose="020B0502040204020203" pitchFamily="34" charset="0"/>
              </a:rPr>
              <a:t>лесен за употреба инструмент </a:t>
            </a:r>
            <a:r>
              <a:rPr kumimoji="0" lang="bg-BG"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за</a:t>
            </a:r>
            <a:r>
              <a:rPr kumimoji="0" lang="en-US"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 </a:t>
            </a:r>
          </a:p>
          <a:p>
            <a:pPr marL="522287"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bg-BG"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докладване на инциденти на НПД</a:t>
            </a:r>
            <a:r>
              <a:rPr kumimoji="0" lang="en-US"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 (</a:t>
            </a:r>
            <a:r>
              <a:rPr kumimoji="0" lang="bg-BG"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особено когато професионалистът</a:t>
            </a:r>
            <a:r>
              <a:rPr kumimoji="0" lang="bg-BG" b="0" i="1" u="none" strike="noStrike" cap="none" normalizeH="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 е упълномощен да докладва</a:t>
            </a:r>
            <a:r>
              <a:rPr kumimoji="0" lang="en-US"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a:t>
            </a:r>
            <a:endParaRPr kumimoji="0" lang="en-US" b="0" i="0" u="none" strike="noStrike" cap="none" normalizeH="0" baseline="0" dirty="0">
              <a:ln>
                <a:noFill/>
              </a:ln>
              <a:solidFill>
                <a:schemeClr val="tx1"/>
              </a:solidFill>
              <a:effectLst/>
              <a:latin typeface="Segoe UI Light" panose="020B0502040204020203" pitchFamily="34" charset="0"/>
              <a:cs typeface="Segoe UI Light" panose="020B0502040204020203" pitchFamily="34" charset="0"/>
            </a:endParaRPr>
          </a:p>
          <a:p>
            <a:pPr marL="522287"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bg-BG"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водене на основна</a:t>
            </a:r>
            <a:r>
              <a:rPr kumimoji="0" lang="bg-BG" b="0" i="1" u="none" strike="noStrike" cap="none" normalizeH="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 информация за всички нови инциденти на НПД, попаднали на нейното/ неговото внимание</a:t>
            </a:r>
            <a:endParaRPr kumimoji="0" lang="en-US" b="0" i="0" u="none" strike="noStrike" cap="none" normalizeH="0" baseline="0" dirty="0">
              <a:ln>
                <a:noFill/>
              </a:ln>
              <a:solidFill>
                <a:schemeClr val="tx1"/>
              </a:solidFill>
              <a:effectLst/>
              <a:latin typeface="Segoe UI Light" panose="020B0502040204020203" pitchFamily="34" charset="0"/>
              <a:cs typeface="Segoe UI Light" panose="020B0502040204020203" pitchFamily="34" charset="0"/>
            </a:endParaRPr>
          </a:p>
          <a:p>
            <a:pPr marL="522287"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bg-BG"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проверка на демографски и други</a:t>
            </a:r>
            <a:r>
              <a:rPr kumimoji="0" lang="bg-BG" b="0" i="1" u="none" strike="noStrike" cap="none" normalizeH="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 данни за вече познати деца </a:t>
            </a:r>
            <a:r>
              <a:rPr kumimoji="0" lang="en-US"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a:t>
            </a:r>
            <a:r>
              <a:rPr kumimoji="0" lang="bg-BG"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чрез автоматично</a:t>
            </a:r>
            <a:r>
              <a:rPr kumimoji="0" lang="bg-BG" b="0" i="1" u="none" strike="noStrike" cap="none" normalizeH="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 генерирани доклади</a:t>
            </a:r>
            <a:r>
              <a:rPr kumimoji="0" lang="en-US"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a:t>
            </a:r>
            <a:endParaRPr kumimoji="0" lang="en-US" b="0" i="0" u="none" strike="noStrike" cap="none" normalizeH="0" baseline="0" dirty="0">
              <a:ln>
                <a:noFill/>
              </a:ln>
              <a:solidFill>
                <a:schemeClr val="tx1"/>
              </a:solidFill>
              <a:effectLst/>
              <a:latin typeface="Segoe UI Light" panose="020B0502040204020203" pitchFamily="34" charset="0"/>
              <a:cs typeface="Segoe UI Light" panose="020B0502040204020203" pitchFamily="34" charset="0"/>
            </a:endParaRPr>
          </a:p>
          <a:p>
            <a:pPr marL="342900"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endParaRPr kumimoji="0" lang="en-US"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endParaRPr>
          </a:p>
          <a:p>
            <a:pPr marL="342900"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bg-BG" b="1" i="1" u="none" strike="noStrike" cap="none" normalizeH="0" baseline="0" dirty="0">
                <a:ln>
                  <a:noFill/>
                </a:ln>
                <a:solidFill>
                  <a:schemeClr val="accent1"/>
                </a:solidFill>
                <a:effectLst/>
                <a:latin typeface="Segoe UI Light" panose="020B0502040204020203" pitchFamily="34" charset="0"/>
                <a:ea typeface="Calibri" pitchFamily="34" charset="0"/>
                <a:cs typeface="Segoe UI Light" panose="020B0502040204020203" pitchFamily="34" charset="0"/>
              </a:rPr>
              <a:t>канала за комуникация </a:t>
            </a:r>
            <a:r>
              <a:rPr kumimoji="0" lang="bg-BG"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с други професионалисти, работещи в същия или други сектори, по един и същи</a:t>
            </a:r>
            <a:r>
              <a:rPr kumimoji="0" lang="bg-BG" b="0" i="1" u="none" strike="noStrike" cap="none" normalizeH="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 случай</a:t>
            </a:r>
            <a:endParaRPr kumimoji="0" lang="en-US" b="0" i="0" u="none" strike="noStrike" cap="none" normalizeH="0" baseline="0" dirty="0">
              <a:ln>
                <a:noFill/>
              </a:ln>
              <a:solidFill>
                <a:schemeClr val="tx1"/>
              </a:solidFill>
              <a:effectLst/>
              <a:latin typeface="Segoe UI Light" panose="020B0502040204020203" pitchFamily="34" charset="0"/>
              <a:cs typeface="Segoe UI Light" panose="020B0502040204020203" pitchFamily="34" charset="0"/>
            </a:endParaRPr>
          </a:p>
          <a:p>
            <a:pPr marL="342900"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endParaRPr kumimoji="0" lang="en-US" b="1" i="1" u="none" strike="noStrike" cap="none" normalizeH="0" baseline="0" dirty="0">
              <a:ln>
                <a:noFill/>
              </a:ln>
              <a:solidFill>
                <a:schemeClr val="accent1"/>
              </a:solidFill>
              <a:effectLst/>
              <a:latin typeface="Segoe UI Light" panose="020B0502040204020203" pitchFamily="34" charset="0"/>
              <a:ea typeface="Calibri" pitchFamily="34" charset="0"/>
              <a:cs typeface="Segoe UI Light" panose="020B0502040204020203" pitchFamily="34" charset="0"/>
            </a:endParaRPr>
          </a:p>
          <a:p>
            <a:pPr marL="342900"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bg-BG" b="1" i="1" u="none" strike="noStrike" cap="none" normalizeH="0" baseline="0" dirty="0">
                <a:ln>
                  <a:noFill/>
                </a:ln>
                <a:solidFill>
                  <a:schemeClr val="accent1"/>
                </a:solidFill>
                <a:effectLst/>
                <a:latin typeface="Segoe UI Light" panose="020B0502040204020203" pitchFamily="34" charset="0"/>
                <a:ea typeface="Calibri" pitchFamily="34" charset="0"/>
                <a:cs typeface="Segoe UI Light" panose="020B0502040204020203" pitchFamily="34" charset="0"/>
              </a:rPr>
              <a:t>основна информация за предишни инциденти</a:t>
            </a:r>
            <a:r>
              <a:rPr kumimoji="0" lang="bg-BG" b="1" i="1" u="none" strike="noStrike" cap="none" normalizeH="0" dirty="0">
                <a:ln>
                  <a:noFill/>
                </a:ln>
                <a:solidFill>
                  <a:schemeClr val="accent1"/>
                </a:solidFill>
                <a:effectLst/>
                <a:latin typeface="Segoe UI Light" panose="020B0502040204020203" pitchFamily="34" charset="0"/>
                <a:ea typeface="Calibri" pitchFamily="34" charset="0"/>
                <a:cs typeface="Segoe UI Light" panose="020B0502040204020203" pitchFamily="34" charset="0"/>
              </a:rPr>
              <a:t> </a:t>
            </a:r>
            <a:r>
              <a:rPr kumimoji="0" lang="bg-BG"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за вече известни случаи </a:t>
            </a:r>
            <a:r>
              <a:rPr kumimoji="0" lang="en-US"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a:t>
            </a:r>
            <a:r>
              <a:rPr kumimoji="0" lang="bg-BG"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деца</a:t>
            </a:r>
            <a:r>
              <a:rPr kumimoji="0" lang="en-US"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 (</a:t>
            </a:r>
            <a:r>
              <a:rPr kumimoji="0" lang="bg-BG"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според нивото на достъп</a:t>
            </a:r>
            <a:r>
              <a:rPr kumimoji="0" lang="en-US"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a:t>
            </a:r>
            <a:endParaRPr kumimoji="0" lang="en-US" b="0" i="0" u="none" strike="noStrike" cap="none" normalizeH="0" baseline="0" dirty="0">
              <a:ln>
                <a:noFill/>
              </a:ln>
              <a:solidFill>
                <a:schemeClr val="tx1"/>
              </a:solidFill>
              <a:effectLst/>
              <a:latin typeface="Segoe UI Light" panose="020B0502040204020203" pitchFamily="34" charset="0"/>
              <a:cs typeface="Segoe UI Light" panose="020B0502040204020203" pitchFamily="34" charset="0"/>
            </a:endParaRPr>
          </a:p>
          <a:p>
            <a:pPr marL="342900"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endParaRPr kumimoji="0" lang="en-US"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endParaRPr>
          </a:p>
          <a:p>
            <a:pPr marL="342900"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bg-BG" b="1" i="1" u="none" strike="noStrike" cap="none" normalizeH="0" baseline="0" dirty="0">
                <a:ln>
                  <a:noFill/>
                </a:ln>
                <a:solidFill>
                  <a:schemeClr val="accent1"/>
                </a:solidFill>
                <a:effectLst/>
                <a:latin typeface="Segoe UI Light" panose="020B0502040204020203" pitchFamily="34" charset="0"/>
                <a:ea typeface="Calibri" pitchFamily="34" charset="0"/>
                <a:cs typeface="Segoe UI Light" panose="020B0502040204020203" pitchFamily="34" charset="0"/>
              </a:rPr>
              <a:t>готов за използване инструмент </a:t>
            </a:r>
            <a:r>
              <a:rPr kumimoji="0" lang="bg-BG"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за</a:t>
            </a:r>
            <a:r>
              <a:rPr kumimoji="0" lang="en-US"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 </a:t>
            </a:r>
            <a:endParaRPr kumimoji="0" lang="en-US" b="0" i="0" u="none" strike="noStrike" cap="none" normalizeH="0" baseline="0" dirty="0">
              <a:ln>
                <a:noFill/>
              </a:ln>
              <a:solidFill>
                <a:schemeClr val="tx1"/>
              </a:solidFill>
              <a:effectLst/>
              <a:latin typeface="Segoe UI Light" panose="020B0502040204020203" pitchFamily="34" charset="0"/>
              <a:cs typeface="Segoe UI Light" panose="020B0502040204020203" pitchFamily="34" charset="0"/>
            </a:endParaRPr>
          </a:p>
          <a:p>
            <a:pPr marL="619125"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bg-BG"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информиране на другите служби за отговора на собствената агенция/ служба </a:t>
            </a:r>
            <a:r>
              <a:rPr kumimoji="0" lang="en-US"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a:t>
            </a:r>
            <a:r>
              <a:rPr kumimoji="0" lang="bg-BG"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напр.,</a:t>
            </a:r>
            <a:r>
              <a:rPr kumimoji="0" lang="en-US"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 </a:t>
            </a:r>
            <a:r>
              <a:rPr kumimoji="0" lang="bg-BG"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какво вече</a:t>
            </a:r>
            <a:r>
              <a:rPr kumimoji="0" lang="bg-BG" b="0" i="1" u="none" strike="noStrike" cap="none" normalizeH="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 са предоставили</a:t>
            </a:r>
            <a:r>
              <a:rPr kumimoji="0" lang="en-US" b="0" i="1" u="none" strike="noStrike" cap="none" normalizeH="0" baseline="0" dirty="0">
                <a:ln>
                  <a:noFill/>
                </a:ln>
                <a:solidFill>
                  <a:schemeClr val="tx1"/>
                </a:solidFill>
                <a:effectLst/>
                <a:latin typeface="Segoe UI Light" panose="020B0502040204020203" pitchFamily="34" charset="0"/>
                <a:ea typeface="Calibri" pitchFamily="34" charset="0"/>
                <a:cs typeface="Segoe UI Light" panose="020B0502040204020203" pitchFamily="34" charset="0"/>
              </a:rPr>
              <a:t>) </a:t>
            </a:r>
          </a:p>
          <a:p>
            <a:pPr marL="619125"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lang="bg-BG" i="1" dirty="0">
                <a:latin typeface="Segoe UI Light" panose="020B0502040204020203" pitchFamily="34" charset="0"/>
                <a:ea typeface="Times New Roman" pitchFamily="18" charset="0"/>
                <a:cs typeface="Segoe UI Light" panose="020B0502040204020203" pitchFamily="34" charset="0"/>
              </a:rPr>
              <a:t>у</a:t>
            </a:r>
            <a:r>
              <a:rPr kumimoji="0" lang="bg-BG" b="0" i="1" u="none" strike="noStrike" cap="none" normalizeH="0" baseline="0" dirty="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ведомяване на другите служби за нови случаи</a:t>
            </a:r>
            <a:r>
              <a:rPr kumimoji="0" lang="en-US" b="0" i="1" u="none" strike="noStrike" cap="none" normalizeH="0" baseline="0" dirty="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 (</a:t>
            </a:r>
            <a:r>
              <a:rPr lang="bg-BG" i="1" dirty="0">
                <a:latin typeface="Segoe UI Light" panose="020B0502040204020203" pitchFamily="34" charset="0"/>
                <a:ea typeface="Times New Roman" pitchFamily="18" charset="0"/>
                <a:cs typeface="Segoe UI Light" panose="020B0502040204020203" pitchFamily="34" charset="0"/>
              </a:rPr>
              <a:t>напр., чрез направления/ реферали</a:t>
            </a:r>
            <a:r>
              <a:rPr kumimoji="0" lang="en-US" b="0" i="1" u="none" strike="noStrike" cap="none" normalizeH="0" baseline="0" dirty="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a:t>
            </a:r>
            <a:r>
              <a:rPr kumimoji="0" lang="en-US" b="0" i="0" u="none" strike="noStrike" cap="none" normalizeH="0" baseline="0" dirty="0">
                <a:ln>
                  <a:noFill/>
                </a:ln>
                <a:solidFill>
                  <a:schemeClr val="tx1"/>
                </a:solidFill>
                <a:effectLst/>
                <a:latin typeface="Segoe UI Light" panose="020B0502040204020203" pitchFamily="34" charset="0"/>
                <a:cs typeface="Segoe UI Light" panose="020B0502040204020203" pitchFamily="34" charset="0"/>
              </a:rPr>
              <a:t> </a:t>
            </a:r>
          </a:p>
        </p:txBody>
      </p:sp>
      <p:pic>
        <p:nvPicPr>
          <p:cNvPr id="6" name="Picture 5"/>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83542" y="6371771"/>
            <a:ext cx="415653" cy="486229"/>
          </a:xfrm>
          <a:prstGeom prst="rect">
            <a:avLst/>
          </a:prstGeom>
          <a:noFill/>
          <a:ln>
            <a:noFill/>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 calcmode="lin" valueType="num">
                                      <p:cBhvr additive="base">
                                        <p:cTn id="2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 calcmode="lin" valueType="num">
                                      <p:cBhvr additive="base">
                                        <p:cTn id="3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7" end="7"/>
                                            </p:txEl>
                                          </p:spTgt>
                                        </p:tgtEl>
                                        <p:attrNameLst>
                                          <p:attrName>style.visibility</p:attrName>
                                        </p:attrNameLst>
                                      </p:cBhvr>
                                      <p:to>
                                        <p:strVal val="visible"/>
                                      </p:to>
                                    </p:set>
                                    <p:anim calcmode="lin" valueType="num">
                                      <p:cBhvr additive="base">
                                        <p:cTn id="37"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9" end="9"/>
                                            </p:txEl>
                                          </p:spTgt>
                                        </p:tgtEl>
                                        <p:attrNameLst>
                                          <p:attrName>style.visibility</p:attrName>
                                        </p:attrNameLst>
                                      </p:cBhvr>
                                      <p:to>
                                        <p:strVal val="visible"/>
                                      </p:to>
                                    </p:set>
                                    <p:anim calcmode="lin" valueType="num">
                                      <p:cBhvr additive="base">
                                        <p:cTn id="43"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xEl>
                                              <p:pRg st="11" end="11"/>
                                            </p:txEl>
                                          </p:spTgt>
                                        </p:tgtEl>
                                        <p:attrNameLst>
                                          <p:attrName>style.visibility</p:attrName>
                                        </p:attrNameLst>
                                      </p:cBhvr>
                                      <p:to>
                                        <p:strVal val="visible"/>
                                      </p:to>
                                    </p:set>
                                    <p:anim calcmode="lin" valueType="num">
                                      <p:cBhvr additive="base">
                                        <p:cTn id="49"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txEl>
                                              <p:pRg st="12" end="12"/>
                                            </p:txEl>
                                          </p:spTgt>
                                        </p:tgtEl>
                                        <p:attrNameLst>
                                          <p:attrName>style.visibility</p:attrName>
                                        </p:attrNameLst>
                                      </p:cBhvr>
                                      <p:to>
                                        <p:strVal val="visible"/>
                                      </p:to>
                                    </p:set>
                                    <p:anim calcmode="lin" valueType="num">
                                      <p:cBhvr additive="base">
                                        <p:cTn id="55"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
                                            <p:txEl>
                                              <p:pRg st="13" end="13"/>
                                            </p:txEl>
                                          </p:spTgt>
                                        </p:tgtEl>
                                        <p:attrNameLst>
                                          <p:attrName>style.visibility</p:attrName>
                                        </p:attrNameLst>
                                      </p:cBhvr>
                                      <p:to>
                                        <p:strVal val="visible"/>
                                      </p:to>
                                    </p:set>
                                    <p:anim calcmode="lin" valueType="num">
                                      <p:cBhvr additive="base">
                                        <p:cTn id="61" dur="500" fill="hold"/>
                                        <p:tgtEl>
                                          <p:spTgt spid="5">
                                            <p:txEl>
                                              <p:pRg st="13" end="1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14554</TotalTime>
  <Words>602</Words>
  <Application>Microsoft Office PowerPoint</Application>
  <PresentationFormat>Custom</PresentationFormat>
  <Paragraphs>54</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CAN-MDS пилотиране </vt:lpstr>
      <vt:lpstr>Slide 2</vt:lpstr>
      <vt:lpstr>Съдържание </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111</cp:revision>
  <dcterms:created xsi:type="dcterms:W3CDTF">2018-11-08T14:12:16Z</dcterms:created>
  <dcterms:modified xsi:type="dcterms:W3CDTF">2022-02-01T11:02:16Z</dcterms:modified>
</cp:coreProperties>
</file>