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comments/comment1.xml" ContentType="application/vnd.openxmlformats-officedocument.presentationml.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0"/>
  </p:notesMasterIdLst>
  <p:sldIdLst>
    <p:sldId id="256" r:id="rId2"/>
    <p:sldId id="364" r:id="rId3"/>
    <p:sldId id="362" r:id="rId4"/>
    <p:sldId id="329" r:id="rId5"/>
    <p:sldId id="334" r:id="rId6"/>
    <p:sldId id="326" r:id="rId7"/>
    <p:sldId id="327" r:id="rId8"/>
    <p:sldId id="347" r:id="rId9"/>
    <p:sldId id="350" r:id="rId10"/>
    <p:sldId id="349" r:id="rId11"/>
    <p:sldId id="354" r:id="rId12"/>
    <p:sldId id="363" r:id="rId13"/>
    <p:sldId id="351" r:id="rId14"/>
    <p:sldId id="355" r:id="rId15"/>
    <p:sldId id="356" r:id="rId16"/>
    <p:sldId id="357" r:id="rId17"/>
    <p:sldId id="328" r:id="rId18"/>
    <p:sldId id="358" r:id="rId19"/>
    <p:sldId id="345" r:id="rId20"/>
    <p:sldId id="335" r:id="rId21"/>
    <p:sldId id="337" r:id="rId22"/>
    <p:sldId id="338" r:id="rId23"/>
    <p:sldId id="339" r:id="rId24"/>
    <p:sldId id="333" r:id="rId25"/>
    <p:sldId id="331" r:id="rId26"/>
    <p:sldId id="325" r:id="rId27"/>
    <p:sldId id="359" r:id="rId28"/>
    <p:sldId id="361" r:id="rId29"/>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0215" autoAdjust="0"/>
    <p:restoredTop sz="83022" autoAdjust="0"/>
  </p:normalViewPr>
  <p:slideViewPr>
    <p:cSldViewPr snapToGrid="0">
      <p:cViewPr>
        <p:scale>
          <a:sx n="75" d="100"/>
          <a:sy n="75" d="100"/>
        </p:scale>
        <p:origin x="-1602" y="-378"/>
      </p:cViewPr>
      <p:guideLst>
        <p:guide orient="horz" pos="1620"/>
        <p:guide pos="2880"/>
      </p:guideLst>
    </p:cSldViewPr>
  </p:slideViewPr>
  <p:notesTextViewPr>
    <p:cViewPr>
      <p:scale>
        <a:sx n="75" d="100"/>
        <a:sy n="75"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0-11-28T23:47:47.550" idx="1">
    <p:pos x="5670" y="756"/>
    <p:text>повтаря се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can-mds.infowood.gr/"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can-via-mds.eu/"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INSTRUCTION – Ask trainees to open the national Operator’s Manual.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US" sz="1200" b="1" dirty="0" smtClean="0">
                <a:latin typeface="+mn-lt"/>
                <a:ea typeface="Times New Roman"/>
                <a:cs typeface="Calibri"/>
              </a:rPr>
              <a:t>How data elements are described in the Operator’s Manual?</a:t>
            </a:r>
            <a:endParaRPr lang="en-US" sz="1200" b="1" i="1" u="none" strike="noStrik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13</a:t>
            </a:fld>
            <a:endParaRPr lang="el-GR"/>
          </a:p>
        </p:txBody>
      </p:sp>
    </p:spTree>
    <p:extLst>
      <p:ext uri="{BB962C8B-B14F-4D97-AF65-F5344CB8AC3E}">
        <p14:creationId xmlns="" xmlns:p14="http://schemas.microsoft.com/office/powerpoint/2010/main" val="2483500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again the data elements presented before as they are also included in the e-app CAN-MDS; </a:t>
            </a:r>
          </a:p>
          <a:p>
            <a:r>
              <a:rPr lang="en-US" sz="1200" kern="1200" dirty="0" smtClean="0">
                <a:solidFill>
                  <a:schemeClr val="tx1"/>
                </a:solidFill>
                <a:latin typeface="+mn-lt"/>
                <a:ea typeface="+mn-ea"/>
                <a:cs typeface="+mn-cs"/>
              </a:rPr>
              <a:t>the whole toolkit is based on this MDS; </a:t>
            </a:r>
          </a:p>
          <a:p>
            <a:r>
              <a:rPr lang="en-US" sz="1200" kern="1200" dirty="0" smtClean="0">
                <a:solidFill>
                  <a:schemeClr val="tx1"/>
                </a:solidFill>
                <a:latin typeface="+mn-lt"/>
                <a:ea typeface="+mn-ea"/>
                <a:cs typeface="+mn-cs"/>
              </a:rPr>
              <a:t>As you will notice, no data are included for substantiation, perpetrators or severity of harm (given that not all stakeholders are able to provide this information and mainly because the aim is to create an all-inclusive database and not only substantiated cases by justice or CPS authorities);</a:t>
            </a:r>
          </a:p>
          <a:p>
            <a:endParaRPr lang="en-US" sz="1200" kern="1200" dirty="0" smtClean="0">
              <a:solidFill>
                <a:schemeClr val="tx1"/>
              </a:solidFill>
              <a:latin typeface="+mn-lt"/>
              <a:ea typeface="+mn-ea"/>
              <a:cs typeface="+mn-cs"/>
            </a:endParaRPr>
          </a:p>
          <a:p>
            <a:r>
              <a:rPr lang="en-US" baseline="0" dirty="0" smtClean="0"/>
              <a:t>For any individual data element an effort was made to be operationalized as much as possible. </a:t>
            </a:r>
          </a:p>
          <a:p>
            <a:r>
              <a:rPr lang="en-US" baseline="0" dirty="0" smtClean="0"/>
              <a:t>The element “form(s) of maltreatment” which is the core data element of the system is </a:t>
            </a:r>
            <a:r>
              <a:rPr lang="en-US" baseline="0" dirty="0" err="1" smtClean="0"/>
              <a:t>operationalized</a:t>
            </a:r>
            <a:r>
              <a:rPr lang="en-US" baseline="0" dirty="0" smtClean="0"/>
              <a:t> on the basis of … (see slide blue frame)</a:t>
            </a:r>
            <a:endParaRPr lang="el-GR" baseline="0" dirty="0" smtClean="0"/>
          </a:p>
          <a:p>
            <a:endParaRPr lang="el-GR"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14</a:t>
            </a:fld>
            <a:endParaRPr lang="el-GR"/>
          </a:p>
        </p:txBody>
      </p:sp>
    </p:spTree>
    <p:extLst>
      <p:ext uri="{BB962C8B-B14F-4D97-AF65-F5344CB8AC3E}">
        <p14:creationId xmlns="" xmlns:p14="http://schemas.microsoft.com/office/powerpoint/2010/main" val="832926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each of the 18 data elements</a:t>
            </a:r>
            <a:r>
              <a:rPr lang="en-US" baseline="0" dirty="0" smtClean="0"/>
              <a:t> specific attributes are described such as </a:t>
            </a:r>
          </a:p>
          <a:p>
            <a:r>
              <a:rPr lang="en-US" baseline="0" dirty="0" smtClean="0"/>
              <a:t>definition; </a:t>
            </a:r>
          </a:p>
          <a:p>
            <a:r>
              <a:rPr lang="en-US" baseline="0" dirty="0" smtClean="0"/>
              <a:t>Completion (by whom? The operator-the system-the administrator)</a:t>
            </a:r>
          </a:p>
          <a:p>
            <a:r>
              <a:rPr lang="en-US" baseline="0" dirty="0" smtClean="0"/>
              <a:t>Obligation (mandatory completion; condition –under certain conditions; only for Operator’s information); </a:t>
            </a:r>
          </a:p>
          <a:p>
            <a:r>
              <a:rPr lang="en-US" baseline="0" dirty="0" smtClean="0"/>
              <a:t>Multiplicity (single/unique selection or multiple selections –more than one values);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type (case-based data: date; time; value from a pre-coded list of values; number) or data deriving from other data (identifiers;</a:t>
            </a:r>
            <a:r>
              <a:rPr lang="en-US" baseline="0" dirty="0" smtClean="0"/>
              <a:t> duration; auto-generated value; pre-existing value; </a:t>
            </a:r>
            <a:r>
              <a:rPr lang="en-US" dirty="0" smtClean="0"/>
              <a:t>restricted supplementary</a:t>
            </a:r>
            <a:r>
              <a:rPr lang="en-US" baseline="0" dirty="0" smtClean="0"/>
              <a:t> data)</a:t>
            </a:r>
            <a:endParaRPr lang="en-US" dirty="0" smtClean="0"/>
          </a:p>
          <a:p>
            <a:r>
              <a:rPr lang="en-US" dirty="0" smtClean="0"/>
              <a:t>relevance with other DE (to which axes the DE</a:t>
            </a:r>
            <a:r>
              <a:rPr lang="en-US" baseline="0" dirty="0" smtClean="0"/>
              <a:t> is related and to which specific other Des-if any)</a:t>
            </a:r>
            <a:r>
              <a:rPr lang="en-US" dirty="0" smtClean="0"/>
              <a:t>; </a:t>
            </a:r>
          </a:p>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values permitted </a:t>
            </a:r>
            <a:r>
              <a:rPr lang="en-US" i="1" dirty="0" smtClean="0"/>
              <a:t>(</a:t>
            </a:r>
            <a:r>
              <a:rPr lang="en-US" sz="900" i="1" kern="1200" dirty="0" smtClean="0">
                <a:solidFill>
                  <a:schemeClr val="tx1"/>
                </a:solidFill>
                <a:latin typeface="+mn-lt"/>
                <a:ea typeface="+mn-ea"/>
                <a:cs typeface="+mn-cs"/>
              </a:rPr>
              <a:t>List of applicable pre-coded values defined in Part III “Data Dictionary”</a:t>
            </a:r>
            <a:r>
              <a:rPr lang="en-GB" sz="900" i="1" kern="1200" dirty="0" smtClean="0">
                <a:solidFill>
                  <a:schemeClr val="tx1"/>
                </a:solidFill>
                <a:latin typeface="+mn-lt"/>
                <a:ea typeface="+mn-ea"/>
                <a:cs typeface="+mn-cs"/>
              </a:rPr>
              <a:t>)</a:t>
            </a:r>
            <a:endParaRPr lang="en-US" i="1" dirty="0" smtClean="0"/>
          </a:p>
          <a:p>
            <a:r>
              <a:rPr lang="en-US" dirty="0" smtClean="0"/>
              <a:t>and some notes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dirty="0" smtClean="0">
                <a:latin typeface="+mn-lt"/>
                <a:ea typeface="Times New Roman"/>
                <a:cs typeface="Calibri"/>
              </a:rPr>
              <a:t>Content</a:t>
            </a:r>
            <a:r>
              <a:rPr lang="en-US" sz="1200" b="1" baseline="0" dirty="0" smtClean="0">
                <a:latin typeface="+mn-lt"/>
                <a:ea typeface="Times New Roman"/>
                <a:cs typeface="Calibri"/>
              </a:rPr>
              <a:t> of </a:t>
            </a:r>
            <a:r>
              <a:rPr lang="en-US" sz="1200" b="1" dirty="0" smtClean="0">
                <a:latin typeface="+mn-lt"/>
                <a:ea typeface="Times New Roman"/>
                <a:cs typeface="Calibri"/>
              </a:rPr>
              <a:t>PART </a:t>
            </a:r>
            <a:r>
              <a:rPr lang="en-US" sz="1200" b="1" dirty="0" smtClean="0">
                <a:ea typeface="Times New Roman"/>
                <a:cs typeface="Calibri"/>
              </a:rPr>
              <a:t>3 </a:t>
            </a:r>
          </a:p>
          <a:p>
            <a:pPr algn="l"/>
            <a:r>
              <a:rPr lang="en-US" sz="1200" b="1" dirty="0" smtClean="0">
                <a:ea typeface="Times New Roman"/>
                <a:cs typeface="Calibri"/>
              </a:rPr>
              <a:t>CAN-MDS Data-Dictionary Terms &amp; Definitions</a:t>
            </a:r>
          </a:p>
          <a:p>
            <a:pPr rtl="0" eaLnBrk="1" fontAlgn="t" latinLnBrk="0" hangingPunct="1"/>
            <a:r>
              <a:rPr lang="en-US" sz="1200" b="0" i="0" u="none" strike="noStrike" kern="1200" dirty="0" smtClean="0">
                <a:solidFill>
                  <a:schemeClr val="tx1"/>
                </a:solidFill>
                <a:effectLst/>
                <a:latin typeface="+mn-lt"/>
                <a:ea typeface="+mn-ea"/>
                <a:cs typeface="+mn-cs"/>
              </a:rPr>
              <a:t>Introductory note</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Structure of the Data-Dictionary</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Limitations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V.01 Data Dictionary-</a:t>
            </a:r>
            <a:r>
              <a:rPr lang="en-US" sz="1200" b="1" i="1" u="none" strike="noStrike" kern="1200" dirty="0" smtClean="0">
                <a:solidFill>
                  <a:schemeClr val="tx1"/>
                </a:solidFill>
                <a:effectLst/>
                <a:latin typeface="+mn-lt"/>
                <a:ea typeface="+mn-ea"/>
                <a:cs typeface="+mn-cs"/>
              </a:rPr>
              <a:t>description of DE permissible values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         RECORD</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         INCIDENT</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         CHILD</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         FAMILY</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         SERVICES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V.01 -</a:t>
            </a:r>
            <a:r>
              <a:rPr lang="en-US" sz="1200" b="1" i="1" u="none" strike="noStrike" kern="1200" dirty="0" smtClean="0">
                <a:solidFill>
                  <a:schemeClr val="tx1"/>
                </a:solidFill>
                <a:effectLst/>
                <a:latin typeface="+mn-lt"/>
                <a:ea typeface="+mn-ea"/>
                <a:cs typeface="+mn-cs"/>
              </a:rPr>
              <a:t>terms and definitions</a:t>
            </a:r>
            <a:r>
              <a:rPr lang="en-US" sz="1200" b="1" i="0" u="none" strike="noStrike" kern="1200" dirty="0" smtClean="0">
                <a:solidFill>
                  <a:schemeClr val="tx1"/>
                </a:solidFill>
                <a:effectLst/>
                <a:latin typeface="+mn-lt"/>
                <a:ea typeface="+mn-ea"/>
                <a:cs typeface="+mn-cs"/>
              </a:rPr>
              <a:t>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A – Z</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References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ANNEXES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Annex 1: List of Agencies contributing to CAN-MDS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Annex 2: National Administrative Authority of CAN-MDS</a:t>
            </a:r>
            <a:endParaRPr lang="el-GR" sz="1200" b="0" i="0" u="none" strike="noStrike" kern="1200" dirty="0" smtClean="0">
              <a:solidFill>
                <a:schemeClr val="tx1"/>
              </a:solidFill>
              <a:effectLst/>
              <a:latin typeface="+mn-lt"/>
              <a:ea typeface="+mn-ea"/>
              <a:cs typeface="+mn-cs"/>
            </a:endParaRPr>
          </a:p>
          <a:p>
            <a:pPr algn="l"/>
            <a:endParaRPr lang="el-GR" sz="1200" b="0" i="0" u="none" strike="noStrike"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B7BC572B-C8FC-4CBA-80A9-D3880EE50F16}" type="slidenum">
              <a:rPr lang="el-GR" smtClean="0"/>
              <a:pPr/>
              <a:t>17</a:t>
            </a:fld>
            <a:endParaRPr lang="el-GR"/>
          </a:p>
        </p:txBody>
      </p:sp>
    </p:spTree>
    <p:extLst>
      <p:ext uri="{BB962C8B-B14F-4D97-AF65-F5344CB8AC3E}">
        <p14:creationId xmlns="" xmlns:p14="http://schemas.microsoft.com/office/powerpoint/2010/main" val="3794504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a:t>
            </a:r>
            <a:r>
              <a:rPr lang="en-US" baseline="0" dirty="0" smtClean="0"/>
              <a:t> the data dictionary is structured: Permissible values and Definition of terms</a:t>
            </a:r>
          </a:p>
          <a:p>
            <a:pPr>
              <a:buFontTx/>
              <a:buNone/>
            </a:pPr>
            <a:endParaRPr lang="en-US" baseline="0" dirty="0" smtClean="0"/>
          </a:p>
          <a:p>
            <a:pPr>
              <a:buFontTx/>
              <a:buNone/>
            </a:pPr>
            <a:r>
              <a:rPr lang="en-US" baseline="0"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900" b="0" dirty="0" smtClean="0"/>
              <a:t>In the next slides the data element SOURCE OF INFORMATION is presented as an example (4</a:t>
            </a:r>
            <a:r>
              <a:rPr lang="en-US" sz="900" b="0" baseline="30000" dirty="0" smtClean="0"/>
              <a:t>th</a:t>
            </a:r>
            <a:r>
              <a:rPr lang="en-US" sz="900" b="0" dirty="0" smtClean="0"/>
              <a:t> Data Element under Axis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Proceed with the presentation of the slide step by step</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Proceed with the presentation of the slide step by step</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Proceed with the presentation of the slide step by step</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session a</a:t>
            </a:r>
            <a:r>
              <a:rPr lang="en-US" baseline="0" dirty="0" smtClean="0"/>
              <a:t> b</a:t>
            </a:r>
            <a:r>
              <a:rPr lang="en-US" dirty="0" smtClean="0"/>
              <a:t>rief overview of the toolkit is presented. The</a:t>
            </a:r>
            <a:r>
              <a:rPr lang="en-US" baseline="0" dirty="0" smtClean="0"/>
              <a:t> focus will be in the </a:t>
            </a:r>
            <a:r>
              <a:rPr lang="en-US" dirty="0" smtClean="0"/>
              <a:t>Operator’s Manual, the main tool for the professionals-operators of the CAN-MDS System, its content and</a:t>
            </a:r>
            <a:r>
              <a:rPr lang="en-US" baseline="0" dirty="0" smtClean="0"/>
              <a:t> structure. Examples will be presented in order to ensure common understanding on how the professional can use the Manual. </a:t>
            </a:r>
            <a:endParaRPr lang="en-US"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a brief description of the Data collection protocol is presented; data collection protocol connects the information included in the operator’s manual with the online CAN-MDS application. </a:t>
            </a:r>
          </a:p>
          <a:p>
            <a:r>
              <a:rPr lang="en-US" baseline="0" dirty="0" smtClean="0"/>
              <a:t>In its main part the data recording process is presented step by step through screen-shots. In addition practical tools are included as the suggested prompts for the intake and the forms-check lists to be used for ensuring the collection of all necessary information.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Segoe UI Light" pitchFamily="34" charset="0"/>
                <a:ea typeface="Calibri" pitchFamily="34" charset="0"/>
                <a:cs typeface="Segoe UI Light" pitchFamily="34" charset="0"/>
              </a:rPr>
              <a:t>And here is the OPERATOR’S APPLICATION: CURRENTLY AT </a:t>
            </a:r>
            <a:r>
              <a:rPr lang="en-US" sz="1200" dirty="0" smtClean="0">
                <a:latin typeface="Segoe UI Light" pitchFamily="34" charset="0"/>
                <a:ea typeface="Calibri" pitchFamily="34" charset="0"/>
                <a:cs typeface="Segoe UI Light" pitchFamily="34" charset="0"/>
                <a:hlinkClick r:id="rId3"/>
              </a:rPr>
              <a:t>www.can-mds.infowood.gr</a:t>
            </a:r>
            <a:r>
              <a:rPr lang="en-US" sz="1200" dirty="0" smtClean="0">
                <a:latin typeface="Segoe UI Light" pitchFamily="34" charset="0"/>
                <a:ea typeface="Calibri" pitchFamily="34" charset="0"/>
                <a:cs typeface="Segoe UI Light" pitchFamily="34" charset="0"/>
              </a:rPr>
              <a:t>  </a:t>
            </a:r>
            <a:r>
              <a:rPr lang="en-US" sz="1200" dirty="0" smtClean="0">
                <a:latin typeface="Segoe UI Light" pitchFamily="34" charset="0"/>
                <a:cs typeface="Segoe UI Light" pitchFamily="34" charset="0"/>
              </a:rPr>
              <a:t/>
            </a:r>
            <a:br>
              <a:rPr lang="en-US" sz="1200" dirty="0" smtClean="0">
                <a:latin typeface="Segoe UI Light" pitchFamily="34" charset="0"/>
                <a:cs typeface="Segoe UI Light" pitchFamily="34" charset="0"/>
              </a:rPr>
            </a:br>
            <a:r>
              <a:rPr lang="en-US" sz="1200" i="1" dirty="0" smtClean="0">
                <a:latin typeface="Segoe UI Light" pitchFamily="34" charset="0"/>
                <a:ea typeface="Calibri" pitchFamily="34" charset="0"/>
                <a:cs typeface="Segoe UI Light" pitchFamily="34" charset="0"/>
              </a:rPr>
              <a:t>(Once the revised app is ready it will be moved under </a:t>
            </a:r>
            <a:r>
              <a:rPr lang="en-US" sz="1200" i="1" dirty="0" smtClean="0">
                <a:latin typeface="Segoe UI Light" pitchFamily="34" charset="0"/>
                <a:ea typeface="Calibri" pitchFamily="34" charset="0"/>
                <a:cs typeface="Segoe UI Light" pitchFamily="34" charset="0"/>
                <a:hlinkClick r:id="rId4"/>
              </a:rPr>
              <a:t>www.can-via-mds.eu</a:t>
            </a:r>
            <a:r>
              <a:rPr lang="en-US" sz="1200" i="1" dirty="0" smtClean="0">
                <a:latin typeface="Segoe UI Light" pitchFamily="34" charset="0"/>
                <a:ea typeface="Calibri" pitchFamily="34" charset="0"/>
                <a:cs typeface="Segoe UI Light" pitchFamily="34" charset="0"/>
              </a:rPr>
              <a:t>) </a:t>
            </a:r>
          </a:p>
          <a:p>
            <a:endParaRPr lang="en-US" dirty="0" smtClean="0">
              <a:latin typeface="Calibri" pitchFamily="34" charset="0"/>
              <a:ea typeface="Calibri" pitchFamily="34" charset="0"/>
              <a:cs typeface="Times New Roman" pitchFamily="18" charset="0"/>
            </a:endParaRPr>
          </a:p>
          <a:p>
            <a:r>
              <a:rPr lang="en-US" dirty="0" smtClean="0">
                <a:latin typeface="Calibri" pitchFamily="34" charset="0"/>
                <a:ea typeface="Calibri" pitchFamily="34" charset="0"/>
                <a:cs typeface="Times New Roman" pitchFamily="18" charset="0"/>
              </a:rPr>
              <a:t>SAMPLE OPERATORS’ IDENTITIES </a:t>
            </a:r>
            <a:r>
              <a:rPr lang="en-US" b="1" dirty="0" smtClean="0">
                <a:latin typeface="Calibri" pitchFamily="34" charset="0"/>
                <a:ea typeface="Calibri" pitchFamily="34" charset="0"/>
                <a:cs typeface="Times New Roman" pitchFamily="18" charset="0"/>
              </a:rPr>
              <a:t>[PLEASE USE YOUROWN USERNAMES</a:t>
            </a:r>
            <a:r>
              <a:rPr lang="en-US" b="1" baseline="0" dirty="0" smtClean="0">
                <a:latin typeface="Calibri" pitchFamily="34" charset="0"/>
                <a:ea typeface="Calibri" pitchFamily="34" charset="0"/>
                <a:cs typeface="Times New Roman" pitchFamily="18" charset="0"/>
              </a:rPr>
              <a:t> AND PASSWORDS</a:t>
            </a:r>
            <a:r>
              <a:rPr lang="en-US" b="1" dirty="0" smtClean="0">
                <a:latin typeface="Calibri" pitchFamily="34" charset="0"/>
                <a:ea typeface="Calibri" pitchFamily="34" charset="0"/>
                <a:cs typeface="Times New Roman" pitchFamily="18" charset="0"/>
              </a:rPr>
              <a:t>]</a:t>
            </a:r>
          </a:p>
          <a:p>
            <a:r>
              <a:rPr lang="en-US" i="1" dirty="0" smtClean="0">
                <a:latin typeface="Calibri" pitchFamily="34" charset="0"/>
                <a:ea typeface="Calibri" pitchFamily="34" charset="0"/>
                <a:cs typeface="Times New Roman" pitchFamily="18" charset="0"/>
              </a:rPr>
              <a:t>Usernames: Operator 0; Operator 1; Operator 2; Operator 3. Password: 12345</a:t>
            </a:r>
            <a:r>
              <a:rPr lang="en-US" i="1" dirty="0" smtClean="0">
                <a:latin typeface="Arial" pitchFamily="34" charset="0"/>
                <a:cs typeface="Arial" pitchFamily="34" charset="0"/>
              </a:rPr>
              <a:t/>
            </a:r>
            <a:br>
              <a:rPr lang="en-US" i="1" dirty="0" smtClean="0">
                <a:latin typeface="Arial" pitchFamily="34" charset="0"/>
                <a:cs typeface="Arial" pitchFamily="34" charset="0"/>
              </a:rPr>
            </a:br>
            <a:r>
              <a:rPr lang="en-US" b="1" dirty="0" smtClean="0">
                <a:latin typeface="Calibri" pitchFamily="34" charset="0"/>
                <a:ea typeface="Calibri" pitchFamily="34" charset="0"/>
                <a:cs typeface="Times New Roman" pitchFamily="18" charset="0"/>
              </a:rPr>
              <a:t>Note: 	</a:t>
            </a:r>
            <a:r>
              <a:rPr lang="en-US" dirty="0" smtClean="0">
                <a:latin typeface="Calibri" pitchFamily="34" charset="0"/>
                <a:ea typeface="Calibri" pitchFamily="34" charset="0"/>
                <a:cs typeface="Times New Roman" pitchFamily="18" charset="0"/>
              </a:rPr>
              <a:t>You can add new incidents for children unknown or already known to system </a:t>
            </a:r>
          </a:p>
          <a:p>
            <a:r>
              <a:rPr lang="en-US" dirty="0" smtClean="0">
                <a:latin typeface="Calibri" pitchFamily="34" charset="0"/>
                <a:ea typeface="Calibri" pitchFamily="34" charset="0"/>
                <a:cs typeface="Times New Roman" pitchFamily="18" charset="0"/>
              </a:rPr>
              <a:t>	(Sample known children: Child ID: 55555, 66666, 77777, 88888)</a:t>
            </a:r>
            <a:endParaRPr lang="en-US"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 xmlns:p14="http://schemas.microsoft.com/office/powerpoint/2010/main" val="1215413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this slide are presented possible uses of data collected through a CAN-MDS Surveillance System </a:t>
            </a:r>
            <a:endParaRPr lang="el-GR" sz="1200" kern="1200" dirty="0" smtClean="0">
              <a:solidFill>
                <a:schemeClr val="tx1"/>
              </a:solidFill>
              <a:latin typeface="+mn-lt"/>
              <a:ea typeface="+mn-ea"/>
              <a:cs typeface="+mn-cs"/>
            </a:endParaRPr>
          </a:p>
          <a:p>
            <a:pPr marL="180975" indent="-177800" algn="just" fontAlgn="base">
              <a:lnSpc>
                <a:spcPct val="100000"/>
              </a:lnSpc>
              <a:spcBef>
                <a:spcPct val="0"/>
              </a:spcBef>
              <a:spcAft>
                <a:spcPct val="0"/>
              </a:spcAft>
              <a:buClrTx/>
              <a:buSzPts val="1000"/>
            </a:pPr>
            <a:r>
              <a:rPr lang="en-US" sz="1400" dirty="0" smtClean="0">
                <a:solidFill>
                  <a:srgbClr val="365F91"/>
                </a:solidFill>
                <a:latin typeface="Calibri" pitchFamily="34" charset="0"/>
              </a:rPr>
              <a:t>Such as </a:t>
            </a:r>
          </a:p>
          <a:p>
            <a:pPr marL="180975" indent="-177800" algn="just" fontAlgn="base">
              <a:lnSpc>
                <a:spcPct val="100000"/>
              </a:lnSpc>
              <a:spcBef>
                <a:spcPct val="0"/>
              </a:spcBef>
              <a:spcAft>
                <a:spcPct val="0"/>
              </a:spcAft>
              <a:buClrTx/>
              <a:buSzPts val="1000"/>
            </a:pPr>
            <a:r>
              <a:rPr lang="en-US" sz="1400" b="1" dirty="0" smtClean="0">
                <a:solidFill>
                  <a:srgbClr val="365F91"/>
                </a:solidFill>
                <a:latin typeface="Calibri" pitchFamily="34" charset="0"/>
              </a:rPr>
              <a:t>to periodically measure the incidence of CAN and its specific forms </a:t>
            </a:r>
          </a:p>
          <a:p>
            <a:pPr marL="180975" indent="-177800" algn="just" fontAlgn="base">
              <a:lnSpc>
                <a:spcPct val="100000"/>
              </a:lnSpc>
              <a:spcBef>
                <a:spcPct val="0"/>
              </a:spcBef>
              <a:spcAft>
                <a:spcPct val="0"/>
              </a:spcAft>
              <a:buClrTx/>
              <a:buSzPts val="1000"/>
            </a:pPr>
            <a:r>
              <a:rPr lang="en-US" sz="1400" b="1" dirty="0" smtClean="0">
                <a:solidFill>
                  <a:srgbClr val="365F91"/>
                </a:solidFill>
                <a:latin typeface="Calibri" pitchFamily="34" charset="0"/>
              </a:rPr>
              <a:t>to be used as a baseline </a:t>
            </a:r>
            <a:r>
              <a:rPr lang="en-US" sz="1400" dirty="0" smtClean="0">
                <a:solidFill>
                  <a:srgbClr val="365F91"/>
                </a:solidFill>
                <a:latin typeface="Calibri" pitchFamily="34" charset="0"/>
              </a:rPr>
              <a:t>for evaluation of services’ needs &amp; prioritization of resources’ allocation for CAN prevention</a:t>
            </a:r>
          </a:p>
          <a:p>
            <a:pPr marL="177800" indent="-177800" algn="just" fontAlgn="base">
              <a:lnSpc>
                <a:spcPct val="100000"/>
              </a:lnSpc>
              <a:spcBef>
                <a:spcPct val="0"/>
              </a:spcBef>
              <a:spcAft>
                <a:spcPct val="0"/>
              </a:spcAft>
              <a:buClrTx/>
              <a:buSzPts val="1000"/>
              <a:buNone/>
            </a:pPr>
            <a:r>
              <a:rPr lang="en-US" sz="1400" b="1" dirty="0" smtClean="0">
                <a:solidFill>
                  <a:srgbClr val="365F91"/>
                </a:solidFill>
                <a:latin typeface="Calibri" pitchFamily="34" charset="0"/>
              </a:rPr>
              <a:t>AND </a:t>
            </a:r>
          </a:p>
          <a:p>
            <a:pPr marL="177800" indent="-177800" algn="just" fontAlgn="base">
              <a:lnSpc>
                <a:spcPct val="100000"/>
              </a:lnSpc>
              <a:spcBef>
                <a:spcPct val="0"/>
              </a:spcBef>
              <a:spcAft>
                <a:spcPct val="0"/>
              </a:spcAft>
              <a:buClrTx/>
              <a:buSzPts val="1000"/>
            </a:pPr>
            <a:r>
              <a:rPr lang="en-US" sz="1400" dirty="0" smtClean="0">
                <a:solidFill>
                  <a:srgbClr val="365F91"/>
                </a:solidFill>
                <a:latin typeface="Calibri" pitchFamily="34" charset="0"/>
              </a:rPr>
              <a:t>to outline the administrative practices applied for CAN cases</a:t>
            </a:r>
          </a:p>
          <a:p>
            <a:pPr marL="177800" indent="-177800" algn="just" fontAlgn="base">
              <a:lnSpc>
                <a:spcPct val="100000"/>
              </a:lnSpc>
              <a:spcBef>
                <a:spcPct val="0"/>
              </a:spcBef>
              <a:spcAft>
                <a:spcPct val="0"/>
              </a:spcAft>
              <a:buClrTx/>
              <a:buSzPts val="1000"/>
            </a:pPr>
            <a:r>
              <a:rPr lang="en-US" sz="1400" dirty="0" smtClean="0">
                <a:solidFill>
                  <a:srgbClr val="365F91"/>
                </a:solidFill>
                <a:latin typeface="Calibri" pitchFamily="34" charset="0"/>
              </a:rPr>
              <a:t>to operate as a communication channel among sectors involved in administration of CAN cases</a:t>
            </a:r>
            <a:r>
              <a:rPr lang="en-US" sz="1400" baseline="30000" dirty="0" smtClean="0">
                <a:solidFill>
                  <a:srgbClr val="365F91"/>
                </a:solidFill>
                <a:latin typeface="Calibri" pitchFamily="34" charset="0"/>
              </a:rPr>
              <a:t>1</a:t>
            </a:r>
            <a:endParaRPr lang="en-US" sz="1400" i="1" dirty="0" smtClean="0">
              <a:solidFill>
                <a:srgbClr val="365F91"/>
              </a:solidFill>
              <a:latin typeface="Calibri" pitchFamily="34" charset="0"/>
            </a:endParaRPr>
          </a:p>
          <a:p>
            <a:pPr marL="177800" indent="-177800" fontAlgn="base">
              <a:lnSpc>
                <a:spcPct val="100000"/>
              </a:lnSpc>
              <a:spcBef>
                <a:spcPct val="0"/>
              </a:spcBef>
              <a:spcAft>
                <a:spcPts val="1000"/>
              </a:spcAft>
              <a:buClrTx/>
              <a:buSzPts val="1000"/>
            </a:pPr>
            <a:r>
              <a:rPr lang="en-US" sz="1400" dirty="0" smtClean="0">
                <a:solidFill>
                  <a:srgbClr val="365F91"/>
                </a:solidFill>
                <a:latin typeface="Calibri" pitchFamily="34" charset="0"/>
              </a:rPr>
              <a:t>to provide feedback to services at a case-level for already known cases</a:t>
            </a:r>
            <a:endParaRPr lang="el-GR" dirty="0" smtClean="0"/>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27</a:t>
            </a:fld>
            <a:endParaRPr lang="el-GR"/>
          </a:p>
        </p:txBody>
      </p:sp>
    </p:spTree>
    <p:extLst>
      <p:ext uri="{BB962C8B-B14F-4D97-AF65-F5344CB8AC3E}">
        <p14:creationId xmlns="" xmlns:p14="http://schemas.microsoft.com/office/powerpoint/2010/main" val="338680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potential use of data could become a </a:t>
            </a:r>
            <a:r>
              <a:rPr lang="en-US" i="1" dirty="0" smtClean="0"/>
              <a:t>motive</a:t>
            </a:r>
            <a:r>
              <a:rPr lang="en-US" dirty="0" smtClean="0"/>
              <a:t> for professionals/system’s operators  against under recording due to lack of incentive for recording and of feedback leading to the perception that there is no action on the record</a:t>
            </a:r>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28</a:t>
            </a:fld>
            <a:endParaRPr lang="el-GR"/>
          </a:p>
        </p:txBody>
      </p:sp>
    </p:spTree>
    <p:extLst>
      <p:ext uri="{BB962C8B-B14F-4D97-AF65-F5344CB8AC3E}">
        <p14:creationId xmlns="" xmlns:p14="http://schemas.microsoft.com/office/powerpoint/2010/main" val="275163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Operator’s Manual</a:t>
            </a:r>
            <a:r>
              <a:rPr lang="en-US" baseline="0" dirty="0" smtClean="0"/>
              <a:t> is a main part of the CAN-MDS Toolkit; other components of the toolkit are the data collection protocol and the electronic application.</a:t>
            </a:r>
          </a:p>
          <a:p>
            <a:endParaRPr lang="en-US" dirty="0" smtClean="0"/>
          </a:p>
          <a:p>
            <a:r>
              <a:rPr lang="en-US" dirty="0" smtClean="0"/>
              <a:t>INSTRUCTION-Ask from trainees to open the pdf “operator’s manual” and go through the content for the 3 parts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755938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for its content, the Operator’s Manual </a:t>
            </a:r>
            <a:r>
              <a:rPr lang="en-US" sz="1700" dirty="0" smtClean="0"/>
              <a:t>includes all necessary background information for professionals who are going to use the CAN-MDS system as “Operators” concerning</a:t>
            </a:r>
          </a:p>
          <a:p>
            <a:endParaRPr lang="en-US" sz="1700" dirty="0" smtClean="0"/>
          </a:p>
          <a:p>
            <a:r>
              <a:rPr lang="en-US" sz="1700"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mn-lt"/>
                <a:ea typeface="Times New Roman"/>
                <a:cs typeface="Calibri"/>
              </a:rPr>
              <a:t>PART 1 Introducing the CAN-MDS</a:t>
            </a:r>
          </a:p>
          <a:p>
            <a:pPr rtl="0" eaLnBrk="1" fontAlgn="auto" latinLnBrk="0" hangingPunct="1"/>
            <a:r>
              <a:rPr lang="en-US" sz="1200" b="1" i="0" u="none" strike="noStrike" kern="1200" dirty="0" smtClean="0">
                <a:solidFill>
                  <a:schemeClr val="tx1"/>
                </a:solidFill>
                <a:effectLst/>
                <a:latin typeface="+mn-lt"/>
                <a:ea typeface="+mn-ea"/>
                <a:cs typeface="+mn-cs"/>
              </a:rPr>
              <a:t>Background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Coordinated Response to Child Abuse &amp; Neglect via a Minimum Data Set</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v1.0 - </a:t>
            </a:r>
            <a:r>
              <a:rPr lang="en-US" sz="1200" b="1" i="1" u="none" strike="noStrike" kern="1200" dirty="0" smtClean="0">
                <a:solidFill>
                  <a:schemeClr val="tx1"/>
                </a:solidFill>
                <a:effectLst/>
                <a:latin typeface="+mn-lt"/>
                <a:ea typeface="+mn-ea"/>
                <a:cs typeface="+mn-cs"/>
              </a:rPr>
              <a:t>aim and objectives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Toolkit </a:t>
            </a:r>
            <a:r>
              <a:rPr lang="en-US" sz="1200" b="0" i="0" u="none" strike="noStrike" kern="1200" dirty="0" smtClean="0">
                <a:solidFill>
                  <a:schemeClr val="tx1"/>
                </a:solidFill>
                <a:effectLst/>
                <a:latin typeface="+mn-lt"/>
                <a:ea typeface="+mn-ea"/>
                <a:cs typeface="+mn-cs"/>
              </a:rPr>
              <a:t>- </a:t>
            </a:r>
            <a:r>
              <a:rPr lang="en-US" sz="1200" b="0" i="1" u="none" strike="noStrike" kern="1200" dirty="0" smtClean="0">
                <a:solidFill>
                  <a:schemeClr val="tx1"/>
                </a:solidFill>
                <a:effectLst/>
                <a:latin typeface="+mn-lt"/>
                <a:ea typeface="+mn-ea"/>
                <a:cs typeface="+mn-cs"/>
              </a:rPr>
              <a:t>at a glance</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1" u="none" strike="noStrike" kern="1200" dirty="0" smtClean="0">
                <a:solidFill>
                  <a:schemeClr val="tx1"/>
                </a:solidFill>
                <a:effectLst/>
                <a:latin typeface="+mn-lt"/>
                <a:ea typeface="+mn-ea"/>
                <a:cs typeface="+mn-cs"/>
              </a:rPr>
              <a:t>     - What a CAN-MDS Operator can contribute to CAN-MDS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1" u="none" strike="noStrike" kern="1200" dirty="0" smtClean="0">
                <a:solidFill>
                  <a:schemeClr val="tx1"/>
                </a:solidFill>
                <a:effectLst/>
                <a:latin typeface="+mn-lt"/>
                <a:ea typeface="+mn-ea"/>
                <a:cs typeface="+mn-cs"/>
              </a:rPr>
              <a:t>- What CAN-MDS can provide to a CAN-MDS Operator</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Eligible incidents for CAN-MDS - </a:t>
            </a:r>
            <a:r>
              <a:rPr lang="en-US" sz="1200" b="1" i="1" u="none" strike="noStrike" kern="1200" dirty="0" smtClean="0">
                <a:solidFill>
                  <a:schemeClr val="tx1"/>
                </a:solidFill>
                <a:effectLst/>
                <a:latin typeface="+mn-lt"/>
                <a:ea typeface="+mn-ea"/>
                <a:cs typeface="+mn-cs"/>
              </a:rPr>
              <a:t>case definitions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Ethics in CAN-MDS - </a:t>
            </a:r>
            <a:r>
              <a:rPr lang="en-US" sz="1200" b="1" i="1" u="none" strike="noStrike" kern="1200" dirty="0" smtClean="0">
                <a:solidFill>
                  <a:schemeClr val="tx1"/>
                </a:solidFill>
                <a:effectLst/>
                <a:latin typeface="+mn-lt"/>
                <a:ea typeface="+mn-ea"/>
                <a:cs typeface="+mn-cs"/>
              </a:rPr>
              <a:t>privacy and confidentiality considerations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 What is provisioned by the Law</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baseline="0" dirty="0" smtClean="0">
                <a:solidFill>
                  <a:schemeClr val="tx1"/>
                </a:solidFill>
                <a:effectLst/>
                <a:latin typeface="+mn-lt"/>
                <a:ea typeface="+mn-ea"/>
                <a:cs typeface="+mn-cs"/>
              </a:rPr>
              <a:t>     - </a:t>
            </a:r>
            <a:r>
              <a:rPr lang="en-US" sz="1200" b="0" i="0" u="none" strike="noStrike" kern="1200" dirty="0" smtClean="0">
                <a:solidFill>
                  <a:schemeClr val="tx1"/>
                </a:solidFill>
                <a:effectLst/>
                <a:latin typeface="+mn-lt"/>
                <a:ea typeface="+mn-ea"/>
                <a:cs typeface="+mn-cs"/>
              </a:rPr>
              <a:t>Professionals’ Codes of Ethics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     - CAN-MDS Stakeholders, Operations, Tasks and Responsibilities</a:t>
            </a:r>
          </a:p>
        </p:txBody>
      </p:sp>
      <p:sp>
        <p:nvSpPr>
          <p:cNvPr id="4" name="Slide Number Placeholder 3"/>
          <p:cNvSpPr>
            <a:spLocks noGrp="1"/>
          </p:cNvSpPr>
          <p:nvPr>
            <p:ph type="sldNum" sz="quarter" idx="10"/>
          </p:nvPr>
        </p:nvSpPr>
        <p:spPr/>
        <p:txBody>
          <a:bodyPr/>
          <a:lstStyle/>
          <a:p>
            <a:fld id="{B7BC572B-C8FC-4CBA-80A9-D3880EE50F16}" type="slidenum">
              <a:rPr lang="el-GR" smtClean="0"/>
              <a:pPr/>
              <a:t>6</a:t>
            </a:fld>
            <a:endParaRPr lang="el-GR"/>
          </a:p>
        </p:txBody>
      </p:sp>
    </p:spTree>
    <p:extLst>
      <p:ext uri="{BB962C8B-B14F-4D97-AF65-F5344CB8AC3E}">
        <p14:creationId xmlns="" xmlns:p14="http://schemas.microsoft.com/office/powerpoint/2010/main" val="466547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US" sz="1200" b="1" dirty="0" smtClean="0">
                <a:latin typeface="+mn-lt"/>
                <a:ea typeface="Times New Roman"/>
                <a:cs typeface="Calibri"/>
              </a:rPr>
              <a:t>Here is the content of PART 2 “The Operator’s Guide”</a:t>
            </a:r>
            <a:endParaRPr lang="el-GR" sz="1200" b="0" i="0" u="none" strike="noStrike" kern="1200" dirty="0" smtClean="0">
              <a:solidFill>
                <a:schemeClr val="tx1"/>
              </a:solidFill>
              <a:effectLst/>
              <a:latin typeface="+mn-lt"/>
              <a:ea typeface="+mn-ea"/>
              <a:cs typeface="+mn-cs"/>
            </a:endParaRPr>
          </a:p>
          <a:p>
            <a:pPr rtl="0" eaLnBrk="1" fontAlgn="auto" latinLnBrk="0" hangingPunct="1"/>
            <a:r>
              <a:rPr lang="en-US" sz="1200" b="1" i="0" u="none" strike="noStrike" kern="1200" dirty="0" smtClean="0">
                <a:solidFill>
                  <a:schemeClr val="tx1"/>
                </a:solidFill>
                <a:effectLst/>
                <a:latin typeface="+mn-lt"/>
                <a:ea typeface="+mn-ea"/>
                <a:cs typeface="+mn-cs"/>
              </a:rPr>
              <a:t>Guide for Operators - </a:t>
            </a:r>
            <a:r>
              <a:rPr lang="en-US" sz="1200" b="1" i="1" u="none" strike="noStrike" kern="1200" dirty="0" smtClean="0">
                <a:solidFill>
                  <a:schemeClr val="tx1"/>
                </a:solidFill>
                <a:effectLst/>
                <a:latin typeface="+mn-lt"/>
                <a:ea typeface="+mn-ea"/>
                <a:cs typeface="+mn-cs"/>
              </a:rPr>
              <a:t>purpose and structure</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v1.0 - </a:t>
            </a:r>
            <a:r>
              <a:rPr lang="en-US" sz="1200" b="1" i="1" u="none" strike="noStrike" kern="1200" dirty="0" smtClean="0">
                <a:solidFill>
                  <a:schemeClr val="tx1"/>
                </a:solidFill>
                <a:effectLst/>
                <a:latin typeface="+mn-lt"/>
                <a:ea typeface="+mn-ea"/>
                <a:cs typeface="+mn-cs"/>
              </a:rPr>
              <a:t>axes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v1 - </a:t>
            </a:r>
            <a:r>
              <a:rPr lang="en-US" sz="1200" b="1" i="1" u="none" strike="noStrike" kern="1200" dirty="0" smtClean="0">
                <a:solidFill>
                  <a:schemeClr val="tx1"/>
                </a:solidFill>
                <a:effectLst/>
                <a:latin typeface="+mn-lt"/>
                <a:ea typeface="+mn-ea"/>
                <a:cs typeface="+mn-cs"/>
              </a:rPr>
              <a:t>data collection and data reporting</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Entering new data in the CAN-MDS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1" u="none" strike="noStrike" kern="1200" dirty="0" smtClean="0">
                <a:solidFill>
                  <a:schemeClr val="tx1"/>
                </a:solidFill>
                <a:effectLst/>
                <a:latin typeface="+mn-lt"/>
                <a:ea typeface="+mn-ea"/>
                <a:cs typeface="+mn-cs"/>
              </a:rPr>
              <a:t>CAN-MDS data entry</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1" u="none" strike="noStrike" kern="1200" dirty="0" smtClean="0">
                <a:solidFill>
                  <a:schemeClr val="tx1"/>
                </a:solidFill>
                <a:effectLst/>
                <a:latin typeface="+mn-lt"/>
                <a:ea typeface="+mn-ea"/>
                <a:cs typeface="+mn-cs"/>
              </a:rPr>
              <a:t>CAN-MDS data reporting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1" u="none" strike="noStrike" kern="1200" dirty="0" smtClean="0">
                <a:solidFill>
                  <a:schemeClr val="tx1"/>
                </a:solidFill>
                <a:effectLst/>
                <a:latin typeface="+mn-lt"/>
                <a:ea typeface="+mn-ea"/>
                <a:cs typeface="+mn-cs"/>
              </a:rPr>
              <a:t>CAN-MDS data extraction </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CAN-MDS Flowchart</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Data elements in the Operator’s Guide - </a:t>
            </a:r>
            <a:r>
              <a:rPr lang="en-US" sz="1200" b="1" i="1" u="none" strike="noStrike" kern="1200" dirty="0" smtClean="0">
                <a:solidFill>
                  <a:schemeClr val="tx1"/>
                </a:solidFill>
                <a:effectLst/>
                <a:latin typeface="+mn-lt"/>
                <a:ea typeface="+mn-ea"/>
                <a:cs typeface="+mn-cs"/>
              </a:rPr>
              <a:t>outline of presentation</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Attributes per data element (DE)</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0" i="0" u="none" strike="noStrike" kern="1200" dirty="0" smtClean="0">
                <a:solidFill>
                  <a:schemeClr val="tx1"/>
                </a:solidFill>
                <a:effectLst/>
                <a:latin typeface="+mn-lt"/>
                <a:ea typeface="+mn-ea"/>
                <a:cs typeface="+mn-cs"/>
              </a:rPr>
              <a:t>            Overview of DE attributes</a:t>
            </a:r>
            <a:endParaRPr lang="el-GR"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CAN-MDS - </a:t>
            </a:r>
            <a:r>
              <a:rPr lang="en-US" sz="1200" b="1" i="1" u="none" strike="noStrike" kern="1200" dirty="0" smtClean="0">
                <a:solidFill>
                  <a:schemeClr val="tx1"/>
                </a:solidFill>
                <a:effectLst/>
                <a:latin typeface="+mn-lt"/>
                <a:ea typeface="+mn-ea"/>
                <a:cs typeface="+mn-cs"/>
              </a:rPr>
              <a:t>feedback to the Operator</a:t>
            </a:r>
          </a:p>
          <a:p>
            <a:pPr rtl="0" eaLnBrk="1" fontAlgn="t" latinLnBrk="0" hangingPunct="1"/>
            <a:endParaRPr lang="en-US" sz="1200" b="1" i="1" u="none" strike="noStrike" kern="1200" dirty="0" smtClean="0">
              <a:solidFill>
                <a:schemeClr val="tx1"/>
              </a:solidFill>
              <a:effectLst/>
              <a:latin typeface="+mn-lt"/>
              <a:ea typeface="+mn-ea"/>
              <a:cs typeface="+mn-cs"/>
            </a:endParaRPr>
          </a:p>
          <a:p>
            <a:pPr rtl="0" eaLnBrk="1" fontAlgn="t" latinLnBrk="0" hangingPunct="1"/>
            <a:r>
              <a:rPr lang="en-US" sz="1200" b="1" i="1" u="none" strike="noStrike" kern="1200" dirty="0" smtClean="0">
                <a:solidFill>
                  <a:schemeClr val="tx1"/>
                </a:solidFill>
                <a:effectLst/>
                <a:latin typeface="+mn-lt"/>
                <a:ea typeface="+mn-ea"/>
                <a:cs typeface="+mn-cs"/>
              </a:rPr>
              <a:t>Some more details are presented in the next slides</a:t>
            </a:r>
          </a:p>
        </p:txBody>
      </p:sp>
      <p:sp>
        <p:nvSpPr>
          <p:cNvPr id="4" name="Slide Number Placeholder 3"/>
          <p:cNvSpPr>
            <a:spLocks noGrp="1"/>
          </p:cNvSpPr>
          <p:nvPr>
            <p:ph type="sldNum" sz="quarter" idx="10"/>
          </p:nvPr>
        </p:nvSpPr>
        <p:spPr/>
        <p:txBody>
          <a:bodyPr/>
          <a:lstStyle/>
          <a:p>
            <a:fld id="{B7BC572B-C8FC-4CBA-80A9-D3880EE50F16}" type="slidenum">
              <a:rPr lang="el-GR" smtClean="0"/>
              <a:pPr/>
              <a:t>7</a:t>
            </a:fld>
            <a:endParaRPr lang="el-GR"/>
          </a:p>
        </p:txBody>
      </p:sp>
    </p:spTree>
    <p:extLst>
      <p:ext uri="{BB962C8B-B14F-4D97-AF65-F5344CB8AC3E}">
        <p14:creationId xmlns="" xmlns:p14="http://schemas.microsoft.com/office/powerpoint/2010/main" val="1463259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0" dirty="0" smtClean="0"/>
              <a:t>CAN-MDS Axes and data elements</a:t>
            </a:r>
          </a:p>
          <a:p>
            <a:endParaRPr lang="en-US" baseline="0" dirty="0" smtClean="0"/>
          </a:p>
          <a:p>
            <a:r>
              <a:rPr lang="en-US" baseline="0" dirty="0" smtClean="0"/>
              <a:t>CAN-MDS consists of 18 data elements that are classified under 5 main categories (record, incident, child, living environment/primary caregivers and services). </a:t>
            </a:r>
          </a:p>
          <a:p>
            <a:r>
              <a:rPr lang="en-US" baseline="0" dirty="0" smtClean="0"/>
              <a:t>4 of the Data Elements are clearly administrative (IDs-identifiers).</a:t>
            </a:r>
          </a:p>
          <a:p>
            <a:r>
              <a:rPr lang="en-US" baseline="0" dirty="0" smtClean="0"/>
              <a:t>This information can be equally provided by all professionals working with children, regardless the sector where they are working</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8</a:t>
            </a:fld>
            <a:endParaRPr lang="el-GR"/>
          </a:p>
        </p:txBody>
      </p:sp>
    </p:spTree>
    <p:extLst>
      <p:ext uri="{BB962C8B-B14F-4D97-AF65-F5344CB8AC3E}">
        <p14:creationId xmlns="" xmlns:p14="http://schemas.microsoft.com/office/powerpoint/2010/main" val="2913292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endParaRPr lang="en-US" sz="1200" b="0" i="0" u="none" strike="noStrike" kern="1200" dirty="0" smtClean="0">
              <a:solidFill>
                <a:schemeClr val="tx1"/>
              </a:solidFill>
              <a:effectLst/>
              <a:latin typeface="+mn-lt"/>
              <a:ea typeface="+mn-ea"/>
              <a:cs typeface="+mn-cs"/>
            </a:endParaRPr>
          </a:p>
          <a:p>
            <a:pPr rtl="0" eaLnBrk="1" fontAlgn="t" latinLnBrk="0" hangingPunct="1"/>
            <a:r>
              <a:rPr lang="en-US" sz="1200" b="1" dirty="0" smtClean="0">
                <a:latin typeface="+mn-lt"/>
                <a:ea typeface="Times New Roman"/>
                <a:cs typeface="Calibri"/>
              </a:rPr>
              <a:t>Next, data collection</a:t>
            </a:r>
            <a:r>
              <a:rPr lang="en-US" sz="1200" b="1" baseline="0" dirty="0" smtClean="0">
                <a:latin typeface="+mn-lt"/>
                <a:ea typeface="Times New Roman"/>
                <a:cs typeface="Calibri"/>
              </a:rPr>
              <a:t> and reporting through CAN-MDS is presented</a:t>
            </a:r>
          </a:p>
        </p:txBody>
      </p:sp>
      <p:sp>
        <p:nvSpPr>
          <p:cNvPr id="4" name="Slide Number Placeholder 3"/>
          <p:cNvSpPr>
            <a:spLocks noGrp="1"/>
          </p:cNvSpPr>
          <p:nvPr>
            <p:ph type="sldNum" sz="quarter" idx="10"/>
          </p:nvPr>
        </p:nvSpPr>
        <p:spPr/>
        <p:txBody>
          <a:bodyPr/>
          <a:lstStyle/>
          <a:p>
            <a:fld id="{B7BC572B-C8FC-4CBA-80A9-D3880EE50F16}" type="slidenum">
              <a:rPr lang="el-GR" smtClean="0"/>
              <a:pPr/>
              <a:t>9</a:t>
            </a:fld>
            <a:endParaRPr lang="el-GR"/>
          </a:p>
        </p:txBody>
      </p:sp>
    </p:spTree>
    <p:extLst>
      <p:ext uri="{BB962C8B-B14F-4D97-AF65-F5344CB8AC3E}">
        <p14:creationId xmlns="" xmlns:p14="http://schemas.microsoft.com/office/powerpoint/2010/main" val="1095455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addition to the Operator’s manual, it is essential that you locate and save a copy of the Data Collection Protocol file.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Instruction - Please, before practicing print or select on your laptop/tablet page 49 and page 50 of the document.
You will need those as you do the practice case intake.</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 xmlns:p14="http://schemas.microsoft.com/office/powerpoint/2010/main" val="298197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dirty="0"/>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3"/>
            <a:ext cx="1971675" cy="4358879"/>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628651" y="273843"/>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628650" y="1369218"/>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29150" y="1369218"/>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8" name="Footer Placeholder 7"/>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9" name="Slide Number Placeholder 8"/>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4" name="Footer Placeholder 3"/>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5" name="Slide Number Placeholder 4"/>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3" name="Footer Placeholder 2"/>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4" name="Slide Number Placeholder 3"/>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6723683" y="4733927"/>
            <a:ext cx="2186955" cy="381304"/>
          </a:xfrm>
          <a:prstGeom prst="rect">
            <a:avLst/>
          </a:prstGeom>
          <a:noFill/>
          <a:ln w="9525">
            <a:noFill/>
            <a:miter lim="800000"/>
            <a:headEnd/>
            <a:tailEnd/>
          </a:ln>
        </p:spPr>
      </p:pic>
      <p:sp>
        <p:nvSpPr>
          <p:cNvPr id="9"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bg-BG" sz="800" b="1" dirty="0" smtClean="0">
                <a:solidFill>
                  <a:schemeClr val="accent1"/>
                </a:solidFill>
                <a:latin typeface="Agency FB" pitchFamily="34" charset="0"/>
                <a:cs typeface="Times New Roman" pitchFamily="18" charset="0"/>
              </a:rPr>
              <a:t>Семинар за оператори на </a:t>
            </a:r>
            <a:r>
              <a:rPr lang="en-US" sz="800" b="1" dirty="0" smtClean="0">
                <a:solidFill>
                  <a:schemeClr val="accent1"/>
                </a:solidFill>
                <a:latin typeface="Agency FB" pitchFamily="34" charset="0"/>
                <a:cs typeface="Times New Roman" pitchFamily="18" charset="0"/>
              </a:rPr>
              <a:t>CAN-MDS</a:t>
            </a:r>
            <a:endParaRPr lang="en-US" sz="1100" b="1" dirty="0">
              <a:solidFill>
                <a:schemeClr val="accent1"/>
              </a:solidFill>
            </a:endParaRPr>
          </a:p>
        </p:txBody>
      </p:sp>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stretch>
            <a:fillRect/>
          </a:stretch>
        </p:blipFill>
        <p:spPr>
          <a:xfrm>
            <a:off x="1327066" y="4848692"/>
            <a:ext cx="353501" cy="234298"/>
          </a:xfrm>
          <a:prstGeom prst="rect">
            <a:avLst/>
          </a:prstGeom>
        </p:spPr>
      </p:pic>
      <p:pic>
        <p:nvPicPr>
          <p:cNvPr id="1026" name="Picture 2"/>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912062" y="4815593"/>
            <a:ext cx="265145" cy="3098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6.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b="1" dirty="0" smtClean="0">
                <a:solidFill>
                  <a:schemeClr val="accent1"/>
                </a:solidFill>
                <a:latin typeface="Segoe UI Light" pitchFamily="34" charset="0"/>
                <a:cs typeface="Segoe UI Light" pitchFamily="34" charset="0"/>
              </a:rPr>
              <a:t>CAN-MDS</a:t>
            </a:r>
            <a:br>
              <a:rPr lang="en-US" sz="4000" b="1" dirty="0" smtClean="0">
                <a:solidFill>
                  <a:schemeClr val="accent1"/>
                </a:solidFill>
                <a:latin typeface="Segoe UI Light" pitchFamily="34" charset="0"/>
                <a:cs typeface="Segoe UI Light" pitchFamily="34" charset="0"/>
              </a:rPr>
            </a:br>
            <a:r>
              <a:rPr lang="en-US" sz="4000" b="1" dirty="0" smtClean="0">
                <a:solidFill>
                  <a:schemeClr val="accent1"/>
                </a:solidFill>
                <a:latin typeface="Segoe UI Light" pitchFamily="34" charset="0"/>
                <a:cs typeface="Segoe UI Light" pitchFamily="34" charset="0"/>
              </a:rPr>
              <a:t> </a:t>
            </a:r>
            <a:r>
              <a:rPr lang="bg-BG" sz="4000" b="1" dirty="0" smtClean="0">
                <a:solidFill>
                  <a:schemeClr val="accent1"/>
                </a:solidFill>
                <a:latin typeface="Segoe UI Light" pitchFamily="34" charset="0"/>
                <a:cs typeface="Segoe UI Light" pitchFamily="34" charset="0"/>
              </a:rPr>
              <a:t>Обосновка</a:t>
            </a:r>
            <a:endParaRPr lang="el-GR" sz="4000" b="1" dirty="0">
              <a:solidFill>
                <a:schemeClr val="accent1"/>
              </a:solidFill>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24182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sz="2400" dirty="0" smtClean="0">
                <a:solidFill>
                  <a:schemeClr val="accent1"/>
                </a:solidFill>
              </a:rPr>
              <a:t>CAN-MDS </a:t>
            </a:r>
            <a:r>
              <a:rPr lang="bg-BG" sz="2400" dirty="0" smtClean="0">
                <a:solidFill>
                  <a:schemeClr val="accent1"/>
                </a:solidFill>
              </a:rPr>
              <a:t>Ръководство на оператора</a:t>
            </a:r>
            <a:endParaRPr lang="en-US" sz="2400" dirty="0">
              <a:solidFill>
                <a:schemeClr val="accent1"/>
              </a:solidFill>
              <a:ea typeface="Segoe UI Black" panose="020B0A02040204020203"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68464" y="4781848"/>
            <a:ext cx="271463" cy="3262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ight Brace 3"/>
          <p:cNvSpPr/>
          <p:nvPr/>
        </p:nvSpPr>
        <p:spPr>
          <a:xfrm>
            <a:off x="2552369" y="4944964"/>
            <a:ext cx="155448"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ПРОЦЕСЪТ накратко</a:t>
            </a:r>
            <a:endParaRPr lang="el-GR" dirty="0"/>
          </a:p>
        </p:txBody>
      </p:sp>
      <p:sp>
        <p:nvSpPr>
          <p:cNvPr id="3" name="Content Placeholder 2"/>
          <p:cNvSpPr>
            <a:spLocks noGrp="1"/>
          </p:cNvSpPr>
          <p:nvPr>
            <p:ph idx="1"/>
          </p:nvPr>
        </p:nvSpPr>
        <p:spPr>
          <a:xfrm>
            <a:off x="628650" y="1369219"/>
            <a:ext cx="5410200" cy="3263504"/>
          </a:xfrm>
        </p:spPr>
        <p:txBody>
          <a:bodyPr>
            <a:normAutofit/>
          </a:bodyPr>
          <a:lstStyle/>
          <a:p>
            <a:r>
              <a:rPr lang="bg-BG" dirty="0" smtClean="0"/>
              <a:t>В </a:t>
            </a:r>
            <a:r>
              <a:rPr lang="en-US" b="1" i="1" dirty="0" smtClean="0"/>
              <a:t>CAN-MDS</a:t>
            </a:r>
            <a:r>
              <a:rPr lang="bg-BG" b="1" i="1" dirty="0" smtClean="0"/>
              <a:t> </a:t>
            </a:r>
            <a:r>
              <a:rPr lang="bg-BG" dirty="0" smtClean="0"/>
              <a:t>протокол за събиране на данни е наличен процесът-стъпка по стъпка за въвеждане на нови данни </a:t>
            </a:r>
          </a:p>
          <a:p>
            <a:r>
              <a:rPr lang="bg-BG" dirty="0" smtClean="0"/>
              <a:t>Отбелязано е, че , целият процес на въвеждане на данни е основан на селекция от предефинирани кодове за всеки елемент от данни </a:t>
            </a:r>
            <a:r>
              <a:rPr lang="en-US" dirty="0" smtClean="0"/>
              <a:t>(</a:t>
            </a:r>
            <a:r>
              <a:rPr lang="bg-BG" dirty="0" smtClean="0">
                <a:solidFill>
                  <a:schemeClr val="accent2"/>
                </a:solidFill>
              </a:rPr>
              <a:t>няма области, за които трябва да се въвежда текст)</a:t>
            </a:r>
            <a:endParaRPr lang="en-US" dirty="0" smtClean="0"/>
          </a:p>
          <a:p>
            <a:pPr lvl="1"/>
            <a:endParaRPr lang="el-GR" dirty="0"/>
          </a:p>
          <a:p>
            <a:pPr marL="0" indent="0">
              <a:buNone/>
            </a:pPr>
            <a:endParaRPr lang="el-GR" dirty="0"/>
          </a:p>
        </p:txBody>
      </p:sp>
      <p:sp>
        <p:nvSpPr>
          <p:cNvPr id="5" name="Rectangle 4"/>
          <p:cNvSpPr/>
          <p:nvPr/>
        </p:nvSpPr>
        <p:spPr>
          <a:xfrm>
            <a:off x="534390" y="3694699"/>
            <a:ext cx="5472709" cy="2003112"/>
          </a:xfrm>
          <a:prstGeom prst="rect">
            <a:avLst/>
          </a:prstGeom>
        </p:spPr>
        <p:txBody>
          <a:bodyPr wrap="square" lIns="68580" tIns="34290" rIns="68580" bIns="34290">
            <a:spAutoFit/>
          </a:bodyPr>
          <a:lstStyle/>
          <a:p>
            <a:pPr algn="r" defTabSz="685783">
              <a:lnSpc>
                <a:spcPct val="90000"/>
              </a:lnSpc>
              <a:spcBef>
                <a:spcPts val="750"/>
              </a:spcBef>
            </a:pPr>
            <a:endParaRPr lang="bg-BG" sz="24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algn="r" defTabSz="685783">
              <a:lnSpc>
                <a:spcPct val="90000"/>
              </a:lnSpc>
              <a:spcBef>
                <a:spcPts val="750"/>
              </a:spcBef>
            </a:pPr>
            <a:r>
              <a:rPr lang="bg-BG"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Виж стр.</a:t>
            </a:r>
            <a:r>
              <a:rPr lang="en-US"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a:t>
            </a:r>
            <a:r>
              <a:rPr lang="en-US" dirty="0" smtClean="0">
                <a:solidFill>
                  <a:schemeClr val="accent2"/>
                </a:solidFill>
                <a:latin typeface="Segoe UI Light" panose="020B0502040204020203" pitchFamily="34" charset="0"/>
                <a:ea typeface="Segoe UI Black" panose="020B0A02040204020203" pitchFamily="34" charset="0"/>
                <a:cs typeface="Segoe UI Light" panose="020B0502040204020203" pitchFamily="34" charset="0"/>
              </a:rPr>
              <a:t>47-48</a:t>
            </a:r>
            <a:r>
              <a:rPr lang="bg-BG" dirty="0" smtClean="0">
                <a:solidFill>
                  <a:schemeClr val="accent2"/>
                </a:solidFill>
                <a:latin typeface="Segoe UI Light" panose="020B0502040204020203" pitchFamily="34" charset="0"/>
                <a:ea typeface="Segoe UI Black" panose="020B0A02040204020203" pitchFamily="34" charset="0"/>
                <a:cs typeface="Segoe UI Light" panose="020B0502040204020203" pitchFamily="34" charset="0"/>
              </a:rPr>
              <a:t> </a:t>
            </a:r>
            <a:r>
              <a:rPr lang="bg-BG"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от Протокола за събиране на данни</a:t>
            </a:r>
          </a:p>
          <a:p>
            <a:pPr algn="r" defTabSz="685783">
              <a:lnSpc>
                <a:spcPct val="90000"/>
              </a:lnSpc>
              <a:spcBef>
                <a:spcPts val="750"/>
              </a:spcBef>
            </a:pPr>
            <a:endParaRPr lang="bg-BG"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algn="r" defTabSz="685783">
              <a:lnSpc>
                <a:spcPct val="90000"/>
              </a:lnSpc>
              <a:spcBef>
                <a:spcPts val="750"/>
              </a:spcBef>
            </a:pPr>
            <a:endParaRPr lang="bg-BG" sz="24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pPr algn="r" defTabSz="685783">
              <a:lnSpc>
                <a:spcPct val="90000"/>
              </a:lnSpc>
              <a:spcBef>
                <a:spcPts val="750"/>
              </a:spcBef>
            </a:pPr>
            <a:endParaRPr lang="en-US" sz="24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174078" y="1141215"/>
            <a:ext cx="2556456" cy="35664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2259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698" y="-6698"/>
            <a:ext cx="0" cy="0"/>
          </a:xfrm>
          <a:prstGeom prst="rect">
            <a:avLst/>
          </a:prstGeom>
        </p:spPr>
      </p:pic>
      <p:sp>
        <p:nvSpPr>
          <p:cNvPr id="4" name="TextBox 3"/>
          <p:cNvSpPr txBox="1"/>
          <p:nvPr/>
        </p:nvSpPr>
        <p:spPr>
          <a:xfrm>
            <a:off x="272762" y="140278"/>
            <a:ext cx="8704984" cy="910010"/>
          </a:xfrm>
          <a:prstGeom prst="rect">
            <a:avLst/>
          </a:prstGeom>
          <a:noFill/>
        </p:spPr>
        <p:txBody>
          <a:bodyPr wrap="square" lIns="133946" tIns="133946" rIns="133946" bIns="133946" anchor="ctr">
            <a:noAutofit/>
          </a:bodyPr>
          <a:lstStyle/>
          <a:p>
            <a:pPr defTabSz="685783">
              <a:lnSpc>
                <a:spcPct val="110000"/>
              </a:lnSpc>
              <a:spcBef>
                <a:spcPts val="750"/>
              </a:spcBef>
            </a:pPr>
            <a:r>
              <a:rPr lang="bg-BG" sz="2100" dirty="0" smtClean="0">
                <a:latin typeface="Segoe UI Black" panose="020B0A02040204020203" pitchFamily="34" charset="0"/>
                <a:ea typeface="Segoe UI Black" panose="020B0A02040204020203" pitchFamily="34" charset="0"/>
                <a:cs typeface="+mj-cs"/>
              </a:rPr>
              <a:t>ФОРМИТЕ ЗА ЗАПИС </a:t>
            </a:r>
            <a:r>
              <a:rPr lang="bg-BG" sz="1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п</a:t>
            </a:r>
            <a:r>
              <a:rPr lang="ru-RU" sz="18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омагат </a:t>
            </a:r>
            <a:r>
              <a:rPr lang="ru-RU" sz="1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на операторите да събират и запазват цялата информация по случая, която те ще използват, за да информират националния администратор и да въведат случая в </a:t>
            </a:r>
            <a:r>
              <a:rPr lang="ru-RU" sz="18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CAN-MDS</a:t>
            </a:r>
            <a:endParaRPr lang="en-US" sz="18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2" name="Rectangle 1"/>
          <p:cNvSpPr/>
          <p:nvPr/>
        </p:nvSpPr>
        <p:spPr>
          <a:xfrm>
            <a:off x="8199991" y="4166801"/>
            <a:ext cx="978473" cy="284693"/>
          </a:xfrm>
          <a:prstGeom prst="rect">
            <a:avLst/>
          </a:prstGeom>
        </p:spPr>
        <p:txBody>
          <a:bodyPr wrap="none" lIns="68580" tIns="34290" rIns="68580" bIns="34290">
            <a:spAutoFit/>
          </a:bodyPr>
          <a:lstStyle/>
          <a:p>
            <a:r>
              <a:rPr lang="en-US"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(pp. 49-50)</a:t>
            </a:r>
            <a:endParaRPr lang="el-GR" dirty="0"/>
          </a:p>
        </p:txBody>
      </p:sp>
      <p:pic>
        <p:nvPicPr>
          <p:cNvPr id="717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72649" y="1050288"/>
            <a:ext cx="6016578" cy="36067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0311" y="1073885"/>
            <a:ext cx="2551556" cy="35595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8340696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rot="5400000">
            <a:off x="2491513" y="-629275"/>
            <a:ext cx="4479190" cy="63508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200393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1527917553"/>
              </p:ext>
            </p:extLst>
          </p:nvPr>
        </p:nvGraphicFramePr>
        <p:xfrm>
          <a:off x="2158712" y="1337550"/>
          <a:ext cx="7100526" cy="2694142"/>
        </p:xfrm>
        <a:graphic>
          <a:graphicData uri="http://schemas.openxmlformats.org/drawingml/2006/table">
            <a:tbl>
              <a:tblPr/>
              <a:tblGrid>
                <a:gridCol w="7100526"/>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bg-BG" sz="2300" b="1" dirty="0" smtClean="0">
                          <a:solidFill>
                            <a:srgbClr val="C00000"/>
                          </a:solidFill>
                          <a:latin typeface="Segoe UI Semibold" panose="020B0702040204020203" pitchFamily="34" charset="0"/>
                          <a:ea typeface="Times New Roman"/>
                          <a:cs typeface="Segoe UI Semibold" panose="020B0702040204020203" pitchFamily="34" charset="0"/>
                        </a:rPr>
                        <a:t>Част</a:t>
                      </a:r>
                      <a:r>
                        <a:rPr lang="en-US" sz="2300" b="1" dirty="0" smtClean="0">
                          <a:solidFill>
                            <a:srgbClr val="C00000"/>
                          </a:solidFill>
                          <a:latin typeface="Segoe UI Semibold" panose="020B0702040204020203" pitchFamily="34" charset="0"/>
                          <a:ea typeface="Times New Roman"/>
                          <a:cs typeface="Segoe UI Semibold" panose="020B0702040204020203" pitchFamily="34" charset="0"/>
                        </a:rPr>
                        <a:t> 2 </a:t>
                      </a:r>
                      <a:r>
                        <a:rPr lang="bg-BG" sz="2300" b="1" dirty="0" smtClean="0">
                          <a:solidFill>
                            <a:srgbClr val="C00000"/>
                          </a:solidFill>
                          <a:latin typeface="Segoe UI Semibold" panose="020B0702040204020203" pitchFamily="34" charset="0"/>
                          <a:ea typeface="Times New Roman"/>
                          <a:cs typeface="Segoe UI Semibold" panose="020B0702040204020203" pitchFamily="34" charset="0"/>
                        </a:rPr>
                        <a:t>Наръчник за Оператора</a:t>
                      </a:r>
                      <a:endParaRPr lang="en-US" sz="2300" b="1" dirty="0" smtClean="0">
                        <a:solidFill>
                          <a:srgbClr val="C00000"/>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bg-BG"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Наръчник за оператора-структура</a:t>
                      </a:r>
                      <a:endPar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t>
                      </a:r>
                      <a:r>
                        <a:rPr lang="bg-BG"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оси</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bg-BG"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Събиране и докладване на данни </a:t>
                      </a:r>
                    </a:p>
                    <a:p>
                      <a:pPr marL="720714" lvl="1" indent="-263525" algn="l" defTabSz="457200" rtl="0" eaLnBrk="1" latinLnBrk="0" hangingPunct="1">
                        <a:lnSpc>
                          <a:spcPct val="115000"/>
                        </a:lnSpc>
                        <a:spcAft>
                          <a:spcPts val="0"/>
                        </a:spcAft>
                        <a:buFont typeface="Wingdings 3" panose="05040102010807070707" pitchFamily="18" charset="2"/>
                        <a:buChar char=""/>
                      </a:pPr>
                      <a:r>
                        <a:rPr lang="bg-BG"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Елементи</a:t>
                      </a:r>
                      <a:r>
                        <a:rPr lang="bg-BG" sz="2300" b="1" i="0" u="none" strike="noStrike" kern="1200" baseline="0" dirty="0" smtClean="0">
                          <a:solidFill>
                            <a:schemeClr val="accent1"/>
                          </a:solidFill>
                          <a:effectLst/>
                          <a:latin typeface="Segoe UI Light" panose="020B0502040204020203" pitchFamily="34" charset="0"/>
                          <a:ea typeface="+mn-ea"/>
                          <a:cs typeface="Segoe UI Light" panose="020B0502040204020203" pitchFamily="34" charset="0"/>
                        </a:rPr>
                        <a:t> на данни в Наръчника на Оператора</a:t>
                      </a:r>
                    </a:p>
                    <a:p>
                      <a:pPr marL="720714" lvl="1" indent="-263525" algn="l" defTabSz="457200" rtl="0" eaLnBrk="1" latinLnBrk="0" hangingPunct="1">
                        <a:lnSpc>
                          <a:spcPct val="115000"/>
                        </a:lnSpc>
                        <a:spcAft>
                          <a:spcPts val="0"/>
                        </a:spcAft>
                        <a:buFont typeface="Wingdings 3" panose="05040102010807070707" pitchFamily="18" charset="2"/>
                        <a:buChar char=""/>
                      </a:pPr>
                      <a:r>
                        <a:rPr lang="bg-BG"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Обратна връзка</a:t>
                      </a:r>
                      <a:r>
                        <a:rPr lang="bg-BG" sz="23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за оператора</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smtClean="0">
                <a:latin typeface="Segoe UI Black" panose="020B0A02040204020203" pitchFamily="34" charset="0"/>
                <a:ea typeface="Segoe UI Black" panose="020B0A02040204020203" pitchFamily="34" charset="0"/>
                <a:cs typeface="+mj-cs"/>
              </a:rPr>
              <a:t>CAN-MDS</a:t>
            </a:r>
            <a:r>
              <a:rPr lang="bg-BG" sz="2700" dirty="0" smtClean="0">
                <a:latin typeface="Segoe UI Black" panose="020B0A02040204020203" pitchFamily="34" charset="0"/>
                <a:ea typeface="Segoe UI Black" panose="020B0A02040204020203" pitchFamily="34" charset="0"/>
                <a:cs typeface="+mj-cs"/>
              </a:rPr>
              <a:t> Ръководство за оператори</a:t>
            </a:r>
            <a:r>
              <a:rPr lang="en-US" sz="2700" dirty="0" smtClean="0">
                <a:latin typeface="Segoe UI Black" panose="020B0A02040204020203" pitchFamily="34" charset="0"/>
                <a:ea typeface="Segoe UI Black" panose="020B0A02040204020203" pitchFamily="34" charset="0"/>
                <a:cs typeface="+mj-cs"/>
              </a:rPr>
              <a:t>– </a:t>
            </a:r>
            <a:r>
              <a:rPr lang="bg-BG" sz="2700" dirty="0" smtClean="0">
                <a:latin typeface="Segoe UI Black" panose="020B0A02040204020203" pitchFamily="34" charset="0"/>
                <a:ea typeface="Segoe UI Black" panose="020B0A02040204020203" pitchFamily="34" charset="0"/>
                <a:cs typeface="+mj-cs"/>
              </a:rPr>
              <a:t>СТРУКТУРА</a:t>
            </a:r>
            <a:endParaRPr lang="el-GR" sz="2700" dirty="0">
              <a:latin typeface="Segoe UI Black" panose="020B0A02040204020203" pitchFamily="34" charset="0"/>
              <a:ea typeface="Segoe UI Black" panose="020B0A02040204020203" pitchFamily="34" charset="0"/>
              <a:cs typeface="+mj-cs"/>
            </a:endParaRPr>
          </a:p>
        </p:txBody>
      </p:sp>
      <p:pic>
        <p:nvPicPr>
          <p:cNvPr id="512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1173" y="1223866"/>
            <a:ext cx="1974850" cy="3341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8202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84438"/>
            <a:ext cx="7886700" cy="892970"/>
          </a:xfrm>
        </p:spPr>
        <p:txBody>
          <a:bodyPr/>
          <a:lstStyle/>
          <a:p>
            <a:r>
              <a:rPr lang="bg-BG" b="1" dirty="0" smtClean="0"/>
              <a:t>Оси и елементи от данни от </a:t>
            </a:r>
            <a:r>
              <a:rPr lang="bg-BG" b="1" dirty="0" smtClean="0">
                <a:solidFill>
                  <a:schemeClr val="accent1"/>
                </a:solidFill>
              </a:rPr>
              <a:t>електронното приложение на </a:t>
            </a:r>
            <a:r>
              <a:rPr lang="en-US" b="1" dirty="0" smtClean="0">
                <a:solidFill>
                  <a:schemeClr val="accent1"/>
                </a:solidFill>
              </a:rPr>
              <a:t> CAN-MDS</a:t>
            </a:r>
            <a:r>
              <a:rPr lang="en-US" dirty="0" smtClean="0">
                <a:solidFill>
                  <a:schemeClr val="accent1"/>
                </a:solidFill>
              </a:rPr>
              <a:t> </a:t>
            </a:r>
            <a:endParaRPr lang="el-GR" b="1" i="1" dirty="0">
              <a:solidFill>
                <a:schemeClr val="accent1"/>
              </a:solidFill>
            </a:endParaRP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4188370786"/>
              </p:ext>
            </p:extLst>
          </p:nvPr>
        </p:nvGraphicFramePr>
        <p:xfrm>
          <a:off x="2804508" y="3703504"/>
          <a:ext cx="3456384" cy="1171433"/>
        </p:xfrm>
        <a:graphic>
          <a:graphicData uri="http://schemas.openxmlformats.org/drawingml/2006/table">
            <a:tbl>
              <a:tblPr/>
              <a:tblGrid>
                <a:gridCol w="3456384"/>
              </a:tblGrid>
              <a:tr h="1171433">
                <a:tc>
                  <a:txBody>
                    <a:bodyPr/>
                    <a:lstStyle/>
                    <a:p>
                      <a:pPr>
                        <a:lnSpc>
                          <a:spcPct val="115000"/>
                        </a:lnSpc>
                        <a:spcAft>
                          <a:spcPts val="0"/>
                        </a:spcAft>
                      </a:pPr>
                      <a:r>
                        <a:rPr lang="bg-BG" sz="1100" b="1" i="1" spc="75" dirty="0" smtClean="0">
                          <a:solidFill>
                            <a:srgbClr val="365F91"/>
                          </a:solidFill>
                          <a:latin typeface="Cambria"/>
                          <a:ea typeface="Times New Roman"/>
                          <a:cs typeface="Times New Roman"/>
                        </a:rPr>
                        <a:t>ДЕ,</a:t>
                      </a:r>
                      <a:r>
                        <a:rPr lang="bg-BG" sz="1100" b="1" i="1" spc="75" baseline="0" dirty="0" smtClean="0">
                          <a:solidFill>
                            <a:srgbClr val="365F91"/>
                          </a:solidFill>
                          <a:latin typeface="Cambria"/>
                          <a:ea typeface="Times New Roman"/>
                          <a:cs typeface="Times New Roman"/>
                        </a:rPr>
                        <a:t> свързани с</a:t>
                      </a:r>
                      <a:r>
                        <a:rPr lang="en-US" sz="1100" b="1" i="1" spc="75" dirty="0" smtClean="0">
                          <a:solidFill>
                            <a:srgbClr val="365F91"/>
                          </a:solidFill>
                          <a:latin typeface="Cambria"/>
                          <a:ea typeface="Times New Roman"/>
                          <a:cs typeface="Times New Roman"/>
                        </a:rPr>
                        <a:t> “</a:t>
                      </a:r>
                      <a:r>
                        <a:rPr lang="bg-BG" sz="1100" b="1" i="1" spc="75" dirty="0" smtClean="0">
                          <a:solidFill>
                            <a:srgbClr val="365F91"/>
                          </a:solidFill>
                          <a:latin typeface="Cambria"/>
                          <a:ea typeface="Times New Roman"/>
                          <a:cs typeface="Times New Roman"/>
                        </a:rPr>
                        <a:t>ИНЦИДЕНТ</a:t>
                      </a:r>
                      <a:r>
                        <a:rPr lang="en-US" sz="1100" b="1" i="1" spc="75" dirty="0" smtClean="0">
                          <a:solidFill>
                            <a:srgbClr val="365F91"/>
                          </a:solidFill>
                          <a:latin typeface="Cambria"/>
                          <a:ea typeface="Times New Roman"/>
                          <a:cs typeface="Times New Roman"/>
                        </a:rPr>
                        <a:t>”</a:t>
                      </a:r>
                      <a:endParaRPr lang="el-GR" sz="1100" i="1" spc="75" dirty="0">
                        <a:solidFill>
                          <a:srgbClr val="4F81BD"/>
                        </a:solidFill>
                        <a:latin typeface="Cambria"/>
                        <a:ea typeface="Times New Roman"/>
                        <a:cs typeface="Times New Roman"/>
                      </a:endParaRPr>
                    </a:p>
                    <a:p>
                      <a:pPr rtl="0" eaLnBrk="1" latinLnBrk="0" hangingPunct="1"/>
                      <a:r>
                        <a:rPr lang="en-US" sz="1100" dirty="0">
                          <a:latin typeface="Calibri"/>
                          <a:ea typeface="Times New Roman"/>
                          <a:cs typeface="Calibri"/>
                        </a:rPr>
                        <a:t>DE_I1</a:t>
                      </a:r>
                      <a:r>
                        <a:rPr lang="en-US" sz="1100" dirty="0" smtClean="0">
                          <a:latin typeface="Calibri"/>
                          <a:ea typeface="Times New Roman"/>
                          <a:cs typeface="Calibri"/>
                        </a:rPr>
                        <a:t>: ID </a:t>
                      </a:r>
                      <a:r>
                        <a:rPr lang="en-US" sz="1100" dirty="0" smtClean="0">
                          <a:solidFill>
                            <a:schemeClr val="accent6">
                              <a:lumMod val="75000"/>
                            </a:schemeClr>
                          </a:solidFill>
                          <a:latin typeface="+mn-lt"/>
                          <a:ea typeface="Times New Roman"/>
                          <a:cs typeface="Calibri"/>
                          <a:sym typeface="Wingdings" panose="05000000000000000000" pitchFamily="2" charset="2"/>
                        </a:rPr>
                        <a:t></a:t>
                      </a:r>
                      <a:r>
                        <a:rPr lang="bg-BG" sz="1400" kern="1200" dirty="0" smtClean="0">
                          <a:solidFill>
                            <a:schemeClr val="tx1"/>
                          </a:solidFill>
                          <a:effectLst/>
                          <a:latin typeface="+mn-lt"/>
                          <a:ea typeface="+mn-ea"/>
                          <a:cs typeface="+mn-cs"/>
                        </a:rPr>
                        <a:t>попълва се автомат.</a:t>
                      </a:r>
                      <a:endParaRPr lang="en-US" sz="1100" dirty="0" smtClean="0">
                        <a:effectLst/>
                      </a:endParaRPr>
                    </a:p>
                    <a:p>
                      <a:pPr>
                        <a:lnSpc>
                          <a:spcPct val="115000"/>
                        </a:lnSpc>
                        <a:spcAft>
                          <a:spcPts val="0"/>
                        </a:spcAft>
                      </a:pPr>
                      <a:r>
                        <a:rPr lang="en-US" sz="1100" dirty="0" smtClean="0">
                          <a:latin typeface="Calibri"/>
                          <a:ea typeface="Times New Roman"/>
                          <a:cs typeface="Calibri"/>
                        </a:rPr>
                        <a:t>DE_I2: </a:t>
                      </a:r>
                      <a:r>
                        <a:rPr lang="bg-BG" sz="1100" dirty="0" smtClean="0">
                          <a:latin typeface="Calibri"/>
                          <a:ea typeface="Times New Roman"/>
                          <a:cs typeface="Calibri"/>
                        </a:rPr>
                        <a:t>Дата</a:t>
                      </a:r>
                      <a:r>
                        <a:rPr lang="bg-BG" sz="1100" baseline="0" dirty="0" smtClean="0">
                          <a:latin typeface="Calibri"/>
                          <a:ea typeface="Times New Roman"/>
                          <a:cs typeface="Calibri"/>
                        </a:rPr>
                        <a:t> на инцидента</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DE_I3</a:t>
                      </a:r>
                      <a:r>
                        <a:rPr lang="en-US" sz="1100" dirty="0" smtClean="0">
                          <a:latin typeface="Calibri"/>
                          <a:ea typeface="Times New Roman"/>
                          <a:cs typeface="Calibri"/>
                        </a:rPr>
                        <a:t>: </a:t>
                      </a:r>
                      <a:r>
                        <a:rPr lang="bg-BG" sz="1100" dirty="0" smtClean="0">
                          <a:latin typeface="Calibri"/>
                          <a:ea typeface="Times New Roman"/>
                          <a:cs typeface="Calibri"/>
                        </a:rPr>
                        <a:t>Форма/и</a:t>
                      </a:r>
                      <a:r>
                        <a:rPr lang="bg-BG" sz="1100" baseline="0" dirty="0" smtClean="0">
                          <a:latin typeface="Calibri"/>
                          <a:ea typeface="Times New Roman"/>
                          <a:cs typeface="Calibri"/>
                        </a:rPr>
                        <a:t> на малтретиране</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DE_I4</a:t>
                      </a:r>
                      <a:r>
                        <a:rPr lang="en-US" sz="1100" dirty="0" smtClean="0">
                          <a:latin typeface="Calibri"/>
                          <a:ea typeface="Times New Roman"/>
                          <a:cs typeface="Calibri"/>
                        </a:rPr>
                        <a:t>: </a:t>
                      </a:r>
                      <a:r>
                        <a:rPr lang="bg-BG" sz="1100" dirty="0" smtClean="0">
                          <a:latin typeface="Calibri"/>
                          <a:ea typeface="Times New Roman"/>
                          <a:cs typeface="Calibri"/>
                        </a:rPr>
                        <a:t>Място на инцидента</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5" name="Content Placeholder 3"/>
          <p:cNvGraphicFramePr>
            <a:graphicFrameLocks noGrp="1"/>
          </p:cNvGraphicFramePr>
          <p:nvPr>
            <p:ph idx="1"/>
            <p:extLst>
              <p:ext uri="{D42A27DB-BD31-4B8C-83A1-F6EECF244321}">
                <p14:modId xmlns="" xmlns:p14="http://schemas.microsoft.com/office/powerpoint/2010/main" val="3874227547"/>
              </p:ext>
            </p:extLst>
          </p:nvPr>
        </p:nvGraphicFramePr>
        <p:xfrm>
          <a:off x="83128" y="3712578"/>
          <a:ext cx="3480761" cy="1171433"/>
        </p:xfrm>
        <a:graphic>
          <a:graphicData uri="http://schemas.openxmlformats.org/drawingml/2006/table">
            <a:tbl>
              <a:tblPr/>
              <a:tblGrid>
                <a:gridCol w="3480761"/>
              </a:tblGrid>
              <a:tr h="1171433">
                <a:tc>
                  <a:txBody>
                    <a:bodyPr/>
                    <a:lstStyle/>
                    <a:p>
                      <a:pPr>
                        <a:lnSpc>
                          <a:spcPct val="115000"/>
                        </a:lnSpc>
                        <a:spcAft>
                          <a:spcPts val="0"/>
                        </a:spcAft>
                      </a:pPr>
                      <a:r>
                        <a:rPr lang="bg-BG" sz="1100" b="1" i="1" spc="75" dirty="0" smtClean="0">
                          <a:solidFill>
                            <a:srgbClr val="943634"/>
                          </a:solidFill>
                          <a:latin typeface="Cambria"/>
                          <a:ea typeface="Times New Roman"/>
                          <a:cs typeface="Times New Roman"/>
                        </a:rPr>
                        <a:t>ЕД, свързани със „ЗАПИС</a:t>
                      </a:r>
                      <a:r>
                        <a:rPr lang="en-US" sz="1100" b="1" i="1" spc="75" dirty="0" smtClean="0">
                          <a:solidFill>
                            <a:srgbClr val="943634"/>
                          </a:solidFill>
                          <a:latin typeface="Cambria"/>
                          <a:ea typeface="Times New Roman"/>
                          <a:cs typeface="Times New Roman"/>
                        </a:rPr>
                        <a:t>” </a:t>
                      </a:r>
                      <a:endParaRPr lang="el-GR" sz="1100" i="1" spc="75" dirty="0">
                        <a:solidFill>
                          <a:srgbClr val="4F81BD"/>
                        </a:solidFill>
                        <a:latin typeface="Cambria"/>
                        <a:ea typeface="Times New Roman"/>
                        <a:cs typeface="Times New Roman"/>
                      </a:endParaRPr>
                    </a:p>
                    <a:p>
                      <a:pPr>
                        <a:lnSpc>
                          <a:spcPct val="115000"/>
                        </a:lnSpc>
                        <a:spcAft>
                          <a:spcPts val="0"/>
                        </a:spcAft>
                      </a:pPr>
                      <a:r>
                        <a:rPr lang="en-US" sz="1100" dirty="0">
                          <a:latin typeface="Calibri"/>
                          <a:ea typeface="Times New Roman"/>
                          <a:cs typeface="Calibri"/>
                        </a:rPr>
                        <a:t>DE_R1</a:t>
                      </a:r>
                      <a:r>
                        <a:rPr lang="en-US" sz="1100" dirty="0" smtClean="0">
                          <a:latin typeface="Calibri"/>
                          <a:ea typeface="Times New Roman"/>
                          <a:cs typeface="Calibri"/>
                        </a:rPr>
                        <a:t>: ID</a:t>
                      </a:r>
                      <a:r>
                        <a:rPr lang="bg-BG" sz="1100" dirty="0" smtClean="0">
                          <a:latin typeface="Calibri"/>
                          <a:ea typeface="Times New Roman"/>
                          <a:cs typeface="Calibri"/>
                        </a:rPr>
                        <a:t> на</a:t>
                      </a:r>
                      <a:r>
                        <a:rPr lang="bg-BG" sz="1100" baseline="0" dirty="0" smtClean="0">
                          <a:latin typeface="Calibri"/>
                          <a:ea typeface="Times New Roman"/>
                          <a:cs typeface="Calibri"/>
                        </a:rPr>
                        <a:t> службата</a:t>
                      </a:r>
                      <a:r>
                        <a:rPr lang="en-US" sz="1100" dirty="0" smtClean="0">
                          <a:latin typeface="Calibri"/>
                          <a:ea typeface="Times New Roman"/>
                          <a:cs typeface="Calibri"/>
                        </a:rPr>
                        <a:t> </a:t>
                      </a:r>
                      <a:r>
                        <a:rPr lang="en-US" sz="1100" dirty="0" smtClean="0">
                          <a:solidFill>
                            <a:schemeClr val="accent6">
                              <a:lumMod val="75000"/>
                            </a:schemeClr>
                          </a:solidFill>
                          <a:latin typeface="Calibri"/>
                          <a:ea typeface="Times New Roman"/>
                          <a:cs typeface="Calibri"/>
                          <a:sym typeface="Wingdings" panose="05000000000000000000" pitchFamily="2" charset="2"/>
                        </a:rPr>
                        <a:t></a:t>
                      </a:r>
                      <a:r>
                        <a:rPr lang="bg-BG" sz="1100" dirty="0" smtClean="0">
                          <a:solidFill>
                            <a:schemeClr val="accent6">
                              <a:lumMod val="75000"/>
                            </a:schemeClr>
                          </a:solidFill>
                          <a:latin typeface="Calibri"/>
                          <a:ea typeface="Times New Roman"/>
                          <a:cs typeface="Calibri"/>
                          <a:sym typeface="Wingdings" panose="05000000000000000000" pitchFamily="2" charset="2"/>
                        </a:rPr>
                        <a:t>попълва се автомат.</a:t>
                      </a:r>
                      <a:endParaRPr lang="el-GR" sz="1100" dirty="0">
                        <a:solidFill>
                          <a:schemeClr val="accent6">
                            <a:lumMod val="75000"/>
                          </a:schemeClr>
                        </a:solidFill>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DE_R2</a:t>
                      </a:r>
                      <a:r>
                        <a:rPr lang="en-US" sz="1100" dirty="0" smtClean="0">
                          <a:latin typeface="Calibri"/>
                          <a:ea typeface="Times New Roman"/>
                          <a:cs typeface="Calibri"/>
                        </a:rPr>
                        <a:t>: ID</a:t>
                      </a:r>
                      <a:r>
                        <a:rPr lang="bg-BG" sz="1100" dirty="0" smtClean="0">
                          <a:latin typeface="Calibri"/>
                          <a:ea typeface="Times New Roman"/>
                          <a:cs typeface="Calibri"/>
                        </a:rPr>
                        <a:t> на оператора</a:t>
                      </a:r>
                      <a:r>
                        <a:rPr lang="en-US" sz="1100" dirty="0" smtClean="0">
                          <a:latin typeface="Calibri"/>
                          <a:ea typeface="Times New Roman"/>
                          <a:cs typeface="Calibri"/>
                        </a:rPr>
                        <a:t> </a:t>
                      </a:r>
                      <a:r>
                        <a:rPr lang="en-US" sz="1100" dirty="0" smtClean="0">
                          <a:solidFill>
                            <a:schemeClr val="accent6">
                              <a:lumMod val="75000"/>
                            </a:schemeClr>
                          </a:solidFill>
                          <a:latin typeface="+mn-lt"/>
                          <a:ea typeface="Times New Roman"/>
                          <a:cs typeface="Calibri"/>
                          <a:sym typeface="Wingdings" panose="05000000000000000000" pitchFamily="2" charset="2"/>
                        </a:rPr>
                        <a:t></a:t>
                      </a:r>
                      <a:r>
                        <a:rPr lang="bg-BG" sz="1100" dirty="0" smtClean="0">
                          <a:solidFill>
                            <a:schemeClr val="accent6">
                              <a:lumMod val="75000"/>
                            </a:schemeClr>
                          </a:solidFill>
                          <a:latin typeface="+mn-lt"/>
                          <a:ea typeface="Times New Roman"/>
                          <a:cs typeface="Calibri"/>
                          <a:sym typeface="Wingdings" panose="05000000000000000000" pitchFamily="2" charset="2"/>
                        </a:rPr>
                        <a:t>попълва се автомат.</a:t>
                      </a:r>
                    </a:p>
                    <a:p>
                      <a:pPr>
                        <a:lnSpc>
                          <a:spcPct val="115000"/>
                        </a:lnSpc>
                        <a:spcAft>
                          <a:spcPts val="0"/>
                        </a:spcAft>
                      </a:pPr>
                      <a:r>
                        <a:rPr lang="en-US" sz="1100" dirty="0" smtClean="0">
                          <a:latin typeface="Calibri"/>
                          <a:ea typeface="Times New Roman"/>
                          <a:cs typeface="Calibri"/>
                        </a:rPr>
                        <a:t>DE_R3: </a:t>
                      </a:r>
                      <a:r>
                        <a:rPr lang="bg-BG" sz="1100" dirty="0" smtClean="0">
                          <a:latin typeface="Calibri"/>
                          <a:ea typeface="Times New Roman"/>
                          <a:cs typeface="Calibri"/>
                        </a:rPr>
                        <a:t>Дата на записа</a:t>
                      </a:r>
                      <a:r>
                        <a:rPr lang="en-US" sz="1100" dirty="0" smtClean="0">
                          <a:solidFill>
                            <a:schemeClr val="accent6">
                              <a:lumMod val="75000"/>
                            </a:schemeClr>
                          </a:solidFill>
                          <a:latin typeface="+mn-lt"/>
                          <a:ea typeface="Times New Roman"/>
                          <a:cs typeface="Calibri"/>
                          <a:sym typeface="Wingdings" panose="05000000000000000000" pitchFamily="2" charset="2"/>
                        </a:rPr>
                        <a:t></a:t>
                      </a:r>
                      <a:r>
                        <a:rPr lang="bg-BG" sz="1100" dirty="0" smtClean="0">
                          <a:solidFill>
                            <a:schemeClr val="accent6">
                              <a:lumMod val="75000"/>
                            </a:schemeClr>
                          </a:solidFill>
                          <a:latin typeface="+mn-lt"/>
                          <a:ea typeface="Times New Roman"/>
                          <a:cs typeface="Calibri"/>
                          <a:sym typeface="Wingdings" panose="05000000000000000000" pitchFamily="2" charset="2"/>
                        </a:rPr>
                        <a:t>попълва се автомат.</a:t>
                      </a:r>
                    </a:p>
                    <a:p>
                      <a:pPr>
                        <a:lnSpc>
                          <a:spcPct val="115000"/>
                        </a:lnSpc>
                        <a:spcAft>
                          <a:spcPts val="0"/>
                        </a:spcAft>
                      </a:pPr>
                      <a:r>
                        <a:rPr lang="en-US" sz="1100" dirty="0" smtClean="0">
                          <a:latin typeface="Calibri"/>
                          <a:ea typeface="Times New Roman"/>
                          <a:cs typeface="Calibri"/>
                        </a:rPr>
                        <a:t>DE_R4: </a:t>
                      </a:r>
                      <a:r>
                        <a:rPr lang="bg-BG" sz="1100" dirty="0" smtClean="0">
                          <a:latin typeface="Calibri"/>
                          <a:ea typeface="Times New Roman"/>
                          <a:cs typeface="Calibri"/>
                        </a:rPr>
                        <a:t>Източник на информация</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6" name="Content Placeholder 3"/>
          <p:cNvGraphicFramePr>
            <a:graphicFrameLocks noGrp="1"/>
          </p:cNvGraphicFramePr>
          <p:nvPr>
            <p:ph idx="1"/>
            <p:extLst>
              <p:ext uri="{D42A27DB-BD31-4B8C-83A1-F6EECF244321}">
                <p14:modId xmlns="" xmlns:p14="http://schemas.microsoft.com/office/powerpoint/2010/main" val="1329386422"/>
              </p:ext>
            </p:extLst>
          </p:nvPr>
        </p:nvGraphicFramePr>
        <p:xfrm>
          <a:off x="5455850" y="3694429"/>
          <a:ext cx="3375992" cy="777098"/>
        </p:xfrm>
        <a:graphic>
          <a:graphicData uri="http://schemas.openxmlformats.org/drawingml/2006/table">
            <a:tbl>
              <a:tblPr/>
              <a:tblGrid>
                <a:gridCol w="3375992"/>
              </a:tblGrid>
              <a:tr h="777098">
                <a:tc>
                  <a:txBody>
                    <a:bodyPr/>
                    <a:lstStyle/>
                    <a:p>
                      <a:pPr>
                        <a:lnSpc>
                          <a:spcPct val="115000"/>
                        </a:lnSpc>
                        <a:spcAft>
                          <a:spcPts val="0"/>
                        </a:spcAft>
                      </a:pPr>
                      <a:r>
                        <a:rPr lang="bg-BG" sz="1100" b="1" i="1" spc="75" dirty="0" smtClean="0">
                          <a:solidFill>
                            <a:srgbClr val="5F497A"/>
                          </a:solidFill>
                          <a:latin typeface="Cambria"/>
                          <a:ea typeface="Times New Roman"/>
                          <a:cs typeface="Times New Roman"/>
                        </a:rPr>
                        <a:t>ЕД, свързани с „УСЛУГИ”</a:t>
                      </a:r>
                    </a:p>
                    <a:p>
                      <a:pPr>
                        <a:lnSpc>
                          <a:spcPct val="115000"/>
                        </a:lnSpc>
                        <a:spcAft>
                          <a:spcPts val="0"/>
                        </a:spcAft>
                      </a:pPr>
                      <a:r>
                        <a:rPr lang="ru-RU" sz="1100" dirty="0" smtClean="0">
                          <a:latin typeface="+mn-lt"/>
                          <a:ea typeface="Times New Roman"/>
                          <a:cs typeface="Calibri"/>
                        </a:rPr>
                        <a:t>DE_S1:	Отговор на институцията</a:t>
                      </a:r>
                    </a:p>
                    <a:p>
                      <a:pPr>
                        <a:lnSpc>
                          <a:spcPct val="115000"/>
                        </a:lnSpc>
                        <a:spcAft>
                          <a:spcPts val="0"/>
                        </a:spcAft>
                      </a:pPr>
                      <a:r>
                        <a:rPr lang="ru-RU" sz="1100" dirty="0" smtClean="0">
                          <a:latin typeface="+mn-lt"/>
                          <a:ea typeface="Times New Roman"/>
                          <a:cs typeface="Calibri"/>
                        </a:rPr>
                        <a:t>DE_S2:	Насочване към услуги</a:t>
                      </a:r>
                    </a:p>
                    <a:p>
                      <a:pPr algn="just">
                        <a:lnSpc>
                          <a:spcPct val="115000"/>
                        </a:lnSpc>
                        <a:spcAft>
                          <a:spcPts val="0"/>
                        </a:spcAft>
                      </a:pPr>
                      <a:r>
                        <a:rPr lang="en-US" sz="1100" dirty="0" smtClean="0">
                          <a:solidFill>
                            <a:schemeClr val="accent6">
                              <a:lumMod val="75000"/>
                            </a:schemeClr>
                          </a:solidFill>
                          <a:latin typeface="+mn-lt"/>
                          <a:ea typeface="Times New Roman"/>
                          <a:cs typeface="Calibri"/>
                          <a:sym typeface="Wingdings" panose="05000000000000000000" pitchFamily="2" charset="2"/>
                        </a:rPr>
                        <a:t></a:t>
                      </a:r>
                      <a:r>
                        <a:rPr lang="bg-BG" sz="1100" dirty="0" smtClean="0">
                          <a:solidFill>
                            <a:schemeClr val="accent6">
                              <a:lumMod val="75000"/>
                            </a:schemeClr>
                          </a:solidFill>
                          <a:latin typeface="+mn-lt"/>
                          <a:ea typeface="Times New Roman"/>
                          <a:cs typeface="Calibri"/>
                          <a:sym typeface="Wingdings" panose="05000000000000000000" pitchFamily="2" charset="2"/>
                        </a:rPr>
                        <a:t>обратна връзка от службите</a:t>
                      </a:r>
                      <a:endParaRPr lang="el-GR" sz="1100" dirty="0">
                        <a:latin typeface="Calibri"/>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7" name="Content Placeholder 3"/>
          <p:cNvGraphicFramePr>
            <a:graphicFrameLocks noGrp="1"/>
          </p:cNvGraphicFramePr>
          <p:nvPr>
            <p:ph idx="1"/>
            <p:extLst>
              <p:ext uri="{D42A27DB-BD31-4B8C-83A1-F6EECF244321}">
                <p14:modId xmlns="" xmlns:p14="http://schemas.microsoft.com/office/powerpoint/2010/main" val="307442307"/>
              </p:ext>
            </p:extLst>
          </p:nvPr>
        </p:nvGraphicFramePr>
        <p:xfrm>
          <a:off x="5455850" y="2541145"/>
          <a:ext cx="3672408" cy="1171433"/>
        </p:xfrm>
        <a:graphic>
          <a:graphicData uri="http://schemas.openxmlformats.org/drawingml/2006/table">
            <a:tbl>
              <a:tblPr/>
              <a:tblGrid>
                <a:gridCol w="3672408"/>
              </a:tblGrid>
              <a:tr h="1171433">
                <a:tc>
                  <a:txBody>
                    <a:bodyPr/>
                    <a:lstStyle/>
                    <a:p>
                      <a:pPr>
                        <a:lnSpc>
                          <a:spcPct val="115000"/>
                        </a:lnSpc>
                        <a:spcAft>
                          <a:spcPts val="0"/>
                        </a:spcAft>
                      </a:pPr>
                      <a:r>
                        <a:rPr lang="ru-RU" sz="1100" b="1" i="1" spc="75" dirty="0" smtClean="0">
                          <a:solidFill>
                            <a:srgbClr val="76923C"/>
                          </a:solidFill>
                          <a:latin typeface="Cambria"/>
                          <a:ea typeface="Times New Roman"/>
                          <a:cs typeface="Times New Roman"/>
                        </a:rPr>
                        <a:t>ЕД, свързани със ”СЕМЕЙСТВО” </a:t>
                      </a:r>
                    </a:p>
                    <a:p>
                      <a:pPr>
                        <a:lnSpc>
                          <a:spcPct val="115000"/>
                        </a:lnSpc>
                        <a:spcAft>
                          <a:spcPts val="0"/>
                        </a:spcAft>
                      </a:pPr>
                      <a:r>
                        <a:rPr lang="ru-RU" sz="1100" dirty="0" smtClean="0">
                          <a:latin typeface="+mn-lt"/>
                          <a:ea typeface="Times New Roman"/>
                          <a:cs typeface="Calibri"/>
                        </a:rPr>
                        <a:t>DE_F1:	Състав  на семейството</a:t>
                      </a:r>
                    </a:p>
                    <a:p>
                      <a:pPr>
                        <a:lnSpc>
                          <a:spcPct val="115000"/>
                        </a:lnSpc>
                        <a:spcAft>
                          <a:spcPts val="0"/>
                        </a:spcAft>
                      </a:pPr>
                      <a:r>
                        <a:rPr lang="ru-RU" sz="1100" dirty="0" smtClean="0">
                          <a:latin typeface="+mn-lt"/>
                          <a:ea typeface="Times New Roman"/>
                          <a:cs typeface="Calibri"/>
                        </a:rPr>
                        <a:t>DE_F2:	Връзка с детето на основния грижещ се</a:t>
                      </a:r>
                    </a:p>
                    <a:p>
                      <a:pPr>
                        <a:lnSpc>
                          <a:spcPct val="115000"/>
                        </a:lnSpc>
                        <a:spcAft>
                          <a:spcPts val="0"/>
                        </a:spcAft>
                      </a:pPr>
                      <a:r>
                        <a:rPr lang="ru-RU" sz="1100" dirty="0" smtClean="0">
                          <a:latin typeface="+mn-lt"/>
                          <a:ea typeface="Times New Roman"/>
                          <a:cs typeface="Calibri"/>
                        </a:rPr>
                        <a:t>DE_F3:	Пол на основния грижещ се</a:t>
                      </a:r>
                    </a:p>
                    <a:p>
                      <a:pPr>
                        <a:lnSpc>
                          <a:spcPct val="115000"/>
                        </a:lnSpc>
                        <a:spcAft>
                          <a:spcPts val="0"/>
                        </a:spcAft>
                      </a:pPr>
                      <a:r>
                        <a:rPr lang="ru-RU" sz="1100" dirty="0" smtClean="0">
                          <a:latin typeface="+mn-lt"/>
                          <a:ea typeface="Times New Roman"/>
                          <a:cs typeface="Calibri"/>
                        </a:rPr>
                        <a:t>DE_F4:	Дата на раждане на основния грижещ се за детето</a:t>
                      </a:r>
                    </a:p>
                  </a:txBody>
                  <a:tcPr marL="68580" marR="68580" marT="0" marB="0">
                    <a:lnL>
                      <a:noFill/>
                    </a:lnL>
                    <a:lnR>
                      <a:noFill/>
                    </a:lnR>
                    <a:lnT>
                      <a:noFill/>
                    </a:lnT>
                    <a:lnB>
                      <a:noFill/>
                    </a:lnB>
                  </a:tcPr>
                </a:tc>
              </a:tr>
            </a:tbl>
          </a:graphicData>
        </a:graphic>
      </p:graphicFrame>
      <p:graphicFrame>
        <p:nvGraphicFramePr>
          <p:cNvPr id="8" name="Content Placeholder 3"/>
          <p:cNvGraphicFramePr>
            <a:graphicFrameLocks noGrp="1"/>
          </p:cNvGraphicFramePr>
          <p:nvPr>
            <p:ph idx="1"/>
            <p:extLst>
              <p:ext uri="{D42A27DB-BD31-4B8C-83A1-F6EECF244321}">
                <p14:modId xmlns="" xmlns:p14="http://schemas.microsoft.com/office/powerpoint/2010/main" val="3815073196"/>
              </p:ext>
            </p:extLst>
          </p:nvPr>
        </p:nvGraphicFramePr>
        <p:xfrm>
          <a:off x="5455850" y="1238477"/>
          <a:ext cx="3456384" cy="1183005"/>
        </p:xfrm>
        <a:graphic>
          <a:graphicData uri="http://schemas.openxmlformats.org/drawingml/2006/table">
            <a:tbl>
              <a:tblPr/>
              <a:tblGrid>
                <a:gridCol w="3456384"/>
              </a:tblGrid>
              <a:tr h="1183005">
                <a:tc>
                  <a:txBody>
                    <a:bodyPr/>
                    <a:lstStyle/>
                    <a:p>
                      <a:pPr>
                        <a:lnSpc>
                          <a:spcPct val="115000"/>
                        </a:lnSpc>
                        <a:spcAft>
                          <a:spcPts val="0"/>
                        </a:spcAft>
                      </a:pPr>
                      <a:r>
                        <a:rPr lang="ru-RU" sz="1100" b="1" i="1" spc="75" dirty="0" smtClean="0">
                          <a:solidFill>
                            <a:srgbClr val="E36C0A"/>
                          </a:solidFill>
                          <a:latin typeface="Cambria"/>
                          <a:ea typeface="Times New Roman"/>
                          <a:cs typeface="Times New Roman"/>
                        </a:rPr>
                        <a:t>Елементи от данни, свързани с ”ДЕТЕ” </a:t>
                      </a:r>
                      <a:r>
                        <a:rPr lang="en-US" sz="1100" kern="1200" dirty="0" smtClean="0">
                          <a:solidFill>
                            <a:schemeClr val="tx1"/>
                          </a:solidFill>
                          <a:latin typeface="+mn-lt"/>
                          <a:ea typeface="Times New Roman"/>
                          <a:cs typeface="Calibri"/>
                        </a:rPr>
                        <a:t>DE_C1:	</a:t>
                      </a:r>
                      <a:r>
                        <a:rPr lang="ru-RU" sz="1100" kern="1200" dirty="0" smtClean="0">
                          <a:solidFill>
                            <a:schemeClr val="tx1"/>
                          </a:solidFill>
                          <a:latin typeface="+mn-lt"/>
                          <a:ea typeface="Times New Roman"/>
                          <a:cs typeface="Calibri"/>
                        </a:rPr>
                        <a:t>Код на детето</a:t>
                      </a:r>
                      <a:r>
                        <a:rPr lang="ru-RU" sz="1100" kern="1200" baseline="0" dirty="0" smtClean="0">
                          <a:solidFill>
                            <a:schemeClr val="tx1"/>
                          </a:solidFill>
                          <a:latin typeface="+mn-lt"/>
                          <a:ea typeface="Times New Roman"/>
                          <a:cs typeface="Calibri"/>
                        </a:rPr>
                        <a:t> </a:t>
                      </a:r>
                      <a:r>
                        <a:rPr lang="en-US" sz="1100" dirty="0" smtClean="0">
                          <a:solidFill>
                            <a:schemeClr val="accent6">
                              <a:lumMod val="75000"/>
                            </a:schemeClr>
                          </a:solidFill>
                          <a:latin typeface="+mn-lt"/>
                          <a:ea typeface="Times New Roman"/>
                          <a:cs typeface="Calibri"/>
                          <a:sym typeface="Wingdings" panose="05000000000000000000" pitchFamily="2" charset="2"/>
                        </a:rPr>
                        <a:t></a:t>
                      </a:r>
                      <a:r>
                        <a:rPr lang="bg-BG" sz="1100" dirty="0" smtClean="0">
                          <a:solidFill>
                            <a:schemeClr val="accent6">
                              <a:lumMod val="75000"/>
                            </a:schemeClr>
                          </a:solidFill>
                          <a:latin typeface="+mn-lt"/>
                          <a:ea typeface="Times New Roman"/>
                          <a:cs typeface="Calibri"/>
                          <a:sym typeface="Wingdings" panose="05000000000000000000" pitchFamily="2" charset="2"/>
                        </a:rPr>
                        <a:t>Временен или даден от администратора</a:t>
                      </a:r>
                      <a:endParaRPr lang="el-GR" sz="1100" dirty="0" smtClean="0">
                        <a:latin typeface="Calibri"/>
                        <a:ea typeface="Times New Roman"/>
                        <a:cs typeface="Times New Roman"/>
                      </a:endParaRPr>
                    </a:p>
                    <a:p>
                      <a:pPr algn="just">
                        <a:lnSpc>
                          <a:spcPct val="115000"/>
                        </a:lnSpc>
                        <a:spcAft>
                          <a:spcPts val="0"/>
                        </a:spcAft>
                      </a:pPr>
                      <a:r>
                        <a:rPr lang="ru-RU" sz="1100" dirty="0" smtClean="0">
                          <a:latin typeface="+mn-lt"/>
                          <a:ea typeface="Times New Roman"/>
                          <a:cs typeface="Calibri"/>
                        </a:rPr>
                        <a:t>DE_C2:	Пол на детето</a:t>
                      </a:r>
                    </a:p>
                    <a:p>
                      <a:pPr algn="just">
                        <a:lnSpc>
                          <a:spcPct val="115000"/>
                        </a:lnSpc>
                        <a:spcAft>
                          <a:spcPts val="0"/>
                        </a:spcAft>
                      </a:pPr>
                      <a:r>
                        <a:rPr lang="ru-RU" sz="1100" dirty="0" smtClean="0">
                          <a:latin typeface="+mn-lt"/>
                          <a:ea typeface="Times New Roman"/>
                          <a:cs typeface="Calibri"/>
                        </a:rPr>
                        <a:t>DE_C3:	Дата на раждане</a:t>
                      </a:r>
                    </a:p>
                    <a:p>
                      <a:pPr algn="just">
                        <a:lnSpc>
                          <a:spcPct val="115000"/>
                        </a:lnSpc>
                        <a:spcAft>
                          <a:spcPts val="0"/>
                        </a:spcAft>
                      </a:pPr>
                      <a:r>
                        <a:rPr lang="ru-RU" sz="1100" dirty="0" smtClean="0">
                          <a:latin typeface="+mn-lt"/>
                          <a:ea typeface="Times New Roman"/>
                          <a:cs typeface="Calibri"/>
                        </a:rPr>
                        <a:t>DE_C4:	Гражданство на детето</a:t>
                      </a:r>
                      <a:endParaRPr lang="ru-RU" sz="1100" dirty="0">
                        <a:latin typeface="+mn-lt"/>
                        <a:ea typeface="Times New Roman"/>
                        <a:cs typeface="Calibri"/>
                      </a:endParaRPr>
                    </a:p>
                  </a:txBody>
                  <a:tcPr marL="68580" marR="68580" marT="0" marB="0">
                    <a:lnL>
                      <a:noFill/>
                    </a:lnL>
                    <a:lnR>
                      <a:noFill/>
                    </a:lnR>
                    <a:lnT>
                      <a:noFill/>
                    </a:lnT>
                    <a:lnB>
                      <a:noFill/>
                    </a:lnB>
                  </a:tcPr>
                </a:tc>
              </a:tr>
            </a:tbl>
          </a:graphicData>
        </a:graphic>
      </p:graphicFrame>
      <p:sp>
        <p:nvSpPr>
          <p:cNvPr id="12" name="Right Arrow 11"/>
          <p:cNvSpPr/>
          <p:nvPr/>
        </p:nvSpPr>
        <p:spPr>
          <a:xfrm>
            <a:off x="4780765" y="4192057"/>
            <a:ext cx="720080" cy="378042"/>
          </a:xfrm>
          <a:prstGeom prst="rightArrow">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l-GR" sz="1800" dirty="0"/>
          </a:p>
        </p:txBody>
      </p:sp>
      <p:sp>
        <p:nvSpPr>
          <p:cNvPr id="14" name="Rectangle 13"/>
          <p:cNvSpPr/>
          <p:nvPr/>
        </p:nvSpPr>
        <p:spPr>
          <a:xfrm>
            <a:off x="5500844" y="950026"/>
            <a:ext cx="3375590" cy="3847605"/>
          </a:xfrm>
          <a:prstGeom prst="rect">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just"/>
            <a:r>
              <a:rPr lang="ru-RU" sz="1200" b="1" dirty="0" smtClean="0">
                <a:solidFill>
                  <a:schemeClr val="bg1"/>
                </a:solidFill>
                <a:latin typeface="Segoe UI Light" panose="020B0502040204020203" pitchFamily="34" charset="0"/>
                <a:cs typeface="Segoe UI Light" panose="020B0502040204020203" pitchFamily="34" charset="0"/>
              </a:rPr>
              <a:t>Операционализирани въз </a:t>
            </a:r>
            <a:r>
              <a:rPr lang="ru-RU" sz="1200" b="1" dirty="0">
                <a:solidFill>
                  <a:schemeClr val="bg1"/>
                </a:solidFill>
                <a:latin typeface="Segoe UI Light" panose="020B0502040204020203" pitchFamily="34" charset="0"/>
                <a:cs typeface="Segoe UI Light" panose="020B0502040204020203" pitchFamily="34" charset="0"/>
              </a:rPr>
              <a:t>основа на общия коментар 13 (2011) на Комитета на ООН „Правото на детето на свобода от всякакви форми на насилие</a:t>
            </a:r>
            <a:r>
              <a:rPr lang="en-US" sz="1200" b="1" dirty="0" smtClean="0">
                <a:solidFill>
                  <a:schemeClr val="bg1"/>
                </a:solidFill>
                <a:latin typeface="Segoe UI Light" panose="020B0502040204020203" pitchFamily="34" charset="0"/>
                <a:cs typeface="Segoe UI Light" panose="020B0502040204020203" pitchFamily="34" charset="0"/>
              </a:rPr>
              <a:t>” </a:t>
            </a:r>
            <a:r>
              <a:rPr lang="el-GR" sz="1200" b="1" dirty="0">
                <a:solidFill>
                  <a:schemeClr val="bg1"/>
                </a:solidFill>
                <a:latin typeface="Segoe UI Light" panose="020B0502040204020203" pitchFamily="34" charset="0"/>
                <a:cs typeface="Segoe UI Light" panose="020B0502040204020203" pitchFamily="34" charset="0"/>
              </a:rPr>
              <a:t>[CRC/C/GC/13/2011]</a:t>
            </a:r>
          </a:p>
          <a:p>
            <a:pPr marL="88898" indent="-88898" algn="just">
              <a:buFontTx/>
              <a:buChar char="-"/>
            </a:pPr>
            <a:r>
              <a:rPr lang="ru-RU" sz="1200" i="1" dirty="0">
                <a:solidFill>
                  <a:schemeClr val="bg1"/>
                </a:solidFill>
                <a:latin typeface="Segoe UI Light" panose="020B0502040204020203" pitchFamily="34" charset="0"/>
                <a:cs typeface="Segoe UI Light" panose="020B0502040204020203" pitchFamily="34" charset="0"/>
              </a:rPr>
              <a:t>От операторите не се изисква да продължават да оценяват и преценяват вида на малтретирането и пренебрегването на деца въз основа на концептуални дефиниции, които </a:t>
            </a:r>
            <a:r>
              <a:rPr lang="ru-RU" sz="1200" i="1" dirty="0" smtClean="0">
                <a:solidFill>
                  <a:schemeClr val="bg1"/>
                </a:solidFill>
                <a:latin typeface="Segoe UI Light" panose="020B0502040204020203" pitchFamily="34" charset="0"/>
                <a:cs typeface="Segoe UI Light" panose="020B0502040204020203" pitchFamily="34" charset="0"/>
              </a:rPr>
              <a:t>използват</a:t>
            </a:r>
          </a:p>
          <a:p>
            <a:pPr marL="88898" indent="-88898" algn="just">
              <a:buFontTx/>
              <a:buChar char="-"/>
            </a:pPr>
            <a:r>
              <a:rPr lang="ru-RU" sz="1200" i="1" dirty="0">
                <a:solidFill>
                  <a:schemeClr val="bg1"/>
                </a:solidFill>
                <a:latin typeface="Segoe UI Light" panose="020B0502040204020203" pitchFamily="34" charset="0"/>
                <a:cs typeface="Segoe UI Light" panose="020B0502040204020203" pitchFamily="34" charset="0"/>
              </a:rPr>
              <a:t>Операторите са инструктирани да записват </a:t>
            </a:r>
            <a:r>
              <a:rPr lang="ru-RU" sz="1200" i="1" dirty="0" smtClean="0">
                <a:solidFill>
                  <a:schemeClr val="bg1"/>
                </a:solidFill>
                <a:latin typeface="Segoe UI Light" panose="020B0502040204020203" pitchFamily="34" charset="0"/>
                <a:cs typeface="Segoe UI Light" panose="020B0502040204020203" pitchFamily="34" charset="0"/>
              </a:rPr>
              <a:t>действия на насилие, над детето или пренебрегване, </a:t>
            </a:r>
            <a:r>
              <a:rPr lang="ru-RU" sz="1200" i="1" dirty="0">
                <a:solidFill>
                  <a:schemeClr val="bg1"/>
                </a:solidFill>
                <a:latin typeface="Segoe UI Light" panose="020B0502040204020203" pitchFamily="34" charset="0"/>
                <a:cs typeface="Segoe UI Light" panose="020B0502040204020203" pitchFamily="34" charset="0"/>
              </a:rPr>
              <a:t>независимо от намерението и последиците, като използват предварително кодирани списъци с насилствени действия и </a:t>
            </a:r>
            <a:r>
              <a:rPr lang="bg-BG" sz="1200" i="1" dirty="0" smtClean="0">
                <a:solidFill>
                  <a:schemeClr val="bg1"/>
                </a:solidFill>
                <a:latin typeface="Segoe UI Light" panose="020B0502040204020203" pitchFamily="34" charset="0"/>
                <a:cs typeface="Segoe UI Light" panose="020B0502040204020203" pitchFamily="34" charset="0"/>
              </a:rPr>
              <a:t>пренебрегване </a:t>
            </a:r>
          </a:p>
          <a:p>
            <a:pPr marL="88898" indent="-88898" algn="just">
              <a:buFontTx/>
              <a:buChar char="-"/>
            </a:pPr>
            <a:r>
              <a:rPr lang="en-US" sz="1200" i="1" dirty="0" smtClean="0">
                <a:solidFill>
                  <a:schemeClr val="bg1"/>
                </a:solidFill>
                <a:latin typeface="Segoe UI Light" panose="020B0502040204020203" pitchFamily="34" charset="0"/>
                <a:cs typeface="Segoe UI Light" panose="020B0502040204020203" pitchFamily="34" charset="0"/>
              </a:rPr>
              <a:t> </a:t>
            </a:r>
            <a:r>
              <a:rPr lang="ru-RU" sz="1200" i="1" dirty="0">
                <a:solidFill>
                  <a:schemeClr val="bg1"/>
                </a:solidFill>
                <a:latin typeface="Segoe UI Light" panose="020B0502040204020203" pitchFamily="34" charset="0"/>
                <a:cs typeface="Segoe UI Light" panose="020B0502040204020203" pitchFamily="34" charset="0"/>
              </a:rPr>
              <a:t>наличен е речник на данни, включително </a:t>
            </a:r>
            <a:r>
              <a:rPr lang="ru-RU" sz="1200" i="1" dirty="0" smtClean="0">
                <a:solidFill>
                  <a:schemeClr val="bg1"/>
                </a:solidFill>
                <a:latin typeface="Segoe UI Light" panose="020B0502040204020203" pitchFamily="34" charset="0"/>
                <a:cs typeface="Segoe UI Light" panose="020B0502040204020203" pitchFamily="34" charset="0"/>
              </a:rPr>
              <a:t>за всеки </a:t>
            </a:r>
            <a:r>
              <a:rPr lang="ru-RU" sz="1200" i="1" dirty="0">
                <a:solidFill>
                  <a:schemeClr val="bg1"/>
                </a:solidFill>
                <a:latin typeface="Segoe UI Light" panose="020B0502040204020203" pitchFamily="34" charset="0"/>
                <a:cs typeface="Segoe UI Light" panose="020B0502040204020203" pitchFamily="34" charset="0"/>
              </a:rPr>
              <a:t>отделен термин, използван в </a:t>
            </a:r>
            <a:r>
              <a:rPr lang="ru-RU" sz="1200" i="1" dirty="0" smtClean="0">
                <a:solidFill>
                  <a:schemeClr val="bg1"/>
                </a:solidFill>
                <a:latin typeface="Segoe UI Light" panose="020B0502040204020203" pitchFamily="34" charset="0"/>
                <a:cs typeface="Segoe UI Light" panose="020B0502040204020203" pitchFamily="34" charset="0"/>
              </a:rPr>
              <a:t>CAN-MDS,  целящи </a:t>
            </a:r>
            <a:r>
              <a:rPr lang="ru-RU" sz="1200" i="1" dirty="0">
                <a:solidFill>
                  <a:schemeClr val="bg1"/>
                </a:solidFill>
                <a:latin typeface="Segoe UI Light" panose="020B0502040204020203" pitchFamily="34" charset="0"/>
                <a:cs typeface="Segoe UI Light" panose="020B0502040204020203" pitchFamily="34" charset="0"/>
              </a:rPr>
              <a:t>да осигурят общо разбиране по време на събирането </a:t>
            </a:r>
            <a:r>
              <a:rPr lang="ru-RU" sz="1200" i="1" dirty="0" smtClean="0">
                <a:solidFill>
                  <a:schemeClr val="bg1"/>
                </a:solidFill>
                <a:latin typeface="Segoe UI Light" panose="020B0502040204020203" pitchFamily="34" charset="0"/>
                <a:cs typeface="Segoe UI Light" panose="020B0502040204020203" pitchFamily="34" charset="0"/>
              </a:rPr>
              <a:t>интерпретирането на данните</a:t>
            </a:r>
            <a:endParaRPr lang="el-GR" sz="1200" i="1" dirty="0">
              <a:solidFill>
                <a:schemeClr val="bg1"/>
              </a:solidFill>
              <a:latin typeface="Segoe UI Light" panose="020B0502040204020203" pitchFamily="34" charset="0"/>
              <a:cs typeface="Segoe UI Light" panose="020B0502040204020203" pitchFamily="34" charset="0"/>
            </a:endParaRP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922264" y="1216025"/>
            <a:ext cx="4067175" cy="27130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1618281" y="2409730"/>
            <a:ext cx="1440160" cy="1194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bg-BG" b="1" dirty="0" smtClean="0"/>
              <a:t>Използване на съществуващи стандарти, където е приложимо</a:t>
            </a:r>
            <a:endParaRPr lang="el-GR" b="1" dirty="0"/>
          </a:p>
        </p:txBody>
      </p:sp>
    </p:spTree>
    <p:extLst>
      <p:ext uri="{BB962C8B-B14F-4D97-AF65-F5344CB8AC3E}">
        <p14:creationId xmlns="" xmlns:p14="http://schemas.microsoft.com/office/powerpoint/2010/main" val="71866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99979" y="424064"/>
            <a:ext cx="6324488" cy="547073"/>
          </a:xfrm>
          <a:prstGeom prst="rect">
            <a:avLst/>
          </a:prstGeom>
        </p:spPr>
        <p:txBody>
          <a:bodyPr wrap="none" lIns="68580" tIns="34290" rIns="68580" bIns="34290">
            <a:spAutoFit/>
          </a:bodyPr>
          <a:lstStyle/>
          <a:p>
            <a:pPr>
              <a:lnSpc>
                <a:spcPct val="115000"/>
              </a:lnSpc>
            </a:pPr>
            <a:r>
              <a:rPr lang="bg-BG" sz="2700" b="1" dirty="0" smtClean="0">
                <a:latin typeface="Segoe UI Black" panose="020B0A02040204020203" pitchFamily="34" charset="0"/>
                <a:ea typeface="Segoe UI Black" panose="020B0A02040204020203" pitchFamily="34" charset="0"/>
                <a:cs typeface="+mj-cs"/>
              </a:rPr>
              <a:t>Атрибути на елемент от данни</a:t>
            </a:r>
            <a:r>
              <a:rPr lang="en-US" sz="2700" b="1" dirty="0" smtClean="0">
                <a:latin typeface="Segoe UI Black" panose="020B0A02040204020203" pitchFamily="34" charset="0"/>
                <a:ea typeface="Segoe UI Black" panose="020B0A02040204020203" pitchFamily="34" charset="0"/>
                <a:cs typeface="+mj-cs"/>
              </a:rPr>
              <a:t>(DE</a:t>
            </a:r>
            <a:r>
              <a:rPr lang="en-US" sz="2700" b="1" dirty="0">
                <a:latin typeface="Segoe UI Black" panose="020B0A02040204020203" pitchFamily="34" charset="0"/>
                <a:ea typeface="Segoe UI Black" panose="020B0A02040204020203" pitchFamily="34" charset="0"/>
                <a:cs typeface="+mj-cs"/>
              </a:rPr>
              <a:t>)</a:t>
            </a:r>
            <a:endParaRPr lang="el-GR" sz="2700" b="1" dirty="0">
              <a:latin typeface="Segoe UI Black" panose="020B0A02040204020203" pitchFamily="34" charset="0"/>
              <a:ea typeface="Segoe UI Black" panose="020B0A02040204020203" pitchFamily="34" charset="0"/>
              <a:cs typeface="+mj-cs"/>
            </a:endParaRPr>
          </a:p>
        </p:txBody>
      </p:sp>
      <p:pic>
        <p:nvPicPr>
          <p:cNvPr id="2111" name="Picture 6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128154" y="971137"/>
            <a:ext cx="6092043" cy="36497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65294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99979" y="424064"/>
            <a:ext cx="6324488" cy="506036"/>
          </a:xfrm>
          <a:prstGeom prst="rect">
            <a:avLst/>
          </a:prstGeom>
        </p:spPr>
        <p:txBody>
          <a:bodyPr wrap="none" lIns="68580" tIns="34290" rIns="68580" bIns="34290">
            <a:spAutoFit/>
          </a:bodyPr>
          <a:lstStyle/>
          <a:p>
            <a:pPr>
              <a:lnSpc>
                <a:spcPct val="115000"/>
              </a:lnSpc>
            </a:pPr>
            <a:r>
              <a:rPr lang="ru-RU" sz="2700" b="1" dirty="0">
                <a:latin typeface="Segoe UI Black" panose="020B0A02040204020203" pitchFamily="34" charset="0"/>
                <a:ea typeface="Segoe UI Black" panose="020B0A02040204020203" pitchFamily="34" charset="0"/>
                <a:cs typeface="+mj-cs"/>
              </a:rPr>
              <a:t>Атрибути на елемент от данни(DE)</a:t>
            </a:r>
          </a:p>
        </p:txBody>
      </p:sp>
      <p:pic>
        <p:nvPicPr>
          <p:cNvPr id="3147" name="Picture 75"/>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27088" y="1235033"/>
            <a:ext cx="7488237" cy="32657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30757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2729452849"/>
              </p:ext>
            </p:extLst>
          </p:nvPr>
        </p:nvGraphicFramePr>
        <p:xfrm>
          <a:off x="2296435" y="1239575"/>
          <a:ext cx="6962803" cy="3785616"/>
        </p:xfrm>
        <a:graphic>
          <a:graphicData uri="http://schemas.openxmlformats.org/drawingml/2006/table">
            <a:tbl>
              <a:tblPr/>
              <a:tblGrid>
                <a:gridCol w="6962803"/>
              </a:tblGrid>
              <a:tr h="3364992">
                <a:tc>
                  <a:txBody>
                    <a:bodyPr/>
                    <a:lstStyle/>
                    <a:p>
                      <a:pPr>
                        <a:lnSpc>
                          <a:spcPct val="115000"/>
                        </a:lnSpc>
                        <a:spcAft>
                          <a:spcPts val="0"/>
                        </a:spcAft>
                      </a:pPr>
                      <a:r>
                        <a:rPr lang="bg-BG" sz="2400" b="1" dirty="0" smtClean="0">
                          <a:solidFill>
                            <a:schemeClr val="accent1"/>
                          </a:solidFill>
                          <a:latin typeface="Segoe UI Semibold" panose="020B0702040204020203" pitchFamily="34" charset="0"/>
                          <a:ea typeface="Times New Roman"/>
                          <a:cs typeface="Segoe UI Semibold" panose="020B0702040204020203" pitchFamily="34" charset="0"/>
                        </a:rPr>
                        <a:t>Част</a:t>
                      </a: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 3 CAN-MDS </a:t>
                      </a:r>
                      <a:r>
                        <a:rPr lang="bg-BG" sz="2400" b="1" dirty="0" smtClean="0">
                          <a:solidFill>
                            <a:schemeClr val="accent1"/>
                          </a:solidFill>
                          <a:latin typeface="Segoe UI Semibold" panose="020B0702040204020203" pitchFamily="34" charset="0"/>
                          <a:ea typeface="Times New Roman"/>
                          <a:cs typeface="Segoe UI Semibold" panose="020B0702040204020203" pitchFamily="34" charset="0"/>
                        </a:rPr>
                        <a:t>Речник на данни</a:t>
                      </a:r>
                      <a:endParaRPr lang="en-US" sz="2400" b="1" dirty="0" smtClean="0">
                        <a:solidFill>
                          <a:schemeClr val="accent1"/>
                        </a:solidFill>
                        <a:latin typeface="Segoe UI Semibold" panose="020B0702040204020203" pitchFamily="34" charset="0"/>
                        <a:ea typeface="Times New Roman"/>
                        <a:cs typeface="Segoe UI Semibold" panose="020B07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Речник на данни</a:t>
                      </a:r>
                      <a:endPar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Описание на възможни стойности на ЕД</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357188" indent="-92075" algn="l" defTabSz="457200" rtl="0" eaLnBrk="1" latinLnBrk="0" hangingPunct="1">
                        <a:lnSpc>
                          <a:spcPct val="115000"/>
                        </a:lnSpc>
                        <a:spcAft>
                          <a:spcPts val="0"/>
                        </a:spcAft>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ЗАПИС</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ИНЦИДЕНТ;</a:t>
                      </a:r>
                      <a:r>
                        <a:rPr lang="bg-BG" sz="24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ДЕТЕ</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СЕМЕЙСТВО</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СЛУЖБИ</a:t>
                      </a:r>
                      <a:endPar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Термини</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&amp;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Дефиниции </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 – Z</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Библиография</a:t>
                      </a:r>
                      <a:endPar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0" indent="0" algn="l" defTabSz="457200" rtl="0" eaLnBrk="1" latinLnBrk="0" hangingPunct="1">
                        <a:lnSpc>
                          <a:spcPct val="115000"/>
                        </a:lnSpc>
                        <a:spcAft>
                          <a:spcPts val="0"/>
                        </a:spcAft>
                        <a:buFont typeface="Wingdings 3" panose="05040102010807070707" pitchFamily="18" charset="2"/>
                        <a:buNone/>
                      </a:pP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a:lnSpc>
                          <a:spcPct val="115000"/>
                        </a:lnSpc>
                        <a:spcAft>
                          <a:spcPts val="0"/>
                        </a:spcAft>
                      </a:pPr>
                      <a:r>
                        <a:rPr lang="bg-BG" sz="2400" b="1" dirty="0" smtClean="0">
                          <a:latin typeface="Segoe UI Light" panose="020B0502040204020203" pitchFamily="34" charset="0"/>
                          <a:ea typeface="Times New Roman"/>
                          <a:cs typeface="Segoe UI Light" panose="020B0502040204020203" pitchFamily="34" charset="0"/>
                        </a:rPr>
                        <a:t>Приложения</a:t>
                      </a:r>
                      <a:endParaRPr lang="el-GR" sz="2400" b="1" dirty="0" smtClean="0">
                        <a:latin typeface="Segoe UI Light" panose="020B0502040204020203" pitchFamily="34" charset="0"/>
                        <a:ea typeface="Times New Roma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a:spLocks noGrp="1"/>
          </p:cNvSpPr>
          <p:nvPr>
            <p:ph type="title"/>
          </p:nvPr>
        </p:nvSpPr>
        <p:spPr>
          <a:xfrm>
            <a:off x="159204" y="147911"/>
            <a:ext cx="8805182" cy="857250"/>
          </a:xfrm>
        </p:spPr>
        <p:txBody>
          <a:bodyPr>
            <a:noAutofit/>
          </a:bodyPr>
          <a:lstStyle/>
          <a:p>
            <a:r>
              <a:rPr lang="en-US" dirty="0"/>
              <a:t>CAN-MDS Operator’s </a:t>
            </a:r>
            <a:r>
              <a:rPr lang="en-US" dirty="0" smtClean="0"/>
              <a:t>Manual – </a:t>
            </a:r>
            <a:r>
              <a:rPr lang="en-US" dirty="0"/>
              <a:t>STRUCTURE</a:t>
            </a:r>
            <a:endParaRPr lang="el-GR" dirty="0"/>
          </a:p>
        </p:txBody>
      </p:sp>
      <p:pic>
        <p:nvPicPr>
          <p:cNvPr id="9" name="Picture 8"/>
          <p:cNvPicPr/>
          <p:nvPr/>
        </p:nvPicPr>
        <p:blipFill>
          <a:blip r:embed="rId3" cstate="print">
            <a:clrChange>
              <a:clrFrom>
                <a:srgbClr val="000000"/>
              </a:clrFrom>
              <a:clrTo>
                <a:srgbClr val="000000">
                  <a:alpha val="0"/>
                </a:srgbClr>
              </a:clrTo>
            </a:clrChange>
          </a:blip>
          <a:srcRect/>
          <a:stretch>
            <a:fillRect/>
          </a:stretch>
        </p:blipFill>
        <p:spPr bwMode="auto">
          <a:xfrm>
            <a:off x="7484936" y="3143176"/>
            <a:ext cx="1479450" cy="1461392"/>
          </a:xfrm>
          <a:prstGeom prst="rect">
            <a:avLst/>
          </a:prstGeom>
          <a:noFill/>
        </p:spPr>
      </p:pic>
      <p:pic>
        <p:nvPicPr>
          <p:cNvPr id="11" name="Picture 10"/>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33179" y="4750130"/>
            <a:ext cx="421461" cy="505313"/>
          </a:xfrm>
          <a:prstGeom prst="rect">
            <a:avLst/>
          </a:prstGeom>
          <a:noFill/>
          <a:ln>
            <a:noFill/>
          </a:ln>
        </p:spPr>
      </p:pic>
      <p:pic>
        <p:nvPicPr>
          <p:cNvPr id="6146"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67215" y="1063846"/>
            <a:ext cx="1974850" cy="3341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3268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nodePh="1">
                                  <p:stCondLst>
                                    <p:cond delay="0"/>
                                  </p:stCondLst>
                                  <p:endCondLst>
                                    <p:cond evt="begin" delay="0">
                                      <p:tn val="10"/>
                                    </p:cond>
                                  </p:end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1" dirty="0" smtClean="0"/>
              <a:t>Структура на Речника на дании</a:t>
            </a:r>
            <a:endParaRPr lang="el-GR" dirty="0"/>
          </a:p>
        </p:txBody>
      </p:sp>
      <p:sp>
        <p:nvSpPr>
          <p:cNvPr id="3" name="Content Placeholder 2"/>
          <p:cNvSpPr>
            <a:spLocks noGrp="1"/>
          </p:cNvSpPr>
          <p:nvPr>
            <p:ph idx="1"/>
          </p:nvPr>
        </p:nvSpPr>
        <p:spPr/>
        <p:txBody>
          <a:bodyPr>
            <a:normAutofit lnSpcReduction="10000"/>
          </a:bodyPr>
          <a:lstStyle/>
          <a:p>
            <a:r>
              <a:rPr lang="en-US" sz="1700" dirty="0" smtClean="0"/>
              <a:t>CAN-MDS </a:t>
            </a:r>
            <a:r>
              <a:rPr lang="bg-BG" sz="1700" dirty="0" smtClean="0"/>
              <a:t>Речника на данни се състои от 2 основни части:</a:t>
            </a:r>
          </a:p>
          <a:p>
            <a:r>
              <a:rPr lang="en-US" sz="1700" dirty="0" smtClean="0">
                <a:solidFill>
                  <a:schemeClr val="accent1"/>
                </a:solidFill>
              </a:rPr>
              <a:t>i</a:t>
            </a:r>
            <a:r>
              <a:rPr lang="en-US" sz="1700" dirty="0">
                <a:solidFill>
                  <a:schemeClr val="accent1"/>
                </a:solidFill>
              </a:rPr>
              <a:t>. </a:t>
            </a:r>
            <a:r>
              <a:rPr lang="bg-BG" sz="1700" dirty="0" smtClean="0">
                <a:solidFill>
                  <a:schemeClr val="accent1"/>
                </a:solidFill>
              </a:rPr>
              <a:t>Описание на възможнитв стойности</a:t>
            </a:r>
            <a:r>
              <a:rPr lang="en-US" sz="1700" dirty="0" smtClean="0">
                <a:solidFill>
                  <a:schemeClr val="accent1"/>
                </a:solidFill>
              </a:rPr>
              <a:t>(</a:t>
            </a:r>
            <a:r>
              <a:rPr lang="bg-BG" sz="1700" dirty="0" smtClean="0">
                <a:solidFill>
                  <a:schemeClr val="accent1"/>
                </a:solidFill>
              </a:rPr>
              <a:t>или възможен диапазон на стойностите</a:t>
            </a:r>
            <a:r>
              <a:rPr lang="en-US" sz="1700" dirty="0" smtClean="0">
                <a:solidFill>
                  <a:schemeClr val="accent1"/>
                </a:solidFill>
              </a:rPr>
              <a:t>).</a:t>
            </a:r>
            <a:r>
              <a:rPr lang="en-US" sz="1700" dirty="0" smtClean="0"/>
              <a:t> </a:t>
            </a:r>
          </a:p>
          <a:p>
            <a:pPr marL="609600" lvl="1" indent="0">
              <a:buNone/>
            </a:pPr>
            <a:r>
              <a:rPr lang="ru-RU" sz="1700" dirty="0" smtClean="0"/>
              <a:t>Възможните стойности </a:t>
            </a:r>
            <a:r>
              <a:rPr lang="ru-RU" sz="1700" dirty="0"/>
              <a:t>са изброени за всеки елемент от </a:t>
            </a:r>
            <a:r>
              <a:rPr lang="ru-RU" sz="1700" dirty="0" smtClean="0"/>
              <a:t>данни (ЕД) </a:t>
            </a:r>
            <a:r>
              <a:rPr lang="ru-RU" sz="1700" dirty="0"/>
              <a:t>в пет различни раздела, съответстващи на петте оси, по които са класифицирани </a:t>
            </a:r>
            <a:r>
              <a:rPr lang="ru-RU" sz="1700" dirty="0" smtClean="0"/>
              <a:t>ЕД в системата CAN-MDS</a:t>
            </a:r>
            <a:r>
              <a:rPr lang="ru-RU" sz="1700" dirty="0"/>
              <a:t>, както следва</a:t>
            </a:r>
            <a:r>
              <a:rPr lang="en-US" sz="1700" dirty="0" smtClean="0"/>
              <a:t>:</a:t>
            </a:r>
            <a:endParaRPr lang="el-GR" sz="1700" dirty="0"/>
          </a:p>
          <a:p>
            <a:pPr lvl="2"/>
            <a:r>
              <a:rPr lang="bg-BG" sz="1700" dirty="0" smtClean="0"/>
              <a:t>Дефиниция на ос</a:t>
            </a:r>
            <a:endParaRPr lang="el-GR" sz="1700" dirty="0"/>
          </a:p>
          <a:p>
            <a:pPr lvl="3"/>
            <a:r>
              <a:rPr lang="bg-BG" sz="1700" dirty="0" smtClean="0"/>
              <a:t>Дефиниция на елемент от данни (ЕД)</a:t>
            </a:r>
            <a:endParaRPr lang="el-GR" sz="1700" dirty="0"/>
          </a:p>
          <a:p>
            <a:pPr lvl="4"/>
            <a:r>
              <a:rPr lang="bg-BG" sz="1700" dirty="0" smtClean="0"/>
              <a:t>Дефиниции на възможни стойности </a:t>
            </a:r>
          </a:p>
          <a:p>
            <a:pPr lvl="4"/>
            <a:endParaRPr lang="el-GR" sz="1700" dirty="0"/>
          </a:p>
          <a:p>
            <a:pPr marL="342891" lvl="1" indent="0">
              <a:buNone/>
            </a:pPr>
            <a:r>
              <a:rPr lang="en-US" sz="1700" dirty="0">
                <a:solidFill>
                  <a:schemeClr val="accent1"/>
                </a:solidFill>
              </a:rPr>
              <a:t>ii. </a:t>
            </a:r>
            <a:r>
              <a:rPr lang="bg-BG" sz="1700" dirty="0" smtClean="0">
                <a:solidFill>
                  <a:schemeClr val="accent1"/>
                </a:solidFill>
              </a:rPr>
              <a:t>Дефинициите</a:t>
            </a:r>
            <a:r>
              <a:rPr lang="en-US" sz="1700" dirty="0" smtClean="0">
                <a:solidFill>
                  <a:schemeClr val="accent1"/>
                </a:solidFill>
              </a:rPr>
              <a:t> </a:t>
            </a:r>
            <a:r>
              <a:rPr lang="bg-BG" sz="1700" dirty="0" smtClean="0">
                <a:solidFill>
                  <a:schemeClr val="accent1"/>
                </a:solidFill>
              </a:rPr>
              <a:t>на термините от</a:t>
            </a:r>
            <a:r>
              <a:rPr lang="en-US" sz="1700" dirty="0" smtClean="0">
                <a:solidFill>
                  <a:schemeClr val="accent1"/>
                </a:solidFill>
              </a:rPr>
              <a:t> </a:t>
            </a:r>
            <a:r>
              <a:rPr lang="en-US" sz="1700" dirty="0">
                <a:solidFill>
                  <a:schemeClr val="accent1"/>
                </a:solidFill>
              </a:rPr>
              <a:t>CAN-MDS </a:t>
            </a:r>
            <a:r>
              <a:rPr lang="bg-BG" sz="1700" dirty="0" smtClean="0">
                <a:solidFill>
                  <a:schemeClr val="accent1"/>
                </a:solidFill>
              </a:rPr>
              <a:t>са представени по азбучен ред</a:t>
            </a:r>
            <a:endParaRPr lang="en-US" sz="1700" dirty="0" smtClean="0">
              <a:solidFill>
                <a:schemeClr val="accent1"/>
              </a:solidFill>
            </a:endParaRPr>
          </a:p>
          <a:p>
            <a:pPr lvl="2"/>
            <a:r>
              <a:rPr lang="ru-RU" sz="1700" dirty="0"/>
              <a:t>Конкретни термини, изискващи допълнителни обяснения, са посочени с удебелен шрифт и описани в част ii</a:t>
            </a:r>
            <a:r>
              <a:rPr lang="en-US" sz="1700" dirty="0" smtClean="0"/>
              <a:t>.</a:t>
            </a:r>
            <a:endParaRPr lang="el-GR" sz="1700" dirty="0">
              <a:solidFill>
                <a:schemeClr val="accent1"/>
              </a:solidFill>
            </a:endParaRPr>
          </a:p>
          <a:p>
            <a:endParaRPr lang="el-GR" sz="1700" dirty="0"/>
          </a:p>
        </p:txBody>
      </p:sp>
    </p:spTree>
    <p:extLst>
      <p:ext uri="{BB962C8B-B14F-4D97-AF65-F5344CB8AC3E}">
        <p14:creationId xmlns="" xmlns:p14="http://schemas.microsoft.com/office/powerpoint/2010/main" val="706825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558140"/>
            <a:ext cx="7886700" cy="4074582"/>
          </a:xfrm>
        </p:spPr>
        <p:txBody>
          <a:bodyPr>
            <a:normAutofit/>
          </a:bodyPr>
          <a:lstStyle/>
          <a:p>
            <a:pPr marL="0" indent="0" algn="ctr">
              <a:buNone/>
            </a:pPr>
            <a:endParaRPr lang="en-US" sz="2700" b="1" dirty="0"/>
          </a:p>
          <a:p>
            <a:pPr marL="0" indent="0" algn="ctr">
              <a:buNone/>
            </a:pPr>
            <a:r>
              <a:rPr lang="bg-BG" sz="2700" b="1" dirty="0" smtClean="0"/>
              <a:t>Как да се използват </a:t>
            </a:r>
            <a:r>
              <a:rPr lang="en-US" sz="2700" b="1" dirty="0" smtClean="0"/>
              <a:t>2 &amp; 3</a:t>
            </a:r>
            <a:r>
              <a:rPr lang="bg-BG" sz="2700" b="1" dirty="0" smtClean="0"/>
              <a:t> части от Ръководството за оператори</a:t>
            </a:r>
          </a:p>
          <a:p>
            <a:pPr marL="0" indent="0" algn="ctr">
              <a:buNone/>
            </a:pPr>
            <a:endParaRPr lang="en-US" sz="2700" b="1" dirty="0" smtClean="0"/>
          </a:p>
          <a:p>
            <a:pPr algn="ctr"/>
            <a:r>
              <a:rPr lang="bg-BG" sz="2700" b="1" dirty="0" smtClean="0"/>
              <a:t>Пример</a:t>
            </a:r>
            <a:r>
              <a:rPr lang="en-US" sz="2700" b="1" dirty="0" smtClean="0"/>
              <a:t>: 4</a:t>
            </a:r>
            <a:r>
              <a:rPr lang="bg-BG" sz="2700" b="1" baseline="30000" dirty="0" smtClean="0"/>
              <a:t>ти</a:t>
            </a:r>
            <a:r>
              <a:rPr lang="en-US" sz="2700" b="1" dirty="0" smtClean="0"/>
              <a:t> </a:t>
            </a:r>
            <a:r>
              <a:rPr lang="bg-BG" sz="2700" b="1" dirty="0" smtClean="0"/>
              <a:t>ЕД от ос </a:t>
            </a:r>
            <a:r>
              <a:rPr lang="en-US" sz="2700" b="1" dirty="0" smtClean="0"/>
              <a:t>“</a:t>
            </a:r>
            <a:r>
              <a:rPr lang="bg-BG" sz="2700" b="1" dirty="0" smtClean="0"/>
              <a:t>Запис</a:t>
            </a:r>
            <a:r>
              <a:rPr lang="en-US" sz="2700" b="1" dirty="0" smtClean="0"/>
              <a:t>”</a:t>
            </a:r>
          </a:p>
          <a:p>
            <a:pPr marL="0" indent="0" algn="ctr">
              <a:buNone/>
            </a:pPr>
            <a:r>
              <a:rPr lang="en-US" sz="2700" dirty="0" smtClean="0"/>
              <a:t>[DE_R4 </a:t>
            </a:r>
            <a:r>
              <a:rPr lang="bg-BG" sz="2700" dirty="0" smtClean="0"/>
              <a:t>Източник на данни</a:t>
            </a:r>
            <a:r>
              <a:rPr lang="en-US" sz="2700" dirty="0" smtClean="0"/>
              <a:t>]</a:t>
            </a:r>
            <a:endParaRPr lang="en-US" sz="2700" b="1" dirty="0" smtClean="0"/>
          </a:p>
          <a:p>
            <a:pPr algn="ctr"/>
            <a:endParaRPr lang="el-GR" sz="2700" b="1" dirty="0"/>
          </a:p>
        </p:txBody>
      </p:sp>
    </p:spTree>
    <p:extLst>
      <p:ext uri="{BB962C8B-B14F-4D97-AF65-F5344CB8AC3E}">
        <p14:creationId xmlns="" xmlns:p14="http://schemas.microsoft.com/office/powerpoint/2010/main" val="3818516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7"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7774" y="20914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a:spLocks noChangeArrowheads="1"/>
          </p:cNvSpPr>
          <p:nvPr/>
        </p:nvSpPr>
        <p:spPr bwMode="auto">
          <a:xfrm>
            <a:off x="2054338" y="2110054"/>
            <a:ext cx="5997462" cy="8617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2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2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2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0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DE_R4 </a:t>
            </a:r>
            <a:r>
              <a:rPr lang="bg-BG" dirty="0" smtClean="0"/>
              <a:t>Източник на информация</a:t>
            </a:r>
            <a:r>
              <a:rPr lang="en-US" dirty="0" smtClean="0">
                <a:solidFill>
                  <a:srgbClr val="FF0000"/>
                </a:solidFill>
                <a:latin typeface="Segoe UI Light" panose="020B0502040204020203" pitchFamily="34" charset="0"/>
                <a:cs typeface="Segoe UI Light" panose="020B0502040204020203" pitchFamily="34" charset="0"/>
              </a:rPr>
              <a:t>(</a:t>
            </a:r>
            <a:r>
              <a:rPr lang="bg-BG" dirty="0" smtClean="0">
                <a:solidFill>
                  <a:srgbClr val="FF0000"/>
                </a:solidFill>
                <a:latin typeface="Segoe UI Light" panose="020B0502040204020203" pitchFamily="34" charset="0"/>
                <a:cs typeface="Segoe UI Light" panose="020B0502040204020203" pitchFamily="34" charset="0"/>
              </a:rPr>
              <a:t>вижте стр. </a:t>
            </a:r>
            <a:r>
              <a:rPr lang="en-US" dirty="0" smtClean="0">
                <a:solidFill>
                  <a:srgbClr val="FF0000"/>
                </a:solidFill>
                <a:latin typeface="Segoe UI Light" panose="020B0502040204020203" pitchFamily="34" charset="0"/>
                <a:cs typeface="Segoe UI Light" panose="020B0502040204020203" pitchFamily="34" charset="0"/>
              </a:rPr>
              <a:t>24)</a:t>
            </a:r>
            <a:r>
              <a:rPr lang="en-US" dirty="0" smtClean="0">
                <a:solidFill>
                  <a:srgbClr val="FF0000"/>
                </a:solidFill>
              </a:rPr>
              <a:t/>
            </a:r>
            <a:br>
              <a:rPr lang="en-US" dirty="0" smtClean="0">
                <a:solidFill>
                  <a:srgbClr val="FF0000"/>
                </a:solidFill>
              </a:rPr>
            </a:br>
            <a:r>
              <a:rPr lang="bg-BG" sz="2300" dirty="0" smtClean="0">
                <a:solidFill>
                  <a:schemeClr val="accent1"/>
                </a:solidFill>
                <a:latin typeface="Segoe UI Light" panose="020B0502040204020203" pitchFamily="34" charset="0"/>
                <a:cs typeface="Segoe UI Light" panose="020B0502040204020203" pitchFamily="34" charset="0"/>
              </a:rPr>
              <a:t>Тук ще </a:t>
            </a:r>
            <a:r>
              <a:rPr lang="bg-BG" sz="2300" dirty="0">
                <a:solidFill>
                  <a:schemeClr val="accent1"/>
                </a:solidFill>
                <a:latin typeface="Segoe UI Light" panose="020B0502040204020203" pitchFamily="34" charset="0"/>
                <a:cs typeface="Segoe UI Light" panose="020B0502040204020203" pitchFamily="34" charset="0"/>
              </a:rPr>
              <a:t>намерите всички атрибути на специфични </a:t>
            </a:r>
            <a:r>
              <a:rPr lang="bg-BG" sz="2300" dirty="0" smtClean="0">
                <a:solidFill>
                  <a:schemeClr val="accent1"/>
                </a:solidFill>
                <a:latin typeface="Segoe UI Light" panose="020B0502040204020203" pitchFamily="34" charset="0"/>
                <a:cs typeface="Segoe UI Light" panose="020B0502040204020203" pitchFamily="34" charset="0"/>
              </a:rPr>
              <a:t>ЕД</a:t>
            </a:r>
            <a:endParaRPr lang="el-GR"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00076" y="3030212"/>
            <a:ext cx="2714625" cy="404779"/>
          </a:xfrm>
        </p:spPr>
        <p:txBody>
          <a:bodyPr>
            <a:normAutofit fontScale="85000" lnSpcReduction="10000"/>
          </a:bodyPr>
          <a:lstStyle/>
          <a:p>
            <a:r>
              <a:rPr lang="ru-RU" sz="1200" b="1" dirty="0"/>
              <a:t>ако конкретният </a:t>
            </a:r>
            <a:r>
              <a:rPr lang="ru-RU" sz="1200" b="1" dirty="0" smtClean="0"/>
              <a:t>ЕД позволява </a:t>
            </a:r>
            <a:r>
              <a:rPr lang="ru-RU" sz="1200" b="1" dirty="0"/>
              <a:t>избор на единични или множество стойности</a:t>
            </a:r>
            <a:endParaRPr lang="el-GR" sz="1200" b="1" dirty="0"/>
          </a:p>
        </p:txBody>
      </p:sp>
      <p:sp>
        <p:nvSpPr>
          <p:cNvPr id="6" name="Oval 5"/>
          <p:cNvSpPr/>
          <p:nvPr/>
        </p:nvSpPr>
        <p:spPr>
          <a:xfrm>
            <a:off x="3505200" y="2409825"/>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7" name="Oval 6"/>
          <p:cNvSpPr/>
          <p:nvPr/>
        </p:nvSpPr>
        <p:spPr>
          <a:xfrm>
            <a:off x="3505200" y="342662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8" name="Oval 7"/>
          <p:cNvSpPr/>
          <p:nvPr/>
        </p:nvSpPr>
        <p:spPr>
          <a:xfrm>
            <a:off x="3505200" y="1653778"/>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9" name="Oval 8"/>
          <p:cNvSpPr/>
          <p:nvPr/>
        </p:nvSpPr>
        <p:spPr>
          <a:xfrm>
            <a:off x="5205843" y="1658545"/>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0" name="Rectangle 9"/>
          <p:cNvSpPr/>
          <p:nvPr/>
        </p:nvSpPr>
        <p:spPr>
          <a:xfrm>
            <a:off x="600076" y="2148030"/>
            <a:ext cx="2714625" cy="438582"/>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bg-BG" sz="1200" b="1" dirty="0" smtClean="0">
                <a:latin typeface="Segoe UI Light" panose="020B0502040204020203" pitchFamily="34" charset="0"/>
                <a:cs typeface="Segoe UI Light" panose="020B0502040204020203" pitchFamily="34" charset="0"/>
              </a:rPr>
              <a:t>Кой попълва информацията </a:t>
            </a:r>
            <a:r>
              <a:rPr lang="en-US" sz="1200" b="1" dirty="0" smtClean="0">
                <a:latin typeface="Segoe UI Light" panose="020B0502040204020203" pitchFamily="34" charset="0"/>
                <a:cs typeface="Segoe UI Light" panose="020B0502040204020203" pitchFamily="34" charset="0"/>
              </a:rPr>
              <a:t>(t</a:t>
            </a:r>
            <a:r>
              <a:rPr lang="bg-BG" sz="1200" b="1" dirty="0" smtClean="0">
                <a:latin typeface="Segoe UI Light" panose="020B0502040204020203" pitchFamily="34" charset="0"/>
                <a:cs typeface="Segoe UI Light" panose="020B0502040204020203" pitchFamily="34" charset="0"/>
              </a:rPr>
              <a:t>операторът на системата</a:t>
            </a:r>
            <a:endParaRPr lang="el-GR" sz="1200" b="1" dirty="0">
              <a:latin typeface="Segoe UI Light" panose="020B0502040204020203" pitchFamily="34" charset="0"/>
              <a:cs typeface="Segoe UI Light" panose="020B0502040204020203" pitchFamily="34" charset="0"/>
            </a:endParaRPr>
          </a:p>
        </p:txBody>
      </p:sp>
      <p:sp>
        <p:nvSpPr>
          <p:cNvPr id="11" name="Rectangle 10"/>
          <p:cNvSpPr/>
          <p:nvPr/>
        </p:nvSpPr>
        <p:spPr>
          <a:xfrm>
            <a:off x="600076" y="1782370"/>
            <a:ext cx="2714625" cy="253916"/>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bg-BG" sz="1200" b="1" dirty="0" smtClean="0">
                <a:latin typeface="Segoe UI Light" panose="020B0502040204020203" pitchFamily="34" charset="0"/>
                <a:cs typeface="Segoe UI Light" panose="020B0502040204020203" pitchFamily="34" charset="0"/>
              </a:rPr>
              <a:t>Какъв е този ЕД </a:t>
            </a:r>
            <a:r>
              <a:rPr lang="en-US" sz="1200" b="1" dirty="0" smtClean="0">
                <a:latin typeface="Segoe UI Light" panose="020B0502040204020203" pitchFamily="34" charset="0"/>
                <a:cs typeface="Segoe UI Light" panose="020B0502040204020203" pitchFamily="34" charset="0"/>
              </a:rPr>
              <a:t>(</a:t>
            </a:r>
            <a:r>
              <a:rPr lang="bg-BG" sz="1200" b="1" dirty="0" smtClean="0">
                <a:latin typeface="Segoe UI Light" panose="020B0502040204020203" pitchFamily="34" charset="0"/>
                <a:cs typeface="Segoe UI Light" panose="020B0502040204020203" pitchFamily="34" charset="0"/>
              </a:rPr>
              <a:t>дефиниция)</a:t>
            </a:r>
            <a:endParaRPr lang="el-GR" sz="1200" b="1" dirty="0">
              <a:latin typeface="Segoe UI Light" panose="020B0502040204020203" pitchFamily="34" charset="0"/>
              <a:cs typeface="Segoe UI Light" panose="020B0502040204020203" pitchFamily="34" charset="0"/>
            </a:endParaRPr>
          </a:p>
        </p:txBody>
      </p:sp>
      <p:sp>
        <p:nvSpPr>
          <p:cNvPr id="12" name="Rectangle 11"/>
          <p:cNvSpPr/>
          <p:nvPr/>
        </p:nvSpPr>
        <p:spPr>
          <a:xfrm>
            <a:off x="600076" y="3462547"/>
            <a:ext cx="2714625" cy="253916"/>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bg-BG" sz="1200" b="1" dirty="0" smtClean="0">
                <a:latin typeface="Segoe UI Light" panose="020B0502040204020203" pitchFamily="34" charset="0"/>
                <a:cs typeface="Segoe UI Light" panose="020B0502040204020203" pitchFamily="34" charset="0"/>
              </a:rPr>
              <a:t>Как да се попълни (инструкции</a:t>
            </a:r>
            <a:r>
              <a:rPr lang="en-US" sz="1200" b="1" dirty="0" smtClean="0">
                <a:latin typeface="Segoe UI Light" panose="020B0502040204020203" pitchFamily="34" charset="0"/>
                <a:cs typeface="Segoe UI Light" panose="020B0502040204020203" pitchFamily="34" charset="0"/>
              </a:rPr>
              <a:t>)</a:t>
            </a:r>
            <a:endParaRPr lang="el-GR" sz="1200" b="1" dirty="0">
              <a:latin typeface="Segoe UI Light" panose="020B0502040204020203" pitchFamily="34" charset="0"/>
              <a:cs typeface="Segoe UI Light" panose="020B0502040204020203" pitchFamily="34" charset="0"/>
            </a:endParaRPr>
          </a:p>
        </p:txBody>
      </p:sp>
      <p:sp>
        <p:nvSpPr>
          <p:cNvPr id="13" name="Content Placeholder 2"/>
          <p:cNvSpPr txBox="1">
            <a:spLocks/>
          </p:cNvSpPr>
          <p:nvPr/>
        </p:nvSpPr>
        <p:spPr>
          <a:xfrm>
            <a:off x="600076" y="2599414"/>
            <a:ext cx="2714625" cy="404779"/>
          </a:xfrm>
          <a:prstGeom prst="rect">
            <a:avLst/>
          </a:prstGeom>
        </p:spPr>
        <p:txBody>
          <a:bodyPr vert="horz" lIns="68580" tIns="34290" rIns="68580" bIns="3429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bg-BG" sz="1200" b="1" dirty="0" smtClean="0"/>
              <a:t>Дали попълването е задължителноили условно</a:t>
            </a:r>
            <a:endParaRPr lang="el-GR" sz="1200" b="1" dirty="0"/>
          </a:p>
        </p:txBody>
      </p:sp>
      <p:sp>
        <p:nvSpPr>
          <p:cNvPr id="14" name="Content Placeholder 2"/>
          <p:cNvSpPr txBox="1">
            <a:spLocks/>
          </p:cNvSpPr>
          <p:nvPr/>
        </p:nvSpPr>
        <p:spPr>
          <a:xfrm>
            <a:off x="600076" y="3912396"/>
            <a:ext cx="2714625" cy="583405"/>
          </a:xfrm>
          <a:prstGeom prst="rect">
            <a:avLst/>
          </a:prstGeom>
        </p:spPr>
        <p:txBody>
          <a:bodyPr vert="horz" lIns="68580" tIns="34290" rIns="68580" bIns="34290" rtlCol="0">
            <a:normAutofit fontScale="85000" lnSpcReduction="10000"/>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u-RU" sz="1200" b="1" dirty="0"/>
              <a:t>какъв тип данни се изискват (предварително кодиран списък? Дата и час? Номер?)  </a:t>
            </a:r>
            <a:r>
              <a:rPr lang="ru-RU" sz="1200" b="1" dirty="0" smtClean="0"/>
              <a:t>И дентификатор</a:t>
            </a:r>
            <a:r>
              <a:rPr lang="ru-RU" sz="1200" b="1" dirty="0"/>
              <a:t>? Показва продължителността?</a:t>
            </a:r>
            <a:endParaRPr lang="el-GR" sz="1200" b="1" dirty="0"/>
          </a:p>
        </p:txBody>
      </p:sp>
      <p:sp>
        <p:nvSpPr>
          <p:cNvPr id="15" name="Oval 14"/>
          <p:cNvSpPr/>
          <p:nvPr/>
        </p:nvSpPr>
        <p:spPr>
          <a:xfrm>
            <a:off x="4339069" y="166467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6" name="Oval 15"/>
          <p:cNvSpPr/>
          <p:nvPr/>
        </p:nvSpPr>
        <p:spPr>
          <a:xfrm>
            <a:off x="3505200" y="4319591"/>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7" name="Oval 16"/>
          <p:cNvSpPr/>
          <p:nvPr/>
        </p:nvSpPr>
        <p:spPr>
          <a:xfrm>
            <a:off x="6039712" y="1658545"/>
            <a:ext cx="2408963"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314701" y="1190141"/>
            <a:ext cx="4854444" cy="3377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88269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p:cTn id="4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
                                            <p:txEl>
                                              <p:pRg st="0" end="0"/>
                                            </p:txEl>
                                          </p:spTgt>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Effect transition="in" filter="fade">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500" fill="hold"/>
                                        <p:tgtEl>
                                          <p:spTgt spid="14"/>
                                        </p:tgtEl>
                                        <p:attrNameLst>
                                          <p:attrName>ppt_w</p:attrName>
                                        </p:attrNameLst>
                                      </p:cBhvr>
                                      <p:tavLst>
                                        <p:tav tm="0">
                                          <p:val>
                                            <p:fltVal val="0"/>
                                          </p:val>
                                        </p:tav>
                                        <p:tav tm="100000">
                                          <p:val>
                                            <p:strVal val="#ppt_w"/>
                                          </p:val>
                                        </p:tav>
                                      </p:tavLst>
                                    </p:anim>
                                    <p:anim calcmode="lin" valueType="num">
                                      <p:cBhvr>
                                        <p:cTn id="78" dur="500" fill="hold"/>
                                        <p:tgtEl>
                                          <p:spTgt spid="14"/>
                                        </p:tgtEl>
                                        <p:attrNameLst>
                                          <p:attrName>ppt_h</p:attrName>
                                        </p:attrNameLst>
                                      </p:cBhvr>
                                      <p:tavLst>
                                        <p:tav tm="0">
                                          <p:val>
                                            <p:fltVal val="0"/>
                                          </p:val>
                                        </p:tav>
                                        <p:tav tm="100000">
                                          <p:val>
                                            <p:strVal val="#ppt_h"/>
                                          </p:val>
                                        </p:tav>
                                      </p:tavLst>
                                    </p:anim>
                                    <p:animEffect transition="in" filter="fade">
                                      <p:cBhvr>
                                        <p:cTn id="7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animBg="1"/>
      <p:bldP spid="10" grpId="0"/>
      <p:bldP spid="11" grpId="0"/>
      <p:bldP spid="12" grpId="0"/>
      <p:bldP spid="13" grpId="0"/>
      <p:bldP spid="14" grpId="0"/>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DE_R4 </a:t>
            </a:r>
            <a:r>
              <a:rPr lang="bg-BG" dirty="0" smtClean="0"/>
              <a:t>Източник на информация </a:t>
            </a:r>
            <a:r>
              <a:rPr lang="en-US" dirty="0" smtClean="0">
                <a:solidFill>
                  <a:srgbClr val="FF0000"/>
                </a:solidFill>
                <a:latin typeface="Segoe UI Light" panose="020B0502040204020203" pitchFamily="34" charset="0"/>
                <a:cs typeface="Segoe UI Light" panose="020B0502040204020203" pitchFamily="34" charset="0"/>
              </a:rPr>
              <a:t>(</a:t>
            </a:r>
            <a:r>
              <a:rPr lang="bg-BG" dirty="0" smtClean="0">
                <a:solidFill>
                  <a:srgbClr val="FF0000"/>
                </a:solidFill>
                <a:latin typeface="Segoe UI Light" panose="020B0502040204020203" pitchFamily="34" charset="0"/>
                <a:cs typeface="Segoe UI Light" panose="020B0502040204020203" pitchFamily="34" charset="0"/>
              </a:rPr>
              <a:t>стр. </a:t>
            </a:r>
            <a:r>
              <a:rPr lang="en-US" dirty="0" smtClean="0">
                <a:solidFill>
                  <a:srgbClr val="FF0000"/>
                </a:solidFill>
                <a:latin typeface="Segoe UI Light" panose="020B0502040204020203" pitchFamily="34" charset="0"/>
                <a:cs typeface="Segoe UI Light" panose="020B0502040204020203" pitchFamily="34" charset="0"/>
              </a:rPr>
              <a:t>25)</a:t>
            </a:r>
            <a:endParaRPr lang="el-GR" dirty="0">
              <a:solidFill>
                <a:srgbClr val="FF0000"/>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50" y="1369219"/>
            <a:ext cx="2688647" cy="3263504"/>
          </a:xfrm>
        </p:spPr>
        <p:txBody>
          <a:bodyPr>
            <a:normAutofit/>
          </a:bodyPr>
          <a:lstStyle/>
          <a:p>
            <a:r>
              <a:rPr lang="bg-BG" b="1" dirty="0" smtClean="0"/>
              <a:t>Тип данни,необходими за </a:t>
            </a:r>
            <a:r>
              <a:rPr lang="en-US" b="1" dirty="0" smtClean="0"/>
              <a:t>DE_R4</a:t>
            </a:r>
            <a:r>
              <a:rPr lang="en-US" dirty="0" smtClean="0"/>
              <a:t>: </a:t>
            </a:r>
          </a:p>
          <a:p>
            <a:pPr marL="272654" lvl="1" indent="0">
              <a:buNone/>
            </a:pPr>
            <a:r>
              <a:rPr lang="bg-BG" sz="2100" b="1" dirty="0" smtClean="0">
                <a:solidFill>
                  <a:schemeClr val="accent1"/>
                </a:solidFill>
              </a:rPr>
              <a:t>Записът </a:t>
            </a:r>
            <a:r>
              <a:rPr lang="bg-BG" sz="2100" dirty="0" smtClean="0"/>
              <a:t>е базиран на единичен избор от възможните стойности в </a:t>
            </a:r>
            <a:r>
              <a:rPr lang="bg-BG" sz="2100" dirty="0">
                <a:solidFill>
                  <a:schemeClr val="accent1"/>
                </a:solidFill>
              </a:rPr>
              <a:t>прекодирания </a:t>
            </a:r>
            <a:r>
              <a:rPr lang="bg-BG" sz="2100" dirty="0" smtClean="0">
                <a:solidFill>
                  <a:schemeClr val="accent1"/>
                </a:solidFill>
              </a:rPr>
              <a:t>списък</a:t>
            </a:r>
            <a:endParaRPr lang="en-US" dirty="0" smtClean="0"/>
          </a:p>
          <a:p>
            <a:r>
              <a:rPr lang="bg-BG" dirty="0" smtClean="0"/>
              <a:t>Стр. </a:t>
            </a:r>
            <a:r>
              <a:rPr lang="bg-BG" dirty="0" smtClean="0">
                <a:solidFill>
                  <a:srgbClr val="FF0000"/>
                </a:solidFill>
              </a:rPr>
              <a:t>3</a:t>
            </a:r>
            <a:r>
              <a:rPr lang="en-US" dirty="0" smtClean="0">
                <a:solidFill>
                  <a:srgbClr val="FF0000"/>
                </a:solidFill>
              </a:rPr>
              <a:t>8-</a:t>
            </a:r>
            <a:r>
              <a:rPr lang="bg-BG" dirty="0" smtClean="0">
                <a:solidFill>
                  <a:srgbClr val="FF0000"/>
                </a:solidFill>
              </a:rPr>
              <a:t>3</a:t>
            </a:r>
            <a:r>
              <a:rPr lang="en-US" dirty="0" smtClean="0">
                <a:solidFill>
                  <a:srgbClr val="FF0000"/>
                </a:solidFill>
              </a:rPr>
              <a:t>9</a:t>
            </a:r>
            <a:endParaRPr lang="el-GR" dirty="0">
              <a:solidFill>
                <a:srgbClr val="FF0000"/>
              </a:solidFill>
            </a:endParaRPr>
          </a:p>
        </p:txBody>
      </p:sp>
      <p:pic>
        <p:nvPicPr>
          <p:cNvPr id="1028"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691215" y="1175657"/>
            <a:ext cx="5293705" cy="36757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2810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9145" y="254796"/>
            <a:ext cx="3738130" cy="892970"/>
          </a:xfrm>
        </p:spPr>
        <p:txBody>
          <a:bodyPr>
            <a:normAutofit/>
          </a:bodyPr>
          <a:lstStyle/>
          <a:p>
            <a:r>
              <a:rPr lang="bg-BG" sz="2100" b="1" dirty="0" smtClean="0">
                <a:solidFill>
                  <a:schemeClr val="accent1"/>
                </a:solidFill>
              </a:rPr>
              <a:t>Описание на </a:t>
            </a:r>
            <a:r>
              <a:rPr lang="en-US" sz="2100" b="1" dirty="0" smtClean="0">
                <a:solidFill>
                  <a:schemeClr val="accent1"/>
                </a:solidFill>
              </a:rPr>
              <a:t>DE_R4 </a:t>
            </a:r>
            <a:r>
              <a:rPr lang="bg-BG" sz="2100" b="1" dirty="0" smtClean="0">
                <a:solidFill>
                  <a:schemeClr val="accent1"/>
                </a:solidFill>
              </a:rPr>
              <a:t>Възможни стойности</a:t>
            </a:r>
            <a:endParaRPr lang="el-GR" sz="2100" dirty="0">
              <a:solidFill>
                <a:schemeClr val="accent1"/>
              </a:solidFill>
            </a:endParaRPr>
          </a:p>
        </p:txBody>
      </p:sp>
      <p:sp>
        <p:nvSpPr>
          <p:cNvPr id="3" name="Content Placeholder 2"/>
          <p:cNvSpPr>
            <a:spLocks noGrp="1"/>
          </p:cNvSpPr>
          <p:nvPr>
            <p:ph idx="1"/>
          </p:nvPr>
        </p:nvSpPr>
        <p:spPr>
          <a:xfrm>
            <a:off x="628651" y="1369219"/>
            <a:ext cx="3400425" cy="373856"/>
          </a:xfrm>
        </p:spPr>
        <p:txBody>
          <a:bodyPr>
            <a:normAutofit/>
          </a:bodyPr>
          <a:lstStyle/>
          <a:p>
            <a:r>
              <a:rPr lang="bg-BG" sz="1700" dirty="0" smtClean="0">
                <a:solidFill>
                  <a:schemeClr val="accent1"/>
                </a:solidFill>
              </a:rPr>
              <a:t>Дефиниция на </a:t>
            </a:r>
            <a:r>
              <a:rPr lang="en-US" sz="1700" dirty="0" smtClean="0"/>
              <a:t>DE_R4</a:t>
            </a:r>
          </a:p>
          <a:p>
            <a:endParaRPr lang="el-GR" sz="1700" dirty="0"/>
          </a:p>
          <a:p>
            <a:endParaRPr lang="el-GR" sz="1700" dirty="0"/>
          </a:p>
        </p:txBody>
      </p:sp>
      <p:sp>
        <p:nvSpPr>
          <p:cNvPr id="6" name="Rectangle 5"/>
          <p:cNvSpPr/>
          <p:nvPr/>
        </p:nvSpPr>
        <p:spPr>
          <a:xfrm>
            <a:off x="628650" y="327337"/>
            <a:ext cx="3943350" cy="941796"/>
          </a:xfrm>
          <a:prstGeom prst="rect">
            <a:avLst/>
          </a:prstGeom>
        </p:spPr>
        <p:txBody>
          <a:bodyPr wrap="square" lIns="68580" tIns="34290" rIns="68580" bIns="34290">
            <a:spAutoFit/>
          </a:bodyPr>
          <a:lstStyle/>
          <a:p>
            <a:pPr algn="r" defTabSz="685783">
              <a:lnSpc>
                <a:spcPct val="90000"/>
              </a:lnSpc>
              <a:spcBef>
                <a:spcPct val="0"/>
              </a:spcBef>
            </a:pPr>
            <a:r>
              <a:rPr lang="bg-BG" sz="2100" b="1" dirty="0" smtClean="0">
                <a:solidFill>
                  <a:schemeClr val="accent1"/>
                </a:solidFill>
                <a:latin typeface="Segoe UI Black" panose="020B0A02040204020203" pitchFamily="34" charset="0"/>
                <a:ea typeface="Segoe UI Black" panose="020B0A02040204020203" pitchFamily="34" charset="0"/>
                <a:cs typeface="+mj-cs"/>
              </a:rPr>
              <a:t>ЧАСТ</a:t>
            </a:r>
            <a:r>
              <a:rPr lang="en-US" sz="2100" b="1" dirty="0" smtClean="0">
                <a:solidFill>
                  <a:schemeClr val="accent1"/>
                </a:solidFill>
                <a:latin typeface="Segoe UI Black" panose="020B0A02040204020203" pitchFamily="34" charset="0"/>
                <a:ea typeface="Segoe UI Black" panose="020B0A02040204020203" pitchFamily="34" charset="0"/>
                <a:cs typeface="+mj-cs"/>
              </a:rPr>
              <a:t> 3 </a:t>
            </a:r>
            <a:r>
              <a:rPr lang="en-US" sz="2100" dirty="0" smtClean="0">
                <a:latin typeface="Segoe UI Light" panose="020B0502040204020203" pitchFamily="34" charset="0"/>
                <a:cs typeface="Segoe UI Light" panose="020B0502040204020203" pitchFamily="34" charset="0"/>
              </a:rPr>
              <a:t>(CAN-MDS </a:t>
            </a:r>
            <a:r>
              <a:rPr lang="bg-BG" sz="2100" dirty="0" smtClean="0">
                <a:latin typeface="Segoe UI Light" panose="020B0502040204020203" pitchFamily="34" charset="0"/>
                <a:cs typeface="Segoe UI Light" panose="020B0502040204020203" pitchFamily="34" charset="0"/>
              </a:rPr>
              <a:t>Речник на данните</a:t>
            </a:r>
            <a:r>
              <a:rPr lang="en-US" sz="2100" dirty="0" smtClean="0">
                <a:latin typeface="Segoe UI Light" panose="020B0502040204020203" pitchFamily="34" charset="0"/>
                <a:cs typeface="Segoe UI Light" panose="020B0502040204020203" pitchFamily="34" charset="0"/>
              </a:rPr>
              <a:t>; </a:t>
            </a:r>
            <a:r>
              <a:rPr lang="bg-BG" sz="2100" dirty="0" smtClean="0">
                <a:latin typeface="Segoe UI Light" panose="020B0502040204020203" pitchFamily="34" charset="0"/>
                <a:cs typeface="Segoe UI Light" panose="020B0502040204020203" pitchFamily="34" charset="0"/>
              </a:rPr>
              <a:t>Термини</a:t>
            </a:r>
            <a:r>
              <a:rPr lang="en-US" sz="2100" dirty="0" smtClean="0">
                <a:latin typeface="Segoe UI Light" panose="020B0502040204020203" pitchFamily="34" charset="0"/>
                <a:cs typeface="Segoe UI Light" panose="020B0502040204020203" pitchFamily="34" charset="0"/>
              </a:rPr>
              <a:t> </a:t>
            </a:r>
            <a:r>
              <a:rPr lang="en-US" sz="2100" dirty="0">
                <a:latin typeface="Segoe UI Light" panose="020B0502040204020203" pitchFamily="34" charset="0"/>
                <a:cs typeface="Segoe UI Light" panose="020B0502040204020203" pitchFamily="34" charset="0"/>
              </a:rPr>
              <a:t>&amp; </a:t>
            </a:r>
            <a:r>
              <a:rPr lang="bg-BG" sz="2100" dirty="0" smtClean="0">
                <a:latin typeface="Segoe UI Light" panose="020B0502040204020203" pitchFamily="34" charset="0"/>
                <a:cs typeface="Segoe UI Light" panose="020B0502040204020203" pitchFamily="34" charset="0"/>
              </a:rPr>
              <a:t>Дефиниции</a:t>
            </a:r>
            <a:r>
              <a:rPr lang="en-US" sz="2100" dirty="0" smtClean="0">
                <a:latin typeface="Segoe UI Light" panose="020B0502040204020203" pitchFamily="34" charset="0"/>
                <a:cs typeface="Segoe UI Light" panose="020B0502040204020203" pitchFamily="34" charset="0"/>
              </a:rPr>
              <a:t>)</a:t>
            </a:r>
            <a:endParaRPr lang="el-GR" sz="2100" dirty="0">
              <a:latin typeface="Segoe UI Light" panose="020B0502040204020203" pitchFamily="34" charset="0"/>
              <a:cs typeface="Segoe UI Light" panose="020B0502040204020203" pitchFamily="34" charset="0"/>
            </a:endParaRPr>
          </a:p>
        </p:txBody>
      </p:sp>
      <p:sp>
        <p:nvSpPr>
          <p:cNvPr id="7" name="Rectangle 6"/>
          <p:cNvSpPr/>
          <p:nvPr/>
        </p:nvSpPr>
        <p:spPr>
          <a:xfrm>
            <a:off x="190005" y="2710311"/>
            <a:ext cx="3786562" cy="1011046"/>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ru-RU" sz="1700" dirty="0">
                <a:solidFill>
                  <a:schemeClr val="accent1"/>
                </a:solidFill>
                <a:latin typeface="Segoe UI Light" panose="020B0502040204020203" pitchFamily="34" charset="0"/>
                <a:cs typeface="Segoe UI Light" panose="020B0502040204020203" pitchFamily="34" charset="0"/>
              </a:rPr>
              <a:t>Специфични термини, </a:t>
            </a:r>
            <a:r>
              <a:rPr lang="ru-RU" sz="1700" dirty="0">
                <a:latin typeface="Segoe UI Light" panose="020B0502040204020203" pitchFamily="34" charset="0"/>
                <a:cs typeface="Segoe UI Light" panose="020B0502040204020203" pitchFamily="34" charset="0"/>
              </a:rPr>
              <a:t>изискващи допълнителни обяснения, са посочени с удебелен шрифт и описани в част ii</a:t>
            </a:r>
            <a:endParaRPr lang="el-GR" sz="1700" dirty="0">
              <a:latin typeface="Segoe UI Light" panose="020B0502040204020203" pitchFamily="34" charset="0"/>
              <a:cs typeface="Segoe UI Light" panose="020B0502040204020203" pitchFamily="34" charset="0"/>
            </a:endParaRPr>
          </a:p>
        </p:txBody>
      </p:sp>
      <p:sp>
        <p:nvSpPr>
          <p:cNvPr id="12" name="Right Arrow 11"/>
          <p:cNvSpPr/>
          <p:nvPr/>
        </p:nvSpPr>
        <p:spPr>
          <a:xfrm>
            <a:off x="4572000" y="438150"/>
            <a:ext cx="381000" cy="4353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a:p>
        </p:txBody>
      </p:sp>
      <p:sp>
        <p:nvSpPr>
          <p:cNvPr id="13" name="Content Placeholder 2"/>
          <p:cNvSpPr txBox="1">
            <a:spLocks/>
          </p:cNvSpPr>
          <p:nvPr/>
        </p:nvSpPr>
        <p:spPr>
          <a:xfrm>
            <a:off x="628651" y="2142302"/>
            <a:ext cx="3400425" cy="390934"/>
          </a:xfrm>
          <a:prstGeom prst="rect">
            <a:avLst/>
          </a:prstGeom>
        </p:spPr>
        <p:txBody>
          <a:bodyPr vert="horz" lIns="68580" tIns="34290" rIns="68580" bIns="34290" rtlCol="0">
            <a:normAutofit fontScale="85000" lnSpcReduction="20000"/>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DE_R4 </a:t>
            </a:r>
            <a:r>
              <a:rPr lang="bg-BG" sz="1700" dirty="0" smtClean="0">
                <a:solidFill>
                  <a:schemeClr val="accent1"/>
                </a:solidFill>
              </a:rPr>
              <a:t>Описание на възможните стойности</a:t>
            </a:r>
            <a:endParaRPr lang="en-US" sz="1700" dirty="0" smtClean="0">
              <a:solidFill>
                <a:schemeClr val="accent1"/>
              </a:solidFill>
            </a:endParaRPr>
          </a:p>
          <a:p>
            <a:endParaRPr lang="el-GR" sz="1700" dirty="0" smtClean="0"/>
          </a:p>
          <a:p>
            <a:endParaRPr lang="el-GR" sz="1700" dirty="0"/>
          </a:p>
        </p:txBody>
      </p:sp>
      <p:sp>
        <p:nvSpPr>
          <p:cNvPr id="14" name="Rectangle 13"/>
          <p:cNvSpPr/>
          <p:nvPr/>
        </p:nvSpPr>
        <p:spPr>
          <a:xfrm>
            <a:off x="190005" y="3756456"/>
            <a:ext cx="3347918" cy="540148"/>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bg-BG" sz="1700" dirty="0" smtClean="0">
                <a:solidFill>
                  <a:schemeClr val="accent1"/>
                </a:solidFill>
                <a:latin typeface="Segoe UI Light" panose="020B0502040204020203" pitchFamily="34" charset="0"/>
                <a:cs typeface="Segoe UI Light" panose="020B0502040204020203" pitchFamily="34" charset="0"/>
              </a:rPr>
              <a:t>Дефиниции на термините от  </a:t>
            </a:r>
            <a:r>
              <a:rPr lang="en-US" sz="1700" dirty="0" smtClean="0">
                <a:solidFill>
                  <a:schemeClr val="accent1"/>
                </a:solidFill>
                <a:latin typeface="Segoe UI Light" panose="020B0502040204020203" pitchFamily="34" charset="0"/>
                <a:cs typeface="Segoe UI Light" panose="020B0502040204020203" pitchFamily="34" charset="0"/>
              </a:rPr>
              <a:t>CAN-MDS</a:t>
            </a:r>
            <a:r>
              <a:rPr lang="bg-BG" sz="1700" dirty="0" smtClean="0">
                <a:solidFill>
                  <a:schemeClr val="accent1"/>
                </a:solidFill>
                <a:latin typeface="Segoe UI Light" panose="020B0502040204020203" pitchFamily="34" charset="0"/>
                <a:cs typeface="Segoe UI Light" panose="020B0502040204020203" pitchFamily="34" charset="0"/>
              </a:rPr>
              <a:t> </a:t>
            </a:r>
            <a:r>
              <a:rPr lang="bg-BG" sz="1700" dirty="0" smtClean="0">
                <a:latin typeface="Segoe UI Light" panose="020B0502040204020203" pitchFamily="34" charset="0"/>
                <a:cs typeface="Segoe UI Light" panose="020B0502040204020203" pitchFamily="34" charset="0"/>
              </a:rPr>
              <a:t>(по азбучен ред)</a:t>
            </a:r>
            <a:endParaRPr lang="el-GR" sz="1700" dirty="0">
              <a:latin typeface="Segoe UI Light" panose="020B0502040204020203" pitchFamily="34" charset="0"/>
              <a:cs typeface="Segoe UI Light" panose="020B0502040204020203" pitchFamily="34" charset="0"/>
            </a:endParaRPr>
          </a:p>
        </p:txBody>
      </p:sp>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845937" y="1150377"/>
            <a:ext cx="5105309" cy="34135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2423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P spid="12"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69218"/>
            <a:ext cx="7886700" cy="3263504"/>
          </a:xfrm>
        </p:spPr>
        <p:txBody>
          <a:bodyPr/>
          <a:lstStyle/>
          <a:p>
            <a:endParaRPr lang="en-US" sz="3000" b="1" dirty="0" smtClean="0"/>
          </a:p>
          <a:p>
            <a:endParaRPr lang="en-US" sz="3000" b="1" dirty="0"/>
          </a:p>
          <a:p>
            <a:pPr marL="404813" indent="-404813"/>
            <a:r>
              <a:rPr lang="bg-BG" sz="3000" b="1" dirty="0" smtClean="0"/>
              <a:t>Ясно ли е как да се използва Ръководството за оператори</a:t>
            </a:r>
            <a:r>
              <a:rPr lang="en-US" sz="3000" b="1" dirty="0" smtClean="0"/>
              <a:t>?</a:t>
            </a:r>
            <a:endParaRPr lang="en-US" b="1" dirty="0" smtClean="0"/>
          </a:p>
          <a:p>
            <a:pPr marL="0" indent="0">
              <a:buNone/>
            </a:pPr>
            <a:endParaRPr lang="el-GR" dirty="0"/>
          </a:p>
        </p:txBody>
      </p:sp>
    </p:spTree>
    <p:extLst>
      <p:ext uri="{BB962C8B-B14F-4D97-AF65-F5344CB8AC3E}">
        <p14:creationId xmlns="" xmlns:p14="http://schemas.microsoft.com/office/powerpoint/2010/main" val="31817841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57" y="2257768"/>
            <a:ext cx="7886700" cy="892970"/>
          </a:xfrm>
        </p:spPr>
        <p:txBody>
          <a:bodyPr>
            <a:normAutofit fontScale="90000"/>
          </a:bodyPr>
          <a:lstStyle/>
          <a:p>
            <a:r>
              <a:rPr lang="bg-BG" dirty="0" smtClean="0"/>
              <a:t>Други компоненти на Инструментариума на </a:t>
            </a:r>
            <a:r>
              <a:rPr lang="en-US" dirty="0" smtClean="0"/>
              <a:t>CAN-MDS</a:t>
            </a:r>
            <a:br>
              <a:rPr lang="en-US" dirty="0" smtClean="0"/>
            </a:br>
            <a:r>
              <a:rPr lang="bg-BG" i="1" dirty="0" smtClean="0"/>
              <a:t>Накратко</a:t>
            </a:r>
            <a:endParaRPr lang="en-US" dirty="0"/>
          </a:p>
        </p:txBody>
      </p:sp>
      <p:sp>
        <p:nvSpPr>
          <p:cNvPr id="3" name="Rectangle 2"/>
          <p:cNvSpPr/>
          <p:nvPr/>
        </p:nvSpPr>
        <p:spPr>
          <a:xfrm>
            <a:off x="628650" y="4269878"/>
            <a:ext cx="7967230" cy="300083"/>
          </a:xfrm>
          <a:prstGeom prst="rect">
            <a:avLst/>
          </a:prstGeom>
        </p:spPr>
        <p:txBody>
          <a:bodyPr wrap="square" lIns="68580" tIns="34290" rIns="68580" bIns="34290">
            <a:spAutoFit/>
          </a:bodyPr>
          <a:lstStyle/>
          <a:p>
            <a:r>
              <a:rPr lang="bg-BG" sz="1500" dirty="0" smtClean="0">
                <a:solidFill>
                  <a:srgbClr val="FF0000"/>
                </a:solidFill>
              </a:rPr>
              <a:t>Ще бъдат представени подробно в следващите презентации</a:t>
            </a:r>
            <a:endParaRPr lang="en-US" sz="1500"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3568841409"/>
              </p:ext>
            </p:extLst>
          </p:nvPr>
        </p:nvGraphicFramePr>
        <p:xfrm>
          <a:off x="3024426" y="1240404"/>
          <a:ext cx="6952543" cy="3634355"/>
        </p:xfrm>
        <a:graphic>
          <a:graphicData uri="http://schemas.openxmlformats.org/drawingml/2006/table">
            <a:tbl>
              <a:tblPr/>
              <a:tblGrid>
                <a:gridCol w="6952543"/>
              </a:tblGrid>
              <a:tr h="3634355">
                <a:tc>
                  <a:txBody>
                    <a:bodyPr/>
                    <a:lstStyle/>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1</a:t>
                      </a:r>
                      <a:r>
                        <a:rPr lang="bg-BG" sz="2100" b="1" dirty="0" smtClean="0">
                          <a:latin typeface="Segoe UI Light" panose="020B0502040204020203" pitchFamily="34" charset="0"/>
                          <a:ea typeface="Times New Roman"/>
                          <a:cs typeface="Segoe UI Light" panose="020B0502040204020203" pitchFamily="34" charset="0"/>
                        </a:rPr>
                        <a:t>.</a:t>
                      </a:r>
                      <a:r>
                        <a:rPr lang="el-GR" sz="2100" b="1" dirty="0" smtClean="0">
                          <a:latin typeface="Segoe UI Light" panose="020B0502040204020203" pitchFamily="34" charset="0"/>
                          <a:ea typeface="Times New Roman"/>
                          <a:cs typeface="Segoe UI Light" panose="020B0502040204020203" pitchFamily="34" charset="0"/>
                        </a:rPr>
                        <a:t> </a:t>
                      </a:r>
                      <a:r>
                        <a:rPr lang="bg-BG" sz="2100" b="1" dirty="0" smtClean="0">
                          <a:latin typeface="Segoe UI Light" panose="020B0502040204020203" pitchFamily="34" charset="0"/>
                          <a:ea typeface="Times New Roman"/>
                          <a:cs typeface="Segoe UI Light" panose="020B0502040204020203" pitchFamily="34" charset="0"/>
                        </a:rPr>
                        <a:t>Обосновка</a:t>
                      </a:r>
                      <a:endParaRPr lang="el-GR" sz="21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2</a:t>
                      </a:r>
                      <a:r>
                        <a:rPr lang="bg-BG" sz="2100" b="1" dirty="0" smtClean="0">
                          <a:latin typeface="Segoe UI Light" panose="020B0502040204020203" pitchFamily="34" charset="0"/>
                          <a:ea typeface="Times New Roman"/>
                          <a:cs typeface="Segoe UI Light" panose="020B0502040204020203" pitchFamily="34" charset="0"/>
                        </a:rPr>
                        <a:t>.</a:t>
                      </a:r>
                      <a:r>
                        <a:rPr lang="el-GR" sz="2100" b="1" dirty="0" smtClean="0">
                          <a:latin typeface="Segoe UI Light" panose="020B0502040204020203" pitchFamily="34" charset="0"/>
                          <a:ea typeface="Times New Roman"/>
                          <a:cs typeface="Segoe UI Light" panose="020B0502040204020203" pitchFamily="34" charset="0"/>
                        </a:rPr>
                        <a:t> </a:t>
                      </a:r>
                      <a:r>
                        <a:rPr lang="bg-BG" sz="2100" b="1" dirty="0" smtClean="0">
                          <a:latin typeface="Segoe UI Light" panose="020B0502040204020203" pitchFamily="34" charset="0"/>
                          <a:ea typeface="Times New Roman"/>
                          <a:cs typeface="Segoe UI Light" panose="020B0502040204020203" pitchFamily="34" charset="0"/>
                        </a:rPr>
                        <a:t>Цел</a:t>
                      </a:r>
                      <a:endParaRPr lang="el-GR" sz="21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3</a:t>
                      </a:r>
                      <a:r>
                        <a:rPr lang="bg-BG" sz="2100" b="1" dirty="0" smtClean="0">
                          <a:latin typeface="Segoe UI Light" panose="020B0502040204020203" pitchFamily="34" charset="0"/>
                          <a:ea typeface="Times New Roman"/>
                          <a:cs typeface="Segoe UI Light" panose="020B0502040204020203" pitchFamily="34" charset="0"/>
                        </a:rPr>
                        <a:t>.</a:t>
                      </a:r>
                      <a:r>
                        <a:rPr lang="el-GR" sz="2100" b="1" dirty="0" smtClean="0">
                          <a:latin typeface="Segoe UI Light" panose="020B0502040204020203" pitchFamily="34" charset="0"/>
                          <a:ea typeface="Times New Roman"/>
                          <a:cs typeface="Segoe UI Light" panose="020B0502040204020203" pitchFamily="34" charset="0"/>
                        </a:rPr>
                        <a:t> </a:t>
                      </a:r>
                      <a:r>
                        <a:rPr lang="bg-BG" sz="2100" b="1" dirty="0" smtClean="0">
                          <a:latin typeface="Segoe UI Light" panose="020B0502040204020203" pitchFamily="34" charset="0"/>
                          <a:ea typeface="Times New Roman"/>
                          <a:cs typeface="Segoe UI Light" panose="020B0502040204020203" pitchFamily="34" charset="0"/>
                        </a:rPr>
                        <a:t>Приложимост</a:t>
                      </a:r>
                      <a:endParaRPr lang="el-GR" sz="21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4</a:t>
                      </a:r>
                      <a:r>
                        <a:rPr lang="bg-BG" sz="2100" b="1" dirty="0" smtClean="0">
                          <a:latin typeface="Segoe UI Light" panose="020B0502040204020203" pitchFamily="34" charset="0"/>
                          <a:ea typeface="Times New Roman"/>
                          <a:cs typeface="Segoe UI Light" panose="020B0502040204020203" pitchFamily="34" charset="0"/>
                        </a:rPr>
                        <a:t>.</a:t>
                      </a:r>
                      <a:r>
                        <a:rPr lang="el-GR" sz="2100" b="1" dirty="0" smtClean="0">
                          <a:latin typeface="Segoe UI Light" panose="020B0502040204020203" pitchFamily="34" charset="0"/>
                          <a:ea typeface="Times New Roman"/>
                          <a:cs typeface="Segoe UI Light" panose="020B0502040204020203" pitchFamily="34" charset="0"/>
                        </a:rPr>
                        <a:t> </a:t>
                      </a:r>
                      <a:r>
                        <a:rPr lang="bg-BG" sz="2100" b="1" dirty="0" smtClean="0">
                          <a:latin typeface="Segoe UI Light" panose="020B0502040204020203" pitchFamily="34" charset="0"/>
                          <a:ea typeface="Times New Roman"/>
                          <a:cs typeface="Segoe UI Light" panose="020B0502040204020203" pitchFamily="34" charset="0"/>
                        </a:rPr>
                        <a:t>Източници</a:t>
                      </a:r>
                      <a:endParaRPr lang="el-GR" sz="2100" b="1" dirty="0">
                        <a:latin typeface="Segoe UI Light" panose="020B0502040204020203" pitchFamily="34" charset="0"/>
                        <a:ea typeface="Times New Roman"/>
                        <a:cs typeface="Segoe UI Light" panose="020B0502040204020203" pitchFamily="34" charset="0"/>
                      </a:endParaRPr>
                    </a:p>
                    <a:p>
                      <a:pPr marL="180975" indent="-180975">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5</a:t>
                      </a:r>
                      <a:r>
                        <a:rPr lang="bg-BG" sz="2100" b="1" dirty="0" smtClean="0">
                          <a:latin typeface="Segoe UI Light" panose="020B0502040204020203" pitchFamily="34" charset="0"/>
                          <a:ea typeface="Times New Roman"/>
                          <a:cs typeface="Segoe UI Light" panose="020B0502040204020203" pitchFamily="34" charset="0"/>
                        </a:rPr>
                        <a:t>.</a:t>
                      </a:r>
                      <a:r>
                        <a:rPr lang="el-GR" sz="2100" b="1" dirty="0" smtClean="0">
                          <a:latin typeface="Segoe UI Light" panose="020B0502040204020203" pitchFamily="34" charset="0"/>
                          <a:ea typeface="Times New Roman"/>
                          <a:cs typeface="Segoe UI Light" panose="020B0502040204020203" pitchFamily="34" charset="0"/>
                        </a:rPr>
                        <a:t> </a:t>
                      </a:r>
                      <a:r>
                        <a:rPr lang="bg-BG" sz="2100" b="1" dirty="0" smtClean="0">
                          <a:latin typeface="Segoe UI Light" panose="020B0502040204020203" pitchFamily="34" charset="0"/>
                          <a:ea typeface="Times New Roman"/>
                          <a:cs typeface="Segoe UI Light" panose="020B0502040204020203" pitchFamily="34" charset="0"/>
                        </a:rPr>
                        <a:t>Критерии за допустимост при въвеждане на </a:t>
                      </a:r>
                    </a:p>
                    <a:p>
                      <a:pPr marL="180975" indent="-180975">
                        <a:lnSpc>
                          <a:spcPct val="100000"/>
                        </a:lnSpc>
                        <a:spcAft>
                          <a:spcPts val="600"/>
                        </a:spcAft>
                      </a:pPr>
                      <a:r>
                        <a:rPr lang="bg-BG" sz="2100" b="1" dirty="0" smtClean="0">
                          <a:latin typeface="Segoe UI Light" panose="020B0502040204020203" pitchFamily="34" charset="0"/>
                          <a:ea typeface="Times New Roman"/>
                          <a:cs typeface="Segoe UI Light" panose="020B0502040204020203" pitchFamily="34" charset="0"/>
                        </a:rPr>
                        <a:t>инцидент на НПД в </a:t>
                      </a:r>
                      <a:r>
                        <a:rPr lang="el-GR" sz="1800" b="1" dirty="0" smtClean="0">
                          <a:latin typeface="Segoe UI Light" panose="020B0502040204020203" pitchFamily="34" charset="0"/>
                          <a:ea typeface="Times New Roman"/>
                          <a:cs typeface="Segoe UI Light" panose="020B0502040204020203" pitchFamily="34" charset="0"/>
                        </a:rPr>
                        <a:t>CAN-MDS</a:t>
                      </a:r>
                      <a:endParaRPr lang="el-GR" sz="21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6</a:t>
                      </a:r>
                      <a:r>
                        <a:rPr lang="bg-BG" sz="2100" b="1" dirty="0" smtClean="0">
                          <a:latin typeface="Segoe UI Light" panose="020B0502040204020203" pitchFamily="34" charset="0"/>
                          <a:ea typeface="Times New Roman"/>
                          <a:cs typeface="Segoe UI Light" panose="020B0502040204020203" pitchFamily="34" charset="0"/>
                        </a:rPr>
                        <a:t>.</a:t>
                      </a:r>
                      <a:r>
                        <a:rPr lang="el-GR" sz="2100" b="1" dirty="0" smtClean="0">
                          <a:latin typeface="Segoe UI Light" panose="020B0502040204020203" pitchFamily="34" charset="0"/>
                          <a:ea typeface="Times New Roman"/>
                          <a:cs typeface="Segoe UI Light" panose="020B0502040204020203" pitchFamily="34" charset="0"/>
                        </a:rPr>
                        <a:t> </a:t>
                      </a:r>
                      <a:r>
                        <a:rPr lang="bg-BG" sz="2100" b="1" kern="1200" dirty="0" smtClean="0">
                          <a:solidFill>
                            <a:schemeClr val="tx1"/>
                          </a:solidFill>
                          <a:latin typeface="Segoe UI Light" panose="020B0502040204020203" pitchFamily="34" charset="0"/>
                          <a:ea typeface="Times New Roman"/>
                          <a:cs typeface="Segoe UI Light" panose="020B0502040204020203" pitchFamily="34" charset="0"/>
                        </a:rPr>
                        <a:t>Настройки</a:t>
                      </a:r>
                      <a:endParaRPr lang="el-GR" sz="2100" b="1" kern="1200" dirty="0" smtClean="0">
                        <a:solidFill>
                          <a:schemeClr val="tx1"/>
                        </a:solidFill>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ru-RU" sz="2100" b="1" dirty="0" smtClean="0">
                          <a:latin typeface="Segoe UI Light" panose="020B0502040204020203" pitchFamily="34" charset="0"/>
                          <a:ea typeface="Times New Roman"/>
                          <a:cs typeface="Segoe UI Light" panose="020B0502040204020203" pitchFamily="34" charset="0"/>
                        </a:rPr>
                        <a:t>Предложени въпроси за събиране на </a:t>
                      </a:r>
                    </a:p>
                    <a:p>
                      <a:pPr>
                        <a:lnSpc>
                          <a:spcPct val="100000"/>
                        </a:lnSpc>
                        <a:spcAft>
                          <a:spcPts val="600"/>
                        </a:spcAft>
                      </a:pPr>
                      <a:r>
                        <a:rPr lang="ru-RU" sz="2100" b="1" dirty="0" smtClean="0">
                          <a:latin typeface="Segoe UI Light" panose="020B0502040204020203" pitchFamily="34" charset="0"/>
                          <a:ea typeface="Times New Roman"/>
                          <a:cs typeface="Segoe UI Light" panose="020B0502040204020203" pitchFamily="34" charset="0"/>
                        </a:rPr>
                        <a:t>необходимата информация за </a:t>
                      </a:r>
                      <a:r>
                        <a:rPr lang="el-GR" sz="2100" b="1" dirty="0" smtClean="0">
                          <a:latin typeface="Segoe UI Light" panose="020B0502040204020203" pitchFamily="34" charset="0"/>
                          <a:ea typeface="Times New Roman"/>
                          <a:cs typeface="Segoe UI Light" panose="020B0502040204020203" pitchFamily="34" charset="0"/>
                        </a:rPr>
                        <a:t>CAN-MDS</a:t>
                      </a:r>
                      <a:endParaRPr lang="el-GR" sz="2100" b="1" dirty="0">
                        <a:latin typeface="Segoe UI Light" panose="020B0502040204020203" pitchFamily="34" charset="0"/>
                        <a:ea typeface="Times New Roman"/>
                        <a:cs typeface="Segoe UI Light" panose="020B0502040204020203" pitchFamily="34" charset="0"/>
                      </a:endParaRPr>
                    </a:p>
                  </a:txBody>
                  <a:tcPr marL="51435" marR="51435" marT="0" marB="0">
                    <a:lnL>
                      <a:noFill/>
                    </a:lnL>
                    <a:lnR w="12700" cap="flat" cmpd="sng" algn="ctr">
                      <a:solidFill>
                        <a:srgbClr val="4F81BD"/>
                      </a:solidFill>
                      <a:prstDash val="solid"/>
                      <a:round/>
                      <a:headEnd type="none" w="med" len="med"/>
                      <a:tailEnd type="none" w="med" len="med"/>
                    </a:lnR>
                    <a:lnT>
                      <a:noFill/>
                    </a:lnT>
                    <a:lnB>
                      <a:noFill/>
                    </a:lnB>
                    <a:noFill/>
                  </a:tcPr>
                </a:tc>
              </a:tr>
            </a:tbl>
          </a:graphicData>
        </a:graphic>
      </p:graphicFrame>
      <p:sp>
        <p:nvSpPr>
          <p:cNvPr id="9" name="Title 1"/>
          <p:cNvSpPr>
            <a:spLocks noGrp="1"/>
          </p:cNvSpPr>
          <p:nvPr>
            <p:ph type="title"/>
          </p:nvPr>
        </p:nvSpPr>
        <p:spPr>
          <a:xfrm>
            <a:off x="420624" y="13197"/>
            <a:ext cx="8302752" cy="857250"/>
          </a:xfrm>
        </p:spPr>
        <p:txBody>
          <a:bodyPr>
            <a:noAutofit/>
          </a:bodyPr>
          <a:lstStyle/>
          <a:p>
            <a:pPr algn="l"/>
            <a:r>
              <a:rPr lang="en-US" dirty="0"/>
              <a:t>CAN-MDS </a:t>
            </a:r>
            <a:r>
              <a:rPr lang="bg-BG" dirty="0" smtClean="0"/>
              <a:t>Протокол за събиране на данни</a:t>
            </a:r>
            <a:endParaRPr lang="el-GR" dirty="0"/>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4685" y="1436646"/>
            <a:ext cx="2631882" cy="19813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1157069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defTabSz="685800" fontAlgn="base">
              <a:lnSpc>
                <a:spcPct val="100000"/>
              </a:lnSpc>
              <a:spcAft>
                <a:spcPct val="0"/>
              </a:spcAft>
            </a:pPr>
            <a:r>
              <a:rPr lang="en-US" sz="3000" b="1" dirty="0" smtClean="0">
                <a:cs typeface="Times New Roman" pitchFamily="18" charset="0"/>
              </a:rPr>
              <a:t>e-</a:t>
            </a:r>
            <a:r>
              <a:rPr lang="bg-BG" sz="3000" b="1" dirty="0" smtClean="0">
                <a:cs typeface="Times New Roman" pitchFamily="18" charset="0"/>
              </a:rPr>
              <a:t>приложение </a:t>
            </a:r>
            <a:r>
              <a:rPr lang="en-US" sz="3000" b="1" dirty="0" smtClean="0">
                <a:cs typeface="Times New Roman" pitchFamily="18" charset="0"/>
              </a:rPr>
              <a:t> CAN-MDS</a:t>
            </a:r>
            <a:endParaRPr lang="en-US" sz="2100" i="1" dirty="0">
              <a:latin typeface="Segoe UI Light" pitchFamily="34" charset="0"/>
              <a:cs typeface="Segoe UI Light" pitchFamily="34" charset="0"/>
            </a:endParaRPr>
          </a:p>
        </p:txBody>
      </p:sp>
      <p:pic>
        <p:nvPicPr>
          <p:cNvPr id="1025" name="Picture 2"/>
          <p:cNvPicPr>
            <a:picLocks noChangeAspect="1" noChangeArrowheads="1"/>
          </p:cNvPicPr>
          <p:nvPr/>
        </p:nvPicPr>
        <p:blipFill>
          <a:blip r:embed="rId3"/>
          <a:srcRect b="41176"/>
          <a:stretch>
            <a:fillRect/>
          </a:stretch>
        </p:blipFill>
        <p:spPr bwMode="auto">
          <a:xfrm>
            <a:off x="600070" y="1380341"/>
            <a:ext cx="7930564" cy="2807942"/>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355147" y="3656746"/>
            <a:ext cx="8523515" cy="284693"/>
          </a:xfrm>
          <a:prstGeom prst="rect">
            <a:avLst/>
          </a:prstGeom>
          <a:solidFill>
            <a:schemeClr val="bg1"/>
          </a:solidFill>
        </p:spPr>
        <p:txBody>
          <a:bodyPr wrap="square" lIns="68580" tIns="34290" rIns="68580" bIns="34290">
            <a:spAutoFit/>
          </a:bodyPr>
          <a:lstStyle/>
          <a:p>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0629"/>
            <a:ext cx="8371350" cy="1036187"/>
          </a:xfrm>
        </p:spPr>
        <p:txBody>
          <a:bodyPr>
            <a:noAutofit/>
          </a:bodyPr>
          <a:lstStyle/>
          <a:p>
            <a:r>
              <a:rPr lang="ru-RU" sz="2400" dirty="0" smtClean="0">
                <a:solidFill>
                  <a:schemeClr val="accent1"/>
                </a:solidFill>
              </a:rPr>
              <a:t>Възможни </a:t>
            </a:r>
            <a:r>
              <a:rPr lang="ru-RU" sz="2400" dirty="0">
                <a:solidFill>
                  <a:schemeClr val="accent1"/>
                </a:solidFill>
              </a:rPr>
              <a:t>приложения на данните, събирани посредством </a:t>
            </a:r>
            <a:r>
              <a:rPr lang="ru-RU" sz="2400" dirty="0" smtClean="0">
                <a:solidFill>
                  <a:schemeClr val="accent1"/>
                </a:solidFill>
              </a:rPr>
              <a:t>системата</a:t>
            </a:r>
            <a:r>
              <a:rPr lang="bg-BG" sz="2400" dirty="0" smtClean="0">
                <a:solidFill>
                  <a:schemeClr val="accent1"/>
                </a:solidFill>
              </a:rPr>
              <a:t> </a:t>
            </a:r>
            <a:r>
              <a:rPr lang="ru-RU" sz="2400" dirty="0" smtClean="0">
                <a:solidFill>
                  <a:schemeClr val="accent1"/>
                </a:solidFill>
              </a:rPr>
              <a:t>CAN-MDS</a:t>
            </a:r>
            <a:endParaRPr lang="el-GR" sz="2400" dirty="0">
              <a:solidFill>
                <a:schemeClr val="accent1"/>
              </a:solidFill>
            </a:endParaRPr>
          </a:p>
        </p:txBody>
      </p:sp>
      <p:sp>
        <p:nvSpPr>
          <p:cNvPr id="3" name="Content Placeholder 2"/>
          <p:cNvSpPr>
            <a:spLocks noGrp="1"/>
          </p:cNvSpPr>
          <p:nvPr>
            <p:ph idx="1"/>
          </p:nvPr>
        </p:nvSpPr>
        <p:spPr>
          <a:xfrm>
            <a:off x="683568" y="1168141"/>
            <a:ext cx="8352928" cy="3474386"/>
          </a:xfrm>
        </p:spPr>
        <p:txBody>
          <a:bodyPr>
            <a:normAutofit fontScale="85000" lnSpcReduction="20000"/>
          </a:bodyPr>
          <a:lstStyle/>
          <a:p>
            <a:pPr marL="180971"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за периодично измерване на насилието и пренебрегването на деца и отделните форми, на базата на получени от службите отговори за случаи на насилие и </a:t>
            </a:r>
            <a:r>
              <a:rPr lang="ru-RU" sz="1400" dirty="0" smtClean="0">
                <a:solidFill>
                  <a:srgbClr val="365F91"/>
                </a:solidFill>
                <a:latin typeface="Calibri" pitchFamily="34" charset="0"/>
              </a:rPr>
              <a:t>пренебрегване</a:t>
            </a:r>
          </a:p>
          <a:p>
            <a:pPr marL="180971" indent="-177796" algn="just" fontAlgn="base">
              <a:lnSpc>
                <a:spcPct val="100000"/>
              </a:lnSpc>
              <a:spcBef>
                <a:spcPct val="0"/>
              </a:spcBef>
              <a:spcAft>
                <a:spcPct val="0"/>
              </a:spcAft>
              <a:buClrTx/>
              <a:buSzPts val="1000"/>
            </a:pPr>
            <a:r>
              <a:rPr lang="bg-BG" sz="1400" dirty="0" smtClean="0">
                <a:solidFill>
                  <a:srgbClr val="365F91"/>
                </a:solidFill>
                <a:latin typeface="Calibri" pitchFamily="34" charset="0"/>
              </a:rPr>
              <a:t>общо</a:t>
            </a:r>
            <a:r>
              <a:rPr lang="en-US" sz="1400" dirty="0" smtClean="0">
                <a:solidFill>
                  <a:srgbClr val="365F91"/>
                </a:solidFill>
                <a:latin typeface="Calibri" pitchFamily="34" charset="0"/>
              </a:rPr>
              <a:t>, </a:t>
            </a:r>
            <a:r>
              <a:rPr lang="bg-BG" sz="1400" dirty="0" smtClean="0">
                <a:solidFill>
                  <a:srgbClr val="365F91"/>
                </a:solidFill>
                <a:latin typeface="Calibri" pitchFamily="34" charset="0"/>
              </a:rPr>
              <a:t>по сектор</a:t>
            </a:r>
            <a:r>
              <a:rPr lang="en-US" sz="1400" dirty="0" smtClean="0">
                <a:solidFill>
                  <a:srgbClr val="365F91"/>
                </a:solidFill>
                <a:latin typeface="Calibri" pitchFamily="34" charset="0"/>
              </a:rPr>
              <a:t>/ </a:t>
            </a:r>
            <a:r>
              <a:rPr lang="bg-BG" sz="1400" dirty="0" smtClean="0">
                <a:solidFill>
                  <a:srgbClr val="365F91"/>
                </a:solidFill>
                <a:latin typeface="Calibri" pitchFamily="34" charset="0"/>
              </a:rPr>
              <a:t>служба</a:t>
            </a:r>
            <a:r>
              <a:rPr lang="en-US" sz="1400" dirty="0" smtClean="0">
                <a:solidFill>
                  <a:srgbClr val="365F91"/>
                </a:solidFill>
                <a:latin typeface="Calibri" pitchFamily="34" charset="0"/>
              </a:rPr>
              <a:t>/ </a:t>
            </a:r>
            <a:r>
              <a:rPr lang="bg-BG" sz="1400" dirty="0" smtClean="0">
                <a:solidFill>
                  <a:srgbClr val="365F91"/>
                </a:solidFill>
                <a:latin typeface="Calibri" pitchFamily="34" charset="0"/>
              </a:rPr>
              <a:t>специфични форми на НПД</a:t>
            </a:r>
            <a:r>
              <a:rPr lang="en-US" sz="1400" dirty="0" smtClean="0">
                <a:solidFill>
                  <a:srgbClr val="365F91"/>
                </a:solidFill>
                <a:latin typeface="Calibri" pitchFamily="34" charset="0"/>
              </a:rPr>
              <a:t>/ </a:t>
            </a:r>
            <a:r>
              <a:rPr lang="bg-BG" sz="1400" dirty="0" smtClean="0">
                <a:solidFill>
                  <a:srgbClr val="365F91"/>
                </a:solidFill>
                <a:latin typeface="Calibri" pitchFamily="34" charset="0"/>
              </a:rPr>
              <a:t>грижещи се за детето</a:t>
            </a:r>
            <a:r>
              <a:rPr lang="en-US" sz="1400" dirty="0" smtClean="0">
                <a:solidFill>
                  <a:srgbClr val="365F91"/>
                </a:solidFill>
                <a:latin typeface="Calibri" pitchFamily="34" charset="0"/>
              </a:rPr>
              <a:t>, </a:t>
            </a:r>
            <a:r>
              <a:rPr lang="bg-BG" sz="1400" dirty="0" smtClean="0">
                <a:solidFill>
                  <a:srgbClr val="365F91"/>
                </a:solidFill>
                <a:latin typeface="Calibri" pitchFamily="34" charset="0"/>
              </a:rPr>
              <a:t>характеристики на семейството</a:t>
            </a:r>
            <a:endParaRPr lang="en-US" sz="1400" dirty="0" smtClean="0">
              <a:solidFill>
                <a:srgbClr val="365F91"/>
              </a:solidFill>
              <a:latin typeface="Calibri" pitchFamily="34" charset="0"/>
            </a:endParaRPr>
          </a:p>
          <a:p>
            <a:pPr marL="180971"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за наблюдение на тенденциите при малтретиране на </a:t>
            </a:r>
            <a:r>
              <a:rPr lang="ru-RU" sz="1400" dirty="0" smtClean="0">
                <a:solidFill>
                  <a:srgbClr val="365F91"/>
                </a:solidFill>
                <a:latin typeface="Calibri" pitchFamily="34" charset="0"/>
              </a:rPr>
              <a:t>деца</a:t>
            </a:r>
          </a:p>
          <a:p>
            <a:pPr marL="516718" lvl="1" indent="-177796" algn="just" fontAlgn="base">
              <a:lnSpc>
                <a:spcPct val="100000"/>
              </a:lnSpc>
              <a:spcBef>
                <a:spcPct val="0"/>
              </a:spcBef>
              <a:spcAft>
                <a:spcPct val="0"/>
              </a:spcAft>
              <a:buClrTx/>
              <a:buSzPts val="1000"/>
            </a:pPr>
            <a:r>
              <a:rPr lang="ru-RU" sz="1100" dirty="0" smtClean="0">
                <a:solidFill>
                  <a:srgbClr val="365F91"/>
                </a:solidFill>
                <a:latin typeface="Calibri" pitchFamily="34" charset="0"/>
              </a:rPr>
              <a:t>на национално и местно ниво</a:t>
            </a:r>
            <a:r>
              <a:rPr lang="en-US" sz="1100" dirty="0" smtClean="0">
                <a:solidFill>
                  <a:srgbClr val="365F91"/>
                </a:solidFill>
                <a:latin typeface="Calibri" pitchFamily="34" charset="0"/>
              </a:rPr>
              <a:t>, </a:t>
            </a:r>
            <a:r>
              <a:rPr lang="ru-RU" sz="1100" dirty="0">
                <a:solidFill>
                  <a:srgbClr val="365F91"/>
                </a:solidFill>
                <a:latin typeface="Calibri" pitchFamily="34" charset="0"/>
              </a:rPr>
              <a:t>за специфични форми на </a:t>
            </a:r>
            <a:r>
              <a:rPr lang="ru-RU" sz="1100" dirty="0" smtClean="0">
                <a:solidFill>
                  <a:srgbClr val="365F91"/>
                </a:solidFill>
                <a:latin typeface="Calibri" pitchFamily="34" charset="0"/>
              </a:rPr>
              <a:t>НПД,  </a:t>
            </a:r>
            <a:r>
              <a:rPr lang="ru-RU" sz="1100" dirty="0">
                <a:solidFill>
                  <a:srgbClr val="365F91"/>
                </a:solidFill>
                <a:latin typeface="Calibri" pitchFamily="34" charset="0"/>
              </a:rPr>
              <a:t>за отделно дете, попечител и характеристики на семейството</a:t>
            </a:r>
            <a:r>
              <a:rPr lang="ru-RU" sz="1100" dirty="0" smtClean="0">
                <a:solidFill>
                  <a:srgbClr val="365F91"/>
                </a:solidFill>
                <a:latin typeface="Calibri" pitchFamily="34" charset="0"/>
              </a:rPr>
              <a:t>;</a:t>
            </a:r>
            <a:r>
              <a:rPr lang="en-US" sz="1100" dirty="0" smtClean="0">
                <a:solidFill>
                  <a:srgbClr val="365F91"/>
                </a:solidFill>
                <a:latin typeface="Calibri" pitchFamily="34" charset="0"/>
              </a:rPr>
              <a:t> </a:t>
            </a:r>
            <a:endParaRPr lang="bg-BG" sz="1100" dirty="0">
              <a:solidFill>
                <a:srgbClr val="365F91"/>
              </a:solidFill>
              <a:latin typeface="Calibri" pitchFamily="34" charset="0"/>
            </a:endParaRPr>
          </a:p>
          <a:p>
            <a:pPr marL="180971" indent="-177796" algn="just" fontAlgn="base">
              <a:lnSpc>
                <a:spcPct val="100000"/>
              </a:lnSpc>
              <a:spcBef>
                <a:spcPct val="0"/>
              </a:spcBef>
              <a:spcAft>
                <a:spcPct val="0"/>
              </a:spcAft>
              <a:buClrTx/>
              <a:buSzPts val="1000"/>
            </a:pPr>
            <a:r>
              <a:rPr lang="bg-BG" sz="1700" dirty="0" smtClean="0">
                <a:solidFill>
                  <a:srgbClr val="365F91"/>
                </a:solidFill>
                <a:latin typeface="Calibri" pitchFamily="34" charset="0"/>
              </a:rPr>
              <a:t>Да предостави доказателства за</a:t>
            </a:r>
            <a:endParaRPr lang="en-US" sz="1700" dirty="0" smtClean="0">
              <a:solidFill>
                <a:srgbClr val="365F91"/>
              </a:solidFill>
              <a:latin typeface="Calibri" pitchFamily="34" charset="0"/>
            </a:endParaRPr>
          </a:p>
          <a:p>
            <a:pPr marL="363529" lvl="2" indent="-177796" algn="just" fontAlgn="base">
              <a:lnSpc>
                <a:spcPct val="100000"/>
              </a:lnSpc>
              <a:spcBef>
                <a:spcPct val="0"/>
              </a:spcBef>
              <a:spcAft>
                <a:spcPct val="0"/>
              </a:spcAft>
              <a:buClrTx/>
              <a:buSzPts val="1000"/>
            </a:pPr>
            <a:r>
              <a:rPr lang="bg-BG" sz="1400" dirty="0" smtClean="0">
                <a:solidFill>
                  <a:srgbClr val="365F91"/>
                </a:solidFill>
                <a:latin typeface="Calibri" pitchFamily="34" charset="0"/>
              </a:rPr>
              <a:t>нови или очертаващи се тенденции при НПД и рискови популации</a:t>
            </a:r>
            <a:endParaRPr lang="en-US" sz="1400" dirty="0">
              <a:solidFill>
                <a:srgbClr val="365F91"/>
              </a:solidFill>
              <a:latin typeface="Calibri" pitchFamily="34" charset="0"/>
            </a:endParaRPr>
          </a:p>
          <a:p>
            <a:pPr marL="180971"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да се използва като основа </a:t>
            </a:r>
            <a:r>
              <a:rPr lang="ru-RU" sz="1400" dirty="0" smtClean="0">
                <a:solidFill>
                  <a:srgbClr val="365F91"/>
                </a:solidFill>
                <a:latin typeface="Calibri" pitchFamily="34" charset="0"/>
              </a:rPr>
              <a:t>при оценка на: </a:t>
            </a:r>
          </a:p>
          <a:p>
            <a:pPr marL="516718" lvl="1" indent="-177796" algn="just" fontAlgn="base">
              <a:lnSpc>
                <a:spcPct val="100000"/>
              </a:lnSpc>
              <a:spcBef>
                <a:spcPct val="0"/>
              </a:spcBef>
              <a:spcAft>
                <a:spcPct val="0"/>
              </a:spcAft>
              <a:buClrTx/>
              <a:buSzPts val="1000"/>
            </a:pPr>
            <a:r>
              <a:rPr lang="ru-RU" sz="1100" dirty="0">
                <a:solidFill>
                  <a:srgbClr val="365F91"/>
                </a:solidFill>
                <a:latin typeface="Calibri" pitchFamily="34" charset="0"/>
              </a:rPr>
              <a:t>нуждите на службите (свързани с администрирането на случаи на </a:t>
            </a:r>
            <a:r>
              <a:rPr lang="ru-RU" sz="1100" dirty="0" smtClean="0">
                <a:solidFill>
                  <a:srgbClr val="365F91"/>
                </a:solidFill>
                <a:latin typeface="Calibri" pitchFamily="34" charset="0"/>
              </a:rPr>
              <a:t>НПД) </a:t>
            </a:r>
            <a:r>
              <a:rPr lang="ru-RU" sz="1100" dirty="0">
                <a:solidFill>
                  <a:srgbClr val="365F91"/>
                </a:solidFill>
                <a:latin typeface="Calibri" pitchFamily="34" charset="0"/>
              </a:rPr>
              <a:t>за даване на приоритет при разпределението на ресурсите за първична, вторична и третична превенция</a:t>
            </a:r>
            <a:r>
              <a:rPr lang="en-US" sz="1400" dirty="0" smtClean="0">
                <a:solidFill>
                  <a:srgbClr val="365F91"/>
                </a:solidFill>
                <a:latin typeface="Calibri" pitchFamily="34" charset="0"/>
              </a:rPr>
              <a:t>e</a:t>
            </a:r>
            <a:endParaRPr lang="bg-BG" sz="1400" dirty="0" smtClean="0">
              <a:solidFill>
                <a:srgbClr val="365F91"/>
              </a:solidFill>
              <a:latin typeface="Calibri" pitchFamily="34" charset="0"/>
            </a:endParaRPr>
          </a:p>
          <a:p>
            <a:pPr marL="516718" lvl="1" indent="-177796" algn="just" fontAlgn="base">
              <a:lnSpc>
                <a:spcPct val="100000"/>
              </a:lnSpc>
              <a:spcBef>
                <a:spcPct val="0"/>
              </a:spcBef>
              <a:spcAft>
                <a:spcPct val="0"/>
              </a:spcAft>
              <a:buClrTx/>
              <a:buSzPts val="1000"/>
            </a:pPr>
            <a:r>
              <a:rPr lang="ru-RU" sz="1100" dirty="0">
                <a:solidFill>
                  <a:srgbClr val="365F91"/>
                </a:solidFill>
                <a:latin typeface="Calibri" pitchFamily="34" charset="0"/>
              </a:rPr>
              <a:t>ефективност на практиките за превенция при насилие и пренебрегване на деца и последващите мерки (определяне на добрите практики);</a:t>
            </a:r>
          </a:p>
          <a:p>
            <a:pPr lvl="1"/>
            <a:r>
              <a:rPr lang="bg-BG" sz="1100" dirty="0">
                <a:solidFill>
                  <a:srgbClr val="365F91"/>
                </a:solidFill>
                <a:latin typeface="Calibri" pitchFamily="34" charset="0"/>
              </a:rPr>
              <a:t>ефективност на политиките за превенция на насилие и пренебрегване на деца (планиране на бъдещи политики и закони) </a:t>
            </a:r>
            <a:endParaRPr lang="en-US" sz="1100"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r>
              <a:rPr lang="bg-BG" sz="1400" b="1" dirty="0" smtClean="0">
                <a:solidFill>
                  <a:srgbClr val="365F91"/>
                </a:solidFill>
                <a:latin typeface="Calibri" pitchFamily="34" charset="0"/>
              </a:rPr>
              <a:t>И</a:t>
            </a: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6669" lvl="2" indent="-177796" algn="just" fontAlgn="base">
              <a:lnSpc>
                <a:spcPct val="100000"/>
              </a:lnSpc>
              <a:spcBef>
                <a:spcPct val="0"/>
              </a:spcBef>
              <a:spcAft>
                <a:spcPct val="0"/>
              </a:spcAft>
              <a:buClrTx/>
              <a:buSzPts val="1000"/>
            </a:pPr>
            <a:endParaRPr lang="en-US" sz="1400" dirty="0">
              <a:solidFill>
                <a:srgbClr val="365F91"/>
              </a:solidFill>
              <a:latin typeface="Calibri" pitchFamily="34" charset="0"/>
            </a:endParaRPr>
          </a:p>
          <a:p>
            <a:pPr marL="16669" lvl="2"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очертаване на административните практики, прилагани при случаи на НПД</a:t>
            </a:r>
          </a:p>
          <a:p>
            <a:pPr marL="16669" lvl="2"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установяване на  промени в административните практики при случаите на НПД и ефектите от тези промени;</a:t>
            </a:r>
          </a:p>
          <a:p>
            <a:pPr marL="16669" lvl="2"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 да действа като комуникационен канал между секторите, включени в администрирането на случаи на насилие и прнебрегване на деца</a:t>
            </a:r>
            <a:r>
              <a:rPr lang="en-US" sz="1400" dirty="0">
                <a:solidFill>
                  <a:srgbClr val="365F91"/>
                </a:solidFill>
                <a:latin typeface="Calibri" pitchFamily="34" charset="0"/>
              </a:rPr>
              <a:t>1</a:t>
            </a:r>
          </a:p>
          <a:p>
            <a:pPr marL="16669" lvl="2"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улесняване проследяването на ниво случай</a:t>
            </a:r>
          </a:p>
          <a:p>
            <a:pPr marL="16669" lvl="2"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да работи като готов за използване инструмент при проучване на нови или предполагаеми случаи от сертифицирани органи; </a:t>
            </a:r>
          </a:p>
          <a:p>
            <a:pPr marL="16669" lvl="2" indent="-177796" algn="just" fontAlgn="base">
              <a:lnSpc>
                <a:spcPct val="100000"/>
              </a:lnSpc>
              <a:spcBef>
                <a:spcPct val="0"/>
              </a:spcBef>
              <a:spcAft>
                <a:spcPct val="0"/>
              </a:spcAft>
              <a:buClrTx/>
              <a:buSzPts val="1000"/>
            </a:pPr>
            <a:r>
              <a:rPr lang="ru-RU" sz="1400" dirty="0">
                <a:solidFill>
                  <a:srgbClr val="365F91"/>
                </a:solidFill>
                <a:latin typeface="Calibri" pitchFamily="34" charset="0"/>
              </a:rPr>
              <a:t>предоставяне на обратна информация на службите за действията за вече известни случаи  на НПД</a:t>
            </a:r>
            <a:endParaRPr lang="el-GR" sz="1400" dirty="0">
              <a:solidFill>
                <a:srgbClr val="365F91"/>
              </a:solidFill>
              <a:latin typeface="Calibri" pitchFamily="34" charset="0"/>
            </a:endParaRPr>
          </a:p>
        </p:txBody>
      </p:sp>
      <p:sp>
        <p:nvSpPr>
          <p:cNvPr id="7" name="Rounded Rectangle 6"/>
          <p:cNvSpPr/>
          <p:nvPr/>
        </p:nvSpPr>
        <p:spPr>
          <a:xfrm>
            <a:off x="107504" y="1235465"/>
            <a:ext cx="467544" cy="171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bg-BG" sz="1500" b="1" dirty="0" smtClean="0"/>
              <a:t>Информация за действие</a:t>
            </a:r>
          </a:p>
        </p:txBody>
      </p:sp>
      <p:sp>
        <p:nvSpPr>
          <p:cNvPr id="8" name="Rounded Rectangle 7"/>
          <p:cNvSpPr/>
          <p:nvPr/>
        </p:nvSpPr>
        <p:spPr>
          <a:xfrm>
            <a:off x="134123" y="3307858"/>
            <a:ext cx="530895" cy="15491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bg-BG" sz="1500" b="1" dirty="0" smtClean="0"/>
              <a:t>Информация на ниво случай </a:t>
            </a:r>
            <a:endParaRPr lang="el-GR" sz="1500" b="1" dirty="0"/>
          </a:p>
        </p:txBody>
      </p:sp>
      <p:sp>
        <p:nvSpPr>
          <p:cNvPr id="6" name="Rounded Rectangle 5"/>
          <p:cNvSpPr/>
          <p:nvPr/>
        </p:nvSpPr>
        <p:spPr>
          <a:xfrm>
            <a:off x="35512" y="3307859"/>
            <a:ext cx="8964488" cy="1424131"/>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Tree>
    <p:extLst>
      <p:ext uri="{BB962C8B-B14F-4D97-AF65-F5344CB8AC3E}">
        <p14:creationId xmlns="" xmlns:p14="http://schemas.microsoft.com/office/powerpoint/2010/main" val="1684299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5" y="231316"/>
            <a:ext cx="7886700" cy="892970"/>
          </a:xfrm>
        </p:spPr>
        <p:txBody>
          <a:bodyPr>
            <a:noAutofit/>
          </a:bodyPr>
          <a:lstStyle/>
          <a:p>
            <a:r>
              <a:rPr lang="ru-RU" sz="2400" dirty="0">
                <a:solidFill>
                  <a:schemeClr val="accent1"/>
                </a:solidFill>
              </a:rPr>
              <a:t/>
            </a:r>
            <a:br>
              <a:rPr lang="ru-RU" sz="2400" dirty="0">
                <a:solidFill>
                  <a:schemeClr val="accent1"/>
                </a:solidFill>
              </a:rPr>
            </a:br>
            <a:r>
              <a:rPr lang="ru-RU" sz="2400" dirty="0">
                <a:solidFill>
                  <a:schemeClr val="accent1"/>
                </a:solidFill>
              </a:rPr>
              <a:t>Възможни приложения на данните, събирани посредством </a:t>
            </a:r>
            <a:r>
              <a:rPr lang="ru-RU" sz="2400" dirty="0" smtClean="0">
                <a:solidFill>
                  <a:schemeClr val="accent1"/>
                </a:solidFill>
              </a:rPr>
              <a:t>системата </a:t>
            </a:r>
            <a:r>
              <a:rPr lang="bg-BG" sz="2400" dirty="0" smtClean="0">
                <a:solidFill>
                  <a:schemeClr val="accent1"/>
                </a:solidFill>
              </a:rPr>
              <a:t> </a:t>
            </a:r>
            <a:r>
              <a:rPr lang="ru-RU" sz="2400" dirty="0" smtClean="0">
                <a:solidFill>
                  <a:schemeClr val="accent1"/>
                </a:solidFill>
              </a:rPr>
              <a:t>CAN-MDS</a:t>
            </a:r>
            <a:endParaRPr lang="el-GR" sz="2400" dirty="0">
              <a:solidFill>
                <a:schemeClr val="accent1"/>
              </a:solidFill>
            </a:endParaRPr>
          </a:p>
        </p:txBody>
      </p:sp>
      <p:sp>
        <p:nvSpPr>
          <p:cNvPr id="6" name="Rounded Rectangle 5"/>
          <p:cNvSpPr/>
          <p:nvPr/>
        </p:nvSpPr>
        <p:spPr>
          <a:xfrm>
            <a:off x="967562" y="1722475"/>
            <a:ext cx="7123815" cy="2994842"/>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
        <p:nvSpPr>
          <p:cNvPr id="9" name="Rectangle 8"/>
          <p:cNvSpPr/>
          <p:nvPr/>
        </p:nvSpPr>
        <p:spPr>
          <a:xfrm>
            <a:off x="863368" y="1913861"/>
            <a:ext cx="7228009" cy="26741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ru-RU" sz="1800" dirty="0"/>
              <a:t>това потенциално използване на данни може да се превърне в мотив за професионалистите / операторите на системата срещу </a:t>
            </a:r>
            <a:r>
              <a:rPr lang="ru-RU" sz="1800" dirty="0" smtClean="0"/>
              <a:t>недостатъчното записване, </a:t>
            </a:r>
            <a:r>
              <a:rPr lang="ru-RU" sz="1800" dirty="0"/>
              <a:t>поради липса на стимул за записване и обратна връзка, водещи до усещането, че няма действие върху записа</a:t>
            </a:r>
            <a:endParaRPr lang="en-US" sz="1800" dirty="0"/>
          </a:p>
        </p:txBody>
      </p:sp>
      <p:sp>
        <p:nvSpPr>
          <p:cNvPr id="4" name="Content Placeholder 3"/>
          <p:cNvSpPr>
            <a:spLocks noGrp="1"/>
          </p:cNvSpPr>
          <p:nvPr>
            <p:ph idx="1"/>
          </p:nvPr>
        </p:nvSpPr>
        <p:spPr>
          <a:xfrm>
            <a:off x="680484" y="1339702"/>
            <a:ext cx="7400260" cy="3293020"/>
          </a:xfrm>
        </p:spPr>
        <p:txBody>
          <a:bodyPr/>
          <a:lstStyle/>
          <a:p>
            <a:endParaRPr lang="en-US" dirty="0"/>
          </a:p>
        </p:txBody>
      </p:sp>
    </p:spTree>
    <p:extLst>
      <p:ext uri="{BB962C8B-B14F-4D97-AF65-F5344CB8AC3E}">
        <p14:creationId xmlns="" xmlns:p14="http://schemas.microsoft.com/office/powerpoint/2010/main" val="506367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300" dirty="0" smtClean="0">
                <a:solidFill>
                  <a:schemeClr val="accent1"/>
                </a:solidFill>
              </a:rPr>
              <a:t>ПРЕГЛЕД</a:t>
            </a:r>
            <a:endParaRPr lang="el-GR" sz="3300" dirty="0">
              <a:solidFill>
                <a:schemeClr val="accent1"/>
              </a:solidFill>
            </a:endParaRPr>
          </a:p>
        </p:txBody>
      </p:sp>
      <p:sp>
        <p:nvSpPr>
          <p:cNvPr id="3" name="Content Placeholder 2"/>
          <p:cNvSpPr>
            <a:spLocks noGrp="1"/>
          </p:cNvSpPr>
          <p:nvPr>
            <p:ph idx="1"/>
          </p:nvPr>
        </p:nvSpPr>
        <p:spPr/>
        <p:txBody>
          <a:bodyPr>
            <a:normAutofit fontScale="92500" lnSpcReduction="10000"/>
          </a:bodyPr>
          <a:lstStyle/>
          <a:p>
            <a:r>
              <a:rPr lang="bg-BG" dirty="0" smtClean="0"/>
              <a:t>Кратко представяне на Инструментариума</a:t>
            </a:r>
            <a:endParaRPr lang="en-US" dirty="0" smtClean="0"/>
          </a:p>
          <a:p>
            <a:r>
              <a:rPr lang="bg-BG" dirty="0" smtClean="0"/>
              <a:t>Ръководство на оператора</a:t>
            </a:r>
            <a:endParaRPr lang="en-US" dirty="0" smtClean="0"/>
          </a:p>
          <a:p>
            <a:r>
              <a:rPr lang="bg-BG" dirty="0" smtClean="0"/>
              <a:t>Съдържание</a:t>
            </a:r>
            <a:endParaRPr lang="en-US" dirty="0" smtClean="0"/>
          </a:p>
          <a:p>
            <a:r>
              <a:rPr lang="bg-BG" dirty="0" smtClean="0"/>
              <a:t>Структура</a:t>
            </a:r>
            <a:endParaRPr lang="en-US" dirty="0" smtClean="0"/>
          </a:p>
          <a:p>
            <a:pPr lvl="1"/>
            <a:r>
              <a:rPr lang="bg-BG" dirty="0" smtClean="0"/>
              <a:t>ЧАСТ</a:t>
            </a:r>
            <a:r>
              <a:rPr lang="en-US" dirty="0" smtClean="0"/>
              <a:t> </a:t>
            </a:r>
            <a:r>
              <a:rPr lang="en-US" dirty="0"/>
              <a:t>1 </a:t>
            </a:r>
            <a:r>
              <a:rPr lang="bg-BG" dirty="0" smtClean="0"/>
              <a:t>Представяне на системата </a:t>
            </a:r>
            <a:r>
              <a:rPr lang="en-US" dirty="0" smtClean="0"/>
              <a:t>CAN-MDS</a:t>
            </a:r>
            <a:endParaRPr lang="en-US" dirty="0"/>
          </a:p>
          <a:p>
            <a:pPr lvl="1"/>
            <a:r>
              <a:rPr lang="bg-BG" dirty="0"/>
              <a:t>ЧАСТ</a:t>
            </a:r>
            <a:r>
              <a:rPr lang="en-US" dirty="0" smtClean="0"/>
              <a:t> </a:t>
            </a:r>
            <a:r>
              <a:rPr lang="en-US" dirty="0"/>
              <a:t>2 </a:t>
            </a:r>
            <a:r>
              <a:rPr lang="bg-BG" dirty="0" smtClean="0"/>
              <a:t>Ръководството за оператори</a:t>
            </a:r>
          </a:p>
          <a:p>
            <a:pPr lvl="1"/>
            <a:r>
              <a:rPr lang="bg-BG" dirty="0" smtClean="0"/>
              <a:t>ЧАСТ</a:t>
            </a:r>
            <a:r>
              <a:rPr lang="en-US" dirty="0" smtClean="0"/>
              <a:t> </a:t>
            </a:r>
            <a:r>
              <a:rPr lang="en-US" dirty="0"/>
              <a:t>3 </a:t>
            </a:r>
            <a:r>
              <a:rPr lang="bg-BG" dirty="0" smtClean="0"/>
              <a:t>Речник на данните на системата  </a:t>
            </a:r>
            <a:r>
              <a:rPr lang="en-US" dirty="0" smtClean="0"/>
              <a:t>CAN-MDS</a:t>
            </a:r>
            <a:endParaRPr lang="en-US" dirty="0"/>
          </a:p>
          <a:p>
            <a:r>
              <a:rPr lang="bg-BG" dirty="0" smtClean="0"/>
              <a:t>Примери</a:t>
            </a:r>
            <a:endParaRPr lang="en-US" dirty="0" smtClean="0"/>
          </a:p>
          <a:p>
            <a:r>
              <a:rPr lang="bg-BG" dirty="0" smtClean="0"/>
              <a:t>Други компоненти на </a:t>
            </a:r>
            <a:r>
              <a:rPr lang="en-US" dirty="0" smtClean="0"/>
              <a:t>CAN-MDS</a:t>
            </a:r>
            <a:r>
              <a:rPr lang="bg-BG" dirty="0" smtClean="0"/>
              <a:t>.</a:t>
            </a:r>
            <a:r>
              <a:rPr lang="en-US" dirty="0" smtClean="0"/>
              <a:t> </a:t>
            </a:r>
            <a:r>
              <a:rPr lang="bg-BG" dirty="0" smtClean="0"/>
              <a:t>Инструментариумът накратко</a:t>
            </a:r>
            <a:endParaRPr lang="en-US" i="1" dirty="0" smtClean="0"/>
          </a:p>
          <a:p>
            <a:r>
              <a:rPr lang="bg-BG" i="1" dirty="0" smtClean="0"/>
              <a:t>Възможно използване на данните от </a:t>
            </a:r>
            <a:r>
              <a:rPr lang="en-US" i="1" dirty="0" smtClean="0"/>
              <a:t>CAN-MDS</a:t>
            </a:r>
            <a:endParaRPr lang="en-US" dirty="0"/>
          </a:p>
          <a:p>
            <a:endParaRPr lang="en-US" b="1" dirty="0">
              <a:solidFill>
                <a:schemeClr val="accent1"/>
              </a:solidFill>
              <a:latin typeface="Segoe UI Semibold" panose="020B0702040204020203" pitchFamily="34" charset="0"/>
              <a:ea typeface="Times New Roman"/>
              <a:cs typeface="Segoe UI Semibold" panose="020B0702040204020203" pitchFamily="34" charset="0"/>
            </a:endParaRPr>
          </a:p>
          <a:p>
            <a:endParaRPr lang="en-US" dirty="0" smtClean="0"/>
          </a:p>
          <a:p>
            <a:endParaRPr lang="el-GR" dirty="0"/>
          </a:p>
        </p:txBody>
      </p:sp>
    </p:spTree>
    <p:extLst>
      <p:ext uri="{BB962C8B-B14F-4D97-AF65-F5344CB8AC3E}">
        <p14:creationId xmlns="" xmlns:p14="http://schemas.microsoft.com/office/powerpoint/2010/main" val="3408102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83846" y="1741547"/>
            <a:ext cx="6167747" cy="2977738"/>
          </a:xfrm>
          <a:prstGeom prst="rect">
            <a:avLst/>
          </a:prstGeom>
        </p:spPr>
        <p:txBody>
          <a:bodyPr wrap="square" lIns="68580" tIns="34290" rIns="68580" bIns="34290">
            <a:spAutoFit/>
          </a:bodyPr>
          <a:lstStyle/>
          <a:p>
            <a:r>
              <a:rPr lang="bg-BG" sz="2700" dirty="0" smtClean="0">
                <a:latin typeface="Segoe UI Black" pitchFamily="34" charset="0"/>
                <a:ea typeface="Segoe UI Black" pitchFamily="34" charset="0"/>
              </a:rPr>
              <a:t>ИНСТРУМЕНТАРИУМЪТ накратко</a:t>
            </a:r>
            <a:r>
              <a:rPr lang="en-US" sz="2700" dirty="0" smtClean="0">
                <a:latin typeface="Segoe UI Black" pitchFamily="34" charset="0"/>
                <a:ea typeface="Segoe UI Black" pitchFamily="34" charset="0"/>
              </a:rPr>
              <a:t/>
            </a:r>
            <a:br>
              <a:rPr lang="en-US" sz="2700" dirty="0" smtClean="0">
                <a:latin typeface="Segoe UI Black" pitchFamily="34" charset="0"/>
                <a:ea typeface="Segoe UI Black" pitchFamily="34" charset="0"/>
              </a:rPr>
            </a:br>
            <a:endParaRPr lang="en-US" sz="2700" dirty="0" smtClean="0">
              <a:latin typeface="Segoe UI Black" pitchFamily="34" charset="0"/>
              <a:ea typeface="Segoe UI Black" pitchFamily="34" charset="0"/>
            </a:endParaRPr>
          </a:p>
          <a:p>
            <a:pPr>
              <a:buFont typeface="Wingdings 3" pitchFamily="18" charset="2"/>
              <a:buChar char="´"/>
            </a:pPr>
            <a:r>
              <a:rPr lang="ru-RU" sz="2700" dirty="0">
                <a:solidFill>
                  <a:schemeClr val="accent1"/>
                </a:solidFill>
                <a:latin typeface="Segoe UI Black" pitchFamily="34" charset="0"/>
                <a:ea typeface="Segoe UI Black" pitchFamily="34" charset="0"/>
              </a:rPr>
              <a:t>РЪКОВОДСТВО ЗА ОПЕРАТОРИ</a:t>
            </a:r>
          </a:p>
          <a:p>
            <a:pPr>
              <a:buFont typeface="Wingdings 3" pitchFamily="18" charset="2"/>
              <a:buChar char="´"/>
            </a:pPr>
            <a:r>
              <a:rPr lang="ru-RU" sz="2700" dirty="0">
                <a:latin typeface="Segoe UI Black" pitchFamily="34" charset="0"/>
                <a:ea typeface="Segoe UI Black" pitchFamily="34" charset="0"/>
              </a:rPr>
              <a:t>ПРОТОКОЛ ЗА СЪБИРАНЕ НА ДАННИ</a:t>
            </a:r>
          </a:p>
          <a:p>
            <a:pPr>
              <a:buFont typeface="Wingdings 3" pitchFamily="18" charset="2"/>
              <a:buChar char="´"/>
            </a:pPr>
            <a:r>
              <a:rPr lang="ru-RU" sz="2700" dirty="0" smtClean="0">
                <a:latin typeface="Segoe UI Black" pitchFamily="34" charset="0"/>
                <a:ea typeface="Segoe UI Black" pitchFamily="34" charset="0"/>
              </a:rPr>
              <a:t>електронно приложение (</a:t>
            </a:r>
            <a:r>
              <a:rPr lang="en-US" sz="2700" dirty="0" smtClean="0">
                <a:latin typeface="Segoe UI Black" pitchFamily="34" charset="0"/>
                <a:ea typeface="Segoe UI Black" pitchFamily="34" charset="0"/>
              </a:rPr>
              <a:t>CAN-MDS)</a:t>
            </a:r>
            <a:endParaRPr lang="en-US" sz="2700" dirty="0">
              <a:latin typeface="Segoe UI Black" pitchFamily="34" charset="0"/>
              <a:ea typeface="Segoe UI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Съдържание</a:t>
            </a:r>
            <a:endParaRPr lang="el-GR" dirty="0"/>
          </a:p>
        </p:txBody>
      </p:sp>
      <p:sp>
        <p:nvSpPr>
          <p:cNvPr id="3" name="Content Placeholder 2"/>
          <p:cNvSpPr>
            <a:spLocks noGrp="1"/>
          </p:cNvSpPr>
          <p:nvPr>
            <p:ph idx="1"/>
          </p:nvPr>
        </p:nvSpPr>
        <p:spPr>
          <a:xfrm>
            <a:off x="628650" y="1369218"/>
            <a:ext cx="6128039" cy="3263504"/>
          </a:xfrm>
        </p:spPr>
        <p:txBody>
          <a:bodyPr>
            <a:normAutofit fontScale="92500" lnSpcReduction="10000"/>
          </a:bodyPr>
          <a:lstStyle/>
          <a:p>
            <a:r>
              <a:rPr lang="bg-BG" sz="1700" dirty="0" smtClean="0"/>
              <a:t>Ръководството заоператори съдържа необходимата информация за професионалистите, които ще бъдат оператори на системата </a:t>
            </a:r>
            <a:r>
              <a:rPr lang="en-US" sz="1700" dirty="0"/>
              <a:t>CAN-MDS</a:t>
            </a:r>
            <a:endParaRPr lang="en-US" sz="1700" dirty="0" smtClean="0"/>
          </a:p>
          <a:p>
            <a:pPr lvl="1"/>
            <a:r>
              <a:rPr lang="bg-BG" sz="1700" dirty="0" smtClean="0"/>
              <a:t>Необходимостта от система за наблюдение в България</a:t>
            </a:r>
            <a:endParaRPr lang="en-US" sz="1700" dirty="0" smtClean="0"/>
          </a:p>
          <a:p>
            <a:pPr lvl="1"/>
            <a:r>
              <a:rPr lang="bg-BG" sz="1700" dirty="0" smtClean="0"/>
              <a:t>Етични и конфиденциални въпроси, свързани с личните данни </a:t>
            </a:r>
            <a:r>
              <a:rPr lang="en-US" sz="1700" dirty="0" smtClean="0"/>
              <a:t>(GDPR) </a:t>
            </a:r>
          </a:p>
          <a:p>
            <a:pPr lvl="1"/>
            <a:r>
              <a:rPr lang="bg-BG" sz="1700" dirty="0" smtClean="0"/>
              <a:t>Правна рамка и задължително </a:t>
            </a:r>
            <a:r>
              <a:rPr lang="bg-BG" sz="1700" dirty="0" smtClean="0">
                <a:solidFill>
                  <a:srgbClr val="FF0000"/>
                </a:solidFill>
              </a:rPr>
              <a:t>съобщаване/докладване на случаи на НПД</a:t>
            </a:r>
            <a:endParaRPr lang="en-US" sz="1700" dirty="0">
              <a:solidFill>
                <a:srgbClr val="FF0000"/>
              </a:solidFill>
            </a:endParaRPr>
          </a:p>
          <a:p>
            <a:pPr lvl="1"/>
            <a:r>
              <a:rPr lang="bg-BG" sz="1700" dirty="0" smtClean="0"/>
              <a:t>Дефиниции по случая</a:t>
            </a:r>
            <a:endParaRPr lang="en-US" sz="1700" dirty="0"/>
          </a:p>
          <a:p>
            <a:pPr lvl="1"/>
            <a:r>
              <a:rPr lang="bg-BG" sz="1700" dirty="0" smtClean="0"/>
              <a:t>Детайлнопредставяне на ситемата (електронна) , елементите на данни от МБД и процесът на събиране на данни </a:t>
            </a:r>
          </a:p>
          <a:p>
            <a:pPr lvl="1"/>
            <a:r>
              <a:rPr lang="bg-BG" sz="1700" dirty="0" smtClean="0"/>
              <a:t>Технически спецификации на </a:t>
            </a:r>
            <a:r>
              <a:rPr lang="en-US" sz="1700" dirty="0" smtClean="0"/>
              <a:t>DE, </a:t>
            </a:r>
            <a:r>
              <a:rPr lang="bg-BG" sz="1700" dirty="0" smtClean="0"/>
              <a:t>допустими/възможни стойности</a:t>
            </a:r>
            <a:r>
              <a:rPr lang="en-US" sz="1700" dirty="0" smtClean="0"/>
              <a:t>, </a:t>
            </a:r>
            <a:r>
              <a:rPr lang="bg-BG" sz="1700" dirty="0" smtClean="0"/>
              <a:t>речник на данни</a:t>
            </a:r>
            <a:r>
              <a:rPr lang="en-US" sz="1700" dirty="0" smtClean="0"/>
              <a:t>, </a:t>
            </a:r>
            <a:r>
              <a:rPr lang="bg-BG" sz="1700" dirty="0" smtClean="0"/>
              <a:t>термини и дефиниции</a:t>
            </a:r>
            <a:endParaRPr lang="el-GR" sz="1700" dirty="0"/>
          </a:p>
        </p:txBody>
      </p:sp>
      <p:sp>
        <p:nvSpPr>
          <p:cNvPr id="5" name="Rectangle 4"/>
          <p:cNvSpPr/>
          <p:nvPr/>
        </p:nvSpPr>
        <p:spPr>
          <a:xfrm>
            <a:off x="6865794" y="1251354"/>
            <a:ext cx="2026228" cy="2423740"/>
          </a:xfrm>
          <a:prstGeom prst="rect">
            <a:avLst/>
          </a:prstGeom>
        </p:spPr>
        <p:txBody>
          <a:bodyPr wrap="square" lIns="68580" tIns="34290" rIns="68580" bIns="34290">
            <a:spAutoFit/>
          </a:bodyPr>
          <a:lstStyle/>
          <a:p>
            <a:pPr algn="r"/>
            <a:r>
              <a:rPr lang="bg-BG" sz="1700" dirty="0" smtClean="0">
                <a:solidFill>
                  <a:schemeClr val="accent1"/>
                </a:solidFill>
                <a:latin typeface="Tekton Pro" panose="020F0603020208020904" pitchFamily="34" charset="0"/>
              </a:rPr>
              <a:t>Бележка</a:t>
            </a:r>
            <a:endParaRPr lang="en-US" sz="1700" dirty="0" smtClean="0">
              <a:solidFill>
                <a:schemeClr val="accent1"/>
              </a:solidFill>
              <a:latin typeface="Tekton Pro" panose="020F0603020208020904" pitchFamily="34" charset="0"/>
            </a:endParaRPr>
          </a:p>
          <a:p>
            <a:pPr algn="r"/>
            <a:endParaRPr lang="en-US" sz="1700" dirty="0" smtClean="0">
              <a:solidFill>
                <a:schemeClr val="accent1"/>
              </a:solidFill>
              <a:latin typeface="Tekton Pro" panose="020F0603020208020904" pitchFamily="34" charset="0"/>
            </a:endParaRPr>
          </a:p>
          <a:p>
            <a:pPr algn="r"/>
            <a:r>
              <a:rPr lang="bg-BG" sz="1700" dirty="0" smtClean="0">
                <a:solidFill>
                  <a:schemeClr val="accent1"/>
                </a:solidFill>
                <a:latin typeface="Tekton Pro" panose="020F0603020208020904" pitchFamily="34" charset="0"/>
              </a:rPr>
              <a:t>В следващите слайдове ще бъдат представени </a:t>
            </a:r>
            <a:r>
              <a:rPr lang="en-US" sz="1700" dirty="0" smtClean="0">
                <a:solidFill>
                  <a:schemeClr val="accent1"/>
                </a:solidFill>
                <a:latin typeface="Tekton Pro" panose="020F0603020208020904" pitchFamily="34" charset="0"/>
              </a:rPr>
              <a:t>3 </a:t>
            </a:r>
            <a:r>
              <a:rPr lang="bg-BG" sz="1700" dirty="0" smtClean="0">
                <a:solidFill>
                  <a:schemeClr val="accent1"/>
                </a:solidFill>
                <a:latin typeface="Tekton Pro" panose="020F0603020208020904" pitchFamily="34" charset="0"/>
              </a:rPr>
              <a:t>части на Ръководството</a:t>
            </a:r>
            <a:r>
              <a:rPr lang="en-US" sz="1700" dirty="0" smtClean="0">
                <a:solidFill>
                  <a:schemeClr val="accent1"/>
                </a:solidFill>
                <a:latin typeface="Tekton Pro" panose="020F0603020208020904" pitchFamily="34" charset="0"/>
              </a:rPr>
              <a:t>.</a:t>
            </a:r>
          </a:p>
          <a:p>
            <a:pPr algn="r"/>
            <a:endParaRPr lang="en-US" sz="1700" dirty="0" smtClean="0">
              <a:solidFill>
                <a:schemeClr val="accent1"/>
              </a:solidFill>
              <a:latin typeface="Tekton Pro" panose="020F0603020208020904" pitchFamily="34" charset="0"/>
            </a:endParaRPr>
          </a:p>
        </p:txBody>
      </p:sp>
    </p:spTree>
    <p:extLst>
      <p:ext uri="{BB962C8B-B14F-4D97-AF65-F5344CB8AC3E}">
        <p14:creationId xmlns="" xmlns:p14="http://schemas.microsoft.com/office/powerpoint/2010/main" val="207852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04" y="111171"/>
            <a:ext cx="8805182" cy="857250"/>
          </a:xfrm>
        </p:spPr>
        <p:txBody>
          <a:bodyPr>
            <a:noAutofit/>
          </a:bodyPr>
          <a:lstStyle/>
          <a:p>
            <a:r>
              <a:rPr lang="en-US" dirty="0"/>
              <a:t>CAN-MDS</a:t>
            </a:r>
            <a:r>
              <a:rPr lang="bg-BG" dirty="0"/>
              <a:t>:</a:t>
            </a:r>
            <a:r>
              <a:rPr lang="en-US" dirty="0"/>
              <a:t> </a:t>
            </a:r>
            <a:r>
              <a:rPr lang="bg-BG" dirty="0"/>
              <a:t>РЪКОВОДСТВО ЗА ОПЕРАТОРИ</a:t>
            </a:r>
            <a:r>
              <a:rPr lang="en-US" dirty="0"/>
              <a:t/>
            </a:r>
            <a:br>
              <a:rPr lang="en-US" dirty="0"/>
            </a:br>
            <a:r>
              <a:rPr lang="en-US" dirty="0"/>
              <a:t>– </a:t>
            </a:r>
            <a:r>
              <a:rPr lang="bg-BG" dirty="0"/>
              <a:t>съдържание</a:t>
            </a:r>
            <a:endParaRPr lang="el-GR"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1899222093"/>
              </p:ext>
            </p:extLst>
          </p:nvPr>
        </p:nvGraphicFramePr>
        <p:xfrm>
          <a:off x="2311400" y="1274464"/>
          <a:ext cx="6652986" cy="3070670"/>
        </p:xfrm>
        <a:graphic>
          <a:graphicData uri="http://schemas.openxmlformats.org/drawingml/2006/table">
            <a:tbl>
              <a:tblPr/>
              <a:tblGrid>
                <a:gridCol w="6652986"/>
              </a:tblGrid>
              <a:tr h="3070670">
                <a:tc>
                  <a:txBody>
                    <a:bodyPr/>
                    <a:lstStyle/>
                    <a:p>
                      <a:pPr marL="0" indent="0" rtl="0" eaLnBrk="1" fontAlgn="auto" latinLnBrk="0" hangingPunct="1">
                        <a:buFont typeface="Wingdings 3" panose="05040102010807070707" pitchFamily="18" charset="2"/>
                        <a:buNone/>
                      </a:pPr>
                      <a:r>
                        <a:rPr lang="bg-BG" sz="2400" b="1" dirty="0" smtClean="0">
                          <a:solidFill>
                            <a:schemeClr val="accent1"/>
                          </a:solidFill>
                          <a:latin typeface="Segoe UI Semibold" panose="020B0702040204020203" pitchFamily="34" charset="0"/>
                          <a:ea typeface="Times New Roman"/>
                          <a:cs typeface="Segoe UI Semibold" panose="020B0702040204020203" pitchFamily="34" charset="0"/>
                        </a:rPr>
                        <a:t>ЧАСТ</a:t>
                      </a: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 1 </a:t>
                      </a:r>
                      <a:r>
                        <a:rPr lang="bg-BG" sz="2400" b="1" dirty="0" smtClean="0">
                          <a:solidFill>
                            <a:schemeClr val="accent1"/>
                          </a:solidFill>
                          <a:latin typeface="Segoe UI Semibold" panose="020B0702040204020203" pitchFamily="34" charset="0"/>
                          <a:ea typeface="Times New Roman"/>
                          <a:cs typeface="Segoe UI Semibold" panose="020B0702040204020203" pitchFamily="34" charset="0"/>
                        </a:rPr>
                        <a:t>Представяне на </a:t>
                      </a: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CAN-MDS</a:t>
                      </a:r>
                    </a:p>
                    <a:p>
                      <a:pPr marL="171450" indent="-171450" rtl="0" eaLnBrk="1" fontAlgn="auto" latinLnBrk="0" hangingPunct="1">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Въведение</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v1.0-</a:t>
                      </a:r>
                      <a:r>
                        <a:rPr lang="bg-BG"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Цел</a:t>
                      </a:r>
                      <a:r>
                        <a:rPr lang="en-US"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&amp; </a:t>
                      </a:r>
                      <a:r>
                        <a:rPr lang="bg-BG"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Задачи</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Инструментариум</a:t>
                      </a:r>
                      <a:endParaRPr lang="en-US"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rtl="0" eaLnBrk="1" fontAlgn="t" latinLnBrk="0" hangingPunct="1">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Допустими инциденти</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за регистриране в </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 </a:t>
                      </a:r>
                      <a:r>
                        <a:rPr lang="bg-BG" sz="2400" b="1" i="1" u="none" strike="noStrike" kern="1200" dirty="0" smtClean="0">
                          <a:solidFill>
                            <a:srgbClr val="FF0000"/>
                          </a:solidFill>
                          <a:effectLst/>
                          <a:latin typeface="Segoe UI Light" panose="020B0502040204020203" pitchFamily="34" charset="0"/>
                          <a:ea typeface="+mn-ea"/>
                          <a:cs typeface="Segoe UI Light" panose="020B0502040204020203" pitchFamily="34" charset="0"/>
                        </a:rPr>
                        <a:t>дефиниции по случай</a:t>
                      </a:r>
                      <a:endParaRPr lang="el-GR" sz="2400" b="0" i="0" u="none" strike="noStrike" kern="1200" dirty="0" smtClean="0">
                        <a:solidFill>
                          <a:srgbClr val="FF0000"/>
                        </a:solidFill>
                        <a:effectLst/>
                        <a:latin typeface="Segoe UI Light" panose="020B0502040204020203" pitchFamily="34" charset="0"/>
                        <a:ea typeface="+mn-ea"/>
                        <a:cs typeface="Segoe UI Light" panose="020B0502040204020203" pitchFamily="34" charset="0"/>
                      </a:endParaRPr>
                    </a:p>
                    <a:p>
                      <a:pPr marL="171450" indent="-171450" rtl="0" eaLnBrk="1" fontAlgn="t" latinLnBrk="0" hangingPunct="1">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Етика при прилагане на </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a:t>
                      </a:r>
                      <a:r>
                        <a:rPr lang="bg-BG"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съображения за поверителност</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algn="just">
                        <a:lnSpc>
                          <a:spcPct val="115000"/>
                        </a:lnSpc>
                        <a:spcAft>
                          <a:spcPts val="0"/>
                        </a:spcAft>
                      </a:pPr>
                      <a:endParaRPr lang="en-US" sz="800" dirty="0">
                        <a:latin typeface="Segoe UI Light" panose="020B0502040204020203" pitchFamily="34" charset="0"/>
                        <a:ea typeface="SimSu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pic>
        <p:nvPicPr>
          <p:cNvPr id="819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13222" y="1266563"/>
            <a:ext cx="1974850" cy="3341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373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2645455647"/>
              </p:ext>
            </p:extLst>
          </p:nvPr>
        </p:nvGraphicFramePr>
        <p:xfrm>
          <a:off x="2158712" y="1337550"/>
          <a:ext cx="7100526" cy="2944368"/>
        </p:xfrm>
        <a:graphic>
          <a:graphicData uri="http://schemas.openxmlformats.org/drawingml/2006/table">
            <a:tbl>
              <a:tblPr/>
              <a:tblGrid>
                <a:gridCol w="7100526"/>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bg-BG" sz="2400" b="1" dirty="0" smtClean="0">
                          <a:latin typeface="Segoe UI Semibold" panose="020B0702040204020203" pitchFamily="34" charset="0"/>
                          <a:ea typeface="Times New Roman"/>
                          <a:cs typeface="Segoe UI Semibold" panose="020B0702040204020203" pitchFamily="34" charset="0"/>
                        </a:rPr>
                        <a:t>ЧАСТ</a:t>
                      </a:r>
                      <a:r>
                        <a:rPr lang="en-US" sz="2400" b="1" dirty="0" smtClean="0">
                          <a:latin typeface="Segoe UI Semibold" panose="020B0702040204020203" pitchFamily="34" charset="0"/>
                          <a:ea typeface="Times New Roman"/>
                          <a:cs typeface="Segoe UI Semibold" panose="020B0702040204020203" pitchFamily="34" charset="0"/>
                        </a:rPr>
                        <a:t> 2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Ръководство</a:t>
                      </a:r>
                      <a:r>
                        <a:rPr lang="bg-BG" sz="24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за Оператори </a:t>
                      </a:r>
                      <a:endParaRPr lang="en-US" sz="2400" b="1" dirty="0" smtClean="0">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Ръководството </a:t>
                      </a:r>
                      <a:r>
                        <a:rPr lang="bg-BG" sz="24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за Оператори </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структура</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263525" indent="-263525"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CAN-MDS v1.0 - </a:t>
                      </a:r>
                      <a:r>
                        <a:rPr lang="bg-BG" sz="24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оси</a:t>
                      </a:r>
                      <a:endParaRPr lang="el-GR" sz="24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endParaRPr>
                    </a:p>
                    <a:p>
                      <a:pPr marL="263525" indent="-263525"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v1 –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събиране и докладване на данни</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263525" indent="-263525" algn="l" defTabSz="457200" rtl="0" eaLnBrk="1" latinLnBrk="0" hangingPunct="1">
                        <a:lnSpc>
                          <a:spcPct val="115000"/>
                        </a:lnSpc>
                        <a:spcAft>
                          <a:spcPts val="0"/>
                        </a:spcAft>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Елементи на данни в </a:t>
                      </a:r>
                      <a:r>
                        <a:rPr lang="bg-BG" sz="24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Ръководството</a:t>
                      </a:r>
                      <a:r>
                        <a:rPr lang="bg-BG" sz="24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за Оператори </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263525" indent="-263525"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Обратна връзка до Оператора</a:t>
                      </a:r>
                      <a:endParaRPr lang="el-GR" sz="24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ru-RU" sz="2700" dirty="0">
                <a:latin typeface="Segoe UI Black" panose="020B0A02040204020203" pitchFamily="34" charset="0"/>
                <a:ea typeface="Segoe UI Black" panose="020B0A02040204020203" pitchFamily="34" charset="0"/>
                <a:cs typeface="+mj-cs"/>
              </a:rPr>
              <a:t>CAN-MDS: РЪКОВОДСТВО ЗА ОПЕРАТОРИ</a:t>
            </a:r>
            <a:br>
              <a:rPr lang="ru-RU" sz="2700" dirty="0">
                <a:latin typeface="Segoe UI Black" panose="020B0A02040204020203" pitchFamily="34" charset="0"/>
                <a:ea typeface="Segoe UI Black" panose="020B0A02040204020203" pitchFamily="34" charset="0"/>
                <a:cs typeface="+mj-cs"/>
              </a:rPr>
            </a:br>
            <a:r>
              <a:rPr lang="ru-RU" sz="2700" dirty="0">
                <a:latin typeface="Segoe UI Black" panose="020B0A02040204020203" pitchFamily="34" charset="0"/>
                <a:ea typeface="Segoe UI Black" panose="020B0A02040204020203" pitchFamily="34" charset="0"/>
                <a:cs typeface="+mj-cs"/>
              </a:rPr>
              <a:t>– съдържание</a:t>
            </a:r>
            <a:endParaRPr lang="el-GR" sz="2700" dirty="0">
              <a:latin typeface="Segoe UI Black" panose="020B0A02040204020203" pitchFamily="34" charset="0"/>
              <a:ea typeface="Segoe UI Black" panose="020B0A02040204020203" pitchFamily="34" charset="0"/>
              <a:cs typeface="+mj-cs"/>
            </a:endParaRPr>
          </a:p>
        </p:txBody>
      </p:sp>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9204" y="1081376"/>
            <a:ext cx="1971923" cy="33395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5780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4192"/>
            <a:ext cx="7886700" cy="892970"/>
          </a:xfrm>
        </p:spPr>
        <p:txBody>
          <a:bodyPr/>
          <a:lstStyle/>
          <a:p>
            <a:r>
              <a:rPr lang="ru-RU" b="1" dirty="0" smtClean="0">
                <a:solidFill>
                  <a:schemeClr val="accent1"/>
                </a:solidFill>
              </a:rPr>
              <a:t>Оси и елементи </a:t>
            </a:r>
            <a:r>
              <a:rPr lang="ru-RU" b="1" dirty="0">
                <a:solidFill>
                  <a:schemeClr val="accent1"/>
                </a:solidFill>
              </a:rPr>
              <a:t>от данни </a:t>
            </a:r>
            <a:r>
              <a:rPr lang="ru-RU" b="1" dirty="0" smtClean="0">
                <a:solidFill>
                  <a:schemeClr val="accent1"/>
                </a:solidFill>
              </a:rPr>
              <a:t>на </a:t>
            </a:r>
            <a:r>
              <a:rPr lang="en-US" dirty="0" smtClean="0"/>
              <a:t>CAN-MDS</a:t>
            </a:r>
            <a:endParaRPr lang="el-GR" b="1"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594171804"/>
              </p:ext>
            </p:extLst>
          </p:nvPr>
        </p:nvGraphicFramePr>
        <p:xfrm>
          <a:off x="2813831" y="874591"/>
          <a:ext cx="5802351" cy="3764280"/>
        </p:xfrm>
        <a:graphic>
          <a:graphicData uri="http://schemas.openxmlformats.org/drawingml/2006/table">
            <a:tbl>
              <a:tblPr/>
              <a:tblGrid>
                <a:gridCol w="1566415"/>
                <a:gridCol w="4235936"/>
              </a:tblGrid>
              <a:tr h="194310">
                <a:tc>
                  <a:txBody>
                    <a:bodyPr/>
                    <a:lstStyle/>
                    <a:p>
                      <a:pPr marR="0" indent="0" algn="ctr" rtl="0">
                        <a:spcBef>
                          <a:spcPts val="0"/>
                        </a:spcBef>
                        <a:spcAft>
                          <a:spcPts val="0"/>
                        </a:spcAft>
                      </a:pPr>
                      <a:r>
                        <a:rPr lang="bg-BG" sz="1300" b="1" kern="1400" dirty="0" smtClean="0">
                          <a:solidFill>
                            <a:srgbClr val="FFFFFF"/>
                          </a:solidFill>
                          <a:latin typeface="Segoe UI Light" panose="020B0502040204020203" pitchFamily="34" charset="0"/>
                          <a:cs typeface="Segoe UI Light" panose="020B0502040204020203" pitchFamily="34" charset="0"/>
                        </a:rPr>
                        <a:t>Елементи от данни</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c>
                  <a:txBody>
                    <a:bodyPr/>
                    <a:lstStyle/>
                    <a:p>
                      <a:pPr marR="0" indent="0" algn="ctr" rtl="0">
                        <a:spcBef>
                          <a:spcPts val="0"/>
                        </a:spcBef>
                        <a:spcAft>
                          <a:spcPts val="0"/>
                        </a:spcAft>
                      </a:pPr>
                      <a:r>
                        <a:rPr lang="en-US" sz="1300" b="1" kern="1400" dirty="0" smtClean="0">
                          <a:solidFill>
                            <a:srgbClr val="FFFFFF"/>
                          </a:solidFill>
                          <a:latin typeface="Segoe UI Light" panose="020B0502040204020203" pitchFamily="34" charset="0"/>
                          <a:cs typeface="Segoe UI Light" panose="020B0502040204020203" pitchFamily="34" charset="0"/>
                        </a:rPr>
                        <a:t>Labels</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ID</a:t>
                      </a:r>
                      <a:r>
                        <a:rPr lang="bg-BG" sz="1300" kern="1400" dirty="0" smtClean="0">
                          <a:solidFill>
                            <a:srgbClr val="000000"/>
                          </a:solidFill>
                          <a:latin typeface="Segoe UI Light" panose="020B0502040204020203" pitchFamily="34" charset="0"/>
                          <a:cs typeface="Segoe UI Light" panose="020B0502040204020203" pitchFamily="34" charset="0"/>
                        </a:rPr>
                        <a:t> на</a:t>
                      </a:r>
                      <a:r>
                        <a:rPr lang="bg-BG" sz="1300" kern="1400" baseline="0" dirty="0" smtClean="0">
                          <a:solidFill>
                            <a:srgbClr val="000000"/>
                          </a:solidFill>
                          <a:latin typeface="Segoe UI Light" panose="020B0502040204020203" pitchFamily="34" charset="0"/>
                          <a:cs typeface="Segoe UI Light" panose="020B0502040204020203" pitchFamily="34" charset="0"/>
                        </a:rPr>
                        <a:t> службата</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ID</a:t>
                      </a:r>
                      <a:r>
                        <a:rPr lang="bg-BG" sz="1300" kern="1400" dirty="0" smtClean="0">
                          <a:solidFill>
                            <a:srgbClr val="000000"/>
                          </a:solidFill>
                          <a:latin typeface="Segoe UI Light" panose="020B0502040204020203" pitchFamily="34" charset="0"/>
                          <a:cs typeface="Segoe UI Light" panose="020B0502040204020203" pitchFamily="34" charset="0"/>
                        </a:rPr>
                        <a:t> на оператора</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bg-BG" sz="1300" kern="1400" dirty="0" smtClean="0">
                          <a:solidFill>
                            <a:srgbClr val="000000"/>
                          </a:solidFill>
                          <a:latin typeface="Segoe UI Light" panose="020B0502040204020203" pitchFamily="34" charset="0"/>
                          <a:cs typeface="Segoe UI Light" panose="020B0502040204020203" pitchFamily="34" charset="0"/>
                        </a:rPr>
                        <a:t>Дата на запис</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bg-BG" sz="1300" kern="1400" dirty="0" smtClean="0">
                          <a:solidFill>
                            <a:srgbClr val="000000"/>
                          </a:solidFill>
                          <a:latin typeface="Segoe UI Light" panose="020B0502040204020203" pitchFamily="34" charset="0"/>
                          <a:cs typeface="Segoe UI Light" panose="020B0502040204020203" pitchFamily="34" charset="0"/>
                        </a:rPr>
                        <a:t>Източник на информация</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ID</a:t>
                      </a:r>
                      <a:r>
                        <a:rPr lang="bg-BG" sz="1300" dirty="0" smtClean="0">
                          <a:latin typeface="Segoe UI Light" panose="020B0502040204020203" pitchFamily="34" charset="0"/>
                          <a:cs typeface="Segoe UI Light" panose="020B0502040204020203" pitchFamily="34" charset="0"/>
                        </a:rPr>
                        <a:t> на инцидента</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Дата на инцидента</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Форма (и) на малтретиране</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Мяастона инцидента</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ID </a:t>
                      </a:r>
                      <a:r>
                        <a:rPr lang="bg-BG" sz="1300" dirty="0" smtClean="0">
                          <a:latin typeface="Segoe UI Light" panose="020B0502040204020203" pitchFamily="34" charset="0"/>
                          <a:cs typeface="Segoe UI Light" panose="020B0502040204020203" pitchFamily="34" charset="0"/>
                        </a:rPr>
                        <a:t>на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Пол на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a:solidFill>
                            <a:srgbClr val="000000"/>
                          </a:solidFill>
                          <a:latin typeface="Segoe UI Light" panose="020B0502040204020203" pitchFamily="34" charset="0"/>
                          <a:cs typeface="Segoe UI Light" panose="020B0502040204020203" pitchFamily="34" charset="0"/>
                        </a:rPr>
                        <a:t>C3</a:t>
                      </a:r>
                      <a:endParaRPr lang="en-US" sz="1300" kern="140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Дата на раждане на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Гражданство на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Състав на семейството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Основен грижещ се за детето, връзка с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Пол на основния грижещ се за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bg-BG" sz="1300" dirty="0" smtClean="0">
                          <a:latin typeface="Segoe UI Light" panose="020B0502040204020203" pitchFamily="34" charset="0"/>
                          <a:cs typeface="Segoe UI Light" panose="020B0502040204020203" pitchFamily="34" charset="0"/>
                        </a:rPr>
                        <a:t>Дата на раждане на основния грижещ се за детето</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S1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bg-BG" sz="1300" kern="1200" dirty="0" smtClean="0">
                          <a:solidFill>
                            <a:schemeClr val="tx1"/>
                          </a:solidFill>
                          <a:latin typeface="Segoe UI Light" panose="020B0502040204020203" pitchFamily="34" charset="0"/>
                          <a:cs typeface="Segoe UI Light" panose="020B0502040204020203" pitchFamily="34" charset="0"/>
                        </a:rPr>
                        <a:t>Институционален</a:t>
                      </a:r>
                      <a:r>
                        <a:rPr lang="bg-BG" sz="1300" kern="1200" baseline="0" dirty="0" smtClean="0">
                          <a:solidFill>
                            <a:schemeClr val="tx1"/>
                          </a:solidFill>
                          <a:latin typeface="Segoe UI Light" panose="020B0502040204020203" pitchFamily="34" charset="0"/>
                          <a:cs typeface="Segoe UI Light" panose="020B0502040204020203" pitchFamily="34" charset="0"/>
                        </a:rPr>
                        <a:t> отговор</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r h="194310">
                <a:tc>
                  <a:txBody>
                    <a:bodyPr/>
                    <a:lstStyle/>
                    <a:p>
                      <a:pPr marR="12878" indent="0" algn="ctr" rtl="0">
                        <a:spcBef>
                          <a:spcPts val="0"/>
                        </a:spcBef>
                        <a:spcAft>
                          <a:spcPts val="0"/>
                        </a:spcAft>
                      </a:pPr>
                      <a:r>
                        <a:rPr lang="en-GB" sz="1300" b="1" kern="1400" dirty="0">
                          <a:solidFill>
                            <a:srgbClr val="000000"/>
                          </a:solidFill>
                          <a:latin typeface="Segoe UI Light" panose="020B0502040204020203" pitchFamily="34" charset="0"/>
                          <a:cs typeface="Segoe UI Light" panose="020B0502040204020203" pitchFamily="34" charset="0"/>
                        </a:rPr>
                        <a:t>S2</a:t>
                      </a:r>
                      <a:endParaRPr lang="en-GB"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l" rtl="0">
                        <a:spcBef>
                          <a:spcPts val="0"/>
                        </a:spcBef>
                        <a:spcAft>
                          <a:spcPts val="0"/>
                        </a:spcAft>
                      </a:pPr>
                      <a:r>
                        <a:rPr lang="bg-BG" sz="1300" dirty="0" smtClean="0">
                          <a:latin typeface="Segoe UI Light" panose="020B0502040204020203" pitchFamily="34" charset="0"/>
                          <a:cs typeface="Segoe UI Light" panose="020B0502040204020203" pitchFamily="34" charset="0"/>
                        </a:rPr>
                        <a:t>Насочване към служби/услуги</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7" name="Content Placeholder 3"/>
          <p:cNvGraphicFramePr>
            <a:graphicFrameLocks noGrp="1"/>
          </p:cNvGraphicFramePr>
          <p:nvPr>
            <p:ph idx="1"/>
            <p:extLst>
              <p:ext uri="{D42A27DB-BD31-4B8C-83A1-F6EECF244321}">
                <p14:modId xmlns="" xmlns:p14="http://schemas.microsoft.com/office/powerpoint/2010/main" val="3857058585"/>
              </p:ext>
            </p:extLst>
          </p:nvPr>
        </p:nvGraphicFramePr>
        <p:xfrm>
          <a:off x="581852" y="914400"/>
          <a:ext cx="2108155" cy="3875840"/>
        </p:xfrm>
        <a:graphic>
          <a:graphicData uri="http://schemas.openxmlformats.org/drawingml/2006/table">
            <a:tbl>
              <a:tblPr/>
              <a:tblGrid>
                <a:gridCol w="2108155"/>
              </a:tblGrid>
              <a:tr h="164376">
                <a:tc>
                  <a:txBody>
                    <a:bodyPr/>
                    <a:lstStyle/>
                    <a:p>
                      <a:pPr marR="0" indent="0" algn="ctr" rtl="0">
                        <a:spcBef>
                          <a:spcPts val="0"/>
                        </a:spcBef>
                        <a:spcAft>
                          <a:spcPts val="0"/>
                        </a:spcAft>
                      </a:pPr>
                      <a:r>
                        <a:rPr lang="bg-BG" sz="1300" b="1" kern="1400" dirty="0" smtClean="0">
                          <a:solidFill>
                            <a:srgbClr val="FFFFFF"/>
                          </a:solidFill>
                          <a:latin typeface="Segoe UI Light" panose="020B0502040204020203" pitchFamily="34" charset="0"/>
                          <a:cs typeface="Segoe UI Light" panose="020B0502040204020203" pitchFamily="34" charset="0"/>
                        </a:rPr>
                        <a:t>Оси</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r>
              <a:tr h="770674">
                <a:tc>
                  <a:txBody>
                    <a:bodyPr/>
                    <a:lstStyle/>
                    <a:p>
                      <a:pPr marR="0" indent="0" algn="ctr" rtl="0">
                        <a:spcBef>
                          <a:spcPts val="0"/>
                        </a:spcBef>
                        <a:spcAft>
                          <a:spcPts val="0"/>
                        </a:spcAft>
                      </a:pPr>
                      <a:r>
                        <a:rPr lang="bg-BG" sz="1300" b="1" kern="1400" dirty="0" smtClean="0">
                          <a:solidFill>
                            <a:srgbClr val="000000"/>
                          </a:solidFill>
                          <a:latin typeface="Segoe UI Light" panose="020B0502040204020203" pitchFamily="34" charset="0"/>
                          <a:cs typeface="Segoe UI Light" panose="020B0502040204020203" pitchFamily="34" charset="0"/>
                        </a:rPr>
                        <a:t>ЗАПИС</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bg-BG" sz="1300" kern="1400" dirty="0" smtClean="0">
                          <a:solidFill>
                            <a:srgbClr val="000000"/>
                          </a:solidFill>
                          <a:latin typeface="Segoe UI Light" panose="020B0502040204020203" pitchFamily="34" charset="0"/>
                          <a:cs typeface="Segoe UI Light" panose="020B0502040204020203" pitchFamily="34" charset="0"/>
                        </a:rPr>
                        <a:t>елемента от данни</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r>
              <a:tr h="760103">
                <a:tc>
                  <a:txBody>
                    <a:bodyPr/>
                    <a:lstStyle/>
                    <a:p>
                      <a:pPr marR="0" indent="0" algn="ctr" rtl="0">
                        <a:spcBef>
                          <a:spcPts val="0"/>
                        </a:spcBef>
                        <a:spcAft>
                          <a:spcPts val="0"/>
                        </a:spcAft>
                      </a:pPr>
                      <a:r>
                        <a:rPr lang="bg-BG" sz="1300" b="1" kern="1400" dirty="0" smtClean="0">
                          <a:solidFill>
                            <a:srgbClr val="000000"/>
                          </a:solidFill>
                          <a:latin typeface="Segoe UI Light" panose="020B0502040204020203" pitchFamily="34" charset="0"/>
                          <a:cs typeface="Segoe UI Light" panose="020B0502040204020203" pitchFamily="34" charset="0"/>
                        </a:rPr>
                        <a:t>ИНЦИДЕНТ </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bg-BG" sz="1300" kern="1400" dirty="0" smtClean="0">
                          <a:solidFill>
                            <a:srgbClr val="000000"/>
                          </a:solidFill>
                          <a:latin typeface="Segoe UI Light" panose="020B0502040204020203" pitchFamily="34" charset="0"/>
                          <a:cs typeface="Segoe UI Light" panose="020B0502040204020203" pitchFamily="34" charset="0"/>
                        </a:rPr>
                        <a:t>4 елемента от данни</a:t>
                      </a:r>
                      <a:endParaRPr lang="bg-BG"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r>
              <a:tr h="760103">
                <a:tc>
                  <a:txBody>
                    <a:bodyPr/>
                    <a:lstStyle/>
                    <a:p>
                      <a:pPr marR="0" indent="0" algn="ctr" rtl="0">
                        <a:spcBef>
                          <a:spcPts val="0"/>
                        </a:spcBef>
                        <a:spcAft>
                          <a:spcPts val="0"/>
                        </a:spcAft>
                      </a:pPr>
                      <a:r>
                        <a:rPr lang="en-US" sz="1300" b="1" kern="1400" dirty="0" smtClean="0">
                          <a:solidFill>
                            <a:srgbClr val="000000"/>
                          </a:solidFill>
                          <a:latin typeface="Segoe UI Light" panose="020B0502040204020203" pitchFamily="34" charset="0"/>
                          <a:cs typeface="Segoe UI Light" panose="020B0502040204020203" pitchFamily="34" charset="0"/>
                        </a:rPr>
                        <a:t>CHILD</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bg-BG" sz="1300" kern="1400" dirty="0" smtClean="0">
                          <a:solidFill>
                            <a:srgbClr val="000000"/>
                          </a:solidFill>
                          <a:latin typeface="Segoe UI Light" panose="020B0502040204020203" pitchFamily="34" charset="0"/>
                          <a:cs typeface="Segoe UI Light" panose="020B0502040204020203" pitchFamily="34" charset="0"/>
                        </a:rPr>
                        <a:t>4 елемента от данни</a:t>
                      </a:r>
                      <a:endParaRPr lang="bg-BG"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solidFill>
                      <a:schemeClr val="tx2">
                        <a:lumMod val="20000"/>
                        <a:lumOff val="80000"/>
                      </a:schemeClr>
                    </a:solidFill>
                  </a:tcPr>
                </a:tc>
              </a:tr>
              <a:tr h="760103">
                <a:tc>
                  <a:txBody>
                    <a:bodyPr/>
                    <a:lstStyle/>
                    <a:p>
                      <a:pPr marR="0" indent="0" algn="ctr" rtl="0">
                        <a:spcBef>
                          <a:spcPts val="0"/>
                        </a:spcBef>
                        <a:spcAft>
                          <a:spcPts val="0"/>
                        </a:spcAft>
                      </a:pPr>
                      <a:r>
                        <a:rPr lang="bg-BG" sz="1300" b="1" kern="1400" dirty="0" smtClean="0">
                          <a:solidFill>
                            <a:srgbClr val="000000"/>
                          </a:solidFill>
                          <a:latin typeface="Segoe UI Light" panose="020B0502040204020203" pitchFamily="34" charset="0"/>
                          <a:cs typeface="Segoe UI Light" panose="020B0502040204020203" pitchFamily="34" charset="0"/>
                        </a:rPr>
                        <a:t>СЕМЕЙСТВО</a:t>
                      </a:r>
                    </a:p>
                    <a:p>
                      <a:pPr marR="0" indent="0" algn="ctr" rtl="0">
                        <a:spcBef>
                          <a:spcPts val="0"/>
                        </a:spcBef>
                        <a:spcAft>
                          <a:spcPts val="0"/>
                        </a:spcAft>
                      </a:pPr>
                      <a:endParaRPr lang="bg-BG" sz="1300" b="0" kern="1400" dirty="0" smtClean="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bg-BG" sz="1300" b="0" kern="1400" dirty="0" smtClean="0">
                          <a:solidFill>
                            <a:srgbClr val="000000"/>
                          </a:solidFill>
                          <a:latin typeface="Segoe UI Light" panose="020B0502040204020203" pitchFamily="34" charset="0"/>
                          <a:cs typeface="Segoe UI Light" panose="020B0502040204020203" pitchFamily="34" charset="0"/>
                        </a:rPr>
                        <a:t>4 елемента от данни</a:t>
                      </a:r>
                    </a:p>
                    <a:p>
                      <a:pPr marR="0" indent="0" algn="ctr" rtl="0">
                        <a:spcBef>
                          <a:spcPts val="0"/>
                        </a:spcBef>
                        <a:spcAft>
                          <a:spcPts val="0"/>
                        </a:spcAft>
                      </a:pP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tcPr>
                </a:tc>
              </a:tr>
              <a:tr h="408368">
                <a:tc>
                  <a:txBody>
                    <a:bodyPr/>
                    <a:lstStyle/>
                    <a:p>
                      <a:pPr marR="0" indent="0" algn="ctr" rtl="0">
                        <a:spcBef>
                          <a:spcPts val="0"/>
                        </a:spcBef>
                        <a:spcAft>
                          <a:spcPts val="0"/>
                        </a:spcAft>
                      </a:pPr>
                      <a:r>
                        <a:rPr lang="bg-BG" sz="1300" b="1" kern="1400" dirty="0" smtClean="0">
                          <a:solidFill>
                            <a:srgbClr val="000000"/>
                          </a:solidFill>
                          <a:latin typeface="Segoe UI Light" panose="020B0502040204020203" pitchFamily="34" charset="0"/>
                          <a:cs typeface="Segoe UI Light" panose="020B0502040204020203" pitchFamily="34" charset="0"/>
                        </a:rPr>
                        <a:t>СЛУЖБИ</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2 </a:t>
                      </a:r>
                      <a:r>
                        <a:rPr lang="bg-BG" sz="1300" kern="1400" dirty="0" smtClean="0">
                          <a:solidFill>
                            <a:srgbClr val="000000"/>
                          </a:solidFill>
                          <a:latin typeface="Segoe UI Light" panose="020B0502040204020203" pitchFamily="34" charset="0"/>
                          <a:cs typeface="Segoe UI Light" panose="020B0502040204020203" pitchFamily="34" charset="0"/>
                        </a:rPr>
                        <a:t>елемента от данни</a:t>
                      </a:r>
                    </a:p>
                    <a:p>
                      <a:pPr marR="0" indent="0" algn="ctr" rtl="0">
                        <a:spcBef>
                          <a:spcPts val="0"/>
                        </a:spcBef>
                        <a:spcAft>
                          <a:spcPts val="0"/>
                        </a:spcAft>
                      </a:pP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r>
            </a:tbl>
          </a:graphicData>
        </a:graphic>
      </p:graphicFrame>
      <p:sp>
        <p:nvSpPr>
          <p:cNvPr id="3" name="Rounded Rectangle 2"/>
          <p:cNvSpPr/>
          <p:nvPr/>
        </p:nvSpPr>
        <p:spPr>
          <a:xfrm>
            <a:off x="688770" y="794800"/>
            <a:ext cx="1793174" cy="3874721"/>
          </a:xfrm>
          <a:prstGeom prst="roundRect">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Tree>
    <p:extLst>
      <p:ext uri="{BB962C8B-B14F-4D97-AF65-F5344CB8AC3E}">
        <p14:creationId xmlns="" xmlns:p14="http://schemas.microsoft.com/office/powerpoint/2010/main" val="297957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171834911"/>
              </p:ext>
            </p:extLst>
          </p:nvPr>
        </p:nvGraphicFramePr>
        <p:xfrm>
          <a:off x="2158712" y="1337550"/>
          <a:ext cx="7100526" cy="3364992"/>
        </p:xfrm>
        <a:graphic>
          <a:graphicData uri="http://schemas.openxmlformats.org/drawingml/2006/table">
            <a:tbl>
              <a:tblPr/>
              <a:tblGrid>
                <a:gridCol w="7100526"/>
              </a:tblGrid>
              <a:tr h="2694142">
                <a:tc>
                  <a:txBody>
                    <a:bodyPr/>
                    <a:lstStyle/>
                    <a:p>
                      <a:pPr>
                        <a:lnSpc>
                          <a:spcPct val="115000"/>
                        </a:lnSpc>
                        <a:spcAft>
                          <a:spcPts val="0"/>
                        </a:spcAft>
                      </a:pPr>
                      <a:r>
                        <a:rPr lang="bg-BG" sz="2400" b="1" dirty="0" smtClean="0">
                          <a:latin typeface="Segoe UI Semibold" panose="020B0702040204020203" pitchFamily="34" charset="0"/>
                          <a:ea typeface="Times New Roman"/>
                          <a:cs typeface="Segoe UI Semibold" panose="020B0702040204020203" pitchFamily="34" charset="0"/>
                        </a:rPr>
                        <a:t>ЧАСТ</a:t>
                      </a:r>
                      <a:r>
                        <a:rPr lang="en-US" sz="2400" b="1" dirty="0" smtClean="0">
                          <a:latin typeface="Segoe UI Semibold" panose="020B0702040204020203" pitchFamily="34" charset="0"/>
                          <a:ea typeface="Times New Roman"/>
                          <a:cs typeface="Segoe UI Semibold" panose="020B0702040204020203" pitchFamily="34" charset="0"/>
                        </a:rPr>
                        <a:t> 3 CAN-MDS </a:t>
                      </a:r>
                      <a:r>
                        <a:rPr lang="bg-BG" sz="2400" b="1" dirty="0" smtClean="0">
                          <a:latin typeface="Segoe UI Semibold" panose="020B0702040204020203" pitchFamily="34" charset="0"/>
                          <a:ea typeface="Times New Roman"/>
                          <a:cs typeface="Segoe UI Semibold" panose="020B0702040204020203" pitchFamily="34" charset="0"/>
                        </a:rPr>
                        <a:t>Данни</a:t>
                      </a:r>
                      <a:r>
                        <a:rPr lang="en-US" sz="2400" b="1" dirty="0" smtClean="0">
                          <a:latin typeface="Segoe UI Semibold" panose="020B0702040204020203" pitchFamily="34" charset="0"/>
                          <a:ea typeface="Times New Roman"/>
                          <a:cs typeface="Segoe UI Semibold" panose="020B0702040204020203" pitchFamily="34" charset="0"/>
                        </a:rPr>
                        <a:t>-</a:t>
                      </a:r>
                      <a:r>
                        <a:rPr lang="bg-BG" sz="2400" b="1" dirty="0" smtClean="0">
                          <a:latin typeface="Segoe UI Semibold" panose="020B0702040204020203" pitchFamily="34" charset="0"/>
                          <a:ea typeface="Times New Roman"/>
                          <a:cs typeface="Segoe UI Semibold" panose="020B0702040204020203" pitchFamily="34" charset="0"/>
                        </a:rPr>
                        <a:t>Речник</a:t>
                      </a:r>
                      <a:endParaRPr lang="en-US" sz="2400" b="1" dirty="0" smtClean="0">
                        <a:latin typeface="Segoe UI Semibold" panose="020B0702040204020203" pitchFamily="34" charset="0"/>
                        <a:ea typeface="Times New Roman"/>
                        <a:cs typeface="Segoe UI Semibold" panose="020B07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Речник на данните</a:t>
                      </a:r>
                      <a:endPar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bg-BG" sz="2400" dirty="0" smtClean="0"/>
                        <a:t>Описание на допустимите стойности на елементите от данни</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357188" indent="-92075" algn="l" defTabSz="457200" rtl="0" eaLnBrk="1" latinLnBrk="0" hangingPunct="1">
                        <a:lnSpc>
                          <a:spcPct val="115000"/>
                        </a:lnSpc>
                        <a:spcAft>
                          <a:spcPts val="0"/>
                        </a:spcAft>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ЗАПИС</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ИНЦИДЕНТ</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ДЕТЕ</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СЕМЕЙСТВО; СЛУЖБИ</a:t>
                      </a:r>
                      <a:endPar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Термини</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&amp;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Дефиниции</a:t>
                      </a:r>
                      <a:r>
                        <a:rPr lang="bg-BG" sz="24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A – </a:t>
                      </a: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Я</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bg-BG"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Библиография</a:t>
                      </a:r>
                      <a:endPar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bg-BG" sz="2700" dirty="0" smtClean="0">
                <a:latin typeface="Segoe UI Black" panose="020B0A02040204020203" pitchFamily="34" charset="0"/>
                <a:ea typeface="Segoe UI Black" panose="020B0A02040204020203" pitchFamily="34" charset="0"/>
                <a:cs typeface="+mj-cs"/>
              </a:rPr>
              <a:t>Ръководство за оператори на </a:t>
            </a:r>
            <a:r>
              <a:rPr lang="en-US" sz="2700" dirty="0" smtClean="0">
                <a:latin typeface="Segoe UI Black" panose="020B0A02040204020203" pitchFamily="34" charset="0"/>
                <a:ea typeface="Segoe UI Black" panose="020B0A02040204020203" pitchFamily="34" charset="0"/>
                <a:cs typeface="+mj-cs"/>
              </a:rPr>
              <a:t>CAN-MDS– </a:t>
            </a:r>
            <a:r>
              <a:rPr lang="bg-BG" sz="2700" dirty="0" smtClean="0">
                <a:latin typeface="Segoe UI Black" panose="020B0A02040204020203" pitchFamily="34" charset="0"/>
                <a:ea typeface="Segoe UI Black" panose="020B0A02040204020203" pitchFamily="34" charset="0"/>
                <a:cs typeface="+mj-cs"/>
              </a:rPr>
              <a:t>Структура</a:t>
            </a:r>
            <a:endParaRPr lang="el-GR" sz="2700" dirty="0">
              <a:latin typeface="Segoe UI Black" panose="020B0A02040204020203" pitchFamily="34" charset="0"/>
              <a:ea typeface="Segoe UI Black" panose="020B0A02040204020203" pitchFamily="34" charset="0"/>
              <a:cs typeface="+mj-cs"/>
            </a:endParaRPr>
          </a:p>
        </p:txBody>
      </p:sp>
      <p:pic>
        <p:nvPicPr>
          <p:cNvPr id="409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9204" y="992915"/>
            <a:ext cx="1974850" cy="3341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5942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14676</TotalTime>
  <Words>2578</Words>
  <Application>Microsoft Office PowerPoint</Application>
  <PresentationFormat>On-screen Show (16:9)</PresentationFormat>
  <Paragraphs>353</Paragraphs>
  <Slides>28</Slides>
  <Notes>23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CAN-MDS  Обосновка</vt:lpstr>
      <vt:lpstr>Slide 2</vt:lpstr>
      <vt:lpstr>ПРЕГЛЕД</vt:lpstr>
      <vt:lpstr>Slide 4</vt:lpstr>
      <vt:lpstr>Съдържание</vt:lpstr>
      <vt:lpstr>CAN-MDS: РЪКОВОДСТВО ЗА ОПЕРАТОРИ – съдържание</vt:lpstr>
      <vt:lpstr>Slide 7</vt:lpstr>
      <vt:lpstr>Оси и елементи от данни на CAN-MDS</vt:lpstr>
      <vt:lpstr>Slide 9</vt:lpstr>
      <vt:lpstr>ПРОЦЕСЪТ накратко</vt:lpstr>
      <vt:lpstr>Slide 11</vt:lpstr>
      <vt:lpstr>Slide 12</vt:lpstr>
      <vt:lpstr>Slide 13</vt:lpstr>
      <vt:lpstr>Оси и елементи от данни от електронното приложение на  CAN-MDS </vt:lpstr>
      <vt:lpstr>Slide 15</vt:lpstr>
      <vt:lpstr>Slide 16</vt:lpstr>
      <vt:lpstr>CAN-MDS Operator’s Manual – STRUCTURE</vt:lpstr>
      <vt:lpstr>Структура на Речника на дании</vt:lpstr>
      <vt:lpstr>Slide 19</vt:lpstr>
      <vt:lpstr>DE_R4 Източник на информация(вижте стр. 24) Тук ще намерите всички атрибути на специфични ЕД</vt:lpstr>
      <vt:lpstr>DE_R4 Източник на информация (стр. 25)</vt:lpstr>
      <vt:lpstr>Описание на DE_R4 Възможни стойности</vt:lpstr>
      <vt:lpstr>Slide 23</vt:lpstr>
      <vt:lpstr>Други компоненти на Инструментариума на CAN-MDS Накратко</vt:lpstr>
      <vt:lpstr>CAN-MDS Протокол за събиране на данни</vt:lpstr>
      <vt:lpstr>e-приложение  CAN-MDS</vt:lpstr>
      <vt:lpstr>Възможни приложения на данните, събирани посредством системата CAN-MDS</vt:lpstr>
      <vt:lpstr> Възможни приложения на данните, събирани посредством системата  CAN-MDS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152</cp:revision>
  <dcterms:created xsi:type="dcterms:W3CDTF">2018-11-08T14:12:16Z</dcterms:created>
  <dcterms:modified xsi:type="dcterms:W3CDTF">2022-02-01T11:01:57Z</dcterms:modified>
</cp:coreProperties>
</file>