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353" r:id="rId3"/>
    <p:sldId id="352" r:id="rId4"/>
    <p:sldId id="334" r:id="rId5"/>
    <p:sldId id="335" r:id="rId6"/>
    <p:sldId id="336" r:id="rId7"/>
    <p:sldId id="337" r:id="rId8"/>
    <p:sldId id="338" r:id="rId9"/>
    <p:sldId id="339" r:id="rId10"/>
    <p:sldId id="340" r:id="rId11"/>
    <p:sldId id="341" r:id="rId12"/>
    <p:sldId id="325" r:id="rId13"/>
    <p:sldId id="326" r:id="rId14"/>
    <p:sldId id="316" r:id="rId15"/>
    <p:sldId id="317" r:id="rId16"/>
    <p:sldId id="318" r:id="rId17"/>
    <p:sldId id="319" r:id="rId18"/>
    <p:sldId id="327" r:id="rId19"/>
    <p:sldId id="328" r:id="rId20"/>
    <p:sldId id="329" r:id="rId21"/>
    <p:sldId id="330" r:id="rId22"/>
    <p:sldId id="331" r:id="rId23"/>
    <p:sldId id="332" r:id="rId24"/>
    <p:sldId id="333" r:id="rId25"/>
    <p:sldId id="342" r:id="rId26"/>
  </p:sldIdLst>
  <p:sldSz cx="9144000" cy="5143500" type="screen16x9"/>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4740A"/>
    <a:srgbClr val="B6CC86"/>
    <a:srgbClr val="C5D69E"/>
    <a:srgbClr val="E7BDBB"/>
    <a:srgbClr val="A6BFDE"/>
    <a:srgbClr val="BFD1E7"/>
    <a:srgbClr val="F7964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6397" autoAdjust="0"/>
    <p:restoredTop sz="88433" autoAdjust="0"/>
  </p:normalViewPr>
  <p:slideViewPr>
    <p:cSldViewPr>
      <p:cViewPr>
        <p:scale>
          <a:sx n="100" d="100"/>
          <a:sy n="100" d="100"/>
        </p:scale>
        <p:origin x="-804" y="-78"/>
      </p:cViewPr>
      <p:guideLst>
        <p:guide orient="horz" pos="1620"/>
        <p:guide pos="2880"/>
      </p:guideLst>
    </p:cSldViewPr>
  </p:slideViewPr>
  <p:notesTextViewPr>
    <p:cViewPr>
      <p:scale>
        <a:sx n="100" d="100"/>
        <a:sy n="100" d="100"/>
      </p:scale>
      <p:origin x="0" y="0"/>
    </p:cViewPr>
  </p:notesTextViewPr>
  <p:sorterViewPr>
    <p:cViewPr>
      <p:scale>
        <a:sx n="66" d="100"/>
        <a:sy n="66" d="100"/>
      </p:scale>
      <p:origin x="0" y="65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C14116-6BF9-4BFE-A1D4-2B0ED7475E1E}" type="datetimeFigureOut">
              <a:rPr lang="el-GR" smtClean="0"/>
              <a:pPr/>
              <a:t>1/2/2022</a:t>
            </a:fld>
            <a:endParaRPr lang="el-G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173E6A-8F10-4DAA-A860-01526F0EEF77}" type="slidenum">
              <a:rPr lang="el-GR" smtClean="0"/>
              <a:pPr/>
              <a:t>‹#›</a:t>
            </a:fld>
            <a:endParaRPr lang="el-GR"/>
          </a:p>
        </p:txBody>
      </p:sp>
    </p:spTree>
    <p:extLst>
      <p:ext uri="{BB962C8B-B14F-4D97-AF65-F5344CB8AC3E}">
        <p14:creationId xmlns="" xmlns:p14="http://schemas.microsoft.com/office/powerpoint/2010/main" val="2930927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l-GR" dirty="0" smtClean="0"/>
          </a:p>
          <a:p>
            <a:r>
              <a:rPr lang="en-US" dirty="0" smtClean="0"/>
              <a:t>Now</a:t>
            </a:r>
            <a:r>
              <a:rPr lang="en-US" baseline="0" dirty="0" smtClean="0"/>
              <a:t> we are going to present </a:t>
            </a:r>
            <a:r>
              <a:rPr lang="en-US" dirty="0" smtClean="0"/>
              <a:t>the rationale of the CAN-MDS system as a “coordinated response” of relevant sectors to CAN</a:t>
            </a:r>
            <a:r>
              <a:rPr lang="en-US" baseline="0" dirty="0" smtClean="0"/>
              <a:t> underreporting.</a:t>
            </a:r>
            <a:endParaRPr lang="el-GR"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1</a:t>
            </a:fld>
            <a:endParaRPr lang="el-GR"/>
          </a:p>
        </p:txBody>
      </p:sp>
    </p:spTree>
    <p:extLst>
      <p:ext uri="{BB962C8B-B14F-4D97-AF65-F5344CB8AC3E}">
        <p14:creationId xmlns="" xmlns:p14="http://schemas.microsoft.com/office/powerpoint/2010/main" val="2113176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As for our records-based</a:t>
            </a:r>
            <a:r>
              <a:rPr lang="en-US" baseline="0" dirty="0" smtClean="0"/>
              <a:t> </a:t>
            </a:r>
            <a:r>
              <a:rPr lang="en-US" dirty="0" smtClean="0"/>
              <a:t>knowledge of the extent of the problem there are also a problem,</a:t>
            </a:r>
            <a:r>
              <a:rPr lang="en-US" baseline="0" dirty="0" smtClean="0"/>
              <a:t> as is presented in the slide: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 all agencies keep records: </a:t>
            </a:r>
            <a:r>
              <a:rPr lang="en-US" dirty="0" smtClean="0"/>
              <a:t>some cases are recorded more than one time based on different definitions,</a:t>
            </a:r>
            <a:r>
              <a:rPr lang="en-US" baseline="0" dirty="0" smtClean="0"/>
              <a:t> </a:t>
            </a:r>
            <a:r>
              <a:rPr lang="en-US" dirty="0" smtClean="0"/>
              <a:t>methodologies and tools. Other cases are recorded in a single archive and the information is communicated nowhere while other cases go unrecorded despite they reached</a:t>
            </a:r>
            <a:r>
              <a:rPr lang="en-US" baseline="0" dirty="0" smtClean="0"/>
              <a:t> an agency. Lastly, </a:t>
            </a:r>
            <a:r>
              <a:rPr lang="en-US" dirty="0" smtClean="0"/>
              <a:t>many cases are never reported and/or recorded.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Moreover, recording –when applied is fragmented information (often never communicated among stakeholders). The available data are heterogeneous and non comparable and eventually the magnitude of the problem (based on service’s responses) is unknown </a:t>
            </a:r>
          </a:p>
          <a:p>
            <a:pPr marL="0" marR="0" lvl="0" indent="0" algn="l" defTabSz="914400" rtl="0" eaLnBrk="1" fontAlgn="auto" latinLnBrk="0" hangingPunct="1">
              <a:lnSpc>
                <a:spcPct val="100000"/>
              </a:lnSpc>
              <a:spcBef>
                <a:spcPts val="0"/>
              </a:spcBef>
              <a:spcAft>
                <a:spcPts val="0"/>
              </a:spcAft>
              <a:buClrTx/>
              <a:buSzTx/>
              <a:buFontTx/>
              <a:buChar char="-"/>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Char char="-"/>
              <a:tabLst/>
              <a:defRPr/>
            </a:pPr>
            <a:endParaRPr lang="en-US" dirty="0" smtClean="0"/>
          </a:p>
          <a:p>
            <a:pPr lvl="1">
              <a:buFontTx/>
              <a:buChar char="-"/>
            </a:pPr>
            <a:endParaRPr lang="en-US" dirty="0" smtClean="0"/>
          </a:p>
        </p:txBody>
      </p:sp>
      <p:sp>
        <p:nvSpPr>
          <p:cNvPr id="4" name="Slide Number Placeholder 3"/>
          <p:cNvSpPr>
            <a:spLocks noGrp="1"/>
          </p:cNvSpPr>
          <p:nvPr>
            <p:ph type="sldNum" sz="quarter" idx="10"/>
          </p:nvPr>
        </p:nvSpPr>
        <p:spPr/>
        <p:txBody>
          <a:bodyPr/>
          <a:lstStyle/>
          <a:p>
            <a:fld id="{23F4C110-F9EC-4C8D-B4A8-61756B7F6DFA}" type="slidenum">
              <a:rPr lang="el-GR" smtClean="0"/>
              <a:pPr/>
              <a:t>11</a:t>
            </a:fld>
            <a:endParaRPr lang="el-GR"/>
          </a:p>
        </p:txBody>
      </p:sp>
    </p:spTree>
    <p:extLst>
      <p:ext uri="{BB962C8B-B14F-4D97-AF65-F5344CB8AC3E}">
        <p14:creationId xmlns="" xmlns:p14="http://schemas.microsoft.com/office/powerpoint/2010/main" val="11995910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Let’s leave the cases and go back to the population. Child abuse and neglect is recognized as a major public health problem, the magnitude of which is often unknown because of various difficulties related to the characteristics of the problem (multiple types, secrecy, cultural issues), the population group (minors/ too young) and the public health surveillance (definitions, commitment of different stakeholders). </a:t>
            </a:r>
          </a:p>
          <a:p>
            <a:endParaRPr lang="el-GR" dirty="0"/>
          </a:p>
        </p:txBody>
      </p:sp>
      <p:sp>
        <p:nvSpPr>
          <p:cNvPr id="4" name="Slide Number Placeholder 3"/>
          <p:cNvSpPr>
            <a:spLocks noGrp="1"/>
          </p:cNvSpPr>
          <p:nvPr>
            <p:ph type="sldNum" sz="quarter" idx="10"/>
          </p:nvPr>
        </p:nvSpPr>
        <p:spPr/>
        <p:txBody>
          <a:bodyPr/>
          <a:lstStyle/>
          <a:p>
            <a:fld id="{07DD4F69-2BDB-4404-B061-D21098C8844C}" type="slidenum">
              <a:rPr lang="el-GR" smtClean="0"/>
              <a:pPr/>
              <a:t>12</a:t>
            </a:fld>
            <a:endParaRPr lang="el-GR"/>
          </a:p>
        </p:txBody>
      </p:sp>
    </p:spTree>
    <p:extLst>
      <p:ext uri="{BB962C8B-B14F-4D97-AF65-F5344CB8AC3E}">
        <p14:creationId xmlns="" xmlns:p14="http://schemas.microsoft.com/office/powerpoint/2010/main" val="33900564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For measuring systematically incidence</a:t>
            </a:r>
            <a:r>
              <a:rPr lang="en-US" baseline="0" dirty="0" smtClean="0"/>
              <a:t> of CAN we should be based on the response of services where children of the general population addressed or are in contact (</a:t>
            </a:r>
            <a:r>
              <a:rPr lang="en-US" b="1" baseline="0" dirty="0" smtClean="0"/>
              <a:t>according to their age and specific personal characteristics</a:t>
            </a:r>
            <a:r>
              <a:rPr lang="en-US" baseline="0" dirty="0" smtClean="0"/>
              <a:t>) and therefore children-victims are visible. </a:t>
            </a:r>
          </a:p>
          <a:p>
            <a:r>
              <a:rPr lang="en-US" dirty="0" smtClean="0"/>
              <a:t>Some cases can</a:t>
            </a:r>
            <a:r>
              <a:rPr lang="en-US" baseline="0" dirty="0" smtClean="0"/>
              <a:t> be identified in more than one different settings/ sectors (giving a false sense of more severe cases) while other cases may never identified and remain invisible. </a:t>
            </a:r>
          </a:p>
        </p:txBody>
      </p:sp>
      <p:sp>
        <p:nvSpPr>
          <p:cNvPr id="4" name="Slide Number Placeholder 3"/>
          <p:cNvSpPr>
            <a:spLocks noGrp="1"/>
          </p:cNvSpPr>
          <p:nvPr>
            <p:ph type="sldNum" sz="quarter" idx="10"/>
          </p:nvPr>
        </p:nvSpPr>
        <p:spPr/>
        <p:txBody>
          <a:bodyPr/>
          <a:lstStyle/>
          <a:p>
            <a:fld id="{07DD4F69-2BDB-4404-B061-D21098C8844C}" type="slidenum">
              <a:rPr lang="el-GR" smtClean="0"/>
              <a:pPr/>
              <a:t>13</a:t>
            </a:fld>
            <a:endParaRPr lang="el-GR"/>
          </a:p>
        </p:txBody>
      </p:sp>
    </p:spTree>
    <p:extLst>
      <p:ext uri="{BB962C8B-B14F-4D97-AF65-F5344CB8AC3E}">
        <p14:creationId xmlns="" xmlns:p14="http://schemas.microsoft.com/office/powerpoint/2010/main" val="31862806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baseline="0" dirty="0" smtClean="0"/>
              <a:t>In the educational sector there is no provision </a:t>
            </a:r>
            <a:r>
              <a:rPr lang="en-US" b="1" baseline="0" dirty="0" smtClean="0"/>
              <a:t>for keeping records </a:t>
            </a:r>
            <a:r>
              <a:rPr lang="en-US" baseline="0" dirty="0" smtClean="0"/>
              <a:t>of CAN incidents, given that the teachers are often mandated only to report their concerns in other authorities. Many cases, however, are identified or disclosed by children exclusively in educational settings. If no reporting takes place, then only cases identified and recorded in other sectors (without including educational sector) are taken into account leading to the under-estimation of the problem. </a:t>
            </a:r>
          </a:p>
          <a:p>
            <a:endParaRPr lang="en-US" baseline="0" dirty="0" smtClean="0"/>
          </a:p>
          <a:p>
            <a:r>
              <a:rPr lang="en-US" baseline="0" dirty="0" smtClean="0"/>
              <a:t>On the other hand, if we try to put together all available records (child protection  system, social welfare, NGOs, police etc.), then we will have potential duplication of cases and in any case available data are not expected to be comparable. </a:t>
            </a:r>
          </a:p>
          <a:p>
            <a:endParaRPr lang="en-US" baseline="0" dirty="0" smtClean="0"/>
          </a:p>
          <a:p>
            <a:endParaRPr lang="el-GR" dirty="0"/>
          </a:p>
        </p:txBody>
      </p:sp>
      <p:sp>
        <p:nvSpPr>
          <p:cNvPr id="4" name="Slide Number Placeholder 3"/>
          <p:cNvSpPr>
            <a:spLocks noGrp="1"/>
          </p:cNvSpPr>
          <p:nvPr>
            <p:ph type="sldNum" sz="quarter" idx="10"/>
          </p:nvPr>
        </p:nvSpPr>
        <p:spPr/>
        <p:txBody>
          <a:bodyPr/>
          <a:lstStyle/>
          <a:p>
            <a:fld id="{07DD4F69-2BDB-4404-B061-D21098C8844C}" type="slidenum">
              <a:rPr lang="el-GR" smtClean="0"/>
              <a:pPr/>
              <a:t>14</a:t>
            </a:fld>
            <a:endParaRPr lang="el-GR"/>
          </a:p>
        </p:txBody>
      </p:sp>
    </p:spTree>
    <p:extLst>
      <p:ext uri="{BB962C8B-B14F-4D97-AF65-F5344CB8AC3E}">
        <p14:creationId xmlns="" xmlns:p14="http://schemas.microsoft.com/office/powerpoint/2010/main" val="1072840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…While the real picture of CAN incidence in our example will</a:t>
            </a:r>
            <a:r>
              <a:rPr lang="en-US" baseline="0" dirty="0" smtClean="0"/>
              <a:t> be this one. </a:t>
            </a:r>
          </a:p>
          <a:p>
            <a:endParaRPr lang="en-US" baseline="0" dirty="0" smtClean="0"/>
          </a:p>
        </p:txBody>
      </p:sp>
      <p:sp>
        <p:nvSpPr>
          <p:cNvPr id="4" name="Slide Number Placeholder 3"/>
          <p:cNvSpPr>
            <a:spLocks noGrp="1"/>
          </p:cNvSpPr>
          <p:nvPr>
            <p:ph type="sldNum" sz="quarter" idx="10"/>
          </p:nvPr>
        </p:nvSpPr>
        <p:spPr/>
        <p:txBody>
          <a:bodyPr/>
          <a:lstStyle/>
          <a:p>
            <a:fld id="{07DD4F69-2BDB-4404-B061-D21098C8844C}" type="slidenum">
              <a:rPr lang="el-GR" smtClean="0"/>
              <a:pPr/>
              <a:t>15</a:t>
            </a:fld>
            <a:endParaRPr lang="el-GR"/>
          </a:p>
        </p:txBody>
      </p:sp>
    </p:spTree>
    <p:extLst>
      <p:ext uri="{BB962C8B-B14F-4D97-AF65-F5344CB8AC3E}">
        <p14:creationId xmlns="" xmlns:p14="http://schemas.microsoft.com/office/powerpoint/2010/main" val="2757733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By examining records from various services,</a:t>
            </a:r>
            <a:r>
              <a:rPr lang="en-US" baseline="0" dirty="0" smtClean="0"/>
              <a:t> the ones including information about CAN were mainly social services and justice/police files. In our example, incidence of CAN would be restricted to only these cases while the remaining cases would not be visible.</a:t>
            </a:r>
          </a:p>
          <a:p>
            <a:endParaRPr lang="en-US" dirty="0" smtClean="0"/>
          </a:p>
        </p:txBody>
      </p:sp>
      <p:sp>
        <p:nvSpPr>
          <p:cNvPr id="4" name="Slide Number Placeholder 3"/>
          <p:cNvSpPr>
            <a:spLocks noGrp="1"/>
          </p:cNvSpPr>
          <p:nvPr>
            <p:ph type="sldNum" sz="quarter" idx="10"/>
          </p:nvPr>
        </p:nvSpPr>
        <p:spPr/>
        <p:txBody>
          <a:bodyPr/>
          <a:lstStyle/>
          <a:p>
            <a:fld id="{07DD4F69-2BDB-4404-B061-D21098C8844C}" type="slidenum">
              <a:rPr lang="el-GR" smtClean="0"/>
              <a:pPr/>
              <a:t>16</a:t>
            </a:fld>
            <a:endParaRPr lang="el-GR"/>
          </a:p>
        </p:txBody>
      </p:sp>
    </p:spTree>
    <p:extLst>
      <p:ext uri="{BB962C8B-B14F-4D97-AF65-F5344CB8AC3E}">
        <p14:creationId xmlns="" xmlns:p14="http://schemas.microsoft.com/office/powerpoint/2010/main" val="35506764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To undertake the necessary measures to deal with CAN at a public health level, however, we should</a:t>
            </a:r>
            <a:r>
              <a:rPr lang="en-US" baseline="0" dirty="0" smtClean="0"/>
              <a:t> know the real picture, to know all cases. </a:t>
            </a:r>
          </a:p>
          <a:p>
            <a:r>
              <a:rPr lang="en-US" baseline="0" dirty="0" smtClean="0"/>
              <a:t>And, as you can see, even though all services responded sufficiently, again it is expected that some cases will remain invisible (considering that some children do not contact any of the services).</a:t>
            </a:r>
            <a:endParaRPr lang="en-US" dirty="0" smtClean="0"/>
          </a:p>
          <a:p>
            <a:endParaRPr lang="el-GR" dirty="0"/>
          </a:p>
        </p:txBody>
      </p:sp>
      <p:sp>
        <p:nvSpPr>
          <p:cNvPr id="4" name="Slide Number Placeholder 3"/>
          <p:cNvSpPr>
            <a:spLocks noGrp="1"/>
          </p:cNvSpPr>
          <p:nvPr>
            <p:ph type="sldNum" sz="quarter" idx="10"/>
          </p:nvPr>
        </p:nvSpPr>
        <p:spPr/>
        <p:txBody>
          <a:bodyPr/>
          <a:lstStyle/>
          <a:p>
            <a:fld id="{07DD4F69-2BDB-4404-B061-D21098C8844C}" type="slidenum">
              <a:rPr lang="el-GR" smtClean="0"/>
              <a:pPr/>
              <a:t>17</a:t>
            </a:fld>
            <a:endParaRPr lang="el-GR"/>
          </a:p>
        </p:txBody>
      </p:sp>
    </p:spTree>
    <p:extLst>
      <p:ext uri="{BB962C8B-B14F-4D97-AF65-F5344CB8AC3E}">
        <p14:creationId xmlns="" xmlns:p14="http://schemas.microsoft.com/office/powerpoint/2010/main" val="34788039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What</a:t>
            </a:r>
            <a:r>
              <a:rPr lang="en-US" baseline="0" dirty="0" smtClean="0"/>
              <a:t> is the difficulty? </a:t>
            </a:r>
          </a:p>
          <a:p>
            <a:r>
              <a:rPr lang="en-US" baseline="0" dirty="0" smtClean="0"/>
              <a:t>Theoretically the same child can be in contact and receive services by many different services in different sectors.</a:t>
            </a:r>
            <a:r>
              <a:rPr lang="el-GR" baseline="0" dirty="0" smtClean="0"/>
              <a:t> </a:t>
            </a:r>
            <a:r>
              <a:rPr lang="en-US" baseline="0" dirty="0" smtClean="0"/>
              <a:t>Records can be made in all sectors but </a:t>
            </a:r>
            <a:r>
              <a:rPr lang="en-US" u="sng" baseline="0" dirty="0" smtClean="0"/>
              <a:t>with a different focus</a:t>
            </a:r>
            <a:r>
              <a:rPr lang="en-US" baseline="0" dirty="0" smtClean="0"/>
              <a:t>.</a:t>
            </a:r>
            <a:endParaRPr lang="el-GR" baseline="0" dirty="0" smtClean="0"/>
          </a:p>
          <a:p>
            <a:r>
              <a:rPr lang="en-US" baseline="0" dirty="0" smtClean="0"/>
              <a:t>Specifically, in school, the child is student and the available information, apart from some information for the child and its family concerns school performance, etc. Respectively, for the health sector the child is patient and the records focusing in illness, injuries etc. </a:t>
            </a:r>
          </a:p>
          <a:p>
            <a:r>
              <a:rPr lang="en-US" baseline="0" dirty="0" smtClean="0"/>
              <a:t>Think all these differences and the difficulties of communication of information within sectors at a national level and between countries at an EU level (due to different focus, different interests, different available data…).</a:t>
            </a:r>
            <a:endParaRPr lang="el-GR" baseline="0" dirty="0" smtClean="0"/>
          </a:p>
          <a:p>
            <a:endParaRPr lang="en-US" baseline="0" dirty="0" smtClean="0"/>
          </a:p>
          <a:p>
            <a:r>
              <a:rPr lang="en-US" baseline="0" dirty="0" smtClean="0"/>
              <a:t>In all cases, however, a common condition is valid: the child-victim of CAN. </a:t>
            </a:r>
          </a:p>
          <a:p>
            <a:r>
              <a:rPr lang="en-US" baseline="0" dirty="0" smtClean="0"/>
              <a:t>Supposedly, we would interesting for all recorded information. This, however, is not feasible as many of them are relevant only to special responsibilities of some services and totally irrelevant to others. </a:t>
            </a:r>
          </a:p>
          <a:p>
            <a:r>
              <a:rPr lang="en-US" baseline="0" dirty="0" smtClean="0"/>
              <a:t>What are the data that consist </a:t>
            </a:r>
            <a:r>
              <a:rPr lang="en-US" b="1" baseline="0" dirty="0" smtClean="0"/>
              <a:t>common denominator </a:t>
            </a:r>
            <a:r>
              <a:rPr lang="en-US" baseline="0" dirty="0" smtClean="0"/>
              <a:t>among all services and sectors? </a:t>
            </a:r>
          </a:p>
          <a:p>
            <a:r>
              <a:rPr lang="en-US" baseline="0" dirty="0" smtClean="0"/>
              <a:t>During the developing of the minimum data set, the COMMON DATA AMONG ALL SECTORS WERE IDENTIFIED while the remaining were excluded.</a:t>
            </a:r>
            <a:endParaRPr lang="el-GR" baseline="0" dirty="0" smtClean="0"/>
          </a:p>
        </p:txBody>
      </p:sp>
      <p:sp>
        <p:nvSpPr>
          <p:cNvPr id="4" name="Slide Number Placeholder 3"/>
          <p:cNvSpPr>
            <a:spLocks noGrp="1"/>
          </p:cNvSpPr>
          <p:nvPr>
            <p:ph type="sldNum" sz="quarter" idx="10"/>
          </p:nvPr>
        </p:nvSpPr>
        <p:spPr/>
        <p:txBody>
          <a:bodyPr/>
          <a:lstStyle/>
          <a:p>
            <a:fld id="{07DD4F69-2BDB-4404-B061-D21098C8844C}" type="slidenum">
              <a:rPr lang="el-GR" smtClean="0"/>
              <a:pPr/>
              <a:t>18</a:t>
            </a:fld>
            <a:endParaRPr lang="el-GR"/>
          </a:p>
        </p:txBody>
      </p:sp>
    </p:spTree>
    <p:extLst>
      <p:ext uri="{BB962C8B-B14F-4D97-AF65-F5344CB8AC3E}">
        <p14:creationId xmlns="" xmlns:p14="http://schemas.microsoft.com/office/powerpoint/2010/main" val="38243302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Therefore, the minimum data set for child abuse and neglect is a set of data elements where all relevant sectors, services and operators are able to contribute information</a:t>
            </a:r>
            <a:r>
              <a:rPr lang="en-US" baseline="0" dirty="0" smtClean="0"/>
              <a:t> (</a:t>
            </a:r>
            <a:r>
              <a:rPr lang="en-US" b="1" baseline="0" dirty="0" smtClean="0"/>
              <a:t>the common denominator rather than the minimum set of information</a:t>
            </a:r>
            <a:r>
              <a:rPr lang="en-US" baseline="0" dirty="0" smtClean="0"/>
              <a:t>).</a:t>
            </a:r>
          </a:p>
          <a:p>
            <a:r>
              <a:rPr lang="en-US" baseline="0" dirty="0" smtClean="0"/>
              <a:t>This consists the first and main aim of the CAN-MDS, namely </a:t>
            </a:r>
            <a:r>
              <a:rPr lang="en-US" b="1" baseline="0" dirty="0" smtClean="0"/>
              <a:t>to collect comprehensive reliable and comparable case-based epidemiological data for children (alleged) victims of CAN who have used services, according to services’ response</a:t>
            </a:r>
            <a:r>
              <a:rPr lang="en-US" baseline="0" dirty="0" smtClean="0"/>
              <a:t>. These data can provide information for action, linked to public health initiatives.</a:t>
            </a:r>
          </a:p>
        </p:txBody>
      </p:sp>
      <p:sp>
        <p:nvSpPr>
          <p:cNvPr id="4" name="Slide Number Placeholder 3"/>
          <p:cNvSpPr>
            <a:spLocks noGrp="1"/>
          </p:cNvSpPr>
          <p:nvPr>
            <p:ph type="sldNum" sz="quarter" idx="10"/>
          </p:nvPr>
        </p:nvSpPr>
        <p:spPr/>
        <p:txBody>
          <a:bodyPr/>
          <a:lstStyle/>
          <a:p>
            <a:fld id="{07DD4F69-2BDB-4404-B061-D21098C8844C}" type="slidenum">
              <a:rPr lang="el-GR" smtClean="0"/>
              <a:pPr/>
              <a:t>19</a:t>
            </a:fld>
            <a:endParaRPr lang="el-GR"/>
          </a:p>
        </p:txBody>
      </p:sp>
    </p:spTree>
    <p:extLst>
      <p:ext uri="{BB962C8B-B14F-4D97-AF65-F5344CB8AC3E}">
        <p14:creationId xmlns="" xmlns:p14="http://schemas.microsoft.com/office/powerpoint/2010/main" val="40892686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At this specific point </a:t>
            </a:r>
            <a:r>
              <a:rPr lang="en-US" b="1" dirty="0" smtClean="0"/>
              <a:t>the main weakness</a:t>
            </a:r>
            <a:r>
              <a:rPr lang="en-US" b="1" baseline="0" dirty="0" smtClean="0"/>
              <a:t> </a:t>
            </a:r>
            <a:r>
              <a:rPr lang="en-US" baseline="0" dirty="0" smtClean="0"/>
              <a:t>of such a methodology </a:t>
            </a:r>
            <a:r>
              <a:rPr lang="en-US" b="1" baseline="0" dirty="0" smtClean="0"/>
              <a:t>is arise</a:t>
            </a:r>
            <a:r>
              <a:rPr lang="en-US" baseline="0" dirty="0" smtClean="0"/>
              <a:t>: for effective data collection </a:t>
            </a:r>
            <a:r>
              <a:rPr lang="en-US" b="1" baseline="0" dirty="0" smtClean="0"/>
              <a:t>the acceptance and commitment </a:t>
            </a:r>
            <a:r>
              <a:rPr lang="en-US" baseline="0" dirty="0" smtClean="0"/>
              <a:t>of the aim and operation of the system by all stakeholders working in relevant sectors. Without continuous and consistent data input, data collection can not proceed. </a:t>
            </a:r>
            <a:endParaRPr lang="el-GR" baseline="0" dirty="0" smtClean="0"/>
          </a:p>
        </p:txBody>
      </p:sp>
      <p:sp>
        <p:nvSpPr>
          <p:cNvPr id="4" name="Slide Number Placeholder 3"/>
          <p:cNvSpPr>
            <a:spLocks noGrp="1"/>
          </p:cNvSpPr>
          <p:nvPr>
            <p:ph type="sldNum" sz="quarter" idx="10"/>
          </p:nvPr>
        </p:nvSpPr>
        <p:spPr/>
        <p:txBody>
          <a:bodyPr/>
          <a:lstStyle/>
          <a:p>
            <a:fld id="{07DD4F69-2BDB-4404-B061-D21098C8844C}" type="slidenum">
              <a:rPr lang="el-GR" smtClean="0"/>
              <a:pPr/>
              <a:t>20</a:t>
            </a:fld>
            <a:endParaRPr lang="el-GR"/>
          </a:p>
        </p:txBody>
      </p:sp>
    </p:spTree>
    <p:extLst>
      <p:ext uri="{BB962C8B-B14F-4D97-AF65-F5344CB8AC3E}">
        <p14:creationId xmlns="" xmlns:p14="http://schemas.microsoft.com/office/powerpoint/2010/main" val="4288322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First the current multi-</a:t>
            </a:r>
            <a:r>
              <a:rPr lang="en-US" dirty="0" err="1" smtClean="0"/>
              <a:t>sectoral</a:t>
            </a:r>
            <a:r>
              <a:rPr lang="en-US" dirty="0" smtClean="0"/>
              <a:t> approach of CAN will be outlined along with the difficulties arise in management</a:t>
            </a:r>
            <a:r>
              <a:rPr lang="en-US" baseline="0" dirty="0" smtClean="0"/>
              <a:t> </a:t>
            </a:r>
            <a:r>
              <a:rPr lang="en-US" dirty="0" smtClean="0"/>
              <a:t>of</a:t>
            </a:r>
            <a:r>
              <a:rPr lang="en-US" baseline="0" dirty="0" smtClean="0"/>
              <a:t> </a:t>
            </a:r>
            <a:r>
              <a:rPr lang="en-US" dirty="0" smtClean="0"/>
              <a:t>CAN incidents</a:t>
            </a:r>
            <a:r>
              <a:rPr lang="en-US" baseline="0" dirty="0" smtClean="0"/>
              <a:t> and the consequences at a case level and at a public level. </a:t>
            </a:r>
          </a:p>
          <a:p>
            <a:r>
              <a:rPr lang="en-US" baseline="0" dirty="0" smtClean="0"/>
              <a:t>Next the necessity for coordinated multi-</a:t>
            </a:r>
            <a:r>
              <a:rPr lang="en-US" baseline="0" dirty="0" err="1" smtClean="0"/>
              <a:t>sectoral</a:t>
            </a:r>
            <a:r>
              <a:rPr lang="en-US" baseline="0" dirty="0" smtClean="0"/>
              <a:t> approach will be discussed as well as the reason led to the development of the CAN-MDS.</a:t>
            </a:r>
            <a:endParaRPr lang="en-US"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3</a:t>
            </a:fld>
            <a:endParaRPr lang="el-G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b="1" dirty="0" smtClean="0"/>
              <a:t>As a response to this weakness</a:t>
            </a:r>
            <a:r>
              <a:rPr lang="en-US" dirty="0" smtClean="0"/>
              <a:t>, namely the way adopted for strengthen the acceptance and the commitment to CAN-MDS, a second aim was added:</a:t>
            </a:r>
            <a:r>
              <a:rPr lang="en-US" baseline="0" dirty="0" smtClean="0"/>
              <a:t> a CAN-MDS system to be able to provide case-level information for use linked to follow-up of individual cases, namely to serve as a  tool in the investigation and follow-up of child victims of CAN or those at risk of being (re-) victimized by respecting the national legislation and applying all the rules necessary for ensuring ethical data collection and administration. </a:t>
            </a:r>
          </a:p>
          <a:p>
            <a:r>
              <a:rPr lang="en-US" baseline="0" dirty="0" smtClean="0"/>
              <a:t>As far as I know this is not usual for epidemiological mechanisms and, therefore, it consists an innovative aspect of the CAN-MDS</a:t>
            </a:r>
            <a:endParaRPr lang="el-GR" i="0" dirty="0"/>
          </a:p>
        </p:txBody>
      </p:sp>
      <p:sp>
        <p:nvSpPr>
          <p:cNvPr id="4" name="Slide Number Placeholder 3"/>
          <p:cNvSpPr>
            <a:spLocks noGrp="1"/>
          </p:cNvSpPr>
          <p:nvPr>
            <p:ph type="sldNum" sz="quarter" idx="10"/>
          </p:nvPr>
        </p:nvSpPr>
        <p:spPr/>
        <p:txBody>
          <a:bodyPr/>
          <a:lstStyle/>
          <a:p>
            <a:fld id="{07DD4F69-2BDB-4404-B061-D21098C8844C}" type="slidenum">
              <a:rPr lang="el-GR" smtClean="0"/>
              <a:pPr/>
              <a:t>21</a:t>
            </a:fld>
            <a:endParaRPr lang="el-GR"/>
          </a:p>
        </p:txBody>
      </p:sp>
    </p:spTree>
    <p:extLst>
      <p:ext uri="{BB962C8B-B14F-4D97-AF65-F5344CB8AC3E}">
        <p14:creationId xmlns="" xmlns:p14="http://schemas.microsoft.com/office/powerpoint/2010/main" val="15413085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Therefore, in addition to the data elements identified before as common denominator among all involved services and sectors, a </a:t>
            </a:r>
            <a:r>
              <a:rPr lang="en-US" b="1" dirty="0" smtClean="0"/>
              <a:t>fourth (4</a:t>
            </a:r>
            <a:r>
              <a:rPr lang="en-US" b="1" baseline="30000" dirty="0" smtClean="0"/>
              <a:t>th</a:t>
            </a:r>
            <a:r>
              <a:rPr lang="en-US" b="1" dirty="0" smtClean="0"/>
              <a:t>)</a:t>
            </a:r>
            <a:r>
              <a:rPr lang="en-US" dirty="0" smtClean="0"/>
              <a:t> axis is added including data elements </a:t>
            </a:r>
            <a:r>
              <a:rPr lang="en-US" b="1" dirty="0" smtClean="0"/>
              <a:t>related to services’ response and referrals of cases</a:t>
            </a:r>
            <a:r>
              <a:rPr lang="en-US" dirty="0" smtClean="0"/>
              <a:t>. These specific</a:t>
            </a:r>
            <a:r>
              <a:rPr lang="en-US" baseline="0" dirty="0" smtClean="0"/>
              <a:t> data elements aim to make the system practical and able to provide feedback to operators, facilitating their communication when they work in the same cases.</a:t>
            </a:r>
            <a:r>
              <a:rPr lang="el-GR" baseline="0" dirty="0" smtClean="0"/>
              <a:t> </a:t>
            </a:r>
            <a:endParaRPr lang="el-GR" dirty="0"/>
          </a:p>
        </p:txBody>
      </p:sp>
      <p:sp>
        <p:nvSpPr>
          <p:cNvPr id="4" name="Slide Number Placeholder 3"/>
          <p:cNvSpPr>
            <a:spLocks noGrp="1"/>
          </p:cNvSpPr>
          <p:nvPr>
            <p:ph type="sldNum" sz="quarter" idx="10"/>
          </p:nvPr>
        </p:nvSpPr>
        <p:spPr/>
        <p:txBody>
          <a:bodyPr/>
          <a:lstStyle/>
          <a:p>
            <a:fld id="{07DD4F69-2BDB-4404-B061-D21098C8844C}" type="slidenum">
              <a:rPr lang="el-GR" smtClean="0"/>
              <a:pPr/>
              <a:t>22</a:t>
            </a:fld>
            <a:endParaRPr lang="el-GR"/>
          </a:p>
        </p:txBody>
      </p:sp>
    </p:spTree>
    <p:extLst>
      <p:ext uri="{BB962C8B-B14F-4D97-AF65-F5344CB8AC3E}">
        <p14:creationId xmlns="" xmlns:p14="http://schemas.microsoft.com/office/powerpoint/2010/main" val="15315235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Based on the CAN-MDS operators</a:t>
            </a:r>
            <a:r>
              <a:rPr lang="en-US" baseline="0" dirty="0" smtClean="0"/>
              <a:t> working in all relevant sectors can contribute comparable and reliable data for the same data elements and additional are able to use the available information for the administration at a case level –providing that no rules are violated concerning the protection of personal sensitive data. </a:t>
            </a:r>
            <a:endParaRPr lang="el-GR" dirty="0"/>
          </a:p>
        </p:txBody>
      </p:sp>
      <p:sp>
        <p:nvSpPr>
          <p:cNvPr id="4" name="Slide Number Placeholder 3"/>
          <p:cNvSpPr>
            <a:spLocks noGrp="1"/>
          </p:cNvSpPr>
          <p:nvPr>
            <p:ph type="sldNum" sz="quarter" idx="10"/>
          </p:nvPr>
        </p:nvSpPr>
        <p:spPr/>
        <p:txBody>
          <a:bodyPr/>
          <a:lstStyle/>
          <a:p>
            <a:fld id="{07DD4F69-2BDB-4404-B061-D21098C8844C}" type="slidenum">
              <a:rPr lang="el-GR" smtClean="0"/>
              <a:pPr/>
              <a:t>23</a:t>
            </a:fld>
            <a:endParaRPr lang="el-GR"/>
          </a:p>
        </p:txBody>
      </p:sp>
    </p:spTree>
    <p:extLst>
      <p:ext uri="{BB962C8B-B14F-4D97-AF65-F5344CB8AC3E}">
        <p14:creationId xmlns="" xmlns:p14="http://schemas.microsoft.com/office/powerpoint/2010/main" val="33470885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The use of a common</a:t>
            </a:r>
            <a:r>
              <a:rPr lang="en-US" baseline="0" dirty="0" smtClean="0"/>
              <a:t> set of data element</a:t>
            </a:r>
            <a:r>
              <a:rPr lang="el-GR" baseline="0" dirty="0" smtClean="0"/>
              <a:t>σ</a:t>
            </a:r>
            <a:r>
              <a:rPr lang="en-US" baseline="0" dirty="0" smtClean="0"/>
              <a:t> is expected to facilitate as a “common language” among sectors and to improve the communication among stakeholders (services, operators etc) during the administration of CAN at a case-level and at the same time to improve completeness, validity and reliability of the necessary information</a:t>
            </a:r>
            <a:r>
              <a:rPr lang="el-GR" baseline="0" dirty="0" smtClean="0"/>
              <a:t>.</a:t>
            </a:r>
          </a:p>
        </p:txBody>
      </p:sp>
      <p:sp>
        <p:nvSpPr>
          <p:cNvPr id="4" name="Slide Number Placeholder 3"/>
          <p:cNvSpPr>
            <a:spLocks noGrp="1"/>
          </p:cNvSpPr>
          <p:nvPr>
            <p:ph type="sldNum" sz="quarter" idx="10"/>
          </p:nvPr>
        </p:nvSpPr>
        <p:spPr/>
        <p:txBody>
          <a:bodyPr/>
          <a:lstStyle/>
          <a:p>
            <a:fld id="{07DD4F69-2BDB-4404-B061-D21098C8844C}" type="slidenum">
              <a:rPr lang="el-GR" smtClean="0"/>
              <a:pPr/>
              <a:t>24</a:t>
            </a:fld>
            <a:endParaRPr lang="el-GR"/>
          </a:p>
        </p:txBody>
      </p:sp>
    </p:spTree>
    <p:extLst>
      <p:ext uri="{BB962C8B-B14F-4D97-AF65-F5344CB8AC3E}">
        <p14:creationId xmlns="" xmlns:p14="http://schemas.microsoft.com/office/powerpoint/2010/main" val="25467474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Going back to </a:t>
            </a:r>
            <a:r>
              <a:rPr lang="en-US" sz="1200" kern="1200" smtClean="0">
                <a:solidFill>
                  <a:schemeClr val="tx1"/>
                </a:solidFill>
                <a:latin typeface="+mn-lt"/>
                <a:ea typeface="+mn-ea"/>
                <a:cs typeface="+mn-cs"/>
              </a:rPr>
              <a:t>our [Greek] </a:t>
            </a:r>
            <a:r>
              <a:rPr lang="en-US" sz="1200" kern="1200" dirty="0" smtClean="0">
                <a:solidFill>
                  <a:schemeClr val="tx1"/>
                </a:solidFill>
                <a:latin typeface="+mn-lt"/>
                <a:ea typeface="+mn-ea"/>
                <a:cs typeface="+mn-cs"/>
              </a:rPr>
              <a:t>example: the role of a potential CAN-MDS system would have as follows: trained professionals working in relevant agencies belonging in a relevant sector would provide input (recording of incident-based information in real time) into a common database, based on common definitions (e.g. in the context of fulfilling their legally defined obligations for mandatory reporting); at a case level, each stakeholder would receive feedback in case that the child is “already known” in the system (according to their pre-defined level of access)</a:t>
            </a:r>
            <a:endParaRPr lang="el-GR"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3F4C110-F9EC-4C8D-B4A8-61756B7F6DFA}" type="slidenum">
              <a:rPr lang="el-GR" smtClean="0"/>
              <a:pPr/>
              <a:t>25</a:t>
            </a:fld>
            <a:endParaRPr lang="el-GR"/>
          </a:p>
        </p:txBody>
      </p:sp>
    </p:spTree>
    <p:extLst>
      <p:ext uri="{BB962C8B-B14F-4D97-AF65-F5344CB8AC3E}">
        <p14:creationId xmlns="" xmlns:p14="http://schemas.microsoft.com/office/powerpoint/2010/main" val="32196149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A1C223-6EB0-4F50-A40C-B19A1903675E}" type="slidenum">
              <a:rPr lang="el-GR"/>
              <a:pPr/>
              <a:t>4</a:t>
            </a:fld>
            <a:endParaRPr lang="el-GR"/>
          </a:p>
        </p:txBody>
      </p:sp>
      <p:sp>
        <p:nvSpPr>
          <p:cNvPr id="200706" name="Rectangle 2"/>
          <p:cNvSpPr>
            <a:spLocks noGrp="1" noRot="1" noChangeAspect="1" noChangeArrowheads="1" noTextEdit="1"/>
          </p:cNvSpPr>
          <p:nvPr>
            <p:ph type="sldImg"/>
          </p:nvPr>
        </p:nvSpPr>
        <p:spPr>
          <a:xfrm>
            <a:off x="381000" y="685800"/>
            <a:ext cx="6096000" cy="3429000"/>
          </a:xfrm>
          <a:ln/>
        </p:spPr>
      </p:sp>
      <p:sp>
        <p:nvSpPr>
          <p:cNvPr id="200707" name="Rectangle 3"/>
          <p:cNvSpPr>
            <a:spLocks noGrp="1" noChangeArrowheads="1"/>
          </p:cNvSpPr>
          <p:nvPr>
            <p:ph type="body" idx="1"/>
          </p:nvPr>
        </p:nvSpPr>
        <p:spPr/>
        <p:txBody>
          <a:bodyPr/>
          <a:lstStyle/>
          <a:p>
            <a:r>
              <a:rPr lang="en-US" sz="1200" b="1" kern="1200" baseline="0" dirty="0" smtClean="0">
                <a:solidFill>
                  <a:schemeClr val="tx1"/>
                </a:solidFill>
                <a:latin typeface="+mn-lt"/>
                <a:ea typeface="+mn-ea"/>
                <a:cs typeface="+mn-cs"/>
              </a:rPr>
              <a:t>Instruction-Replace this information with information describing the situation in your country</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 Greece actually there is no child protection system; with few exceptions, there is a lack of epidemiological data on CAN, while no surveillance mechanism is currently in place; where data are collected, different definitions, methodologies and tools are used</a:t>
            </a:r>
            <a:endParaRPr lang="el-GR" sz="1200" kern="1200" dirty="0">
              <a:solidFill>
                <a:schemeClr val="tx1"/>
              </a:solidFill>
              <a:latin typeface="+mn-lt"/>
              <a:ea typeface="+mn-ea"/>
              <a:cs typeface="+mn-cs"/>
            </a:endParaRPr>
          </a:p>
        </p:txBody>
      </p:sp>
    </p:spTree>
    <p:extLst>
      <p:ext uri="{BB962C8B-B14F-4D97-AF65-F5344CB8AC3E}">
        <p14:creationId xmlns="" xmlns:p14="http://schemas.microsoft.com/office/powerpoint/2010/main" val="39340534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baseline="0" dirty="0" smtClean="0">
                <a:solidFill>
                  <a:schemeClr val="tx1"/>
                </a:solidFill>
                <a:latin typeface="+mn-lt"/>
                <a:ea typeface="+mn-ea"/>
                <a:cs typeface="+mn-cs"/>
              </a:rPr>
              <a:t>[Instruction: if the situation in your country is similar to Greece, please keep this example with necessary modifications (slides 4-10); otherwise replace these slides describing the situation in your country]</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Let’s see some more details on how a case of child maltreatment is administered in Greece. </a:t>
            </a:r>
            <a:endParaRPr lang="el-GR"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 variety of professionals working in different sectors and agencies, with different legally defined responsibilities are involved in the route of a CAN case administration.</a:t>
            </a:r>
            <a:endParaRPr lang="el-GR"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5</a:t>
            </a:fld>
            <a:endParaRPr lang="el-GR"/>
          </a:p>
        </p:txBody>
      </p:sp>
    </p:spTree>
    <p:extLst>
      <p:ext uri="{BB962C8B-B14F-4D97-AF65-F5344CB8AC3E}">
        <p14:creationId xmlns="" xmlns:p14="http://schemas.microsoft.com/office/powerpoint/2010/main" val="3009324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Let’s suppose that we are talking about a case of sexual abuse; the teacher identify that something seems wrong and s/he reports the case to the social service of the municipality; they can keep a record and refer the child to a pediatric hospital (for physical exams, where another record is kept); the case is also referred to the prosecutor, who finally decides to place the child in alternative care (e.g. foster care) and also keeps a record on the case. This is a well-organized example that it is usually not the case.</a:t>
            </a:r>
            <a:endParaRPr lang="el-GR"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6</a:t>
            </a:fld>
            <a:endParaRPr lang="el-GR"/>
          </a:p>
        </p:txBody>
      </p:sp>
    </p:spTree>
    <p:extLst>
      <p:ext uri="{BB962C8B-B14F-4D97-AF65-F5344CB8AC3E}">
        <p14:creationId xmlns="" xmlns:p14="http://schemas.microsoft.com/office/powerpoint/2010/main" val="297883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Let’s suppose that a child is physically abused; after an incident ended up with</a:t>
            </a:r>
            <a:r>
              <a:rPr lang="en-US" sz="1200" kern="1200" baseline="0" dirty="0" smtClean="0">
                <a:solidFill>
                  <a:schemeClr val="tx1"/>
                </a:solidFill>
                <a:latin typeface="+mn-lt"/>
                <a:ea typeface="+mn-ea"/>
                <a:cs typeface="+mn-cs"/>
              </a:rPr>
              <a:t> an injury </a:t>
            </a:r>
            <a:r>
              <a:rPr lang="en-US" sz="1200" kern="1200" dirty="0" smtClean="0">
                <a:solidFill>
                  <a:schemeClr val="tx1"/>
                </a:solidFill>
                <a:latin typeface="+mn-lt"/>
                <a:ea typeface="+mn-ea"/>
                <a:cs typeface="+mn-cs"/>
              </a:rPr>
              <a:t>caregivers address a hospital seeking medical care; the hospital provides the care and the child goes back home; after a period the child suffers again some physical harm and care givers address another hospital seeking medical care; the other hospital provides the care and the child goes back home; no record is made and no referral is made to other authorities.</a:t>
            </a:r>
            <a:endParaRPr lang="el-GR"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7</a:t>
            </a:fld>
            <a:endParaRPr lang="el-GR"/>
          </a:p>
        </p:txBody>
      </p:sp>
    </p:spTree>
    <p:extLst>
      <p:ext uri="{BB962C8B-B14F-4D97-AF65-F5344CB8AC3E}">
        <p14:creationId xmlns="" xmlns:p14="http://schemas.microsoft.com/office/powerpoint/2010/main" val="28797209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Last,</a:t>
            </a:r>
            <a:r>
              <a:rPr lang="en-US" sz="1200" kern="1200" baseline="0" dirty="0" smtClean="0">
                <a:solidFill>
                  <a:schemeClr val="tx1"/>
                </a:solidFill>
                <a:latin typeface="+mn-lt"/>
                <a:ea typeface="+mn-ea"/>
                <a:cs typeface="+mn-cs"/>
              </a:rPr>
              <a:t> i</a:t>
            </a:r>
            <a:r>
              <a:rPr lang="en-US" sz="1200" kern="1200" dirty="0" smtClean="0">
                <a:solidFill>
                  <a:schemeClr val="tx1"/>
                </a:solidFill>
                <a:latin typeface="+mn-lt"/>
                <a:ea typeface="+mn-ea"/>
                <a:cs typeface="+mn-cs"/>
              </a:rPr>
              <a:t>n our example, a physically neglected child is identified by the teacher; s/he addresses a request for family support to an NGO and the NGO in turn refers the child to social services; they decide to intervene in the family, without however informing the prosecutor (because they consider that it’s not necessary); a record of the case is available in the archives of the specific social service and the information is not communicated to any other authority.</a:t>
            </a:r>
            <a:endParaRPr lang="el-GR"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8</a:t>
            </a:fld>
            <a:endParaRPr lang="el-GR"/>
          </a:p>
        </p:txBody>
      </p:sp>
    </p:spTree>
    <p:extLst>
      <p:ext uri="{BB962C8B-B14F-4D97-AF65-F5344CB8AC3E}">
        <p14:creationId xmlns="" xmlns:p14="http://schemas.microsoft.com/office/powerpoint/2010/main" val="778076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Actually, currently almost everyone can –hypothetically- communicate with everyone but without following standard procedures and only if they consider that it is needed</a:t>
            </a:r>
            <a:endParaRPr lang="el-GR"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3F4C110-F9EC-4C8D-B4A8-61756B7F6DFA}" type="slidenum">
              <a:rPr lang="el-GR" smtClean="0"/>
              <a:pPr/>
              <a:t>9</a:t>
            </a:fld>
            <a:endParaRPr lang="el-GR"/>
          </a:p>
        </p:txBody>
      </p:sp>
    </p:spTree>
    <p:extLst>
      <p:ext uri="{BB962C8B-B14F-4D97-AF65-F5344CB8AC3E}">
        <p14:creationId xmlns="" xmlns:p14="http://schemas.microsoft.com/office/powerpoint/2010/main" val="2431745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Monitoring of the child over time and follow up are not possible as no systematic communication is provisioned among professionals working in agencies belonging in the same sector (e.g. among social services) or in different sectors (e.g. welfare and health); as you understand, communication among professionals in charge for specific cases does not exist between different regions and of course at a national (and even worse) at an international level.</a:t>
            </a:r>
            <a:endParaRPr lang="el-GR" sz="1200" kern="1200" dirty="0" smtClean="0">
              <a:solidFill>
                <a:schemeClr val="tx1"/>
              </a:solidFill>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23F4C110-F9EC-4C8D-B4A8-61756B7F6DFA}" type="slidenum">
              <a:rPr lang="el-GR" smtClean="0"/>
              <a:pPr/>
              <a:t>10</a:t>
            </a:fld>
            <a:endParaRPr lang="el-GR"/>
          </a:p>
        </p:txBody>
      </p:sp>
    </p:spTree>
    <p:extLst>
      <p:ext uri="{BB962C8B-B14F-4D97-AF65-F5344CB8AC3E}">
        <p14:creationId xmlns="" xmlns:p14="http://schemas.microsoft.com/office/powerpoint/2010/main" val="2629730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7"/>
            <a:ext cx="7772400" cy="1102519"/>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3"/>
            <a:ext cx="2057400" cy="329088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154783"/>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900115"/>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900115"/>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BC879CD5-3431-491A-8C20-F68432801E52}"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33"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BC879CD5-3431-491A-8C20-F68432801E52}" type="datetimeFigureOut">
              <a:rPr lang="el-GR" smtClean="0"/>
              <a:pPr/>
              <a:t>1/2/2022</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fld id="{BC879CD5-3431-491A-8C20-F68432801E52}" type="datetimeFigureOut">
              <a:rPr lang="el-GR" smtClean="0"/>
              <a:pPr/>
              <a:t>1/2/2022</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879CD5-3431-491A-8C20-F68432801E52}" type="datetimeFigureOut">
              <a:rPr lang="el-GR" smtClean="0"/>
              <a:pPr/>
              <a:t>1/2/2022</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5" y="204787"/>
            <a:ext cx="3008313" cy="871538"/>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04796"/>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1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879CD5-3431-491A-8C20-F68432801E52}"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4025511"/>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879CD5-3431-491A-8C20-F68432801E52}"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C879CD5-3431-491A-8C20-F68432801E52}" type="datetimeFigureOut">
              <a:rPr lang="el-GR" smtClean="0"/>
              <a:pPr/>
              <a:t>1/2/2022</a:t>
            </a:fld>
            <a:endParaRPr lang="el-G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7CB72F3-3DC2-4B74-A419-D6B97FB6FDED}"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wmf"/><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ubtitle 17"/>
          <p:cNvSpPr>
            <a:spLocks noGrp="1"/>
          </p:cNvSpPr>
          <p:nvPr>
            <p:ph type="subTitle" idx="1"/>
          </p:nvPr>
        </p:nvSpPr>
        <p:spPr>
          <a:xfrm>
            <a:off x="323528" y="2751606"/>
            <a:ext cx="8568952" cy="1477494"/>
          </a:xfrm>
        </p:spPr>
        <p:txBody>
          <a:bodyPr>
            <a:noAutofit/>
          </a:bodyPr>
          <a:lstStyle/>
          <a:p>
            <a:endParaRPr lang="en-US" sz="400" b="1" i="1" dirty="0" smtClean="0"/>
          </a:p>
          <a:p>
            <a:r>
              <a:rPr lang="bg-BG" sz="2400" b="1" i="1" dirty="0" smtClean="0">
                <a:latin typeface="Segoe UI Light" pitchFamily="34" charset="0"/>
                <a:cs typeface="Segoe UI Light" pitchFamily="34" charset="0"/>
              </a:rPr>
              <a:t>Ролята на различните сектори, дисциплини и как те си взаимодействат</a:t>
            </a:r>
            <a:endParaRPr lang="en-US" sz="2400" b="1" dirty="0"/>
          </a:p>
        </p:txBody>
      </p:sp>
      <p:sp>
        <p:nvSpPr>
          <p:cNvPr id="5" name="Title 1"/>
          <p:cNvSpPr txBox="1">
            <a:spLocks/>
          </p:cNvSpPr>
          <p:nvPr/>
        </p:nvSpPr>
        <p:spPr>
          <a:xfrm>
            <a:off x="0" y="642929"/>
            <a:ext cx="9144000" cy="14700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l-GR"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Title 7"/>
          <p:cNvSpPr>
            <a:spLocks noGrp="1"/>
          </p:cNvSpPr>
          <p:nvPr>
            <p:ph type="ctrTitle"/>
          </p:nvPr>
        </p:nvSpPr>
        <p:spPr>
          <a:xfrm>
            <a:off x="251520" y="1131591"/>
            <a:ext cx="8568952" cy="1568756"/>
          </a:xfrm>
        </p:spPr>
        <p:txBody>
          <a:bodyPr>
            <a:normAutofit/>
          </a:bodyPr>
          <a:lstStyle/>
          <a:p>
            <a:r>
              <a:rPr lang="en-US" sz="4000" b="1" dirty="0" smtClean="0">
                <a:solidFill>
                  <a:schemeClr val="accent1"/>
                </a:solidFill>
                <a:latin typeface="Segoe UI Light" pitchFamily="34" charset="0"/>
                <a:cs typeface="Segoe UI Light" pitchFamily="34" charset="0"/>
              </a:rPr>
              <a:t>CAN-MDS</a:t>
            </a:r>
            <a:r>
              <a:rPr lang="bg-BG" sz="4000" b="1" dirty="0" smtClean="0">
                <a:solidFill>
                  <a:schemeClr val="accent1"/>
                </a:solidFill>
                <a:latin typeface="Segoe UI Light" pitchFamily="34" charset="0"/>
                <a:cs typeface="Segoe UI Light" pitchFamily="34" charset="0"/>
              </a:rPr>
              <a:t> </a:t>
            </a:r>
            <a:br>
              <a:rPr lang="bg-BG" sz="4000" b="1" dirty="0" smtClean="0">
                <a:solidFill>
                  <a:schemeClr val="accent1"/>
                </a:solidFill>
                <a:latin typeface="Segoe UI Light" pitchFamily="34" charset="0"/>
                <a:cs typeface="Segoe UI Light" pitchFamily="34" charset="0"/>
              </a:rPr>
            </a:br>
            <a:r>
              <a:rPr lang="bg-BG" sz="4000" b="1" dirty="0" smtClean="0">
                <a:solidFill>
                  <a:schemeClr val="accent1"/>
                </a:solidFill>
                <a:latin typeface="Segoe UI Light" pitchFamily="34" charset="0"/>
                <a:cs typeface="Segoe UI Light" pitchFamily="34" charset="0"/>
              </a:rPr>
              <a:t>Обосновка</a:t>
            </a:r>
            <a:endParaRPr lang="en-US" b="1" dirty="0">
              <a:solidFill>
                <a:schemeClr val="accent1"/>
              </a:solidFill>
              <a:latin typeface="Segoe UI Light" pitchFamily="34" charset="0"/>
              <a:cs typeface="Segoe UI Light" pitchFamily="34" charset="0"/>
            </a:endParaRPr>
          </a:p>
        </p:txBody>
      </p:sp>
      <p:cxnSp>
        <p:nvCxnSpPr>
          <p:cNvPr id="15" name="Straight Connector 10"/>
          <p:cNvCxnSpPr/>
          <p:nvPr/>
        </p:nvCxnSpPr>
        <p:spPr>
          <a:xfrm>
            <a:off x="-11573" y="4572015"/>
            <a:ext cx="9155575"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17" name="Picture 2"/>
          <p:cNvPicPr>
            <a:picLocks noChangeAspect="1" noChangeArrowheads="1"/>
          </p:cNvPicPr>
          <p:nvPr/>
        </p:nvPicPr>
        <p:blipFill>
          <a:blip r:embed="rId3" cstate="print"/>
          <a:srcRect/>
          <a:stretch>
            <a:fillRect/>
          </a:stretch>
        </p:blipFill>
        <p:spPr bwMode="auto">
          <a:xfrm>
            <a:off x="6249393" y="4602720"/>
            <a:ext cx="2915940" cy="508405"/>
          </a:xfrm>
          <a:prstGeom prst="rect">
            <a:avLst/>
          </a:prstGeom>
          <a:noFill/>
          <a:ln w="9525">
            <a:noFill/>
            <a:miter lim="800000"/>
            <a:headEnd/>
            <a:tailEnd/>
          </a:ln>
        </p:spPr>
      </p:pic>
      <p:sp>
        <p:nvSpPr>
          <p:cNvPr id="19" name="Rectangle 3"/>
          <p:cNvSpPr>
            <a:spLocks noChangeArrowheads="1"/>
          </p:cNvSpPr>
          <p:nvPr/>
        </p:nvSpPr>
        <p:spPr bwMode="auto">
          <a:xfrm>
            <a:off x="2130985" y="4595594"/>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Nr</a:t>
            </a:r>
            <a:r>
              <a:rPr lang="en-US" sz="1000" dirty="0" smtClean="0">
                <a:solidFill>
                  <a:srgbClr val="595959"/>
                </a:solidFill>
                <a:latin typeface="Agency FB" pitchFamily="34" charset="0"/>
                <a:cs typeface="Times New Roman" pitchFamily="18" charset="0"/>
              </a:rPr>
              <a:t>: 810508 — CAN-MDS II — Funded by EU REC </a:t>
            </a:r>
            <a:r>
              <a:rPr lang="en-US" sz="1000" dirty="0" err="1" smtClean="0">
                <a:solidFill>
                  <a:srgbClr val="595959"/>
                </a:solidFill>
                <a:latin typeface="Agency FB" pitchFamily="34" charset="0"/>
                <a:cs typeface="Times New Roman" pitchFamily="18" charset="0"/>
              </a:rPr>
              <a:t>Programme</a:t>
            </a:r>
            <a:r>
              <a:rPr lang="en-US" sz="1000" dirty="0" smtClean="0">
                <a:solidFill>
                  <a:srgbClr val="595959"/>
                </a:solidFill>
                <a:latin typeface="Agency FB" pitchFamily="34" charset="0"/>
                <a:cs typeface="Times New Roman" pitchFamily="18" charset="0"/>
              </a:rPr>
              <a:t> 2014-2020]1</a:t>
            </a:r>
          </a:p>
          <a:p>
            <a:pPr algn="r">
              <a:tabLst>
                <a:tab pos="2636773" algn="ctr"/>
                <a:tab pos="5273543" algn="r"/>
              </a:tabLst>
            </a:pPr>
            <a:r>
              <a:rPr lang="bg-BG" sz="1000" b="1" dirty="0" smtClean="0">
                <a:solidFill>
                  <a:schemeClr val="accent1"/>
                </a:solidFill>
                <a:latin typeface="Agency FB" pitchFamily="34" charset="0"/>
                <a:cs typeface="Times New Roman" pitchFamily="18" charset="0"/>
              </a:rPr>
              <a:t>Семинар </a:t>
            </a:r>
            <a:r>
              <a:rPr lang="bg-BG" sz="1000" b="1" dirty="0">
                <a:solidFill>
                  <a:schemeClr val="accent1"/>
                </a:solidFill>
                <a:latin typeface="Agency FB" pitchFamily="34" charset="0"/>
                <a:cs typeface="Times New Roman" pitchFamily="18" charset="0"/>
              </a:rPr>
              <a:t>за Оператори на системата </a:t>
            </a:r>
            <a:r>
              <a:rPr lang="en-US" sz="1000" b="1" dirty="0">
                <a:solidFill>
                  <a:schemeClr val="accent1"/>
                </a:solidFill>
                <a:latin typeface="Agency FB" pitchFamily="34" charset="0"/>
                <a:cs typeface="Times New Roman" pitchFamily="18" charset="0"/>
              </a:rPr>
              <a:t>CAN-MDS</a:t>
            </a:r>
            <a:r>
              <a:rPr lang="bg-BG" sz="1000" b="1" dirty="0">
                <a:solidFill>
                  <a:schemeClr val="accent1"/>
                </a:solidFill>
                <a:latin typeface="Agency FB" pitchFamily="34" charset="0"/>
                <a:cs typeface="Times New Roman" pitchFamily="18" charset="0"/>
              </a:rPr>
              <a:t>  </a:t>
            </a:r>
            <a:endParaRPr lang="en-US" sz="1400" b="1" dirty="0">
              <a:solidFill>
                <a:schemeClr val="accent1"/>
              </a:solidFill>
            </a:endParaRPr>
          </a:p>
        </p:txBody>
      </p:sp>
      <p:pic>
        <p:nvPicPr>
          <p:cNvPr id="20" name="Picture 19"/>
          <p:cNvPicPr>
            <a:picLocks noChangeAspect="1"/>
          </p:cNvPicPr>
          <p:nvPr/>
        </p:nvPicPr>
        <p:blipFill>
          <a:blip r:embed="rId4" cstate="print"/>
          <a:stretch>
            <a:fillRect/>
          </a:stretch>
        </p:blipFill>
        <p:spPr>
          <a:xfrm>
            <a:off x="1550539" y="4700723"/>
            <a:ext cx="471335" cy="312397"/>
          </a:xfrm>
          <a:prstGeom prst="rect">
            <a:avLst/>
          </a:prstGeom>
        </p:spPr>
      </p:pic>
      <p:pic>
        <p:nvPicPr>
          <p:cNvPr id="11" name="Picture 10"/>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971600" y="4700724"/>
            <a:ext cx="360040" cy="410402"/>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ound Same Side Corner Rectangle 26"/>
          <p:cNvSpPr/>
          <p:nvPr/>
        </p:nvSpPr>
        <p:spPr>
          <a:xfrm>
            <a:off x="63962" y="2500312"/>
            <a:ext cx="1368152" cy="240296"/>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dirty="0" smtClean="0"/>
              <a:t>Болница</a:t>
            </a:r>
            <a:endParaRPr lang="el-GR" dirty="0"/>
          </a:p>
        </p:txBody>
      </p:sp>
      <p:sp>
        <p:nvSpPr>
          <p:cNvPr id="28" name="Round Same Side Corner Rectangle 27"/>
          <p:cNvSpPr/>
          <p:nvPr/>
        </p:nvSpPr>
        <p:spPr>
          <a:xfrm>
            <a:off x="698082" y="1545637"/>
            <a:ext cx="1368152" cy="240296"/>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dirty="0" smtClean="0"/>
              <a:t>НПО</a:t>
            </a:r>
            <a:endParaRPr lang="el-GR" dirty="0"/>
          </a:p>
        </p:txBody>
      </p:sp>
      <p:sp>
        <p:nvSpPr>
          <p:cNvPr id="29" name="Round Same Side Corner Rectangle 28"/>
          <p:cNvSpPr/>
          <p:nvPr/>
        </p:nvSpPr>
        <p:spPr>
          <a:xfrm>
            <a:off x="1907704" y="411511"/>
            <a:ext cx="1368152" cy="240296"/>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dirty="0" smtClean="0"/>
              <a:t>Полиция</a:t>
            </a:r>
            <a:endParaRPr lang="el-GR" dirty="0"/>
          </a:p>
        </p:txBody>
      </p:sp>
      <p:sp>
        <p:nvSpPr>
          <p:cNvPr id="30" name="Round Same Side Corner Rectangle 29"/>
          <p:cNvSpPr/>
          <p:nvPr/>
        </p:nvSpPr>
        <p:spPr>
          <a:xfrm>
            <a:off x="3880386" y="357505"/>
            <a:ext cx="1771734" cy="294302"/>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Социални услуги</a:t>
            </a:r>
            <a:endParaRPr lang="el-GR" sz="1600" dirty="0"/>
          </a:p>
        </p:txBody>
      </p:sp>
      <p:sp>
        <p:nvSpPr>
          <p:cNvPr id="31" name="Round Same Side Corner Rectangle 30"/>
          <p:cNvSpPr/>
          <p:nvPr/>
        </p:nvSpPr>
        <p:spPr>
          <a:xfrm>
            <a:off x="5897172" y="627535"/>
            <a:ext cx="1368152" cy="240296"/>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Провосъдие</a:t>
            </a:r>
            <a:endParaRPr lang="el-GR" sz="1600" dirty="0"/>
          </a:p>
        </p:txBody>
      </p:sp>
      <p:sp>
        <p:nvSpPr>
          <p:cNvPr id="32" name="Round Same Side Corner Rectangle 31"/>
          <p:cNvSpPr/>
          <p:nvPr/>
        </p:nvSpPr>
        <p:spPr>
          <a:xfrm>
            <a:off x="7624802" y="1275607"/>
            <a:ext cx="1368152" cy="240296"/>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Училище</a:t>
            </a:r>
            <a:endParaRPr lang="el-GR" sz="1600" dirty="0"/>
          </a:p>
        </p:txBody>
      </p:sp>
      <p:sp>
        <p:nvSpPr>
          <p:cNvPr id="34" name="Round Same Side Corner Rectangle 33"/>
          <p:cNvSpPr/>
          <p:nvPr/>
        </p:nvSpPr>
        <p:spPr>
          <a:xfrm>
            <a:off x="7624802" y="2463739"/>
            <a:ext cx="1368152" cy="240296"/>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Болница</a:t>
            </a:r>
            <a:r>
              <a:rPr lang="en-US" sz="1600" dirty="0" smtClean="0"/>
              <a:t> II</a:t>
            </a:r>
            <a:endParaRPr lang="el-GR" sz="1600" dirty="0"/>
          </a:p>
        </p:txBody>
      </p:sp>
      <p:pic>
        <p:nvPicPr>
          <p:cNvPr id="3074" name="Picture 2" descr="http://slatecommunication.com/wp-content/uploads/2012/09/snarl-white-no-text-300x225.png"/>
          <p:cNvPicPr>
            <a:picLocks noChangeAspect="1" noChangeArrowheads="1"/>
          </p:cNvPicPr>
          <p:nvPr/>
        </p:nvPicPr>
        <p:blipFill>
          <a:blip r:embed="rId3" cstate="print"/>
          <a:srcRect/>
          <a:stretch>
            <a:fillRect/>
          </a:stretch>
        </p:blipFill>
        <p:spPr bwMode="auto">
          <a:xfrm>
            <a:off x="3010644" y="1221607"/>
            <a:ext cx="3289548" cy="1850371"/>
          </a:xfrm>
          <a:prstGeom prst="rect">
            <a:avLst/>
          </a:prstGeom>
          <a:noFill/>
        </p:spPr>
      </p:pic>
      <p:sp>
        <p:nvSpPr>
          <p:cNvPr id="33" name="Rounded Rectangle 32"/>
          <p:cNvSpPr/>
          <p:nvPr/>
        </p:nvSpPr>
        <p:spPr>
          <a:xfrm>
            <a:off x="500034" y="3286131"/>
            <a:ext cx="8358246" cy="185737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buFontTx/>
              <a:buChar char="-"/>
            </a:pPr>
            <a:r>
              <a:rPr lang="bg-BG" sz="2000" dirty="0" smtClean="0"/>
              <a:t>Проследяването на ниво случай е възпрепятствано поради:</a:t>
            </a:r>
          </a:p>
          <a:p>
            <a:pPr>
              <a:buFontTx/>
              <a:buChar char="-"/>
            </a:pPr>
            <a:r>
              <a:rPr lang="bg-BG" sz="2000" dirty="0" smtClean="0"/>
              <a:t>Липса на системна комуникация сред професионалистите работещи в служби, принадлежащи към</a:t>
            </a:r>
            <a:endParaRPr lang="en-US" sz="2000" dirty="0" smtClean="0"/>
          </a:p>
          <a:p>
            <a:pPr lvl="2">
              <a:buFontTx/>
              <a:buChar char="-"/>
            </a:pPr>
            <a:r>
              <a:rPr lang="bg-BG" sz="2000" dirty="0" smtClean="0"/>
              <a:t>един и същи или различни сектори</a:t>
            </a:r>
            <a:endParaRPr lang="en-US" sz="2000" dirty="0" smtClean="0"/>
          </a:p>
          <a:p>
            <a:pPr lvl="2">
              <a:buFontTx/>
              <a:buChar char="-"/>
            </a:pPr>
            <a:r>
              <a:rPr lang="bg-BG" sz="2000" dirty="0" smtClean="0"/>
              <a:t>В една и същаили в различни географски области</a:t>
            </a:r>
            <a:endParaRPr lang="en-US" sz="2000" dirty="0" smtClean="0"/>
          </a:p>
          <a:p>
            <a:pPr lvl="3">
              <a:buFontTx/>
              <a:buChar char="-"/>
            </a:pPr>
            <a:r>
              <a:rPr lang="bg-BG" sz="2000" dirty="0" smtClean="0"/>
              <a:t>в страната или между страни </a:t>
            </a:r>
            <a:endParaRPr lang="en-US" sz="2000" dirty="0" smtClean="0"/>
          </a:p>
        </p:txBody>
      </p:sp>
      <p:sp>
        <p:nvSpPr>
          <p:cNvPr id="35" name="Rectangle 34"/>
          <p:cNvSpPr/>
          <p:nvPr/>
        </p:nvSpPr>
        <p:spPr>
          <a:xfrm>
            <a:off x="5796136" y="141480"/>
            <a:ext cx="3347863" cy="369332"/>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r>
              <a:rPr lang="bg-BG" b="1" dirty="0" smtClean="0"/>
              <a:t>Проследяване на ниво случай</a:t>
            </a:r>
            <a:endParaRPr lang="el-GR" dirty="0"/>
          </a:p>
        </p:txBody>
      </p:sp>
      <p:sp>
        <p:nvSpPr>
          <p:cNvPr id="12" name="Rounded Rectangle 11"/>
          <p:cNvSpPr/>
          <p:nvPr/>
        </p:nvSpPr>
        <p:spPr>
          <a:xfrm>
            <a:off x="0" y="87474"/>
            <a:ext cx="1928794"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bg-BG" sz="1400" b="1" dirty="0" smtClean="0">
                <a:solidFill>
                  <a:schemeClr val="accent1">
                    <a:lumMod val="75000"/>
                  </a:schemeClr>
                </a:solidFill>
                <a:latin typeface="Calibri" pitchFamily="34" charset="0"/>
                <a:ea typeface="Calibri" pitchFamily="34" charset="0"/>
                <a:cs typeface="Tahoma" pitchFamily="34" charset="0"/>
              </a:rPr>
              <a:t>Липса на стандартни процедури за комуникация</a:t>
            </a:r>
            <a:endParaRPr lang="en-US" sz="1400" b="1" dirty="0" smtClean="0">
              <a:solidFill>
                <a:schemeClr val="accent1">
                  <a:lumMod val="75000"/>
                </a:schemeClr>
              </a:solidFill>
              <a:latin typeface="Calibri" pitchFamily="34" charset="0"/>
              <a:ea typeface="Calibri"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par>
                                <p:cTn id="11" presetID="23" presetClass="entr" presetSubtype="16"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ound Same Side Corner Rectangle 26"/>
          <p:cNvSpPr/>
          <p:nvPr/>
        </p:nvSpPr>
        <p:spPr>
          <a:xfrm>
            <a:off x="63962" y="2896209"/>
            <a:ext cx="1368152" cy="250888"/>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dirty="0" smtClean="0"/>
              <a:t>Болница</a:t>
            </a:r>
            <a:endParaRPr lang="el-GR" dirty="0"/>
          </a:p>
        </p:txBody>
      </p:sp>
      <p:sp>
        <p:nvSpPr>
          <p:cNvPr id="28" name="Round Same Side Corner Rectangle 27"/>
          <p:cNvSpPr/>
          <p:nvPr/>
        </p:nvSpPr>
        <p:spPr>
          <a:xfrm>
            <a:off x="698082" y="1545636"/>
            <a:ext cx="1368152" cy="250888"/>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NGO</a:t>
            </a:r>
            <a:endParaRPr lang="el-GR" dirty="0"/>
          </a:p>
        </p:txBody>
      </p:sp>
      <p:sp>
        <p:nvSpPr>
          <p:cNvPr id="29" name="Round Same Side Corner Rectangle 28"/>
          <p:cNvSpPr/>
          <p:nvPr/>
        </p:nvSpPr>
        <p:spPr>
          <a:xfrm>
            <a:off x="1907704" y="411510"/>
            <a:ext cx="1368152" cy="250888"/>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dirty="0" smtClean="0"/>
              <a:t>Полиция</a:t>
            </a:r>
            <a:endParaRPr lang="el-GR" dirty="0"/>
          </a:p>
        </p:txBody>
      </p:sp>
      <p:sp>
        <p:nvSpPr>
          <p:cNvPr id="30" name="Round Same Side Corner Rectangle 29"/>
          <p:cNvSpPr/>
          <p:nvPr/>
        </p:nvSpPr>
        <p:spPr>
          <a:xfrm>
            <a:off x="3880386" y="357504"/>
            <a:ext cx="1368152" cy="250888"/>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Социални служби</a:t>
            </a:r>
            <a:endParaRPr lang="el-GR" sz="1600" dirty="0"/>
          </a:p>
        </p:txBody>
      </p:sp>
      <p:sp>
        <p:nvSpPr>
          <p:cNvPr id="31" name="Round Same Side Corner Rectangle 30"/>
          <p:cNvSpPr/>
          <p:nvPr/>
        </p:nvSpPr>
        <p:spPr>
          <a:xfrm>
            <a:off x="5897172" y="627534"/>
            <a:ext cx="1368152" cy="250888"/>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Правосъдие</a:t>
            </a:r>
            <a:endParaRPr lang="el-GR" sz="1600" dirty="0"/>
          </a:p>
        </p:txBody>
      </p:sp>
      <p:sp>
        <p:nvSpPr>
          <p:cNvPr id="32" name="Round Same Side Corner Rectangle 31"/>
          <p:cNvSpPr/>
          <p:nvPr/>
        </p:nvSpPr>
        <p:spPr>
          <a:xfrm>
            <a:off x="7624802" y="1275606"/>
            <a:ext cx="1368152" cy="250888"/>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Училище</a:t>
            </a:r>
            <a:r>
              <a:rPr lang="en-US" sz="1600" dirty="0" smtClean="0"/>
              <a:t>l</a:t>
            </a:r>
            <a:endParaRPr lang="el-GR" sz="1600" dirty="0"/>
          </a:p>
        </p:txBody>
      </p:sp>
      <p:sp>
        <p:nvSpPr>
          <p:cNvPr id="34" name="Round Same Side Corner Rectangle 33"/>
          <p:cNvSpPr/>
          <p:nvPr/>
        </p:nvSpPr>
        <p:spPr>
          <a:xfrm>
            <a:off x="7624802" y="2463738"/>
            <a:ext cx="1368152" cy="250888"/>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Болница</a:t>
            </a:r>
            <a:r>
              <a:rPr lang="en-US" sz="1600" dirty="0" smtClean="0"/>
              <a:t>II</a:t>
            </a:r>
            <a:endParaRPr lang="el-GR" sz="1600" dirty="0"/>
          </a:p>
        </p:txBody>
      </p:sp>
      <p:pic>
        <p:nvPicPr>
          <p:cNvPr id="20483" name="Picture 3"/>
          <p:cNvPicPr>
            <a:picLocks noChangeAspect="1" noChangeArrowheads="1"/>
          </p:cNvPicPr>
          <p:nvPr/>
        </p:nvPicPr>
        <p:blipFill>
          <a:blip r:embed="rId3" cstate="print"/>
          <a:srcRect/>
          <a:stretch>
            <a:fillRect/>
          </a:stretch>
        </p:blipFill>
        <p:spPr bwMode="auto">
          <a:xfrm>
            <a:off x="2195736" y="1761668"/>
            <a:ext cx="432048" cy="548885"/>
          </a:xfrm>
          <a:prstGeom prst="rect">
            <a:avLst/>
          </a:prstGeom>
          <a:noFill/>
          <a:ln w="9525">
            <a:noFill/>
            <a:miter lim="800000"/>
            <a:headEnd/>
            <a:tailEnd/>
          </a:ln>
          <a:effectLst/>
        </p:spPr>
      </p:pic>
      <p:sp>
        <p:nvSpPr>
          <p:cNvPr id="37" name="Rectangle 36"/>
          <p:cNvSpPr/>
          <p:nvPr/>
        </p:nvSpPr>
        <p:spPr>
          <a:xfrm>
            <a:off x="5839570" y="735554"/>
            <a:ext cx="388629"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8" name="Rectangle 37"/>
          <p:cNvSpPr/>
          <p:nvPr/>
        </p:nvSpPr>
        <p:spPr>
          <a:xfrm>
            <a:off x="3823335" y="465524"/>
            <a:ext cx="388629"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9" name="Rectangle 38"/>
          <p:cNvSpPr/>
          <p:nvPr/>
        </p:nvSpPr>
        <p:spPr>
          <a:xfrm>
            <a:off x="78929" y="3003806"/>
            <a:ext cx="388629"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nvGrpSpPr>
          <p:cNvPr id="2" name="Group 35"/>
          <p:cNvGrpSpPr/>
          <p:nvPr/>
        </p:nvGrpSpPr>
        <p:grpSpPr>
          <a:xfrm>
            <a:off x="2195736" y="2247714"/>
            <a:ext cx="432048" cy="540060"/>
            <a:chOff x="3203848" y="4293096"/>
            <a:chExt cx="1512168" cy="2201281"/>
          </a:xfrm>
        </p:grpSpPr>
        <p:grpSp>
          <p:nvGrpSpPr>
            <p:cNvPr id="3" name="Group 93"/>
            <p:cNvGrpSpPr/>
            <p:nvPr/>
          </p:nvGrpSpPr>
          <p:grpSpPr>
            <a:xfrm>
              <a:off x="3203848" y="4293096"/>
              <a:ext cx="1512168" cy="2201281"/>
              <a:chOff x="3203848" y="4293096"/>
              <a:chExt cx="1512168" cy="2201281"/>
            </a:xfrm>
          </p:grpSpPr>
          <p:sp>
            <p:nvSpPr>
              <p:cNvPr id="43" name="Freeform 42"/>
              <p:cNvSpPr/>
              <p:nvPr/>
            </p:nvSpPr>
            <p:spPr>
              <a:xfrm>
                <a:off x="3419872" y="5949280"/>
                <a:ext cx="362857" cy="529771"/>
              </a:xfrm>
              <a:custGeom>
                <a:avLst/>
                <a:gdLst>
                  <a:gd name="connsiteX0" fmla="*/ 362857 w 362857"/>
                  <a:gd name="connsiteY0" fmla="*/ 0 h 529771"/>
                  <a:gd name="connsiteX1" fmla="*/ 290286 w 362857"/>
                  <a:gd name="connsiteY1" fmla="*/ 319315 h 529771"/>
                  <a:gd name="connsiteX2" fmla="*/ 174172 w 362857"/>
                  <a:gd name="connsiteY2" fmla="*/ 508000 h 529771"/>
                  <a:gd name="connsiteX3" fmla="*/ 14514 w 362857"/>
                  <a:gd name="connsiteY3" fmla="*/ 449943 h 529771"/>
                  <a:gd name="connsiteX4" fmla="*/ 87086 w 362857"/>
                  <a:gd name="connsiteY4" fmla="*/ 377372 h 529771"/>
                  <a:gd name="connsiteX5" fmla="*/ 203200 w 362857"/>
                  <a:gd name="connsiteY5" fmla="*/ 464457 h 529771"/>
                  <a:gd name="connsiteX6" fmla="*/ 217714 w 362857"/>
                  <a:gd name="connsiteY6" fmla="*/ 478972 h 52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2857" h="529771">
                    <a:moveTo>
                      <a:pt x="362857" y="0"/>
                    </a:moveTo>
                    <a:cubicBezTo>
                      <a:pt x="342295" y="117324"/>
                      <a:pt x="321733" y="234648"/>
                      <a:pt x="290286" y="319315"/>
                    </a:cubicBezTo>
                    <a:cubicBezTo>
                      <a:pt x="258839" y="403982"/>
                      <a:pt x="220134" y="486229"/>
                      <a:pt x="174172" y="508000"/>
                    </a:cubicBezTo>
                    <a:cubicBezTo>
                      <a:pt x="128210" y="529771"/>
                      <a:pt x="29028" y="471714"/>
                      <a:pt x="14514" y="449943"/>
                    </a:cubicBezTo>
                    <a:cubicBezTo>
                      <a:pt x="0" y="428172"/>
                      <a:pt x="55638" y="374953"/>
                      <a:pt x="87086" y="377372"/>
                    </a:cubicBezTo>
                    <a:cubicBezTo>
                      <a:pt x="118534" y="379791"/>
                      <a:pt x="181429" y="447524"/>
                      <a:pt x="203200" y="464457"/>
                    </a:cubicBezTo>
                    <a:cubicBezTo>
                      <a:pt x="224971" y="481390"/>
                      <a:pt x="221342" y="480181"/>
                      <a:pt x="217714" y="478972"/>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l-GR"/>
              </a:p>
            </p:txBody>
          </p:sp>
          <p:sp>
            <p:nvSpPr>
              <p:cNvPr id="44" name="Freeform 43"/>
              <p:cNvSpPr/>
              <p:nvPr/>
            </p:nvSpPr>
            <p:spPr>
              <a:xfrm flipH="1">
                <a:off x="4001007" y="5964606"/>
                <a:ext cx="362857" cy="529771"/>
              </a:xfrm>
              <a:custGeom>
                <a:avLst/>
                <a:gdLst>
                  <a:gd name="connsiteX0" fmla="*/ 362857 w 362857"/>
                  <a:gd name="connsiteY0" fmla="*/ 0 h 529771"/>
                  <a:gd name="connsiteX1" fmla="*/ 290286 w 362857"/>
                  <a:gd name="connsiteY1" fmla="*/ 319315 h 529771"/>
                  <a:gd name="connsiteX2" fmla="*/ 174172 w 362857"/>
                  <a:gd name="connsiteY2" fmla="*/ 508000 h 529771"/>
                  <a:gd name="connsiteX3" fmla="*/ 14514 w 362857"/>
                  <a:gd name="connsiteY3" fmla="*/ 449943 h 529771"/>
                  <a:gd name="connsiteX4" fmla="*/ 87086 w 362857"/>
                  <a:gd name="connsiteY4" fmla="*/ 377372 h 529771"/>
                  <a:gd name="connsiteX5" fmla="*/ 203200 w 362857"/>
                  <a:gd name="connsiteY5" fmla="*/ 464457 h 529771"/>
                  <a:gd name="connsiteX6" fmla="*/ 217714 w 362857"/>
                  <a:gd name="connsiteY6" fmla="*/ 478972 h 52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2857" h="529771">
                    <a:moveTo>
                      <a:pt x="362857" y="0"/>
                    </a:moveTo>
                    <a:cubicBezTo>
                      <a:pt x="342295" y="117324"/>
                      <a:pt x="321733" y="234648"/>
                      <a:pt x="290286" y="319315"/>
                    </a:cubicBezTo>
                    <a:cubicBezTo>
                      <a:pt x="258839" y="403982"/>
                      <a:pt x="220134" y="486229"/>
                      <a:pt x="174172" y="508000"/>
                    </a:cubicBezTo>
                    <a:cubicBezTo>
                      <a:pt x="128210" y="529771"/>
                      <a:pt x="29028" y="471714"/>
                      <a:pt x="14514" y="449943"/>
                    </a:cubicBezTo>
                    <a:cubicBezTo>
                      <a:pt x="0" y="428172"/>
                      <a:pt x="55638" y="374953"/>
                      <a:pt x="87086" y="377372"/>
                    </a:cubicBezTo>
                    <a:cubicBezTo>
                      <a:pt x="118534" y="379791"/>
                      <a:pt x="181429" y="447524"/>
                      <a:pt x="203200" y="464457"/>
                    </a:cubicBezTo>
                    <a:cubicBezTo>
                      <a:pt x="224971" y="481390"/>
                      <a:pt x="221342" y="480181"/>
                      <a:pt x="217714" y="478972"/>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l-GR"/>
              </a:p>
            </p:txBody>
          </p:sp>
          <p:pic>
            <p:nvPicPr>
              <p:cNvPr id="45" name="Picture 2" descr="http://freedesignfile.com/upload/2013/08/School-child-3.jpg"/>
              <p:cNvPicPr>
                <a:picLocks noChangeAspect="1" noChangeArrowheads="1"/>
              </p:cNvPicPr>
              <p:nvPr/>
            </p:nvPicPr>
            <p:blipFill>
              <a:blip r:embed="rId4" cstate="print">
                <a:clrChange>
                  <a:clrFrom>
                    <a:srgbClr val="FFFFFE"/>
                  </a:clrFrom>
                  <a:clrTo>
                    <a:srgbClr val="FFFFFE">
                      <a:alpha val="0"/>
                    </a:srgbClr>
                  </a:clrTo>
                </a:clrChange>
              </a:blip>
              <a:srcRect l="61991" t="19274" r="6257" b="22902"/>
              <a:stretch>
                <a:fillRect/>
              </a:stretch>
            </p:blipFill>
            <p:spPr bwMode="auto">
              <a:xfrm>
                <a:off x="3203848" y="4293096"/>
                <a:ext cx="1512168" cy="1944216"/>
              </a:xfrm>
              <a:prstGeom prst="rect">
                <a:avLst/>
              </a:prstGeom>
              <a:noFill/>
            </p:spPr>
          </p:pic>
          <p:sp>
            <p:nvSpPr>
              <p:cNvPr id="46" name="Oval 45"/>
              <p:cNvSpPr/>
              <p:nvPr/>
            </p:nvSpPr>
            <p:spPr>
              <a:xfrm>
                <a:off x="3635896" y="5229200"/>
                <a:ext cx="432048" cy="216024"/>
              </a:xfrm>
              <a:prstGeom prst="ellipse">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grpSp>
        <p:sp>
          <p:nvSpPr>
            <p:cNvPr id="42" name="Arc 41"/>
            <p:cNvSpPr/>
            <p:nvPr/>
          </p:nvSpPr>
          <p:spPr>
            <a:xfrm>
              <a:off x="3491880" y="5271492"/>
              <a:ext cx="576064" cy="288032"/>
            </a:xfrm>
            <a:prstGeom prst="arc">
              <a:avLst>
                <a:gd name="adj1" fmla="val 16200000"/>
                <a:gd name="adj2" fmla="val 20570841"/>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l-GR"/>
            </a:p>
          </p:txBody>
        </p:sp>
      </p:grpSp>
      <p:sp>
        <p:nvSpPr>
          <p:cNvPr id="52" name="Rectangle 51"/>
          <p:cNvSpPr/>
          <p:nvPr/>
        </p:nvSpPr>
        <p:spPr>
          <a:xfrm>
            <a:off x="3808356" y="720876"/>
            <a:ext cx="388629"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solidFill>
                  <a:schemeClr val="accent3"/>
                </a:solidFill>
                <a:effectLst>
                  <a:outerShdw blurRad="50800" dist="39000" dir="5460000" algn="tl">
                    <a:srgbClr val="000000">
                      <a:alpha val="38000"/>
                    </a:srgbClr>
                  </a:outerShdw>
                </a:effectLst>
              </a:rPr>
              <a:t>C</a:t>
            </a:r>
            <a:endParaRPr lang="en-US" sz="3600" b="1" cap="none" spc="0" dirty="0">
              <a:ln w="11430"/>
              <a:solidFill>
                <a:schemeClr val="accent3"/>
              </a:solidFill>
              <a:effectLst>
                <a:outerShdw blurRad="50800" dist="39000" dir="5460000" algn="tl">
                  <a:srgbClr val="000000">
                    <a:alpha val="38000"/>
                  </a:srgbClr>
                </a:outerShdw>
              </a:effectLst>
            </a:endParaRPr>
          </a:p>
        </p:txBody>
      </p:sp>
      <p:sp>
        <p:nvSpPr>
          <p:cNvPr id="60" name="Rectangle 59"/>
          <p:cNvSpPr/>
          <p:nvPr/>
        </p:nvSpPr>
        <p:spPr>
          <a:xfrm>
            <a:off x="7668349" y="1491637"/>
            <a:ext cx="388629"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solidFill>
                  <a:schemeClr val="bg1">
                    <a:lumMod val="65000"/>
                  </a:schemeClr>
                </a:solidFill>
                <a:effectLst>
                  <a:outerShdw blurRad="50800" dist="39000" dir="5460000" algn="tl">
                    <a:srgbClr val="000000">
                      <a:alpha val="38000"/>
                    </a:srgbClr>
                  </a:outerShdw>
                </a:effectLst>
              </a:rPr>
              <a:t>X</a:t>
            </a:r>
            <a:endParaRPr lang="en-US" sz="3600" b="1" cap="none" spc="0" dirty="0">
              <a:ln w="11430"/>
              <a:solidFill>
                <a:schemeClr val="bg1">
                  <a:lumMod val="65000"/>
                </a:schemeClr>
              </a:solidFill>
              <a:effectLst>
                <a:outerShdw blurRad="50800" dist="39000" dir="5460000" algn="tl">
                  <a:srgbClr val="000000">
                    <a:alpha val="38000"/>
                  </a:srgbClr>
                </a:outerShdw>
              </a:effectLst>
            </a:endParaRPr>
          </a:p>
        </p:txBody>
      </p:sp>
      <p:sp>
        <p:nvSpPr>
          <p:cNvPr id="61" name="Rectangle 60"/>
          <p:cNvSpPr/>
          <p:nvPr/>
        </p:nvSpPr>
        <p:spPr>
          <a:xfrm>
            <a:off x="7668349" y="2679768"/>
            <a:ext cx="388629"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solidFill>
                  <a:schemeClr val="bg1">
                    <a:lumMod val="65000"/>
                  </a:schemeClr>
                </a:solidFill>
                <a:effectLst>
                  <a:outerShdw blurRad="50800" dist="39000" dir="5460000" algn="tl">
                    <a:srgbClr val="000000">
                      <a:alpha val="38000"/>
                    </a:srgbClr>
                  </a:outerShdw>
                </a:effectLst>
              </a:rPr>
              <a:t>X</a:t>
            </a:r>
            <a:endParaRPr lang="en-US" sz="3600" b="1" cap="none" spc="0" dirty="0">
              <a:ln w="11430"/>
              <a:solidFill>
                <a:schemeClr val="bg1">
                  <a:lumMod val="65000"/>
                </a:schemeClr>
              </a:solidFill>
              <a:effectLst>
                <a:outerShdw blurRad="50800" dist="39000" dir="5460000" algn="tl">
                  <a:srgbClr val="000000">
                    <a:alpha val="38000"/>
                  </a:srgbClr>
                </a:outerShdw>
              </a:effectLst>
            </a:endParaRPr>
          </a:p>
        </p:txBody>
      </p:sp>
      <p:sp>
        <p:nvSpPr>
          <p:cNvPr id="63" name="Rectangle 62"/>
          <p:cNvSpPr/>
          <p:nvPr/>
        </p:nvSpPr>
        <p:spPr>
          <a:xfrm>
            <a:off x="2468491" y="-353753"/>
            <a:ext cx="6585521" cy="646331"/>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algn="ctr"/>
            <a:r>
              <a:rPr lang="bg-BG" b="1" dirty="0" smtClean="0"/>
              <a:t>МОНИТОРИНГ НА </a:t>
            </a:r>
            <a:r>
              <a:rPr lang="en-US" b="1" dirty="0" smtClean="0"/>
              <a:t> </a:t>
            </a:r>
            <a:r>
              <a:rPr lang="bg-BG" b="1" dirty="0" smtClean="0"/>
              <a:t>СЛУЧАИ НА НПД В УСЛОВИЯТА НА НАБЛЮДЕНИЕ  ОТ ОБЩЕСТВЕНОТО ЗДРАВЕ</a:t>
            </a:r>
            <a:endParaRPr lang="el-GR" dirty="0"/>
          </a:p>
        </p:txBody>
      </p:sp>
      <p:sp>
        <p:nvSpPr>
          <p:cNvPr id="64" name="Rounded Rectangle 63"/>
          <p:cNvSpPr/>
          <p:nvPr/>
        </p:nvSpPr>
        <p:spPr>
          <a:xfrm>
            <a:off x="467558" y="3813888"/>
            <a:ext cx="8352914" cy="132961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buFontTx/>
              <a:buChar char="-"/>
            </a:pPr>
            <a:r>
              <a:rPr lang="bg-BG" dirty="0" smtClean="0"/>
              <a:t>Записване</a:t>
            </a:r>
            <a:r>
              <a:rPr lang="en-US" dirty="0" smtClean="0"/>
              <a:t>–</a:t>
            </a:r>
            <a:r>
              <a:rPr lang="bg-BG" dirty="0" smtClean="0"/>
              <a:t>когато се прилага</a:t>
            </a:r>
            <a:r>
              <a:rPr lang="en-US" dirty="0" smtClean="0"/>
              <a:t>:</a:t>
            </a:r>
          </a:p>
          <a:p>
            <a:pPr marL="449263" lvl="2">
              <a:buFontTx/>
              <a:buChar char="-"/>
            </a:pPr>
            <a:r>
              <a:rPr lang="bg-BG" dirty="0" smtClean="0"/>
              <a:t>Фрагментирана информация</a:t>
            </a:r>
            <a:r>
              <a:rPr lang="bg-BG" dirty="0"/>
              <a:t>(често никога не се комуникира между заинтересованите </a:t>
            </a:r>
            <a:r>
              <a:rPr lang="bg-BG" dirty="0" smtClean="0"/>
              <a:t>страни)</a:t>
            </a:r>
            <a:endParaRPr lang="en-US" dirty="0" smtClean="0"/>
          </a:p>
          <a:p>
            <a:pPr marL="449263" lvl="2">
              <a:buFontTx/>
              <a:buChar char="-"/>
            </a:pPr>
            <a:r>
              <a:rPr lang="bg-BG" dirty="0" smtClean="0"/>
              <a:t>Налични данни</a:t>
            </a:r>
            <a:r>
              <a:rPr lang="en-US" dirty="0" smtClean="0"/>
              <a:t>: </a:t>
            </a:r>
            <a:r>
              <a:rPr lang="bg-BG" dirty="0" smtClean="0"/>
              <a:t>хетерогенни и несравними</a:t>
            </a:r>
            <a:r>
              <a:rPr lang="en-US" dirty="0" smtClean="0"/>
              <a:t> </a:t>
            </a:r>
            <a:endParaRPr lang="bg-BG" dirty="0" smtClean="0"/>
          </a:p>
          <a:p>
            <a:pPr marL="449263" lvl="2">
              <a:buFontTx/>
              <a:buChar char="-"/>
            </a:pPr>
            <a:r>
              <a:rPr lang="bg-BG" dirty="0" smtClean="0"/>
              <a:t>неизвестна </a:t>
            </a:r>
            <a:r>
              <a:rPr lang="bg-BG" dirty="0"/>
              <a:t>величина на проблема (въз основа на отговорите на услугата)</a:t>
            </a:r>
            <a:endParaRPr lang="en-US" dirty="0" smtClean="0"/>
          </a:p>
        </p:txBody>
      </p:sp>
      <p:sp>
        <p:nvSpPr>
          <p:cNvPr id="65" name="Rounded Rectangle 64"/>
          <p:cNvSpPr/>
          <p:nvPr/>
        </p:nvSpPr>
        <p:spPr>
          <a:xfrm>
            <a:off x="2195736" y="1275606"/>
            <a:ext cx="5328592" cy="48605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buFontTx/>
              <a:buChar char="-"/>
            </a:pPr>
            <a:r>
              <a:rPr lang="bg-BG" dirty="0" smtClean="0"/>
              <a:t>НЕ ВСИЧКИ СЛУЖБИ </a:t>
            </a:r>
            <a:r>
              <a:rPr lang="en-US" dirty="0" smtClean="0"/>
              <a:t> </a:t>
            </a:r>
            <a:r>
              <a:rPr lang="bg-BG" dirty="0" smtClean="0"/>
              <a:t>поддържат записи на случаи на НПД</a:t>
            </a:r>
            <a:endParaRPr lang="en-US" dirty="0" smtClean="0"/>
          </a:p>
        </p:txBody>
      </p:sp>
      <p:sp>
        <p:nvSpPr>
          <p:cNvPr id="66" name="Rounded Rectangle 65"/>
          <p:cNvSpPr/>
          <p:nvPr/>
        </p:nvSpPr>
        <p:spPr>
          <a:xfrm>
            <a:off x="2699792" y="1815666"/>
            <a:ext cx="4824536" cy="54006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buFontTx/>
              <a:buChar char="-"/>
            </a:pPr>
            <a:r>
              <a:rPr lang="bg-BG" dirty="0" smtClean="0"/>
              <a:t>Други случаи се записват  по няколко пъти</a:t>
            </a:r>
            <a:endParaRPr lang="en-US" dirty="0" smtClean="0"/>
          </a:p>
        </p:txBody>
      </p:sp>
      <p:sp>
        <p:nvSpPr>
          <p:cNvPr id="67" name="Rounded Rectangle 66"/>
          <p:cNvSpPr/>
          <p:nvPr/>
        </p:nvSpPr>
        <p:spPr>
          <a:xfrm>
            <a:off x="2699792" y="2409732"/>
            <a:ext cx="4824536" cy="37804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buFontTx/>
              <a:buChar char="-"/>
            </a:pPr>
            <a:r>
              <a:rPr lang="bg-BG" dirty="0" smtClean="0"/>
              <a:t>Други случаи се записват в собствени архиви</a:t>
            </a:r>
            <a:endParaRPr lang="en-US" dirty="0" smtClean="0"/>
          </a:p>
        </p:txBody>
      </p:sp>
      <p:sp>
        <p:nvSpPr>
          <p:cNvPr id="68" name="Rounded Rectangle 67"/>
          <p:cNvSpPr/>
          <p:nvPr/>
        </p:nvSpPr>
        <p:spPr>
          <a:xfrm>
            <a:off x="2699792" y="2841779"/>
            <a:ext cx="4824536" cy="485191"/>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buFontTx/>
              <a:buChar char="-"/>
            </a:pPr>
            <a:r>
              <a:rPr lang="bg-BG" dirty="0" smtClean="0"/>
              <a:t>Други случаи остават нерегистрирани/незаписани</a:t>
            </a:r>
            <a:endParaRPr lang="en-US" dirty="0" smtClean="0"/>
          </a:p>
        </p:txBody>
      </p:sp>
      <p:pic>
        <p:nvPicPr>
          <p:cNvPr id="69" name="Picture 2"/>
          <p:cNvPicPr>
            <a:picLocks noChangeAspect="1" noChangeArrowheads="1"/>
          </p:cNvPicPr>
          <p:nvPr/>
        </p:nvPicPr>
        <p:blipFill>
          <a:blip r:embed="rId5" cstate="print"/>
          <a:srcRect/>
          <a:stretch>
            <a:fillRect/>
          </a:stretch>
        </p:blipFill>
        <p:spPr bwMode="auto">
          <a:xfrm>
            <a:off x="2267744" y="2787775"/>
            <a:ext cx="273956" cy="486054"/>
          </a:xfrm>
          <a:prstGeom prst="rect">
            <a:avLst/>
          </a:prstGeom>
          <a:noFill/>
          <a:ln w="9525">
            <a:noFill/>
            <a:miter lim="800000"/>
            <a:headEnd/>
            <a:tailEnd/>
          </a:ln>
          <a:effectLst/>
        </p:spPr>
      </p:pic>
      <p:grpSp>
        <p:nvGrpSpPr>
          <p:cNvPr id="4" name="Group 71"/>
          <p:cNvGrpSpPr/>
          <p:nvPr/>
        </p:nvGrpSpPr>
        <p:grpSpPr>
          <a:xfrm>
            <a:off x="2039845" y="3237635"/>
            <a:ext cx="259004" cy="432048"/>
            <a:chOff x="640588" y="5676324"/>
            <a:chExt cx="402655" cy="952524"/>
          </a:xfrm>
        </p:grpSpPr>
        <p:pic>
          <p:nvPicPr>
            <p:cNvPr id="20482" name="Picture 2"/>
            <p:cNvPicPr>
              <a:picLocks noChangeAspect="1" noChangeArrowheads="1"/>
            </p:cNvPicPr>
            <p:nvPr/>
          </p:nvPicPr>
          <p:blipFill>
            <a:blip r:embed="rId6" cstate="print">
              <a:grayscl/>
            </a:blip>
            <a:srcRect/>
            <a:stretch>
              <a:fillRect/>
            </a:stretch>
          </p:blipFill>
          <p:spPr bwMode="auto">
            <a:xfrm>
              <a:off x="640588" y="5676324"/>
              <a:ext cx="402655" cy="952524"/>
            </a:xfrm>
            <a:prstGeom prst="rect">
              <a:avLst/>
            </a:prstGeom>
            <a:noFill/>
            <a:ln w="9525">
              <a:noFill/>
              <a:miter lim="800000"/>
              <a:headEnd/>
              <a:tailEnd/>
            </a:ln>
            <a:effectLst/>
          </p:spPr>
        </p:pic>
        <p:sp>
          <p:nvSpPr>
            <p:cNvPr id="71" name="Rounded Rectangle 70"/>
            <p:cNvSpPr/>
            <p:nvPr/>
          </p:nvSpPr>
          <p:spPr>
            <a:xfrm>
              <a:off x="736526" y="6132602"/>
              <a:ext cx="185544" cy="23126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grpSp>
        <p:nvGrpSpPr>
          <p:cNvPr id="5" name="Group 73"/>
          <p:cNvGrpSpPr/>
          <p:nvPr/>
        </p:nvGrpSpPr>
        <p:grpSpPr>
          <a:xfrm>
            <a:off x="2347106" y="3241300"/>
            <a:ext cx="259004" cy="432048"/>
            <a:chOff x="640588" y="5676324"/>
            <a:chExt cx="402655" cy="952524"/>
          </a:xfrm>
        </p:grpSpPr>
        <p:pic>
          <p:nvPicPr>
            <p:cNvPr id="75" name="Picture 2"/>
            <p:cNvPicPr>
              <a:picLocks noChangeAspect="1" noChangeArrowheads="1"/>
            </p:cNvPicPr>
            <p:nvPr/>
          </p:nvPicPr>
          <p:blipFill>
            <a:blip r:embed="rId6" cstate="print">
              <a:grayscl/>
            </a:blip>
            <a:srcRect/>
            <a:stretch>
              <a:fillRect/>
            </a:stretch>
          </p:blipFill>
          <p:spPr bwMode="auto">
            <a:xfrm>
              <a:off x="640588" y="5676324"/>
              <a:ext cx="402655" cy="952524"/>
            </a:xfrm>
            <a:prstGeom prst="rect">
              <a:avLst/>
            </a:prstGeom>
            <a:noFill/>
            <a:ln w="9525">
              <a:noFill/>
              <a:miter lim="800000"/>
              <a:headEnd/>
              <a:tailEnd/>
            </a:ln>
            <a:effectLst/>
          </p:spPr>
        </p:pic>
        <p:sp>
          <p:nvSpPr>
            <p:cNvPr id="76" name="Rounded Rectangle 75"/>
            <p:cNvSpPr/>
            <p:nvPr/>
          </p:nvSpPr>
          <p:spPr>
            <a:xfrm>
              <a:off x="736526" y="6132602"/>
              <a:ext cx="185544" cy="23126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
        <p:nvSpPr>
          <p:cNvPr id="78" name="Rounded Rectangle 77"/>
          <p:cNvSpPr/>
          <p:nvPr/>
        </p:nvSpPr>
        <p:spPr>
          <a:xfrm>
            <a:off x="2754538" y="3415556"/>
            <a:ext cx="4824536" cy="39833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buFontTx/>
              <a:buChar char="-"/>
            </a:pPr>
            <a:r>
              <a:rPr lang="bg-BG" dirty="0" smtClean="0"/>
              <a:t>Други случаи никога не се докладват и/или несе записват</a:t>
            </a:r>
            <a:endParaRPr lang="en-US" dirty="0" smtClean="0"/>
          </a:p>
        </p:txBody>
      </p:sp>
      <p:sp>
        <p:nvSpPr>
          <p:cNvPr id="40" name="Rounded Rectangle 39"/>
          <p:cNvSpPr/>
          <p:nvPr/>
        </p:nvSpPr>
        <p:spPr>
          <a:xfrm>
            <a:off x="0" y="87474"/>
            <a:ext cx="1928794"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bg-BG" sz="1400" b="1" dirty="0" smtClean="0">
                <a:solidFill>
                  <a:schemeClr val="accent1">
                    <a:lumMod val="75000"/>
                  </a:schemeClr>
                </a:solidFill>
                <a:latin typeface="Calibri" pitchFamily="34" charset="0"/>
                <a:ea typeface="Calibri" pitchFamily="34" charset="0"/>
                <a:cs typeface="Tahoma" pitchFamily="34" charset="0"/>
              </a:rPr>
              <a:t>Липса на стандартни процедури за запис на случи на НПД</a:t>
            </a:r>
            <a:endParaRPr lang="en-US" sz="1400" b="1" dirty="0" smtClean="0">
              <a:solidFill>
                <a:schemeClr val="accent1">
                  <a:lumMod val="75000"/>
                </a:schemeClr>
              </a:solidFill>
              <a:latin typeface="Calibri" pitchFamily="34" charset="0"/>
              <a:ea typeface="Calibri" pitchFamily="34" charset="0"/>
              <a:cs typeface="Tahoma" pitchFamily="34" charset="0"/>
            </a:endParaRPr>
          </a:p>
        </p:txBody>
      </p:sp>
      <p:sp>
        <p:nvSpPr>
          <p:cNvPr id="41" name="Rectangle 40"/>
          <p:cNvSpPr/>
          <p:nvPr/>
        </p:nvSpPr>
        <p:spPr>
          <a:xfrm>
            <a:off x="683574" y="1761668"/>
            <a:ext cx="388629"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solidFill>
                  <a:schemeClr val="bg1">
                    <a:lumMod val="65000"/>
                  </a:schemeClr>
                </a:solidFill>
                <a:effectLst>
                  <a:outerShdw blurRad="50800" dist="39000" dir="5460000" algn="tl">
                    <a:srgbClr val="000000">
                      <a:alpha val="38000"/>
                    </a:srgbClr>
                  </a:outerShdw>
                </a:effectLst>
              </a:rPr>
              <a:t>X</a:t>
            </a:r>
            <a:endParaRPr lang="en-US" sz="3600" b="1" cap="none" spc="0" dirty="0">
              <a:ln w="11430"/>
              <a:solidFill>
                <a:schemeClr val="bg1">
                  <a:lumMod val="65000"/>
                </a:schemeClr>
              </a:soli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fade">
                                      <p:cBhvr>
                                        <p:cTn id="10" dur="500"/>
                                        <p:tgtEl>
                                          <p:spTgt spid="65"/>
                                        </p:tgtEl>
                                      </p:cBhvr>
                                    </p:animEffect>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20483"/>
                                        </p:tgtEl>
                                        <p:attrNameLst>
                                          <p:attrName>style.visibility</p:attrName>
                                        </p:attrNameLst>
                                      </p:cBhvr>
                                      <p:to>
                                        <p:strVal val="visible"/>
                                      </p:to>
                                    </p:set>
                                    <p:anim calcmode="lin" valueType="num">
                                      <p:cBhvr>
                                        <p:cTn id="15" dur="500" fill="hold"/>
                                        <p:tgtEl>
                                          <p:spTgt spid="20483"/>
                                        </p:tgtEl>
                                        <p:attrNameLst>
                                          <p:attrName>ppt_w</p:attrName>
                                        </p:attrNameLst>
                                      </p:cBhvr>
                                      <p:tavLst>
                                        <p:tav tm="0">
                                          <p:val>
                                            <p:fltVal val="0"/>
                                          </p:val>
                                        </p:tav>
                                        <p:tav tm="100000">
                                          <p:val>
                                            <p:strVal val="#ppt_w"/>
                                          </p:val>
                                        </p:tav>
                                      </p:tavLst>
                                    </p:anim>
                                    <p:anim calcmode="lin" valueType="num">
                                      <p:cBhvr>
                                        <p:cTn id="16" dur="500" fill="hold"/>
                                        <p:tgtEl>
                                          <p:spTgt spid="20483"/>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p:cTn id="23" dur="500" fill="hold"/>
                                        <p:tgtEl>
                                          <p:spTgt spid="39"/>
                                        </p:tgtEl>
                                        <p:attrNameLst>
                                          <p:attrName>ppt_w</p:attrName>
                                        </p:attrNameLst>
                                      </p:cBhvr>
                                      <p:tavLst>
                                        <p:tav tm="0">
                                          <p:val>
                                            <p:fltVal val="0"/>
                                          </p:val>
                                        </p:tav>
                                        <p:tav tm="100000">
                                          <p:val>
                                            <p:strVal val="#ppt_w"/>
                                          </p:val>
                                        </p:tav>
                                      </p:tavLst>
                                    </p:anim>
                                    <p:anim calcmode="lin" valueType="num">
                                      <p:cBhvr>
                                        <p:cTn id="24" dur="500" fill="hold"/>
                                        <p:tgtEl>
                                          <p:spTgt spid="39"/>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67"/>
                                        </p:tgtEl>
                                        <p:attrNameLst>
                                          <p:attrName>style.visibility</p:attrName>
                                        </p:attrNameLst>
                                      </p:cBhvr>
                                      <p:to>
                                        <p:strVal val="visible"/>
                                      </p:to>
                                    </p:set>
                                    <p:anim calcmode="lin" valueType="num">
                                      <p:cBhvr>
                                        <p:cTn id="37" dur="500" fill="hold"/>
                                        <p:tgtEl>
                                          <p:spTgt spid="67"/>
                                        </p:tgtEl>
                                        <p:attrNameLst>
                                          <p:attrName>ppt_w</p:attrName>
                                        </p:attrNameLst>
                                      </p:cBhvr>
                                      <p:tavLst>
                                        <p:tav tm="0">
                                          <p:val>
                                            <p:fltVal val="0"/>
                                          </p:val>
                                        </p:tav>
                                        <p:tav tm="100000">
                                          <p:val>
                                            <p:strVal val="#ppt_w"/>
                                          </p:val>
                                        </p:tav>
                                      </p:tavLst>
                                    </p:anim>
                                    <p:anim calcmode="lin" valueType="num">
                                      <p:cBhvr>
                                        <p:cTn id="38" dur="500" fill="hold"/>
                                        <p:tgtEl>
                                          <p:spTgt spid="67"/>
                                        </p:tgtEl>
                                        <p:attrNameLst>
                                          <p:attrName>ppt_h</p:attrName>
                                        </p:attrNameLst>
                                      </p:cBhvr>
                                      <p:tavLst>
                                        <p:tav tm="0">
                                          <p:val>
                                            <p:fltVal val="0"/>
                                          </p:val>
                                        </p:tav>
                                        <p:tav tm="100000">
                                          <p:val>
                                            <p:strVal val="#ppt_h"/>
                                          </p:val>
                                        </p:tav>
                                      </p:tavLst>
                                    </p:anim>
                                  </p:childTnLst>
                                </p:cTn>
                              </p:par>
                              <p:par>
                                <p:cTn id="39" presetID="23" presetClass="entr" presetSubtype="16" fill="hold" nodeType="with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fltVal val="0"/>
                                          </p:val>
                                        </p:tav>
                                        <p:tav tm="100000">
                                          <p:val>
                                            <p:strVal val="#ppt_h"/>
                                          </p:val>
                                        </p:tav>
                                      </p:tavLst>
                                    </p:anim>
                                  </p:childTnLst>
                                </p:cTn>
                              </p:par>
                              <p:par>
                                <p:cTn id="43" presetID="23" presetClass="entr" presetSubtype="16" fill="hold" grpId="0" nodeType="withEffect">
                                  <p:stCondLst>
                                    <p:cond delay="0"/>
                                  </p:stCondLst>
                                  <p:childTnLst>
                                    <p:set>
                                      <p:cBhvr>
                                        <p:cTn id="44" dur="1" fill="hold">
                                          <p:stCondLst>
                                            <p:cond delay="0"/>
                                          </p:stCondLst>
                                        </p:cTn>
                                        <p:tgtEl>
                                          <p:spTgt spid="52"/>
                                        </p:tgtEl>
                                        <p:attrNameLst>
                                          <p:attrName>style.visibility</p:attrName>
                                        </p:attrNameLst>
                                      </p:cBhvr>
                                      <p:to>
                                        <p:strVal val="visible"/>
                                      </p:to>
                                    </p:set>
                                    <p:anim calcmode="lin" valueType="num">
                                      <p:cBhvr>
                                        <p:cTn id="45" dur="500" fill="hold"/>
                                        <p:tgtEl>
                                          <p:spTgt spid="52"/>
                                        </p:tgtEl>
                                        <p:attrNameLst>
                                          <p:attrName>ppt_w</p:attrName>
                                        </p:attrNameLst>
                                      </p:cBhvr>
                                      <p:tavLst>
                                        <p:tav tm="0">
                                          <p:val>
                                            <p:fltVal val="0"/>
                                          </p:val>
                                        </p:tav>
                                        <p:tav tm="100000">
                                          <p:val>
                                            <p:strVal val="#ppt_w"/>
                                          </p:val>
                                        </p:tav>
                                      </p:tavLst>
                                    </p:anim>
                                    <p:anim calcmode="lin" valueType="num">
                                      <p:cBhvr>
                                        <p:cTn id="46" dur="500" fill="hold"/>
                                        <p:tgtEl>
                                          <p:spTgt spid="52"/>
                                        </p:tgtEl>
                                        <p:attrNameLst>
                                          <p:attrName>ppt_h</p:attrName>
                                        </p:attrNameLst>
                                      </p:cBhvr>
                                      <p:tavLst>
                                        <p:tav tm="0">
                                          <p:val>
                                            <p:fltVal val="0"/>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23" presetClass="entr" presetSubtype="16" fill="hold" grpId="0" nodeType="clickEffect">
                                  <p:stCondLst>
                                    <p:cond delay="0"/>
                                  </p:stCondLst>
                                  <p:childTnLst>
                                    <p:set>
                                      <p:cBhvr>
                                        <p:cTn id="50" dur="1" fill="hold">
                                          <p:stCondLst>
                                            <p:cond delay="0"/>
                                          </p:stCondLst>
                                        </p:cTn>
                                        <p:tgtEl>
                                          <p:spTgt spid="68"/>
                                        </p:tgtEl>
                                        <p:attrNameLst>
                                          <p:attrName>style.visibility</p:attrName>
                                        </p:attrNameLst>
                                      </p:cBhvr>
                                      <p:to>
                                        <p:strVal val="visible"/>
                                      </p:to>
                                    </p:set>
                                    <p:anim calcmode="lin" valueType="num">
                                      <p:cBhvr>
                                        <p:cTn id="51" dur="500" fill="hold"/>
                                        <p:tgtEl>
                                          <p:spTgt spid="68"/>
                                        </p:tgtEl>
                                        <p:attrNameLst>
                                          <p:attrName>ppt_w</p:attrName>
                                        </p:attrNameLst>
                                      </p:cBhvr>
                                      <p:tavLst>
                                        <p:tav tm="0">
                                          <p:val>
                                            <p:fltVal val="0"/>
                                          </p:val>
                                        </p:tav>
                                        <p:tav tm="100000">
                                          <p:val>
                                            <p:strVal val="#ppt_w"/>
                                          </p:val>
                                        </p:tav>
                                      </p:tavLst>
                                    </p:anim>
                                    <p:anim calcmode="lin" valueType="num">
                                      <p:cBhvr>
                                        <p:cTn id="52" dur="500" fill="hold"/>
                                        <p:tgtEl>
                                          <p:spTgt spid="68"/>
                                        </p:tgtEl>
                                        <p:attrNameLst>
                                          <p:attrName>ppt_h</p:attrName>
                                        </p:attrNameLst>
                                      </p:cBhvr>
                                      <p:tavLst>
                                        <p:tav tm="0">
                                          <p:val>
                                            <p:fltVal val="0"/>
                                          </p:val>
                                        </p:tav>
                                        <p:tav tm="100000">
                                          <p:val>
                                            <p:strVal val="#ppt_h"/>
                                          </p:val>
                                        </p:tav>
                                      </p:tavLst>
                                    </p:anim>
                                  </p:childTnLst>
                                </p:cTn>
                              </p:par>
                              <p:par>
                                <p:cTn id="53" presetID="23" presetClass="entr" presetSubtype="16" fill="hold" nodeType="withEffect">
                                  <p:stCondLst>
                                    <p:cond delay="0"/>
                                  </p:stCondLst>
                                  <p:childTnLst>
                                    <p:set>
                                      <p:cBhvr>
                                        <p:cTn id="54" dur="1" fill="hold">
                                          <p:stCondLst>
                                            <p:cond delay="0"/>
                                          </p:stCondLst>
                                        </p:cTn>
                                        <p:tgtEl>
                                          <p:spTgt spid="69"/>
                                        </p:tgtEl>
                                        <p:attrNameLst>
                                          <p:attrName>style.visibility</p:attrName>
                                        </p:attrNameLst>
                                      </p:cBhvr>
                                      <p:to>
                                        <p:strVal val="visible"/>
                                      </p:to>
                                    </p:set>
                                    <p:anim calcmode="lin" valueType="num">
                                      <p:cBhvr>
                                        <p:cTn id="55" dur="500" fill="hold"/>
                                        <p:tgtEl>
                                          <p:spTgt spid="69"/>
                                        </p:tgtEl>
                                        <p:attrNameLst>
                                          <p:attrName>ppt_w</p:attrName>
                                        </p:attrNameLst>
                                      </p:cBhvr>
                                      <p:tavLst>
                                        <p:tav tm="0">
                                          <p:val>
                                            <p:fltVal val="0"/>
                                          </p:val>
                                        </p:tav>
                                        <p:tav tm="100000">
                                          <p:val>
                                            <p:strVal val="#ppt_w"/>
                                          </p:val>
                                        </p:tav>
                                      </p:tavLst>
                                    </p:anim>
                                    <p:anim calcmode="lin" valueType="num">
                                      <p:cBhvr>
                                        <p:cTn id="56" dur="500" fill="hold"/>
                                        <p:tgtEl>
                                          <p:spTgt spid="69"/>
                                        </p:tgtEl>
                                        <p:attrNameLst>
                                          <p:attrName>ppt_h</p:attrName>
                                        </p:attrNameLst>
                                      </p:cBhvr>
                                      <p:tavLst>
                                        <p:tav tm="0">
                                          <p:val>
                                            <p:fltVal val="0"/>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23" presetClass="entr" presetSubtype="16" fill="hold" nodeType="click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p:cTn id="61" dur="500" fill="hold"/>
                                        <p:tgtEl>
                                          <p:spTgt spid="5"/>
                                        </p:tgtEl>
                                        <p:attrNameLst>
                                          <p:attrName>ppt_w</p:attrName>
                                        </p:attrNameLst>
                                      </p:cBhvr>
                                      <p:tavLst>
                                        <p:tav tm="0">
                                          <p:val>
                                            <p:fltVal val="0"/>
                                          </p:val>
                                        </p:tav>
                                        <p:tav tm="100000">
                                          <p:val>
                                            <p:strVal val="#ppt_w"/>
                                          </p:val>
                                        </p:tav>
                                      </p:tavLst>
                                    </p:anim>
                                    <p:anim calcmode="lin" valueType="num">
                                      <p:cBhvr>
                                        <p:cTn id="62" dur="500" fill="hold"/>
                                        <p:tgtEl>
                                          <p:spTgt spid="5"/>
                                        </p:tgtEl>
                                        <p:attrNameLst>
                                          <p:attrName>ppt_h</p:attrName>
                                        </p:attrNameLst>
                                      </p:cBhvr>
                                      <p:tavLst>
                                        <p:tav tm="0">
                                          <p:val>
                                            <p:fltVal val="0"/>
                                          </p:val>
                                        </p:tav>
                                        <p:tav tm="100000">
                                          <p:val>
                                            <p:strVal val="#ppt_h"/>
                                          </p:val>
                                        </p:tav>
                                      </p:tavLst>
                                    </p:anim>
                                  </p:childTnLst>
                                </p:cTn>
                              </p:par>
                              <p:par>
                                <p:cTn id="63" presetID="23" presetClass="entr" presetSubtype="16" fill="hold" nodeType="withEffect">
                                  <p:stCondLst>
                                    <p:cond delay="0"/>
                                  </p:stCondLst>
                                  <p:childTnLst>
                                    <p:set>
                                      <p:cBhvr>
                                        <p:cTn id="64" dur="1" fill="hold">
                                          <p:stCondLst>
                                            <p:cond delay="0"/>
                                          </p:stCondLst>
                                        </p:cTn>
                                        <p:tgtEl>
                                          <p:spTgt spid="4"/>
                                        </p:tgtEl>
                                        <p:attrNameLst>
                                          <p:attrName>style.visibility</p:attrName>
                                        </p:attrNameLst>
                                      </p:cBhvr>
                                      <p:to>
                                        <p:strVal val="visible"/>
                                      </p:to>
                                    </p:set>
                                    <p:anim calcmode="lin" valueType="num">
                                      <p:cBhvr>
                                        <p:cTn id="65" dur="500" fill="hold"/>
                                        <p:tgtEl>
                                          <p:spTgt spid="4"/>
                                        </p:tgtEl>
                                        <p:attrNameLst>
                                          <p:attrName>ppt_w</p:attrName>
                                        </p:attrNameLst>
                                      </p:cBhvr>
                                      <p:tavLst>
                                        <p:tav tm="0">
                                          <p:val>
                                            <p:fltVal val="0"/>
                                          </p:val>
                                        </p:tav>
                                        <p:tav tm="100000">
                                          <p:val>
                                            <p:strVal val="#ppt_w"/>
                                          </p:val>
                                        </p:tav>
                                      </p:tavLst>
                                    </p:anim>
                                    <p:anim calcmode="lin" valueType="num">
                                      <p:cBhvr>
                                        <p:cTn id="66" dur="500" fill="hold"/>
                                        <p:tgtEl>
                                          <p:spTgt spid="4"/>
                                        </p:tgtEl>
                                        <p:attrNameLst>
                                          <p:attrName>ppt_h</p:attrName>
                                        </p:attrNameLst>
                                      </p:cBhvr>
                                      <p:tavLst>
                                        <p:tav tm="0">
                                          <p:val>
                                            <p:fltVal val="0"/>
                                          </p:val>
                                        </p:tav>
                                        <p:tav tm="100000">
                                          <p:val>
                                            <p:strVal val="#ppt_h"/>
                                          </p:val>
                                        </p:tav>
                                      </p:tavLst>
                                    </p:anim>
                                  </p:childTnLst>
                                </p:cTn>
                              </p:par>
                              <p:par>
                                <p:cTn id="67" presetID="23" presetClass="entr" presetSubtype="16" fill="hold" grpId="0" nodeType="withEffect">
                                  <p:stCondLst>
                                    <p:cond delay="0"/>
                                  </p:stCondLst>
                                  <p:childTnLst>
                                    <p:set>
                                      <p:cBhvr>
                                        <p:cTn id="68" dur="1" fill="hold">
                                          <p:stCondLst>
                                            <p:cond delay="0"/>
                                          </p:stCondLst>
                                        </p:cTn>
                                        <p:tgtEl>
                                          <p:spTgt spid="78"/>
                                        </p:tgtEl>
                                        <p:attrNameLst>
                                          <p:attrName>style.visibility</p:attrName>
                                        </p:attrNameLst>
                                      </p:cBhvr>
                                      <p:to>
                                        <p:strVal val="visible"/>
                                      </p:to>
                                    </p:set>
                                    <p:anim calcmode="lin" valueType="num">
                                      <p:cBhvr>
                                        <p:cTn id="69" dur="500" fill="hold"/>
                                        <p:tgtEl>
                                          <p:spTgt spid="78"/>
                                        </p:tgtEl>
                                        <p:attrNameLst>
                                          <p:attrName>ppt_w</p:attrName>
                                        </p:attrNameLst>
                                      </p:cBhvr>
                                      <p:tavLst>
                                        <p:tav tm="0">
                                          <p:val>
                                            <p:fltVal val="0"/>
                                          </p:val>
                                        </p:tav>
                                        <p:tav tm="100000">
                                          <p:val>
                                            <p:strVal val="#ppt_w"/>
                                          </p:val>
                                        </p:tav>
                                      </p:tavLst>
                                    </p:anim>
                                    <p:anim calcmode="lin" valueType="num">
                                      <p:cBhvr>
                                        <p:cTn id="70" dur="500" fill="hold"/>
                                        <p:tgtEl>
                                          <p:spTgt spid="78"/>
                                        </p:tgtEl>
                                        <p:attrNameLst>
                                          <p:attrName>ppt_h</p:attrName>
                                        </p:attrNameLst>
                                      </p:cBhvr>
                                      <p:tavLst>
                                        <p:tav tm="0">
                                          <p:val>
                                            <p:fltVal val="0"/>
                                          </p:val>
                                        </p:tav>
                                        <p:tav tm="100000">
                                          <p:val>
                                            <p:strVal val="#ppt_h"/>
                                          </p:val>
                                        </p:tav>
                                      </p:tavLst>
                                    </p:anim>
                                  </p:childTnLst>
                                </p:cTn>
                              </p:par>
                            </p:childTnLst>
                          </p:cTn>
                        </p:par>
                      </p:childTnLst>
                    </p:cTn>
                  </p:par>
                  <p:par>
                    <p:cTn id="71" fill="hold">
                      <p:stCondLst>
                        <p:cond delay="indefinite"/>
                      </p:stCondLst>
                      <p:childTnLst>
                        <p:par>
                          <p:cTn id="72" fill="hold">
                            <p:stCondLst>
                              <p:cond delay="0"/>
                            </p:stCondLst>
                            <p:childTnLst>
                              <p:par>
                                <p:cTn id="73" presetID="23" presetClass="entr" presetSubtype="16" fill="hold" grpId="0" nodeType="clickEffect">
                                  <p:stCondLst>
                                    <p:cond delay="0"/>
                                  </p:stCondLst>
                                  <p:childTnLst>
                                    <p:set>
                                      <p:cBhvr>
                                        <p:cTn id="74" dur="1" fill="hold">
                                          <p:stCondLst>
                                            <p:cond delay="0"/>
                                          </p:stCondLst>
                                        </p:cTn>
                                        <p:tgtEl>
                                          <p:spTgt spid="64"/>
                                        </p:tgtEl>
                                        <p:attrNameLst>
                                          <p:attrName>style.visibility</p:attrName>
                                        </p:attrNameLst>
                                      </p:cBhvr>
                                      <p:to>
                                        <p:strVal val="visible"/>
                                      </p:to>
                                    </p:set>
                                    <p:anim calcmode="lin" valueType="num">
                                      <p:cBhvr>
                                        <p:cTn id="75" dur="500" fill="hold"/>
                                        <p:tgtEl>
                                          <p:spTgt spid="64"/>
                                        </p:tgtEl>
                                        <p:attrNameLst>
                                          <p:attrName>ppt_w</p:attrName>
                                        </p:attrNameLst>
                                      </p:cBhvr>
                                      <p:tavLst>
                                        <p:tav tm="0">
                                          <p:val>
                                            <p:fltVal val="0"/>
                                          </p:val>
                                        </p:tav>
                                        <p:tav tm="100000">
                                          <p:val>
                                            <p:strVal val="#ppt_w"/>
                                          </p:val>
                                        </p:tav>
                                      </p:tavLst>
                                    </p:anim>
                                    <p:anim calcmode="lin" valueType="num">
                                      <p:cBhvr>
                                        <p:cTn id="76" dur="500" fill="hold"/>
                                        <p:tgtEl>
                                          <p:spTgt spid="6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52" grpId="0"/>
      <p:bldP spid="63" grpId="0" animBg="1"/>
      <p:bldP spid="64" grpId="0" animBg="1"/>
      <p:bldP spid="65" grpId="0" animBg="1"/>
      <p:bldP spid="66" grpId="0" animBg="1"/>
      <p:bldP spid="67" grpId="0" animBg="1"/>
      <p:bldP spid="68" grpId="0" animBg="1"/>
      <p:bldP spid="7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879562"/>
            <a:ext cx="7992888" cy="3402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smtClean="0">
                <a:solidFill>
                  <a:schemeClr val="accent1"/>
                </a:solidFill>
                <a:sym typeface="Webdings"/>
              </a:rPr>
              <a:t></a:t>
            </a:r>
            <a:endParaRPr lang="el-GR" sz="2400" dirty="0">
              <a:solidFill>
                <a:schemeClr val="accent1"/>
              </a:solidFill>
            </a:endParaRPr>
          </a:p>
        </p:txBody>
      </p:sp>
      <p:sp>
        <p:nvSpPr>
          <p:cNvPr id="6" name="Rectangle 5"/>
          <p:cNvSpPr/>
          <p:nvPr/>
        </p:nvSpPr>
        <p:spPr>
          <a:xfrm>
            <a:off x="755576" y="4334222"/>
            <a:ext cx="7992888" cy="685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bg-BG" b="1" dirty="0" smtClean="0">
                <a:solidFill>
                  <a:schemeClr val="tx2"/>
                </a:solidFill>
              </a:rPr>
              <a:t>НОВИ ИНЦИДЕНТИ ЗА 12 МЕСЕЦА </a:t>
            </a:r>
            <a:endParaRPr lang="el-GR" b="1" dirty="0">
              <a:solidFill>
                <a:schemeClr val="tx2"/>
              </a:solidFill>
            </a:endParaRPr>
          </a:p>
        </p:txBody>
      </p:sp>
      <p:sp>
        <p:nvSpPr>
          <p:cNvPr id="9" name="Rectangle 8"/>
          <p:cNvSpPr/>
          <p:nvPr/>
        </p:nvSpPr>
        <p:spPr>
          <a:xfrm>
            <a:off x="1451938" y="3451094"/>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0" name="Rectangle 9"/>
          <p:cNvSpPr/>
          <p:nvPr/>
        </p:nvSpPr>
        <p:spPr>
          <a:xfrm>
            <a:off x="2979346" y="2713111"/>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1" name="Rectangle 10"/>
          <p:cNvSpPr/>
          <p:nvPr/>
        </p:nvSpPr>
        <p:spPr>
          <a:xfrm>
            <a:off x="5413236" y="3445979"/>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2" name="Rectangle 11"/>
          <p:cNvSpPr/>
          <p:nvPr/>
        </p:nvSpPr>
        <p:spPr>
          <a:xfrm>
            <a:off x="6943214" y="1620414"/>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3" name="Rectangle 12"/>
          <p:cNvSpPr/>
          <p:nvPr/>
        </p:nvSpPr>
        <p:spPr>
          <a:xfrm>
            <a:off x="5113973" y="1620414"/>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4" name="Rectangle 13"/>
          <p:cNvSpPr/>
          <p:nvPr/>
        </p:nvSpPr>
        <p:spPr>
          <a:xfrm>
            <a:off x="2370235" y="1253617"/>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5" name="Rectangle 14"/>
          <p:cNvSpPr/>
          <p:nvPr/>
        </p:nvSpPr>
        <p:spPr>
          <a:xfrm>
            <a:off x="4498663" y="2348114"/>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6" name="Rectangle 15"/>
          <p:cNvSpPr/>
          <p:nvPr/>
        </p:nvSpPr>
        <p:spPr>
          <a:xfrm>
            <a:off x="6330685" y="3082005"/>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7" name="TextBox 16"/>
          <p:cNvSpPr txBox="1"/>
          <p:nvPr/>
        </p:nvSpPr>
        <p:spPr>
          <a:xfrm>
            <a:off x="755576" y="411510"/>
            <a:ext cx="2690288" cy="369332"/>
          </a:xfrm>
          <a:prstGeom prst="rect">
            <a:avLst/>
          </a:prstGeom>
          <a:noFill/>
        </p:spPr>
        <p:txBody>
          <a:bodyPr wrap="none" rtlCol="0">
            <a:spAutoFit/>
          </a:bodyPr>
          <a:lstStyle/>
          <a:p>
            <a:r>
              <a:rPr lang="bg-BG" dirty="0" smtClean="0"/>
              <a:t>ОБЩА ПОПУЛАЦИЯ ДЕЦА</a:t>
            </a:r>
            <a:endParaRPr lang="el-GR" dirty="0"/>
          </a:p>
        </p:txBody>
      </p:sp>
      <p:pic>
        <p:nvPicPr>
          <p:cNvPr id="18" name="Picture 2"/>
          <p:cNvPicPr>
            <a:picLocks noChangeAspect="1" noChangeArrowheads="1"/>
          </p:cNvPicPr>
          <p:nvPr/>
        </p:nvPicPr>
        <p:blipFill>
          <a:blip r:embed="rId3" cstate="print">
            <a:duotone>
              <a:schemeClr val="accent1">
                <a:shade val="45000"/>
                <a:satMod val="135000"/>
              </a:schemeClr>
              <a:prstClr val="white"/>
            </a:duotone>
          </a:blip>
          <a:srcRect l="31423" t="43413" r="31423" b="17067"/>
          <a:stretch>
            <a:fillRect/>
          </a:stretch>
        </p:blipFill>
        <p:spPr bwMode="auto">
          <a:xfrm>
            <a:off x="816536" y="4372362"/>
            <a:ext cx="970012" cy="633460"/>
          </a:xfrm>
          <a:prstGeom prst="rect">
            <a:avLst/>
          </a:prstGeom>
          <a:noFill/>
          <a:ln w="9525">
            <a:noFill/>
            <a:miter lim="800000"/>
            <a:headEnd/>
            <a:tailEnd/>
          </a:ln>
          <a:effectLst/>
        </p:spPr>
      </p:pic>
      <p:sp>
        <p:nvSpPr>
          <p:cNvPr id="19" name="TextBox 18"/>
          <p:cNvSpPr txBox="1"/>
          <p:nvPr/>
        </p:nvSpPr>
        <p:spPr>
          <a:xfrm>
            <a:off x="7022361" y="411510"/>
            <a:ext cx="1798121" cy="369332"/>
          </a:xfrm>
          <a:prstGeom prst="rect">
            <a:avLst/>
          </a:prstGeom>
          <a:noFill/>
        </p:spPr>
        <p:txBody>
          <a:bodyPr wrap="none" rtlCol="0">
            <a:spAutoFit/>
          </a:bodyPr>
          <a:lstStyle/>
          <a:p>
            <a:pPr algn="r"/>
            <a:r>
              <a:rPr lang="bg-BG" dirty="0" smtClean="0"/>
              <a:t>СЛУЧАИ НА НПД</a:t>
            </a:r>
            <a:endParaRPr lang="el-GR" dirty="0"/>
          </a:p>
        </p:txBody>
      </p:sp>
      <p:sp>
        <p:nvSpPr>
          <p:cNvPr id="20" name="Rectangle 19"/>
          <p:cNvSpPr/>
          <p:nvPr/>
        </p:nvSpPr>
        <p:spPr>
          <a:xfrm>
            <a:off x="3904802" y="1247639"/>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21" name="Rectangle 20"/>
          <p:cNvSpPr/>
          <p:nvPr/>
        </p:nvSpPr>
        <p:spPr>
          <a:xfrm>
            <a:off x="6338692" y="1980508"/>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22" name="Rectangle 21"/>
          <p:cNvSpPr/>
          <p:nvPr/>
        </p:nvSpPr>
        <p:spPr>
          <a:xfrm>
            <a:off x="5424129" y="882643"/>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1000"/>
                                        <p:tgtEl>
                                          <p:spTgt spid="12"/>
                                        </p:tgtEl>
                                      </p:cBhvr>
                                    </p:animEffect>
                                  </p:childTnLst>
                                </p:cTn>
                              </p:par>
                            </p:childTnLst>
                          </p:cTn>
                        </p:par>
                        <p:par>
                          <p:cTn id="8" fill="hold">
                            <p:stCondLst>
                              <p:cond delay="1000"/>
                            </p:stCondLst>
                            <p:childTnLst>
                              <p:par>
                                <p:cTn id="9" presetID="9"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dissolve">
                                      <p:cBhvr>
                                        <p:cTn id="11" dur="1000"/>
                                        <p:tgtEl>
                                          <p:spTgt spid="16"/>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dissolve">
                                      <p:cBhvr>
                                        <p:cTn id="15" dur="1000"/>
                                        <p:tgtEl>
                                          <p:spTgt spid="11"/>
                                        </p:tgtEl>
                                      </p:cBhvr>
                                    </p:animEffect>
                                  </p:childTnLst>
                                </p:cTn>
                              </p:par>
                            </p:childTnLst>
                          </p:cTn>
                        </p:par>
                        <p:par>
                          <p:cTn id="16" fill="hold">
                            <p:stCondLst>
                              <p:cond delay="3000"/>
                            </p:stCondLst>
                            <p:childTnLst>
                              <p:par>
                                <p:cTn id="17" presetID="9"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dissolve">
                                      <p:cBhvr>
                                        <p:cTn id="19" dur="1000"/>
                                        <p:tgtEl>
                                          <p:spTgt spid="13"/>
                                        </p:tgtEl>
                                      </p:cBhvr>
                                    </p:animEffect>
                                  </p:childTnLst>
                                </p:cTn>
                              </p:par>
                            </p:childTnLst>
                          </p:cTn>
                        </p:par>
                        <p:par>
                          <p:cTn id="20" fill="hold">
                            <p:stCondLst>
                              <p:cond delay="4000"/>
                            </p:stCondLst>
                            <p:childTnLst>
                              <p:par>
                                <p:cTn id="21" presetID="9"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dissolve">
                                      <p:cBhvr>
                                        <p:cTn id="23" dur="1000"/>
                                        <p:tgtEl>
                                          <p:spTgt spid="15"/>
                                        </p:tgtEl>
                                      </p:cBhvr>
                                    </p:animEffect>
                                  </p:childTnLst>
                                </p:cTn>
                              </p:par>
                            </p:childTnLst>
                          </p:cTn>
                        </p:par>
                        <p:par>
                          <p:cTn id="24" fill="hold">
                            <p:stCondLst>
                              <p:cond delay="5000"/>
                            </p:stCondLst>
                            <p:childTnLst>
                              <p:par>
                                <p:cTn id="25" presetID="9"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dissolve">
                                      <p:cBhvr>
                                        <p:cTn id="27" dur="1000"/>
                                        <p:tgtEl>
                                          <p:spTgt spid="10"/>
                                        </p:tgtEl>
                                      </p:cBhvr>
                                    </p:animEffect>
                                  </p:childTnLst>
                                </p:cTn>
                              </p:par>
                            </p:childTnLst>
                          </p:cTn>
                        </p:par>
                        <p:par>
                          <p:cTn id="28" fill="hold">
                            <p:stCondLst>
                              <p:cond delay="6000"/>
                            </p:stCondLst>
                            <p:childTnLst>
                              <p:par>
                                <p:cTn id="29" presetID="9"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dissolve">
                                      <p:cBhvr>
                                        <p:cTn id="31" dur="1000"/>
                                        <p:tgtEl>
                                          <p:spTgt spid="14"/>
                                        </p:tgtEl>
                                      </p:cBhvr>
                                    </p:animEffect>
                                  </p:childTnLst>
                                </p:cTn>
                              </p:par>
                            </p:childTnLst>
                          </p:cTn>
                        </p:par>
                        <p:par>
                          <p:cTn id="32" fill="hold">
                            <p:stCondLst>
                              <p:cond delay="7000"/>
                            </p:stCondLst>
                            <p:childTnLst>
                              <p:par>
                                <p:cTn id="33" presetID="9"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dissolve">
                                      <p:cBhvr>
                                        <p:cTn id="35" dur="1000"/>
                                        <p:tgtEl>
                                          <p:spTgt spid="9"/>
                                        </p:tgtEl>
                                      </p:cBhvr>
                                    </p:animEffect>
                                  </p:childTnLst>
                                </p:cTn>
                              </p:par>
                            </p:childTnLst>
                          </p:cTn>
                        </p:par>
                        <p:par>
                          <p:cTn id="36" fill="hold">
                            <p:stCondLst>
                              <p:cond delay="8000"/>
                            </p:stCondLst>
                            <p:childTnLst>
                              <p:par>
                                <p:cTn id="37" presetID="9"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dissolve">
                                      <p:cBhvr>
                                        <p:cTn id="39" dur="1000"/>
                                        <p:tgtEl>
                                          <p:spTgt spid="21"/>
                                        </p:tgtEl>
                                      </p:cBhvr>
                                    </p:animEffect>
                                  </p:childTnLst>
                                </p:cTn>
                              </p:par>
                            </p:childTnLst>
                          </p:cTn>
                        </p:par>
                        <p:par>
                          <p:cTn id="40" fill="hold">
                            <p:stCondLst>
                              <p:cond delay="9000"/>
                            </p:stCondLst>
                            <p:childTnLst>
                              <p:par>
                                <p:cTn id="41" presetID="9"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dissolve">
                                      <p:cBhvr>
                                        <p:cTn id="43" dur="1000"/>
                                        <p:tgtEl>
                                          <p:spTgt spid="22"/>
                                        </p:tgtEl>
                                      </p:cBhvr>
                                    </p:animEffect>
                                  </p:childTnLst>
                                </p:cTn>
                              </p:par>
                            </p:childTnLst>
                          </p:cTn>
                        </p:par>
                        <p:par>
                          <p:cTn id="44" fill="hold">
                            <p:stCondLst>
                              <p:cond delay="10000"/>
                            </p:stCondLst>
                            <p:childTnLst>
                              <p:par>
                                <p:cTn id="45" presetID="9"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dissolve">
                                      <p:cBhvr>
                                        <p:cTn id="4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20" grpId="0"/>
      <p:bldP spid="21"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879562"/>
            <a:ext cx="7992888" cy="3402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smtClean="0">
                <a:solidFill>
                  <a:schemeClr val="accent1"/>
                </a:solidFill>
                <a:sym typeface="Webdings"/>
              </a:rPr>
              <a:t></a:t>
            </a:r>
            <a:endParaRPr lang="el-GR" sz="2400" dirty="0">
              <a:solidFill>
                <a:schemeClr val="accent1"/>
              </a:solidFill>
            </a:endParaRPr>
          </a:p>
        </p:txBody>
      </p:sp>
      <p:sp>
        <p:nvSpPr>
          <p:cNvPr id="9" name="Rectangle 8"/>
          <p:cNvSpPr/>
          <p:nvPr/>
        </p:nvSpPr>
        <p:spPr>
          <a:xfrm>
            <a:off x="1475656" y="3455856"/>
            <a:ext cx="45576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0" name="Rectangle 9"/>
          <p:cNvSpPr/>
          <p:nvPr/>
        </p:nvSpPr>
        <p:spPr>
          <a:xfrm>
            <a:off x="2998302" y="2725016"/>
            <a:ext cx="512534"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1" name="Rectangle 10"/>
          <p:cNvSpPr/>
          <p:nvPr/>
        </p:nvSpPr>
        <p:spPr>
          <a:xfrm>
            <a:off x="5436954" y="3457884"/>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2" name="Rectangle 11"/>
          <p:cNvSpPr/>
          <p:nvPr/>
        </p:nvSpPr>
        <p:spPr>
          <a:xfrm>
            <a:off x="6962170" y="1628511"/>
            <a:ext cx="50910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3" name="Rectangle 12"/>
          <p:cNvSpPr/>
          <p:nvPr/>
        </p:nvSpPr>
        <p:spPr>
          <a:xfrm>
            <a:off x="5132929" y="1627557"/>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4" name="Rectangle 13"/>
          <p:cNvSpPr/>
          <p:nvPr/>
        </p:nvSpPr>
        <p:spPr>
          <a:xfrm>
            <a:off x="2389204" y="1260760"/>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5" name="Rectangle 14"/>
          <p:cNvSpPr/>
          <p:nvPr/>
        </p:nvSpPr>
        <p:spPr>
          <a:xfrm>
            <a:off x="4522376" y="2360029"/>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6" name="Rectangle 15"/>
          <p:cNvSpPr/>
          <p:nvPr/>
        </p:nvSpPr>
        <p:spPr>
          <a:xfrm>
            <a:off x="6352017" y="3089148"/>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20" name="TextBox 19"/>
          <p:cNvSpPr txBox="1"/>
          <p:nvPr/>
        </p:nvSpPr>
        <p:spPr>
          <a:xfrm>
            <a:off x="663478" y="339502"/>
            <a:ext cx="6366102" cy="338554"/>
          </a:xfrm>
          <a:prstGeom prst="rect">
            <a:avLst/>
          </a:prstGeom>
          <a:noFill/>
        </p:spPr>
        <p:txBody>
          <a:bodyPr wrap="none" rtlCol="0">
            <a:spAutoFit/>
          </a:bodyPr>
          <a:lstStyle/>
          <a:p>
            <a:pPr algn="ctr"/>
            <a:r>
              <a:rPr lang="bg-BG" sz="1600" b="1" dirty="0" smtClean="0">
                <a:solidFill>
                  <a:schemeClr val="accent2"/>
                </a:solidFill>
              </a:rPr>
              <a:t>Деца,жертви на НПД, които са станали известни поне на една служба</a:t>
            </a:r>
            <a:endParaRPr lang="el-GR" sz="1600" b="1" dirty="0">
              <a:solidFill>
                <a:schemeClr val="accent2"/>
              </a:solidFill>
            </a:endParaRPr>
          </a:p>
        </p:txBody>
      </p:sp>
      <p:sp>
        <p:nvSpPr>
          <p:cNvPr id="21" name="Rectangle 20"/>
          <p:cNvSpPr/>
          <p:nvPr/>
        </p:nvSpPr>
        <p:spPr>
          <a:xfrm>
            <a:off x="2066121" y="4371950"/>
            <a:ext cx="1288583" cy="27003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bg-BG" sz="1200" dirty="0" smtClean="0"/>
              <a:t>Здравеопазване</a:t>
            </a:r>
            <a:endParaRPr lang="el-GR" sz="1200" dirty="0"/>
          </a:p>
        </p:txBody>
      </p:sp>
      <p:sp>
        <p:nvSpPr>
          <p:cNvPr id="22" name="Rectangle 21"/>
          <p:cNvSpPr/>
          <p:nvPr/>
        </p:nvSpPr>
        <p:spPr>
          <a:xfrm>
            <a:off x="3354706" y="4371950"/>
            <a:ext cx="1660114" cy="27003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bg-BG" sz="1400" dirty="0" smtClean="0"/>
              <a:t>Психично здраве</a:t>
            </a:r>
            <a:endParaRPr lang="el-GR" sz="1400" dirty="0"/>
          </a:p>
        </p:txBody>
      </p:sp>
      <p:sp>
        <p:nvSpPr>
          <p:cNvPr id="23" name="Rectangle 22"/>
          <p:cNvSpPr/>
          <p:nvPr/>
        </p:nvSpPr>
        <p:spPr>
          <a:xfrm>
            <a:off x="5080874" y="4371950"/>
            <a:ext cx="1248736" cy="27003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bg-BG" sz="1400" dirty="0" smtClean="0"/>
              <a:t>Социални дейности</a:t>
            </a:r>
            <a:endParaRPr lang="el-GR" sz="1400" dirty="0"/>
          </a:p>
        </p:txBody>
      </p:sp>
      <p:sp>
        <p:nvSpPr>
          <p:cNvPr id="24" name="Rectangle 23"/>
          <p:cNvSpPr/>
          <p:nvPr/>
        </p:nvSpPr>
        <p:spPr>
          <a:xfrm>
            <a:off x="6254999" y="4364065"/>
            <a:ext cx="1152081" cy="27003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bg-BG" sz="1400" dirty="0" smtClean="0"/>
              <a:t>Правосъдие</a:t>
            </a:r>
            <a:endParaRPr lang="el-GR" sz="1400" dirty="0"/>
          </a:p>
        </p:txBody>
      </p:sp>
      <p:sp>
        <p:nvSpPr>
          <p:cNvPr id="25" name="Rectangle 24"/>
          <p:cNvSpPr/>
          <p:nvPr/>
        </p:nvSpPr>
        <p:spPr>
          <a:xfrm>
            <a:off x="7668344" y="4371950"/>
            <a:ext cx="1080120"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bg-BG" sz="1400" dirty="0" smtClean="0"/>
              <a:t>Полиция</a:t>
            </a:r>
            <a:endParaRPr lang="el-GR" sz="1400" dirty="0"/>
          </a:p>
        </p:txBody>
      </p:sp>
      <p:sp>
        <p:nvSpPr>
          <p:cNvPr id="26" name="Rectangle 25"/>
          <p:cNvSpPr/>
          <p:nvPr/>
        </p:nvSpPr>
        <p:spPr>
          <a:xfrm>
            <a:off x="755576" y="4371950"/>
            <a:ext cx="1080120" cy="27003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bg-BG" sz="1200" dirty="0" smtClean="0"/>
              <a:t>Образование</a:t>
            </a:r>
            <a:endParaRPr lang="el-GR" sz="1200" dirty="0"/>
          </a:p>
        </p:txBody>
      </p:sp>
      <p:sp>
        <p:nvSpPr>
          <p:cNvPr id="28" name="Rectangle 27"/>
          <p:cNvSpPr/>
          <p:nvPr/>
        </p:nvSpPr>
        <p:spPr>
          <a:xfrm>
            <a:off x="755576" y="4725483"/>
            <a:ext cx="5400600" cy="222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1400" dirty="0" smtClean="0"/>
              <a:t>ОБЩЕСТВЕН</a:t>
            </a:r>
            <a:r>
              <a:rPr lang="en-US" sz="1400" dirty="0" smtClean="0"/>
              <a:t>/ </a:t>
            </a:r>
            <a:r>
              <a:rPr lang="bg-BG" sz="1400" dirty="0" smtClean="0"/>
              <a:t>ЧАСТЕН</a:t>
            </a:r>
            <a:endParaRPr lang="el-GR" sz="1400" dirty="0"/>
          </a:p>
        </p:txBody>
      </p:sp>
      <p:sp>
        <p:nvSpPr>
          <p:cNvPr id="29" name="Rectangle 28"/>
          <p:cNvSpPr/>
          <p:nvPr/>
        </p:nvSpPr>
        <p:spPr>
          <a:xfrm>
            <a:off x="6356960" y="4718109"/>
            <a:ext cx="2391504" cy="229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1400" dirty="0" smtClean="0"/>
              <a:t>ОБЩЕСТВЕН</a:t>
            </a:r>
            <a:endParaRPr lang="el-GR" sz="1400" dirty="0"/>
          </a:p>
        </p:txBody>
      </p:sp>
      <p:sp>
        <p:nvSpPr>
          <p:cNvPr id="30" name="Rectangle 29"/>
          <p:cNvSpPr/>
          <p:nvPr/>
        </p:nvSpPr>
        <p:spPr>
          <a:xfrm rot="16200000">
            <a:off x="-1280501" y="2342337"/>
            <a:ext cx="3402378" cy="482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1400" dirty="0" smtClean="0"/>
              <a:t>Наблюдение на база на административни данни </a:t>
            </a:r>
            <a:endParaRPr lang="el-GR" sz="1400" dirty="0"/>
          </a:p>
        </p:txBody>
      </p:sp>
      <p:sp>
        <p:nvSpPr>
          <p:cNvPr id="39" name="Oval 38"/>
          <p:cNvSpPr/>
          <p:nvPr/>
        </p:nvSpPr>
        <p:spPr>
          <a:xfrm>
            <a:off x="1578621" y="357064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0" name="Oval 39"/>
          <p:cNvSpPr/>
          <p:nvPr/>
        </p:nvSpPr>
        <p:spPr>
          <a:xfrm>
            <a:off x="3102705" y="2833132"/>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1" name="Oval 40"/>
          <p:cNvSpPr/>
          <p:nvPr/>
        </p:nvSpPr>
        <p:spPr>
          <a:xfrm>
            <a:off x="5235971" y="1736989"/>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2" name="Oval 41"/>
          <p:cNvSpPr/>
          <p:nvPr/>
        </p:nvSpPr>
        <p:spPr>
          <a:xfrm>
            <a:off x="7065057" y="1741066"/>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3" name="Oval 42"/>
          <p:cNvSpPr/>
          <p:nvPr/>
        </p:nvSpPr>
        <p:spPr>
          <a:xfrm>
            <a:off x="5542836" y="3562938"/>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4" name="Oval 43"/>
          <p:cNvSpPr/>
          <p:nvPr/>
        </p:nvSpPr>
        <p:spPr>
          <a:xfrm>
            <a:off x="2490384" y="136939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5" name="Oval 44"/>
          <p:cNvSpPr/>
          <p:nvPr/>
        </p:nvSpPr>
        <p:spPr>
          <a:xfrm>
            <a:off x="4589428" y="2427734"/>
            <a:ext cx="316414" cy="324036"/>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6" name="Oval 45"/>
          <p:cNvSpPr/>
          <p:nvPr/>
        </p:nvSpPr>
        <p:spPr>
          <a:xfrm>
            <a:off x="6975033" y="1642033"/>
            <a:ext cx="432048" cy="44205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7" name="Oval 46"/>
          <p:cNvSpPr/>
          <p:nvPr/>
        </p:nvSpPr>
        <p:spPr>
          <a:xfrm>
            <a:off x="2994705" y="2720529"/>
            <a:ext cx="468000" cy="468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8" name="Oval 47"/>
          <p:cNvSpPr/>
          <p:nvPr/>
        </p:nvSpPr>
        <p:spPr>
          <a:xfrm>
            <a:off x="5172971" y="1669550"/>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49" name="Oval 48"/>
          <p:cNvSpPr/>
          <p:nvPr/>
        </p:nvSpPr>
        <p:spPr>
          <a:xfrm>
            <a:off x="2427384" y="1304184"/>
            <a:ext cx="378000" cy="37804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0" name="Oval 49"/>
          <p:cNvSpPr/>
          <p:nvPr/>
        </p:nvSpPr>
        <p:spPr>
          <a:xfrm>
            <a:off x="3039705" y="2769814"/>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1" name="Oval 50"/>
          <p:cNvSpPr/>
          <p:nvPr/>
        </p:nvSpPr>
        <p:spPr>
          <a:xfrm>
            <a:off x="2868665" y="2591365"/>
            <a:ext cx="720080" cy="720000"/>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l-GR"/>
          </a:p>
        </p:txBody>
      </p:sp>
      <p:sp>
        <p:nvSpPr>
          <p:cNvPr id="52" name="Oval 51"/>
          <p:cNvSpPr/>
          <p:nvPr/>
        </p:nvSpPr>
        <p:spPr>
          <a:xfrm>
            <a:off x="5447436" y="3459662"/>
            <a:ext cx="442800" cy="441573"/>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53" name="Oval 52"/>
          <p:cNvSpPr/>
          <p:nvPr/>
        </p:nvSpPr>
        <p:spPr>
          <a:xfrm>
            <a:off x="2805705" y="2528883"/>
            <a:ext cx="846000" cy="8460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54" name="Oval 53"/>
          <p:cNvSpPr/>
          <p:nvPr/>
        </p:nvSpPr>
        <p:spPr>
          <a:xfrm>
            <a:off x="2923719" y="2643758"/>
            <a:ext cx="609972" cy="60840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37" name="Rectangle 36"/>
          <p:cNvSpPr/>
          <p:nvPr/>
        </p:nvSpPr>
        <p:spPr>
          <a:xfrm>
            <a:off x="3895720" y="1247639"/>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38" name="Rectangle 37"/>
          <p:cNvSpPr/>
          <p:nvPr/>
        </p:nvSpPr>
        <p:spPr>
          <a:xfrm>
            <a:off x="6329610" y="1980508"/>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55" name="Rectangle 54"/>
          <p:cNvSpPr/>
          <p:nvPr/>
        </p:nvSpPr>
        <p:spPr>
          <a:xfrm>
            <a:off x="5415047" y="882643"/>
            <a:ext cx="492443" cy="461665"/>
          </a:xfrm>
          <a:prstGeom prst="rect">
            <a:avLst/>
          </a:prstGeom>
        </p:spPr>
        <p:txBody>
          <a:bodyPr wrap="none">
            <a:spAutoFit/>
          </a:bodyPr>
          <a:lstStyle/>
          <a:p>
            <a:r>
              <a:rPr lang="el-GR" sz="2400" dirty="0" smtClean="0">
                <a:solidFill>
                  <a:srgbClr val="FFC000"/>
                </a:solidFill>
                <a:sym typeface="Webdings"/>
              </a:rPr>
              <a:t></a:t>
            </a:r>
            <a:endParaRPr lang="el-GR" sz="2400" dirty="0">
              <a:solidFill>
                <a:srgbClr val="FFC000"/>
              </a:solidFill>
            </a:endParaRPr>
          </a:p>
        </p:txBody>
      </p:sp>
      <p:sp>
        <p:nvSpPr>
          <p:cNvPr id="56" name="Oval 55"/>
          <p:cNvSpPr/>
          <p:nvPr/>
        </p:nvSpPr>
        <p:spPr>
          <a:xfrm>
            <a:off x="4021548" y="1370004"/>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57" name="Oval 56"/>
          <p:cNvSpPr/>
          <p:nvPr/>
        </p:nvSpPr>
        <p:spPr>
          <a:xfrm>
            <a:off x="5534446" y="975128"/>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58" name="Oval 57"/>
          <p:cNvSpPr/>
          <p:nvPr/>
        </p:nvSpPr>
        <p:spPr>
          <a:xfrm>
            <a:off x="6454788" y="2084384"/>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59" name="Oval 58"/>
          <p:cNvSpPr/>
          <p:nvPr/>
        </p:nvSpPr>
        <p:spPr>
          <a:xfrm>
            <a:off x="4025896" y="1391056"/>
            <a:ext cx="252000" cy="252000"/>
          </a:xfrm>
          <a:prstGeom prst="ellipse">
            <a:avLst/>
          </a:prstGeom>
          <a:noFill/>
          <a:ln w="381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60" name="Oval 59"/>
          <p:cNvSpPr/>
          <p:nvPr/>
        </p:nvSpPr>
        <p:spPr>
          <a:xfrm>
            <a:off x="5538794" y="996180"/>
            <a:ext cx="252000" cy="252000"/>
          </a:xfrm>
          <a:prstGeom prst="ellipse">
            <a:avLst/>
          </a:prstGeom>
          <a:noFill/>
          <a:ln w="381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61" name="Oval 60"/>
          <p:cNvSpPr/>
          <p:nvPr/>
        </p:nvSpPr>
        <p:spPr>
          <a:xfrm>
            <a:off x="6459136" y="2105436"/>
            <a:ext cx="252000" cy="252000"/>
          </a:xfrm>
          <a:prstGeom prst="ellipse">
            <a:avLst/>
          </a:prstGeom>
          <a:noFill/>
          <a:ln w="381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dissolve">
                                      <p:cBhvr>
                                        <p:cTn id="7" dur="1000"/>
                                        <p:tgtEl>
                                          <p:spTgt spid="38"/>
                                        </p:tgtEl>
                                      </p:cBhvr>
                                    </p:animEffect>
                                  </p:childTnLst>
                                </p:cTn>
                              </p:par>
                            </p:childTnLst>
                          </p:cTn>
                        </p:par>
                        <p:par>
                          <p:cTn id="8" fill="hold">
                            <p:stCondLst>
                              <p:cond delay="1000"/>
                            </p:stCondLst>
                            <p:childTnLst>
                              <p:par>
                                <p:cTn id="9" presetID="9" presetClass="entr" presetSubtype="0"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dissolve">
                                      <p:cBhvr>
                                        <p:cTn id="11" dur="1000"/>
                                        <p:tgtEl>
                                          <p:spTgt spid="55"/>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dissolve">
                                      <p:cBhvr>
                                        <p:cTn id="15" dur="1000"/>
                                        <p:tgtEl>
                                          <p:spTgt spid="37"/>
                                        </p:tgtEl>
                                      </p:cBhvr>
                                    </p:animEffect>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grpId="0" nodeType="click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p:cTn id="20" dur="500" fill="hold"/>
                                        <p:tgtEl>
                                          <p:spTgt spid="39"/>
                                        </p:tgtEl>
                                        <p:attrNameLst>
                                          <p:attrName>ppt_w</p:attrName>
                                        </p:attrNameLst>
                                      </p:cBhvr>
                                      <p:tavLst>
                                        <p:tav tm="0">
                                          <p:val>
                                            <p:fltVal val="0"/>
                                          </p:val>
                                        </p:tav>
                                        <p:tav tm="100000">
                                          <p:val>
                                            <p:strVal val="#ppt_w"/>
                                          </p:val>
                                        </p:tav>
                                      </p:tavLst>
                                    </p:anim>
                                    <p:anim calcmode="lin" valueType="num">
                                      <p:cBhvr>
                                        <p:cTn id="21" dur="500" fill="hold"/>
                                        <p:tgtEl>
                                          <p:spTgt spid="39"/>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44"/>
                                        </p:tgtEl>
                                        <p:attrNameLst>
                                          <p:attrName>style.visibility</p:attrName>
                                        </p:attrNameLst>
                                      </p:cBhvr>
                                      <p:to>
                                        <p:strVal val="visible"/>
                                      </p:to>
                                    </p:set>
                                    <p:anim calcmode="lin" valueType="num">
                                      <p:cBhvr>
                                        <p:cTn id="28" dur="500" fill="hold"/>
                                        <p:tgtEl>
                                          <p:spTgt spid="44"/>
                                        </p:tgtEl>
                                        <p:attrNameLst>
                                          <p:attrName>ppt_w</p:attrName>
                                        </p:attrNameLst>
                                      </p:cBhvr>
                                      <p:tavLst>
                                        <p:tav tm="0">
                                          <p:val>
                                            <p:fltVal val="0"/>
                                          </p:val>
                                        </p:tav>
                                        <p:tav tm="100000">
                                          <p:val>
                                            <p:strVal val="#ppt_w"/>
                                          </p:val>
                                        </p:tav>
                                      </p:tavLst>
                                    </p:anim>
                                    <p:anim calcmode="lin" valueType="num">
                                      <p:cBhvr>
                                        <p:cTn id="29" dur="500" fill="hold"/>
                                        <p:tgtEl>
                                          <p:spTgt spid="44"/>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p:cTn id="32" dur="500" fill="hold"/>
                                        <p:tgtEl>
                                          <p:spTgt spid="41"/>
                                        </p:tgtEl>
                                        <p:attrNameLst>
                                          <p:attrName>ppt_w</p:attrName>
                                        </p:attrNameLst>
                                      </p:cBhvr>
                                      <p:tavLst>
                                        <p:tav tm="0">
                                          <p:val>
                                            <p:fltVal val="0"/>
                                          </p:val>
                                        </p:tav>
                                        <p:tav tm="100000">
                                          <p:val>
                                            <p:strVal val="#ppt_w"/>
                                          </p:val>
                                        </p:tav>
                                      </p:tavLst>
                                    </p:anim>
                                    <p:anim calcmode="lin" valueType="num">
                                      <p:cBhvr>
                                        <p:cTn id="33" dur="500" fill="hold"/>
                                        <p:tgtEl>
                                          <p:spTgt spid="41"/>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0"/>
                                  </p:stCondLst>
                                  <p:childTnLst>
                                    <p:set>
                                      <p:cBhvr>
                                        <p:cTn id="35" dur="1" fill="hold">
                                          <p:stCondLst>
                                            <p:cond delay="0"/>
                                          </p:stCondLst>
                                        </p:cTn>
                                        <p:tgtEl>
                                          <p:spTgt spid="42"/>
                                        </p:tgtEl>
                                        <p:attrNameLst>
                                          <p:attrName>style.visibility</p:attrName>
                                        </p:attrNameLst>
                                      </p:cBhvr>
                                      <p:to>
                                        <p:strVal val="visible"/>
                                      </p:to>
                                    </p:set>
                                    <p:anim calcmode="lin" valueType="num">
                                      <p:cBhvr>
                                        <p:cTn id="36" dur="500" fill="hold"/>
                                        <p:tgtEl>
                                          <p:spTgt spid="42"/>
                                        </p:tgtEl>
                                        <p:attrNameLst>
                                          <p:attrName>ppt_w</p:attrName>
                                        </p:attrNameLst>
                                      </p:cBhvr>
                                      <p:tavLst>
                                        <p:tav tm="0">
                                          <p:val>
                                            <p:fltVal val="0"/>
                                          </p:val>
                                        </p:tav>
                                        <p:tav tm="100000">
                                          <p:val>
                                            <p:strVal val="#ppt_w"/>
                                          </p:val>
                                        </p:tav>
                                      </p:tavLst>
                                    </p:anim>
                                    <p:anim calcmode="lin" valueType="num">
                                      <p:cBhvr>
                                        <p:cTn id="37" dur="500" fill="hold"/>
                                        <p:tgtEl>
                                          <p:spTgt spid="42"/>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0"/>
                                  </p:stCondLst>
                                  <p:childTnLst>
                                    <p:set>
                                      <p:cBhvr>
                                        <p:cTn id="39" dur="1" fill="hold">
                                          <p:stCondLst>
                                            <p:cond delay="0"/>
                                          </p:stCondLst>
                                        </p:cTn>
                                        <p:tgtEl>
                                          <p:spTgt spid="43"/>
                                        </p:tgtEl>
                                        <p:attrNameLst>
                                          <p:attrName>style.visibility</p:attrName>
                                        </p:attrNameLst>
                                      </p:cBhvr>
                                      <p:to>
                                        <p:strVal val="visible"/>
                                      </p:to>
                                    </p:set>
                                    <p:anim calcmode="lin" valueType="num">
                                      <p:cBhvr>
                                        <p:cTn id="40" dur="500" fill="hold"/>
                                        <p:tgtEl>
                                          <p:spTgt spid="43"/>
                                        </p:tgtEl>
                                        <p:attrNameLst>
                                          <p:attrName>ppt_w</p:attrName>
                                        </p:attrNameLst>
                                      </p:cBhvr>
                                      <p:tavLst>
                                        <p:tav tm="0">
                                          <p:val>
                                            <p:fltVal val="0"/>
                                          </p:val>
                                        </p:tav>
                                        <p:tav tm="100000">
                                          <p:val>
                                            <p:strVal val="#ppt_w"/>
                                          </p:val>
                                        </p:tav>
                                      </p:tavLst>
                                    </p:anim>
                                    <p:anim calcmode="lin" valueType="num">
                                      <p:cBhvr>
                                        <p:cTn id="41" dur="500" fill="hold"/>
                                        <p:tgtEl>
                                          <p:spTgt spid="43"/>
                                        </p:tgtEl>
                                        <p:attrNameLst>
                                          <p:attrName>ppt_h</p:attrName>
                                        </p:attrNameLst>
                                      </p:cBhvr>
                                      <p:tavLst>
                                        <p:tav tm="0">
                                          <p:val>
                                            <p:fltVal val="0"/>
                                          </p:val>
                                        </p:tav>
                                        <p:tav tm="100000">
                                          <p:val>
                                            <p:strVal val="#ppt_h"/>
                                          </p:val>
                                        </p:tav>
                                      </p:tavLst>
                                    </p:anim>
                                  </p:childTnLst>
                                </p:cTn>
                              </p:par>
                              <p:par>
                                <p:cTn id="42" presetID="23" presetClass="entr" presetSubtype="16"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23" presetClass="entr" presetSubtype="16" fill="hold" grpId="0" nodeType="click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childTnLst>
                                </p:cTn>
                              </p:par>
                              <p:par>
                                <p:cTn id="52" presetID="23" presetClass="entr" presetSubtype="16" fill="hold" grpId="0" nodeType="withEffect">
                                  <p:stCondLst>
                                    <p:cond delay="0"/>
                                  </p:stCondLst>
                                  <p:childTnLst>
                                    <p:set>
                                      <p:cBhvr>
                                        <p:cTn id="53" dur="1" fill="hold">
                                          <p:stCondLst>
                                            <p:cond delay="0"/>
                                          </p:stCondLst>
                                        </p:cTn>
                                        <p:tgtEl>
                                          <p:spTgt spid="45"/>
                                        </p:tgtEl>
                                        <p:attrNameLst>
                                          <p:attrName>style.visibility</p:attrName>
                                        </p:attrNameLst>
                                      </p:cBhvr>
                                      <p:to>
                                        <p:strVal val="visible"/>
                                      </p:to>
                                    </p:set>
                                    <p:anim calcmode="lin" valueType="num">
                                      <p:cBhvr>
                                        <p:cTn id="54" dur="500" fill="hold"/>
                                        <p:tgtEl>
                                          <p:spTgt spid="45"/>
                                        </p:tgtEl>
                                        <p:attrNameLst>
                                          <p:attrName>ppt_w</p:attrName>
                                        </p:attrNameLst>
                                      </p:cBhvr>
                                      <p:tavLst>
                                        <p:tav tm="0">
                                          <p:val>
                                            <p:fltVal val="0"/>
                                          </p:val>
                                        </p:tav>
                                        <p:tav tm="100000">
                                          <p:val>
                                            <p:strVal val="#ppt_w"/>
                                          </p:val>
                                        </p:tav>
                                      </p:tavLst>
                                    </p:anim>
                                    <p:anim calcmode="lin" valueType="num">
                                      <p:cBhvr>
                                        <p:cTn id="55" dur="500" fill="hold"/>
                                        <p:tgtEl>
                                          <p:spTgt spid="45"/>
                                        </p:tgtEl>
                                        <p:attrNameLst>
                                          <p:attrName>ppt_h</p:attrName>
                                        </p:attrNameLst>
                                      </p:cBhvr>
                                      <p:tavLst>
                                        <p:tav tm="0">
                                          <p:val>
                                            <p:fltVal val="0"/>
                                          </p:val>
                                        </p:tav>
                                        <p:tav tm="100000">
                                          <p:val>
                                            <p:strVal val="#ppt_h"/>
                                          </p:val>
                                        </p:tav>
                                      </p:tavLst>
                                    </p:anim>
                                  </p:childTnLst>
                                </p:cTn>
                              </p:par>
                              <p:par>
                                <p:cTn id="56" presetID="23" presetClass="entr" presetSubtype="16" fill="hold" grpId="0" nodeType="withEffect">
                                  <p:stCondLst>
                                    <p:cond delay="0"/>
                                  </p:stCondLst>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ppt_w</p:attrName>
                                        </p:attrNameLst>
                                      </p:cBhvr>
                                      <p:tavLst>
                                        <p:tav tm="0">
                                          <p:val>
                                            <p:fltVal val="0"/>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childTnLst>
                                </p:cTn>
                              </p:par>
                              <p:par>
                                <p:cTn id="60" presetID="23" presetClass="entr" presetSubtype="16" fill="hold" grpId="0" nodeType="with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p:cTn id="62" dur="500" fill="hold"/>
                                        <p:tgtEl>
                                          <p:spTgt spid="47"/>
                                        </p:tgtEl>
                                        <p:attrNameLst>
                                          <p:attrName>ppt_w</p:attrName>
                                        </p:attrNameLst>
                                      </p:cBhvr>
                                      <p:tavLst>
                                        <p:tav tm="0">
                                          <p:val>
                                            <p:fltVal val="0"/>
                                          </p:val>
                                        </p:tav>
                                        <p:tav tm="100000">
                                          <p:val>
                                            <p:strVal val="#ppt_w"/>
                                          </p:val>
                                        </p:tav>
                                      </p:tavLst>
                                    </p:anim>
                                    <p:anim calcmode="lin" valueType="num">
                                      <p:cBhvr>
                                        <p:cTn id="63" dur="500" fill="hold"/>
                                        <p:tgtEl>
                                          <p:spTgt spid="47"/>
                                        </p:tgtEl>
                                        <p:attrNameLst>
                                          <p:attrName>ppt_h</p:attrName>
                                        </p:attrNameLst>
                                      </p:cBhvr>
                                      <p:tavLst>
                                        <p:tav tm="0">
                                          <p:val>
                                            <p:fltVal val="0"/>
                                          </p:val>
                                        </p:tav>
                                        <p:tav tm="100000">
                                          <p:val>
                                            <p:strVal val="#ppt_h"/>
                                          </p:val>
                                        </p:tav>
                                      </p:tavLst>
                                    </p:anim>
                                  </p:childTnLst>
                                </p:cTn>
                              </p:par>
                            </p:childTnLst>
                          </p:cTn>
                        </p:par>
                      </p:childTnLst>
                    </p:cTn>
                  </p:par>
                  <p:par>
                    <p:cTn id="64" fill="hold">
                      <p:stCondLst>
                        <p:cond delay="indefinite"/>
                      </p:stCondLst>
                      <p:childTnLst>
                        <p:par>
                          <p:cTn id="65" fill="hold">
                            <p:stCondLst>
                              <p:cond delay="0"/>
                            </p:stCondLst>
                            <p:childTnLst>
                              <p:par>
                                <p:cTn id="66" presetID="23" presetClass="entr" presetSubtype="16" fill="hold" grpId="0" nodeType="clickEffect">
                                  <p:stCondLst>
                                    <p:cond delay="0"/>
                                  </p:stCondLst>
                                  <p:childTnLst>
                                    <p:set>
                                      <p:cBhvr>
                                        <p:cTn id="67" dur="1" fill="hold">
                                          <p:stCondLst>
                                            <p:cond delay="0"/>
                                          </p:stCondLst>
                                        </p:cTn>
                                        <p:tgtEl>
                                          <p:spTgt spid="50"/>
                                        </p:tgtEl>
                                        <p:attrNameLst>
                                          <p:attrName>style.visibility</p:attrName>
                                        </p:attrNameLst>
                                      </p:cBhvr>
                                      <p:to>
                                        <p:strVal val="visible"/>
                                      </p:to>
                                    </p:set>
                                    <p:anim calcmode="lin" valueType="num">
                                      <p:cBhvr>
                                        <p:cTn id="68" dur="500" fill="hold"/>
                                        <p:tgtEl>
                                          <p:spTgt spid="50"/>
                                        </p:tgtEl>
                                        <p:attrNameLst>
                                          <p:attrName>ppt_w</p:attrName>
                                        </p:attrNameLst>
                                      </p:cBhvr>
                                      <p:tavLst>
                                        <p:tav tm="0">
                                          <p:val>
                                            <p:fltVal val="0"/>
                                          </p:val>
                                        </p:tav>
                                        <p:tav tm="100000">
                                          <p:val>
                                            <p:strVal val="#ppt_w"/>
                                          </p:val>
                                        </p:tav>
                                      </p:tavLst>
                                    </p:anim>
                                    <p:anim calcmode="lin" valueType="num">
                                      <p:cBhvr>
                                        <p:cTn id="69" dur="500" fill="hold"/>
                                        <p:tgtEl>
                                          <p:spTgt spid="50"/>
                                        </p:tgtEl>
                                        <p:attrNameLst>
                                          <p:attrName>ppt_h</p:attrName>
                                        </p:attrNameLst>
                                      </p:cBhvr>
                                      <p:tavLst>
                                        <p:tav tm="0">
                                          <p:val>
                                            <p:fltVal val="0"/>
                                          </p:val>
                                        </p:tav>
                                        <p:tav tm="100000">
                                          <p:val>
                                            <p:strVal val="#ppt_h"/>
                                          </p:val>
                                        </p:tav>
                                      </p:tavLst>
                                    </p:anim>
                                  </p:childTnLst>
                                </p:cTn>
                              </p:par>
                              <p:par>
                                <p:cTn id="70" presetID="23" presetClass="entr" presetSubtype="16"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500" fill="hold"/>
                                        <p:tgtEl>
                                          <p:spTgt spid="48"/>
                                        </p:tgtEl>
                                        <p:attrNameLst>
                                          <p:attrName>ppt_w</p:attrName>
                                        </p:attrNameLst>
                                      </p:cBhvr>
                                      <p:tavLst>
                                        <p:tav tm="0">
                                          <p:val>
                                            <p:fltVal val="0"/>
                                          </p:val>
                                        </p:tav>
                                        <p:tav tm="100000">
                                          <p:val>
                                            <p:strVal val="#ppt_w"/>
                                          </p:val>
                                        </p:tav>
                                      </p:tavLst>
                                    </p:anim>
                                    <p:anim calcmode="lin" valueType="num">
                                      <p:cBhvr>
                                        <p:cTn id="73" dur="500" fill="hold"/>
                                        <p:tgtEl>
                                          <p:spTgt spid="48"/>
                                        </p:tgtEl>
                                        <p:attrNameLst>
                                          <p:attrName>ppt_h</p:attrName>
                                        </p:attrNameLst>
                                      </p:cBhvr>
                                      <p:tavLst>
                                        <p:tav tm="0">
                                          <p:val>
                                            <p:fltVal val="0"/>
                                          </p:val>
                                        </p:tav>
                                        <p:tav tm="100000">
                                          <p:val>
                                            <p:strVal val="#ppt_h"/>
                                          </p:val>
                                        </p:tav>
                                      </p:tavLst>
                                    </p:anim>
                                  </p:childTnLst>
                                </p:cTn>
                              </p:par>
                              <p:par>
                                <p:cTn id="74" presetID="23" presetClass="entr" presetSubtype="16" fill="hold" grpId="0" nodeType="withEffect">
                                  <p:stCondLst>
                                    <p:cond delay="0"/>
                                  </p:stCondLst>
                                  <p:childTnLst>
                                    <p:set>
                                      <p:cBhvr>
                                        <p:cTn id="75" dur="1" fill="hold">
                                          <p:stCondLst>
                                            <p:cond delay="0"/>
                                          </p:stCondLst>
                                        </p:cTn>
                                        <p:tgtEl>
                                          <p:spTgt spid="49"/>
                                        </p:tgtEl>
                                        <p:attrNameLst>
                                          <p:attrName>style.visibility</p:attrName>
                                        </p:attrNameLst>
                                      </p:cBhvr>
                                      <p:to>
                                        <p:strVal val="visible"/>
                                      </p:to>
                                    </p:set>
                                    <p:anim calcmode="lin" valueType="num">
                                      <p:cBhvr>
                                        <p:cTn id="76" dur="500" fill="hold"/>
                                        <p:tgtEl>
                                          <p:spTgt spid="49"/>
                                        </p:tgtEl>
                                        <p:attrNameLst>
                                          <p:attrName>ppt_w</p:attrName>
                                        </p:attrNameLst>
                                      </p:cBhvr>
                                      <p:tavLst>
                                        <p:tav tm="0">
                                          <p:val>
                                            <p:fltVal val="0"/>
                                          </p:val>
                                        </p:tav>
                                        <p:tav tm="100000">
                                          <p:val>
                                            <p:strVal val="#ppt_w"/>
                                          </p:val>
                                        </p:tav>
                                      </p:tavLst>
                                    </p:anim>
                                    <p:anim calcmode="lin" valueType="num">
                                      <p:cBhvr>
                                        <p:cTn id="77" dur="500" fill="hold"/>
                                        <p:tgtEl>
                                          <p:spTgt spid="49"/>
                                        </p:tgtEl>
                                        <p:attrNameLst>
                                          <p:attrName>ppt_h</p:attrName>
                                        </p:attrNameLst>
                                      </p:cBhvr>
                                      <p:tavLst>
                                        <p:tav tm="0">
                                          <p:val>
                                            <p:fltVal val="0"/>
                                          </p:val>
                                        </p:tav>
                                        <p:tav tm="100000">
                                          <p:val>
                                            <p:strVal val="#ppt_h"/>
                                          </p:val>
                                        </p:tav>
                                      </p:tavLst>
                                    </p:anim>
                                  </p:childTnLst>
                                </p:cTn>
                              </p:par>
                              <p:par>
                                <p:cTn id="78" presetID="23" presetClass="entr" presetSubtype="16"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p:cTn id="80" dur="500" fill="hold"/>
                                        <p:tgtEl>
                                          <p:spTgt spid="22"/>
                                        </p:tgtEl>
                                        <p:attrNameLst>
                                          <p:attrName>ppt_w</p:attrName>
                                        </p:attrNameLst>
                                      </p:cBhvr>
                                      <p:tavLst>
                                        <p:tav tm="0">
                                          <p:val>
                                            <p:fltVal val="0"/>
                                          </p:val>
                                        </p:tav>
                                        <p:tav tm="100000">
                                          <p:val>
                                            <p:strVal val="#ppt_w"/>
                                          </p:val>
                                        </p:tav>
                                      </p:tavLst>
                                    </p:anim>
                                    <p:anim calcmode="lin" valueType="num">
                                      <p:cBhvr>
                                        <p:cTn id="81" dur="5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82" fill="hold">
                      <p:stCondLst>
                        <p:cond delay="indefinite"/>
                      </p:stCondLst>
                      <p:childTnLst>
                        <p:par>
                          <p:cTn id="83" fill="hold">
                            <p:stCondLst>
                              <p:cond delay="0"/>
                            </p:stCondLst>
                            <p:childTnLst>
                              <p:par>
                                <p:cTn id="84" presetID="23" presetClass="entr" presetSubtype="16" fill="hold" grpId="0" nodeType="clickEffect">
                                  <p:stCondLst>
                                    <p:cond delay="0"/>
                                  </p:stCondLst>
                                  <p:childTnLst>
                                    <p:set>
                                      <p:cBhvr>
                                        <p:cTn id="85" dur="1" fill="hold">
                                          <p:stCondLst>
                                            <p:cond delay="0"/>
                                          </p:stCondLst>
                                        </p:cTn>
                                        <p:tgtEl>
                                          <p:spTgt spid="23"/>
                                        </p:tgtEl>
                                        <p:attrNameLst>
                                          <p:attrName>style.visibility</p:attrName>
                                        </p:attrNameLst>
                                      </p:cBhvr>
                                      <p:to>
                                        <p:strVal val="visible"/>
                                      </p:to>
                                    </p:set>
                                    <p:anim calcmode="lin" valueType="num">
                                      <p:cBhvr>
                                        <p:cTn id="86" dur="500" fill="hold"/>
                                        <p:tgtEl>
                                          <p:spTgt spid="23"/>
                                        </p:tgtEl>
                                        <p:attrNameLst>
                                          <p:attrName>ppt_w</p:attrName>
                                        </p:attrNameLst>
                                      </p:cBhvr>
                                      <p:tavLst>
                                        <p:tav tm="0">
                                          <p:val>
                                            <p:fltVal val="0"/>
                                          </p:val>
                                        </p:tav>
                                        <p:tav tm="100000">
                                          <p:val>
                                            <p:strVal val="#ppt_w"/>
                                          </p:val>
                                        </p:tav>
                                      </p:tavLst>
                                    </p:anim>
                                    <p:anim calcmode="lin" valueType="num">
                                      <p:cBhvr>
                                        <p:cTn id="87" dur="500" fill="hold"/>
                                        <p:tgtEl>
                                          <p:spTgt spid="23"/>
                                        </p:tgtEl>
                                        <p:attrNameLst>
                                          <p:attrName>ppt_h</p:attrName>
                                        </p:attrNameLst>
                                      </p:cBhvr>
                                      <p:tavLst>
                                        <p:tav tm="0">
                                          <p:val>
                                            <p:fltVal val="0"/>
                                          </p:val>
                                        </p:tav>
                                        <p:tav tm="100000">
                                          <p:val>
                                            <p:strVal val="#ppt_h"/>
                                          </p:val>
                                        </p:tav>
                                      </p:tavLst>
                                    </p:anim>
                                  </p:childTnLst>
                                </p:cTn>
                              </p:par>
                              <p:par>
                                <p:cTn id="88" presetID="23" presetClass="entr" presetSubtype="16" fill="hold" grpId="0" nodeType="withEffect">
                                  <p:stCondLst>
                                    <p:cond delay="0"/>
                                  </p:stCondLst>
                                  <p:childTnLst>
                                    <p:set>
                                      <p:cBhvr>
                                        <p:cTn id="89" dur="1" fill="hold">
                                          <p:stCondLst>
                                            <p:cond delay="0"/>
                                          </p:stCondLst>
                                        </p:cTn>
                                        <p:tgtEl>
                                          <p:spTgt spid="54"/>
                                        </p:tgtEl>
                                        <p:attrNameLst>
                                          <p:attrName>style.visibility</p:attrName>
                                        </p:attrNameLst>
                                      </p:cBhvr>
                                      <p:to>
                                        <p:strVal val="visible"/>
                                      </p:to>
                                    </p:set>
                                    <p:anim calcmode="lin" valueType="num">
                                      <p:cBhvr>
                                        <p:cTn id="90" dur="500" fill="hold"/>
                                        <p:tgtEl>
                                          <p:spTgt spid="54"/>
                                        </p:tgtEl>
                                        <p:attrNameLst>
                                          <p:attrName>ppt_w</p:attrName>
                                        </p:attrNameLst>
                                      </p:cBhvr>
                                      <p:tavLst>
                                        <p:tav tm="0">
                                          <p:val>
                                            <p:fltVal val="0"/>
                                          </p:val>
                                        </p:tav>
                                        <p:tav tm="100000">
                                          <p:val>
                                            <p:strVal val="#ppt_w"/>
                                          </p:val>
                                        </p:tav>
                                      </p:tavLst>
                                    </p:anim>
                                    <p:anim calcmode="lin" valueType="num">
                                      <p:cBhvr>
                                        <p:cTn id="91" dur="500" fill="hold"/>
                                        <p:tgtEl>
                                          <p:spTgt spid="54"/>
                                        </p:tgtEl>
                                        <p:attrNameLst>
                                          <p:attrName>ppt_h</p:attrName>
                                        </p:attrNameLst>
                                      </p:cBhvr>
                                      <p:tavLst>
                                        <p:tav tm="0">
                                          <p:val>
                                            <p:fltVal val="0"/>
                                          </p:val>
                                        </p:tav>
                                        <p:tav tm="100000">
                                          <p:val>
                                            <p:strVal val="#ppt_h"/>
                                          </p:val>
                                        </p:tav>
                                      </p:tavLst>
                                    </p:anim>
                                  </p:childTnLst>
                                </p:cTn>
                              </p:par>
                              <p:par>
                                <p:cTn id="92" presetID="23" presetClass="entr" presetSubtype="16" fill="hold" grpId="0" nodeType="withEffect">
                                  <p:stCondLst>
                                    <p:cond delay="0"/>
                                  </p:stCondLst>
                                  <p:childTnLst>
                                    <p:set>
                                      <p:cBhvr>
                                        <p:cTn id="93" dur="1" fill="hold">
                                          <p:stCondLst>
                                            <p:cond delay="0"/>
                                          </p:stCondLst>
                                        </p:cTn>
                                        <p:tgtEl>
                                          <p:spTgt spid="52"/>
                                        </p:tgtEl>
                                        <p:attrNameLst>
                                          <p:attrName>style.visibility</p:attrName>
                                        </p:attrNameLst>
                                      </p:cBhvr>
                                      <p:to>
                                        <p:strVal val="visible"/>
                                      </p:to>
                                    </p:set>
                                    <p:anim calcmode="lin" valueType="num">
                                      <p:cBhvr>
                                        <p:cTn id="94" dur="500" fill="hold"/>
                                        <p:tgtEl>
                                          <p:spTgt spid="52"/>
                                        </p:tgtEl>
                                        <p:attrNameLst>
                                          <p:attrName>ppt_w</p:attrName>
                                        </p:attrNameLst>
                                      </p:cBhvr>
                                      <p:tavLst>
                                        <p:tav tm="0">
                                          <p:val>
                                            <p:fltVal val="0"/>
                                          </p:val>
                                        </p:tav>
                                        <p:tav tm="100000">
                                          <p:val>
                                            <p:strVal val="#ppt_w"/>
                                          </p:val>
                                        </p:tav>
                                      </p:tavLst>
                                    </p:anim>
                                    <p:anim calcmode="lin" valueType="num">
                                      <p:cBhvr>
                                        <p:cTn id="95" dur="500" fill="hold"/>
                                        <p:tgtEl>
                                          <p:spTgt spid="52"/>
                                        </p:tgtEl>
                                        <p:attrNameLst>
                                          <p:attrName>ppt_h</p:attrName>
                                        </p:attrNameLst>
                                      </p:cBhvr>
                                      <p:tavLst>
                                        <p:tav tm="0">
                                          <p:val>
                                            <p:fltVal val="0"/>
                                          </p:val>
                                        </p:tav>
                                        <p:tav tm="100000">
                                          <p:val>
                                            <p:strVal val="#ppt_h"/>
                                          </p:val>
                                        </p:tav>
                                      </p:tavLst>
                                    </p:anim>
                                  </p:childTnLst>
                                </p:cTn>
                              </p:par>
                            </p:childTnLst>
                          </p:cTn>
                        </p:par>
                      </p:childTnLst>
                    </p:cTn>
                  </p:par>
                  <p:par>
                    <p:cTn id="96" fill="hold">
                      <p:stCondLst>
                        <p:cond delay="indefinite"/>
                      </p:stCondLst>
                      <p:childTnLst>
                        <p:par>
                          <p:cTn id="97" fill="hold">
                            <p:stCondLst>
                              <p:cond delay="0"/>
                            </p:stCondLst>
                            <p:childTnLst>
                              <p:par>
                                <p:cTn id="98" presetID="23" presetClass="entr" presetSubtype="16" fill="hold" grpId="0" nodeType="clickEffect">
                                  <p:stCondLst>
                                    <p:cond delay="0"/>
                                  </p:stCondLst>
                                  <p:childTnLst>
                                    <p:set>
                                      <p:cBhvr>
                                        <p:cTn id="99" dur="1" fill="hold">
                                          <p:stCondLst>
                                            <p:cond delay="0"/>
                                          </p:stCondLst>
                                        </p:cTn>
                                        <p:tgtEl>
                                          <p:spTgt spid="24"/>
                                        </p:tgtEl>
                                        <p:attrNameLst>
                                          <p:attrName>style.visibility</p:attrName>
                                        </p:attrNameLst>
                                      </p:cBhvr>
                                      <p:to>
                                        <p:strVal val="visible"/>
                                      </p:to>
                                    </p:set>
                                    <p:anim calcmode="lin" valueType="num">
                                      <p:cBhvr>
                                        <p:cTn id="100" dur="500" fill="hold"/>
                                        <p:tgtEl>
                                          <p:spTgt spid="24"/>
                                        </p:tgtEl>
                                        <p:attrNameLst>
                                          <p:attrName>ppt_w</p:attrName>
                                        </p:attrNameLst>
                                      </p:cBhvr>
                                      <p:tavLst>
                                        <p:tav tm="0">
                                          <p:val>
                                            <p:fltVal val="0"/>
                                          </p:val>
                                        </p:tav>
                                        <p:tav tm="100000">
                                          <p:val>
                                            <p:strVal val="#ppt_w"/>
                                          </p:val>
                                        </p:tav>
                                      </p:tavLst>
                                    </p:anim>
                                    <p:anim calcmode="lin" valueType="num">
                                      <p:cBhvr>
                                        <p:cTn id="101" dur="500" fill="hold"/>
                                        <p:tgtEl>
                                          <p:spTgt spid="24"/>
                                        </p:tgtEl>
                                        <p:attrNameLst>
                                          <p:attrName>ppt_h</p:attrName>
                                        </p:attrNameLst>
                                      </p:cBhvr>
                                      <p:tavLst>
                                        <p:tav tm="0">
                                          <p:val>
                                            <p:fltVal val="0"/>
                                          </p:val>
                                        </p:tav>
                                        <p:tav tm="100000">
                                          <p:val>
                                            <p:strVal val="#ppt_h"/>
                                          </p:val>
                                        </p:tav>
                                      </p:tavLst>
                                    </p:anim>
                                  </p:childTnLst>
                                </p:cTn>
                              </p:par>
                              <p:par>
                                <p:cTn id="102" presetID="23" presetClass="entr" presetSubtype="16" fill="hold" grpId="0" nodeType="withEffect">
                                  <p:stCondLst>
                                    <p:cond delay="0"/>
                                  </p:stCondLst>
                                  <p:childTnLst>
                                    <p:set>
                                      <p:cBhvr>
                                        <p:cTn id="103" dur="1" fill="hold">
                                          <p:stCondLst>
                                            <p:cond delay="0"/>
                                          </p:stCondLst>
                                        </p:cTn>
                                        <p:tgtEl>
                                          <p:spTgt spid="51"/>
                                        </p:tgtEl>
                                        <p:attrNameLst>
                                          <p:attrName>style.visibility</p:attrName>
                                        </p:attrNameLst>
                                      </p:cBhvr>
                                      <p:to>
                                        <p:strVal val="visible"/>
                                      </p:to>
                                    </p:set>
                                    <p:anim calcmode="lin" valueType="num">
                                      <p:cBhvr>
                                        <p:cTn id="104" dur="500" fill="hold"/>
                                        <p:tgtEl>
                                          <p:spTgt spid="51"/>
                                        </p:tgtEl>
                                        <p:attrNameLst>
                                          <p:attrName>ppt_w</p:attrName>
                                        </p:attrNameLst>
                                      </p:cBhvr>
                                      <p:tavLst>
                                        <p:tav tm="0">
                                          <p:val>
                                            <p:fltVal val="0"/>
                                          </p:val>
                                        </p:tav>
                                        <p:tav tm="100000">
                                          <p:val>
                                            <p:strVal val="#ppt_w"/>
                                          </p:val>
                                        </p:tav>
                                      </p:tavLst>
                                    </p:anim>
                                    <p:anim calcmode="lin" valueType="num">
                                      <p:cBhvr>
                                        <p:cTn id="105" dur="500" fill="hold"/>
                                        <p:tgtEl>
                                          <p:spTgt spid="51"/>
                                        </p:tgtEl>
                                        <p:attrNameLst>
                                          <p:attrName>ppt_h</p:attrName>
                                        </p:attrNameLst>
                                      </p:cBhvr>
                                      <p:tavLst>
                                        <p:tav tm="0">
                                          <p:val>
                                            <p:fltVal val="0"/>
                                          </p:val>
                                        </p:tav>
                                        <p:tav tm="100000">
                                          <p:val>
                                            <p:strVal val="#ppt_h"/>
                                          </p:val>
                                        </p:tav>
                                      </p:tavLst>
                                    </p:anim>
                                  </p:childTnLst>
                                </p:cTn>
                              </p:par>
                            </p:childTnLst>
                          </p:cTn>
                        </p:par>
                      </p:childTnLst>
                    </p:cTn>
                  </p:par>
                  <p:par>
                    <p:cTn id="106" fill="hold">
                      <p:stCondLst>
                        <p:cond delay="indefinite"/>
                      </p:stCondLst>
                      <p:childTnLst>
                        <p:par>
                          <p:cTn id="107" fill="hold">
                            <p:stCondLst>
                              <p:cond delay="0"/>
                            </p:stCondLst>
                            <p:childTnLst>
                              <p:par>
                                <p:cTn id="108" presetID="23" presetClass="entr" presetSubtype="16" fill="hold" grpId="0" nodeType="clickEffect">
                                  <p:stCondLst>
                                    <p:cond delay="0"/>
                                  </p:stCondLst>
                                  <p:childTnLst>
                                    <p:set>
                                      <p:cBhvr>
                                        <p:cTn id="109" dur="1" fill="hold">
                                          <p:stCondLst>
                                            <p:cond delay="0"/>
                                          </p:stCondLst>
                                        </p:cTn>
                                        <p:tgtEl>
                                          <p:spTgt spid="25"/>
                                        </p:tgtEl>
                                        <p:attrNameLst>
                                          <p:attrName>style.visibility</p:attrName>
                                        </p:attrNameLst>
                                      </p:cBhvr>
                                      <p:to>
                                        <p:strVal val="visible"/>
                                      </p:to>
                                    </p:set>
                                    <p:anim calcmode="lin" valueType="num">
                                      <p:cBhvr>
                                        <p:cTn id="110" dur="500" fill="hold"/>
                                        <p:tgtEl>
                                          <p:spTgt spid="25"/>
                                        </p:tgtEl>
                                        <p:attrNameLst>
                                          <p:attrName>ppt_w</p:attrName>
                                        </p:attrNameLst>
                                      </p:cBhvr>
                                      <p:tavLst>
                                        <p:tav tm="0">
                                          <p:val>
                                            <p:fltVal val="0"/>
                                          </p:val>
                                        </p:tav>
                                        <p:tav tm="100000">
                                          <p:val>
                                            <p:strVal val="#ppt_w"/>
                                          </p:val>
                                        </p:tav>
                                      </p:tavLst>
                                    </p:anim>
                                    <p:anim calcmode="lin" valueType="num">
                                      <p:cBhvr>
                                        <p:cTn id="111" dur="500" fill="hold"/>
                                        <p:tgtEl>
                                          <p:spTgt spid="25"/>
                                        </p:tgtEl>
                                        <p:attrNameLst>
                                          <p:attrName>ppt_h</p:attrName>
                                        </p:attrNameLst>
                                      </p:cBhvr>
                                      <p:tavLst>
                                        <p:tav tm="0">
                                          <p:val>
                                            <p:fltVal val="0"/>
                                          </p:val>
                                        </p:tav>
                                        <p:tav tm="100000">
                                          <p:val>
                                            <p:strVal val="#ppt_h"/>
                                          </p:val>
                                        </p:tav>
                                      </p:tavLst>
                                    </p:anim>
                                  </p:childTnLst>
                                </p:cTn>
                              </p:par>
                              <p:par>
                                <p:cTn id="112" presetID="23" presetClass="entr" presetSubtype="16" fill="hold" grpId="0" nodeType="with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childTnLst>
                                </p:cTn>
                              </p:par>
                            </p:childTnLst>
                          </p:cTn>
                        </p:par>
                      </p:childTnLst>
                    </p:cTn>
                  </p:par>
                  <p:par>
                    <p:cTn id="116" fill="hold">
                      <p:stCondLst>
                        <p:cond delay="indefinite"/>
                      </p:stCondLst>
                      <p:childTnLst>
                        <p:par>
                          <p:cTn id="117" fill="hold">
                            <p:stCondLst>
                              <p:cond delay="0"/>
                            </p:stCondLst>
                            <p:childTnLst>
                              <p:par>
                                <p:cTn id="118" presetID="23" presetClass="entr" presetSubtype="16" fill="hold" grpId="0" nodeType="clickEffect">
                                  <p:stCondLst>
                                    <p:cond delay="0"/>
                                  </p:stCondLst>
                                  <p:childTnLst>
                                    <p:set>
                                      <p:cBhvr>
                                        <p:cTn id="119" dur="1" fill="hold">
                                          <p:stCondLst>
                                            <p:cond delay="0"/>
                                          </p:stCondLst>
                                        </p:cTn>
                                        <p:tgtEl>
                                          <p:spTgt spid="56"/>
                                        </p:tgtEl>
                                        <p:attrNameLst>
                                          <p:attrName>style.visibility</p:attrName>
                                        </p:attrNameLst>
                                      </p:cBhvr>
                                      <p:to>
                                        <p:strVal val="visible"/>
                                      </p:to>
                                    </p:set>
                                    <p:anim calcmode="lin" valueType="num">
                                      <p:cBhvr>
                                        <p:cTn id="120" dur="500" fill="hold"/>
                                        <p:tgtEl>
                                          <p:spTgt spid="56"/>
                                        </p:tgtEl>
                                        <p:attrNameLst>
                                          <p:attrName>ppt_w</p:attrName>
                                        </p:attrNameLst>
                                      </p:cBhvr>
                                      <p:tavLst>
                                        <p:tav tm="0">
                                          <p:val>
                                            <p:fltVal val="0"/>
                                          </p:val>
                                        </p:tav>
                                        <p:tav tm="100000">
                                          <p:val>
                                            <p:strVal val="#ppt_w"/>
                                          </p:val>
                                        </p:tav>
                                      </p:tavLst>
                                    </p:anim>
                                    <p:anim calcmode="lin" valueType="num">
                                      <p:cBhvr>
                                        <p:cTn id="121" dur="500" fill="hold"/>
                                        <p:tgtEl>
                                          <p:spTgt spid="56"/>
                                        </p:tgtEl>
                                        <p:attrNameLst>
                                          <p:attrName>ppt_h</p:attrName>
                                        </p:attrNameLst>
                                      </p:cBhvr>
                                      <p:tavLst>
                                        <p:tav tm="0">
                                          <p:val>
                                            <p:fltVal val="0"/>
                                          </p:val>
                                        </p:tav>
                                        <p:tav tm="100000">
                                          <p:val>
                                            <p:strVal val="#ppt_h"/>
                                          </p:val>
                                        </p:tav>
                                      </p:tavLst>
                                    </p:anim>
                                  </p:childTnLst>
                                </p:cTn>
                              </p:par>
                              <p:par>
                                <p:cTn id="122" presetID="23" presetClass="entr" presetSubtype="16" fill="hold" grpId="0" nodeType="withEffect">
                                  <p:stCondLst>
                                    <p:cond delay="0"/>
                                  </p:stCondLst>
                                  <p:childTnLst>
                                    <p:set>
                                      <p:cBhvr>
                                        <p:cTn id="123" dur="1" fill="hold">
                                          <p:stCondLst>
                                            <p:cond delay="0"/>
                                          </p:stCondLst>
                                        </p:cTn>
                                        <p:tgtEl>
                                          <p:spTgt spid="57"/>
                                        </p:tgtEl>
                                        <p:attrNameLst>
                                          <p:attrName>style.visibility</p:attrName>
                                        </p:attrNameLst>
                                      </p:cBhvr>
                                      <p:to>
                                        <p:strVal val="visible"/>
                                      </p:to>
                                    </p:set>
                                    <p:anim calcmode="lin" valueType="num">
                                      <p:cBhvr>
                                        <p:cTn id="124" dur="500" fill="hold"/>
                                        <p:tgtEl>
                                          <p:spTgt spid="57"/>
                                        </p:tgtEl>
                                        <p:attrNameLst>
                                          <p:attrName>ppt_w</p:attrName>
                                        </p:attrNameLst>
                                      </p:cBhvr>
                                      <p:tavLst>
                                        <p:tav tm="0">
                                          <p:val>
                                            <p:fltVal val="0"/>
                                          </p:val>
                                        </p:tav>
                                        <p:tav tm="100000">
                                          <p:val>
                                            <p:strVal val="#ppt_w"/>
                                          </p:val>
                                        </p:tav>
                                      </p:tavLst>
                                    </p:anim>
                                    <p:anim calcmode="lin" valueType="num">
                                      <p:cBhvr>
                                        <p:cTn id="125" dur="500" fill="hold"/>
                                        <p:tgtEl>
                                          <p:spTgt spid="57"/>
                                        </p:tgtEl>
                                        <p:attrNameLst>
                                          <p:attrName>ppt_h</p:attrName>
                                        </p:attrNameLst>
                                      </p:cBhvr>
                                      <p:tavLst>
                                        <p:tav tm="0">
                                          <p:val>
                                            <p:fltVal val="0"/>
                                          </p:val>
                                        </p:tav>
                                        <p:tav tm="100000">
                                          <p:val>
                                            <p:strVal val="#ppt_h"/>
                                          </p:val>
                                        </p:tav>
                                      </p:tavLst>
                                    </p:anim>
                                  </p:childTnLst>
                                </p:cTn>
                              </p:par>
                              <p:par>
                                <p:cTn id="126" presetID="23" presetClass="entr" presetSubtype="16" fill="hold" grpId="0" nodeType="withEffect">
                                  <p:stCondLst>
                                    <p:cond delay="0"/>
                                  </p:stCondLst>
                                  <p:childTnLst>
                                    <p:set>
                                      <p:cBhvr>
                                        <p:cTn id="127" dur="1" fill="hold">
                                          <p:stCondLst>
                                            <p:cond delay="0"/>
                                          </p:stCondLst>
                                        </p:cTn>
                                        <p:tgtEl>
                                          <p:spTgt spid="58"/>
                                        </p:tgtEl>
                                        <p:attrNameLst>
                                          <p:attrName>style.visibility</p:attrName>
                                        </p:attrNameLst>
                                      </p:cBhvr>
                                      <p:to>
                                        <p:strVal val="visible"/>
                                      </p:to>
                                    </p:set>
                                    <p:anim calcmode="lin" valueType="num">
                                      <p:cBhvr>
                                        <p:cTn id="128" dur="500" fill="hold"/>
                                        <p:tgtEl>
                                          <p:spTgt spid="58"/>
                                        </p:tgtEl>
                                        <p:attrNameLst>
                                          <p:attrName>ppt_w</p:attrName>
                                        </p:attrNameLst>
                                      </p:cBhvr>
                                      <p:tavLst>
                                        <p:tav tm="0">
                                          <p:val>
                                            <p:fltVal val="0"/>
                                          </p:val>
                                        </p:tav>
                                        <p:tav tm="100000">
                                          <p:val>
                                            <p:strVal val="#ppt_w"/>
                                          </p:val>
                                        </p:tav>
                                      </p:tavLst>
                                    </p:anim>
                                    <p:anim calcmode="lin" valueType="num">
                                      <p:cBhvr>
                                        <p:cTn id="129" dur="500" fill="hold"/>
                                        <p:tgtEl>
                                          <p:spTgt spid="58"/>
                                        </p:tgtEl>
                                        <p:attrNameLst>
                                          <p:attrName>ppt_h</p:attrName>
                                        </p:attrNameLst>
                                      </p:cBhvr>
                                      <p:tavLst>
                                        <p:tav tm="0">
                                          <p:val>
                                            <p:fltVal val="0"/>
                                          </p:val>
                                        </p:tav>
                                        <p:tav tm="100000">
                                          <p:val>
                                            <p:strVal val="#ppt_h"/>
                                          </p:val>
                                        </p:tav>
                                      </p:tavLst>
                                    </p:anim>
                                  </p:childTnLst>
                                </p:cTn>
                              </p:par>
                            </p:childTnLst>
                          </p:cTn>
                        </p:par>
                      </p:childTnLst>
                    </p:cTn>
                  </p:par>
                  <p:par>
                    <p:cTn id="130" fill="hold">
                      <p:stCondLst>
                        <p:cond delay="indefinite"/>
                      </p:stCondLst>
                      <p:childTnLst>
                        <p:par>
                          <p:cTn id="131" fill="hold">
                            <p:stCondLst>
                              <p:cond delay="0"/>
                            </p:stCondLst>
                            <p:childTnLst>
                              <p:par>
                                <p:cTn id="132" presetID="23" presetClass="entr" presetSubtype="16" fill="hold" grpId="0" nodeType="clickEffect">
                                  <p:stCondLst>
                                    <p:cond delay="0"/>
                                  </p:stCondLst>
                                  <p:childTnLst>
                                    <p:set>
                                      <p:cBhvr>
                                        <p:cTn id="133" dur="1" fill="hold">
                                          <p:stCondLst>
                                            <p:cond delay="0"/>
                                          </p:stCondLst>
                                        </p:cTn>
                                        <p:tgtEl>
                                          <p:spTgt spid="59"/>
                                        </p:tgtEl>
                                        <p:attrNameLst>
                                          <p:attrName>style.visibility</p:attrName>
                                        </p:attrNameLst>
                                      </p:cBhvr>
                                      <p:to>
                                        <p:strVal val="visible"/>
                                      </p:to>
                                    </p:set>
                                    <p:anim calcmode="lin" valueType="num">
                                      <p:cBhvr>
                                        <p:cTn id="134" dur="500" fill="hold"/>
                                        <p:tgtEl>
                                          <p:spTgt spid="59"/>
                                        </p:tgtEl>
                                        <p:attrNameLst>
                                          <p:attrName>ppt_w</p:attrName>
                                        </p:attrNameLst>
                                      </p:cBhvr>
                                      <p:tavLst>
                                        <p:tav tm="0">
                                          <p:val>
                                            <p:fltVal val="0"/>
                                          </p:val>
                                        </p:tav>
                                        <p:tav tm="100000">
                                          <p:val>
                                            <p:strVal val="#ppt_w"/>
                                          </p:val>
                                        </p:tav>
                                      </p:tavLst>
                                    </p:anim>
                                    <p:anim calcmode="lin" valueType="num">
                                      <p:cBhvr>
                                        <p:cTn id="135" dur="500" fill="hold"/>
                                        <p:tgtEl>
                                          <p:spTgt spid="59"/>
                                        </p:tgtEl>
                                        <p:attrNameLst>
                                          <p:attrName>ppt_h</p:attrName>
                                        </p:attrNameLst>
                                      </p:cBhvr>
                                      <p:tavLst>
                                        <p:tav tm="0">
                                          <p:val>
                                            <p:fltVal val="0"/>
                                          </p:val>
                                        </p:tav>
                                        <p:tav tm="100000">
                                          <p:val>
                                            <p:strVal val="#ppt_h"/>
                                          </p:val>
                                        </p:tav>
                                      </p:tavLst>
                                    </p:anim>
                                  </p:childTnLst>
                                </p:cTn>
                              </p:par>
                              <p:par>
                                <p:cTn id="136" presetID="23" presetClass="entr" presetSubtype="16" fill="hold" grpId="0" nodeType="withEffect">
                                  <p:stCondLst>
                                    <p:cond delay="0"/>
                                  </p:stCondLst>
                                  <p:childTnLst>
                                    <p:set>
                                      <p:cBhvr>
                                        <p:cTn id="137" dur="1" fill="hold">
                                          <p:stCondLst>
                                            <p:cond delay="0"/>
                                          </p:stCondLst>
                                        </p:cTn>
                                        <p:tgtEl>
                                          <p:spTgt spid="60"/>
                                        </p:tgtEl>
                                        <p:attrNameLst>
                                          <p:attrName>style.visibility</p:attrName>
                                        </p:attrNameLst>
                                      </p:cBhvr>
                                      <p:to>
                                        <p:strVal val="visible"/>
                                      </p:to>
                                    </p:set>
                                    <p:anim calcmode="lin" valueType="num">
                                      <p:cBhvr>
                                        <p:cTn id="138" dur="500" fill="hold"/>
                                        <p:tgtEl>
                                          <p:spTgt spid="60"/>
                                        </p:tgtEl>
                                        <p:attrNameLst>
                                          <p:attrName>ppt_w</p:attrName>
                                        </p:attrNameLst>
                                      </p:cBhvr>
                                      <p:tavLst>
                                        <p:tav tm="0">
                                          <p:val>
                                            <p:fltVal val="0"/>
                                          </p:val>
                                        </p:tav>
                                        <p:tav tm="100000">
                                          <p:val>
                                            <p:strVal val="#ppt_w"/>
                                          </p:val>
                                        </p:tav>
                                      </p:tavLst>
                                    </p:anim>
                                    <p:anim calcmode="lin" valueType="num">
                                      <p:cBhvr>
                                        <p:cTn id="139" dur="500" fill="hold"/>
                                        <p:tgtEl>
                                          <p:spTgt spid="60"/>
                                        </p:tgtEl>
                                        <p:attrNameLst>
                                          <p:attrName>ppt_h</p:attrName>
                                        </p:attrNameLst>
                                      </p:cBhvr>
                                      <p:tavLst>
                                        <p:tav tm="0">
                                          <p:val>
                                            <p:fltVal val="0"/>
                                          </p:val>
                                        </p:tav>
                                        <p:tav tm="100000">
                                          <p:val>
                                            <p:strVal val="#ppt_h"/>
                                          </p:val>
                                        </p:tav>
                                      </p:tavLst>
                                    </p:anim>
                                  </p:childTnLst>
                                </p:cTn>
                              </p:par>
                              <p:par>
                                <p:cTn id="140" presetID="23" presetClass="entr" presetSubtype="16" fill="hold" grpId="0" nodeType="withEffect">
                                  <p:stCondLst>
                                    <p:cond delay="0"/>
                                  </p:stCondLst>
                                  <p:childTnLst>
                                    <p:set>
                                      <p:cBhvr>
                                        <p:cTn id="141" dur="1" fill="hold">
                                          <p:stCondLst>
                                            <p:cond delay="0"/>
                                          </p:stCondLst>
                                        </p:cTn>
                                        <p:tgtEl>
                                          <p:spTgt spid="61"/>
                                        </p:tgtEl>
                                        <p:attrNameLst>
                                          <p:attrName>style.visibility</p:attrName>
                                        </p:attrNameLst>
                                      </p:cBhvr>
                                      <p:to>
                                        <p:strVal val="visible"/>
                                      </p:to>
                                    </p:set>
                                    <p:anim calcmode="lin" valueType="num">
                                      <p:cBhvr>
                                        <p:cTn id="142" dur="500" fill="hold"/>
                                        <p:tgtEl>
                                          <p:spTgt spid="61"/>
                                        </p:tgtEl>
                                        <p:attrNameLst>
                                          <p:attrName>ppt_w</p:attrName>
                                        </p:attrNameLst>
                                      </p:cBhvr>
                                      <p:tavLst>
                                        <p:tav tm="0">
                                          <p:val>
                                            <p:fltVal val="0"/>
                                          </p:val>
                                        </p:tav>
                                        <p:tav tm="100000">
                                          <p:val>
                                            <p:strVal val="#ppt_w"/>
                                          </p:val>
                                        </p:tav>
                                      </p:tavLst>
                                    </p:anim>
                                    <p:anim calcmode="lin" valueType="num">
                                      <p:cBhvr>
                                        <p:cTn id="143" dur="500" fill="hold"/>
                                        <p:tgtEl>
                                          <p:spTgt spid="6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37" grpId="0"/>
      <p:bldP spid="38" grpId="0"/>
      <p:bldP spid="55" grpId="0"/>
      <p:bldP spid="56" grpId="0" animBg="1"/>
      <p:bldP spid="57" grpId="0" animBg="1"/>
      <p:bldP spid="58" grpId="0" animBg="1"/>
      <p:bldP spid="59" grpId="0" animBg="1"/>
      <p:bldP spid="60" grpId="0" animBg="1"/>
      <p:bldP spid="6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879562"/>
            <a:ext cx="7992888" cy="3402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smtClean="0">
                <a:solidFill>
                  <a:schemeClr val="accent1"/>
                </a:solidFill>
                <a:sym typeface="Webdings"/>
              </a:rPr>
              <a:t></a:t>
            </a:r>
            <a:endParaRPr lang="el-GR" sz="2400" dirty="0">
              <a:solidFill>
                <a:schemeClr val="accent1"/>
              </a:solidFill>
            </a:endParaRPr>
          </a:p>
        </p:txBody>
      </p:sp>
      <p:sp>
        <p:nvSpPr>
          <p:cNvPr id="9" name="Rectangle 8"/>
          <p:cNvSpPr/>
          <p:nvPr/>
        </p:nvSpPr>
        <p:spPr>
          <a:xfrm>
            <a:off x="1475656" y="3455856"/>
            <a:ext cx="45576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0" name="Rectangle 9"/>
          <p:cNvSpPr/>
          <p:nvPr/>
        </p:nvSpPr>
        <p:spPr>
          <a:xfrm>
            <a:off x="2998302" y="2725016"/>
            <a:ext cx="512534"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1" name="Rectangle 10"/>
          <p:cNvSpPr/>
          <p:nvPr/>
        </p:nvSpPr>
        <p:spPr>
          <a:xfrm>
            <a:off x="5436954" y="3457884"/>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2" name="Rectangle 11"/>
          <p:cNvSpPr/>
          <p:nvPr/>
        </p:nvSpPr>
        <p:spPr>
          <a:xfrm>
            <a:off x="6962170" y="1628511"/>
            <a:ext cx="50910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3" name="Rectangle 12"/>
          <p:cNvSpPr/>
          <p:nvPr/>
        </p:nvSpPr>
        <p:spPr>
          <a:xfrm>
            <a:off x="5132929" y="1627557"/>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4" name="Rectangle 13"/>
          <p:cNvSpPr/>
          <p:nvPr/>
        </p:nvSpPr>
        <p:spPr>
          <a:xfrm>
            <a:off x="2389204" y="1260760"/>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5" name="Rectangle 14"/>
          <p:cNvSpPr/>
          <p:nvPr/>
        </p:nvSpPr>
        <p:spPr>
          <a:xfrm>
            <a:off x="4522376" y="2360029"/>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6" name="Rectangle 15"/>
          <p:cNvSpPr/>
          <p:nvPr/>
        </p:nvSpPr>
        <p:spPr>
          <a:xfrm>
            <a:off x="6352017" y="3089148"/>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20" name="TextBox 19"/>
          <p:cNvSpPr txBox="1"/>
          <p:nvPr/>
        </p:nvSpPr>
        <p:spPr>
          <a:xfrm>
            <a:off x="619845" y="339502"/>
            <a:ext cx="6415218" cy="338554"/>
          </a:xfrm>
          <a:prstGeom prst="rect">
            <a:avLst/>
          </a:prstGeom>
          <a:noFill/>
        </p:spPr>
        <p:txBody>
          <a:bodyPr wrap="none" rtlCol="0">
            <a:spAutoFit/>
          </a:bodyPr>
          <a:lstStyle/>
          <a:p>
            <a:pPr algn="ctr"/>
            <a:r>
              <a:rPr lang="bg-BG" sz="1600" b="1" dirty="0">
                <a:solidFill>
                  <a:schemeClr val="accent2"/>
                </a:solidFill>
              </a:rPr>
              <a:t>Деца,жертви на НПД, които са станали известни поне на една служба</a:t>
            </a:r>
            <a:endParaRPr lang="el-GR" sz="1600" b="1" dirty="0">
              <a:solidFill>
                <a:schemeClr val="accent2"/>
              </a:solidFill>
            </a:endParaRPr>
          </a:p>
        </p:txBody>
      </p:sp>
      <p:sp>
        <p:nvSpPr>
          <p:cNvPr id="21" name="Rectangle 20"/>
          <p:cNvSpPr/>
          <p:nvPr/>
        </p:nvSpPr>
        <p:spPr>
          <a:xfrm>
            <a:off x="1931422" y="4371950"/>
            <a:ext cx="1423283" cy="27003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bg-BG" sz="1200" dirty="0" smtClean="0"/>
              <a:t>ЗДРАВЕОПАЗВАНЕ</a:t>
            </a:r>
            <a:endParaRPr lang="el-GR" sz="1200" dirty="0"/>
          </a:p>
        </p:txBody>
      </p:sp>
      <p:sp>
        <p:nvSpPr>
          <p:cNvPr id="22" name="Rectangle 21"/>
          <p:cNvSpPr/>
          <p:nvPr/>
        </p:nvSpPr>
        <p:spPr>
          <a:xfrm>
            <a:off x="3376667" y="4371950"/>
            <a:ext cx="1638151" cy="27003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bg-BG" sz="1200" dirty="0" smtClean="0"/>
              <a:t>ПСИХИЧНО ЗДРАВЕ</a:t>
            </a:r>
            <a:endParaRPr lang="el-GR" sz="1200" dirty="0"/>
          </a:p>
        </p:txBody>
      </p:sp>
      <p:sp>
        <p:nvSpPr>
          <p:cNvPr id="23" name="Rectangle 22"/>
          <p:cNvSpPr/>
          <p:nvPr/>
        </p:nvSpPr>
        <p:spPr>
          <a:xfrm>
            <a:off x="5096305" y="4371950"/>
            <a:ext cx="1080120" cy="27003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bg-BG" sz="1200" dirty="0" smtClean="0"/>
              <a:t>СОЦИАЛНИ СЛУЖБИ</a:t>
            </a:r>
            <a:endParaRPr lang="el-GR" sz="1200" dirty="0"/>
          </a:p>
        </p:txBody>
      </p:sp>
      <p:sp>
        <p:nvSpPr>
          <p:cNvPr id="24" name="Rectangle 23"/>
          <p:cNvSpPr/>
          <p:nvPr/>
        </p:nvSpPr>
        <p:spPr>
          <a:xfrm>
            <a:off x="6357800" y="4371950"/>
            <a:ext cx="1080120" cy="27003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bg-BG" sz="1200" dirty="0" smtClean="0"/>
              <a:t>ПРАВОСЪДИЕ</a:t>
            </a:r>
            <a:endParaRPr lang="el-GR" sz="1200" dirty="0"/>
          </a:p>
        </p:txBody>
      </p:sp>
      <p:sp>
        <p:nvSpPr>
          <p:cNvPr id="25" name="Rectangle 24"/>
          <p:cNvSpPr/>
          <p:nvPr/>
        </p:nvSpPr>
        <p:spPr>
          <a:xfrm>
            <a:off x="7668344" y="4371950"/>
            <a:ext cx="1080120"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bg-BG" sz="1200" dirty="0" smtClean="0"/>
              <a:t>ПОЛИЦИЯ</a:t>
            </a:r>
            <a:endParaRPr lang="el-GR" sz="1200" dirty="0"/>
          </a:p>
        </p:txBody>
      </p:sp>
      <p:sp>
        <p:nvSpPr>
          <p:cNvPr id="26" name="Rectangle 25"/>
          <p:cNvSpPr/>
          <p:nvPr/>
        </p:nvSpPr>
        <p:spPr>
          <a:xfrm>
            <a:off x="755576" y="4371950"/>
            <a:ext cx="1175846" cy="27003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bg-BG" sz="1200" dirty="0" smtClean="0"/>
              <a:t>ОБРАЗОВАНИЕ</a:t>
            </a:r>
            <a:endParaRPr lang="el-GR" sz="1200" dirty="0"/>
          </a:p>
        </p:txBody>
      </p:sp>
      <p:sp>
        <p:nvSpPr>
          <p:cNvPr id="28" name="Rectangle 27"/>
          <p:cNvSpPr/>
          <p:nvPr/>
        </p:nvSpPr>
        <p:spPr>
          <a:xfrm>
            <a:off x="755576" y="4725483"/>
            <a:ext cx="5400600" cy="222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1400" dirty="0" smtClean="0"/>
              <a:t>ОБЩЕСТВЕН/ЧАСТЕН</a:t>
            </a:r>
            <a:endParaRPr lang="el-GR" sz="1400" dirty="0"/>
          </a:p>
        </p:txBody>
      </p:sp>
      <p:sp>
        <p:nvSpPr>
          <p:cNvPr id="29" name="Rectangle 28"/>
          <p:cNvSpPr/>
          <p:nvPr/>
        </p:nvSpPr>
        <p:spPr>
          <a:xfrm>
            <a:off x="6356960" y="4718109"/>
            <a:ext cx="2391504" cy="229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1400" dirty="0" smtClean="0"/>
              <a:t>ОБЩЕСТВЕН</a:t>
            </a:r>
            <a:endParaRPr lang="el-GR" sz="1400" dirty="0"/>
          </a:p>
        </p:txBody>
      </p:sp>
      <p:sp>
        <p:nvSpPr>
          <p:cNvPr id="30" name="Rectangle 29"/>
          <p:cNvSpPr/>
          <p:nvPr/>
        </p:nvSpPr>
        <p:spPr>
          <a:xfrm rot="16200000">
            <a:off x="-1322519" y="2372590"/>
            <a:ext cx="3402378" cy="482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1400" dirty="0"/>
              <a:t>Наблюдение на база на административни данни </a:t>
            </a:r>
            <a:endParaRPr lang="el-GR" sz="1400" dirty="0"/>
          </a:p>
        </p:txBody>
      </p:sp>
      <p:sp>
        <p:nvSpPr>
          <p:cNvPr id="39" name="Oval 38"/>
          <p:cNvSpPr/>
          <p:nvPr/>
        </p:nvSpPr>
        <p:spPr>
          <a:xfrm>
            <a:off x="1578621" y="357064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0" name="Oval 39"/>
          <p:cNvSpPr/>
          <p:nvPr/>
        </p:nvSpPr>
        <p:spPr>
          <a:xfrm>
            <a:off x="3102705" y="2833132"/>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1" name="Oval 40"/>
          <p:cNvSpPr/>
          <p:nvPr/>
        </p:nvSpPr>
        <p:spPr>
          <a:xfrm>
            <a:off x="5235971" y="1736989"/>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2" name="Oval 41"/>
          <p:cNvSpPr/>
          <p:nvPr/>
        </p:nvSpPr>
        <p:spPr>
          <a:xfrm>
            <a:off x="7065057" y="1741066"/>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3" name="Oval 42"/>
          <p:cNvSpPr/>
          <p:nvPr/>
        </p:nvSpPr>
        <p:spPr>
          <a:xfrm>
            <a:off x="5542836" y="3562938"/>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4" name="Oval 43"/>
          <p:cNvSpPr/>
          <p:nvPr/>
        </p:nvSpPr>
        <p:spPr>
          <a:xfrm>
            <a:off x="2490384" y="136939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5" name="Oval 44"/>
          <p:cNvSpPr/>
          <p:nvPr/>
        </p:nvSpPr>
        <p:spPr>
          <a:xfrm>
            <a:off x="4589428" y="2427734"/>
            <a:ext cx="316414" cy="324036"/>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6" name="Oval 45"/>
          <p:cNvSpPr/>
          <p:nvPr/>
        </p:nvSpPr>
        <p:spPr>
          <a:xfrm>
            <a:off x="6975033" y="1642033"/>
            <a:ext cx="432048" cy="44205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7" name="Oval 46"/>
          <p:cNvSpPr/>
          <p:nvPr/>
        </p:nvSpPr>
        <p:spPr>
          <a:xfrm>
            <a:off x="2994705" y="2720529"/>
            <a:ext cx="468000" cy="468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8" name="Oval 47"/>
          <p:cNvSpPr/>
          <p:nvPr/>
        </p:nvSpPr>
        <p:spPr>
          <a:xfrm>
            <a:off x="5172971" y="1669550"/>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49" name="Oval 48"/>
          <p:cNvSpPr/>
          <p:nvPr/>
        </p:nvSpPr>
        <p:spPr>
          <a:xfrm>
            <a:off x="2427384" y="1304184"/>
            <a:ext cx="378000" cy="37804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0" name="Oval 49"/>
          <p:cNvSpPr/>
          <p:nvPr/>
        </p:nvSpPr>
        <p:spPr>
          <a:xfrm>
            <a:off x="3039705" y="2769814"/>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1" name="Oval 50"/>
          <p:cNvSpPr/>
          <p:nvPr/>
        </p:nvSpPr>
        <p:spPr>
          <a:xfrm>
            <a:off x="2868665" y="2591365"/>
            <a:ext cx="720080" cy="720000"/>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l-GR"/>
          </a:p>
        </p:txBody>
      </p:sp>
      <p:sp>
        <p:nvSpPr>
          <p:cNvPr id="52" name="Oval 51"/>
          <p:cNvSpPr/>
          <p:nvPr/>
        </p:nvSpPr>
        <p:spPr>
          <a:xfrm>
            <a:off x="5447436" y="3459662"/>
            <a:ext cx="442800" cy="441573"/>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53" name="Oval 52"/>
          <p:cNvSpPr/>
          <p:nvPr/>
        </p:nvSpPr>
        <p:spPr>
          <a:xfrm>
            <a:off x="2805705" y="2528883"/>
            <a:ext cx="846000" cy="8460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54" name="Oval 53"/>
          <p:cNvSpPr/>
          <p:nvPr/>
        </p:nvSpPr>
        <p:spPr>
          <a:xfrm>
            <a:off x="2923719" y="2643758"/>
            <a:ext cx="609972" cy="60840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37" name="Freeform 36"/>
          <p:cNvSpPr/>
          <p:nvPr/>
        </p:nvSpPr>
        <p:spPr>
          <a:xfrm rot="21253366">
            <a:off x="2624646" y="1540542"/>
            <a:ext cx="5468620" cy="1970088"/>
          </a:xfrm>
          <a:custGeom>
            <a:avLst/>
            <a:gdLst>
              <a:gd name="connsiteX0" fmla="*/ 4599940 w 5468620"/>
              <a:gd name="connsiteY0" fmla="*/ 86360 h 2335530"/>
              <a:gd name="connsiteX1" fmla="*/ 5209540 w 5468620"/>
              <a:gd name="connsiteY1" fmla="*/ 101600 h 2335530"/>
              <a:gd name="connsiteX2" fmla="*/ 5392420 w 5468620"/>
              <a:gd name="connsiteY2" fmla="*/ 695960 h 2335530"/>
              <a:gd name="connsiteX3" fmla="*/ 4752340 w 5468620"/>
              <a:gd name="connsiteY3" fmla="*/ 993140 h 2335530"/>
              <a:gd name="connsiteX4" fmla="*/ 3373120 w 5468620"/>
              <a:gd name="connsiteY4" fmla="*/ 1122680 h 2335530"/>
              <a:gd name="connsiteX5" fmla="*/ 2489200 w 5468620"/>
              <a:gd name="connsiteY5" fmla="*/ 1176020 h 2335530"/>
              <a:gd name="connsiteX6" fmla="*/ 1750060 w 5468620"/>
              <a:gd name="connsiteY6" fmla="*/ 1854200 h 2335530"/>
              <a:gd name="connsiteX7" fmla="*/ 1193800 w 5468620"/>
              <a:gd name="connsiteY7" fmla="*/ 2242820 h 2335530"/>
              <a:gd name="connsiteX8" fmla="*/ 325120 w 5468620"/>
              <a:gd name="connsiteY8" fmla="*/ 2212340 h 2335530"/>
              <a:gd name="connsiteX9" fmla="*/ 20320 w 5468620"/>
              <a:gd name="connsiteY9" fmla="*/ 1503680 h 2335530"/>
              <a:gd name="connsiteX10" fmla="*/ 447040 w 5468620"/>
              <a:gd name="connsiteY10" fmla="*/ 863600 h 2335530"/>
              <a:gd name="connsiteX11" fmla="*/ 1308100 w 5468620"/>
              <a:gd name="connsiteY11" fmla="*/ 810260 h 2335530"/>
              <a:gd name="connsiteX12" fmla="*/ 1955800 w 5468620"/>
              <a:gd name="connsiteY12" fmla="*/ 497840 h 2335530"/>
              <a:gd name="connsiteX13" fmla="*/ 2489200 w 5468620"/>
              <a:gd name="connsiteY13" fmla="*/ 520700 h 2335530"/>
              <a:gd name="connsiteX14" fmla="*/ 3037840 w 5468620"/>
              <a:gd name="connsiteY14" fmla="*/ 619760 h 2335530"/>
              <a:gd name="connsiteX15" fmla="*/ 3898900 w 5468620"/>
              <a:gd name="connsiteY15" fmla="*/ 596900 h 2335530"/>
              <a:gd name="connsiteX16" fmla="*/ 4744720 w 5468620"/>
              <a:gd name="connsiteY16" fmla="*/ 101600 h 2335530"/>
              <a:gd name="connsiteX17" fmla="*/ 4805680 w 5468620"/>
              <a:gd name="connsiteY17" fmla="*/ 33020 h 233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68620" h="2335530">
                <a:moveTo>
                  <a:pt x="4599940" y="86360"/>
                </a:moveTo>
                <a:cubicBezTo>
                  <a:pt x="4838700" y="43180"/>
                  <a:pt x="5077460" y="0"/>
                  <a:pt x="5209540" y="101600"/>
                </a:cubicBezTo>
                <a:cubicBezTo>
                  <a:pt x="5341620" y="203200"/>
                  <a:pt x="5468620" y="547370"/>
                  <a:pt x="5392420" y="695960"/>
                </a:cubicBezTo>
                <a:cubicBezTo>
                  <a:pt x="5316220" y="844550"/>
                  <a:pt x="5088890" y="922020"/>
                  <a:pt x="4752340" y="993140"/>
                </a:cubicBezTo>
                <a:cubicBezTo>
                  <a:pt x="4415790" y="1064260"/>
                  <a:pt x="3750310" y="1092200"/>
                  <a:pt x="3373120" y="1122680"/>
                </a:cubicBezTo>
                <a:cubicBezTo>
                  <a:pt x="2995930" y="1153160"/>
                  <a:pt x="2759710" y="1054100"/>
                  <a:pt x="2489200" y="1176020"/>
                </a:cubicBezTo>
                <a:cubicBezTo>
                  <a:pt x="2218690" y="1297940"/>
                  <a:pt x="1965960" y="1676400"/>
                  <a:pt x="1750060" y="1854200"/>
                </a:cubicBezTo>
                <a:cubicBezTo>
                  <a:pt x="1534160" y="2032000"/>
                  <a:pt x="1431290" y="2183130"/>
                  <a:pt x="1193800" y="2242820"/>
                </a:cubicBezTo>
                <a:cubicBezTo>
                  <a:pt x="956310" y="2302510"/>
                  <a:pt x="520700" y="2335530"/>
                  <a:pt x="325120" y="2212340"/>
                </a:cubicBezTo>
                <a:cubicBezTo>
                  <a:pt x="129540" y="2089150"/>
                  <a:pt x="0" y="1728470"/>
                  <a:pt x="20320" y="1503680"/>
                </a:cubicBezTo>
                <a:cubicBezTo>
                  <a:pt x="40640" y="1278890"/>
                  <a:pt x="232410" y="979170"/>
                  <a:pt x="447040" y="863600"/>
                </a:cubicBezTo>
                <a:cubicBezTo>
                  <a:pt x="661670" y="748030"/>
                  <a:pt x="1056640" y="871220"/>
                  <a:pt x="1308100" y="810260"/>
                </a:cubicBezTo>
                <a:cubicBezTo>
                  <a:pt x="1559560" y="749300"/>
                  <a:pt x="1758950" y="546100"/>
                  <a:pt x="1955800" y="497840"/>
                </a:cubicBezTo>
                <a:cubicBezTo>
                  <a:pt x="2152650" y="449580"/>
                  <a:pt x="2308860" y="500380"/>
                  <a:pt x="2489200" y="520700"/>
                </a:cubicBezTo>
                <a:cubicBezTo>
                  <a:pt x="2669540" y="541020"/>
                  <a:pt x="2802890" y="607060"/>
                  <a:pt x="3037840" y="619760"/>
                </a:cubicBezTo>
                <a:cubicBezTo>
                  <a:pt x="3272790" y="632460"/>
                  <a:pt x="3614420" y="683260"/>
                  <a:pt x="3898900" y="596900"/>
                </a:cubicBezTo>
                <a:cubicBezTo>
                  <a:pt x="4183380" y="510540"/>
                  <a:pt x="4593590" y="195580"/>
                  <a:pt x="4744720" y="101600"/>
                </a:cubicBezTo>
                <a:cubicBezTo>
                  <a:pt x="4895850" y="7620"/>
                  <a:pt x="4850765" y="20320"/>
                  <a:pt x="4805680" y="33020"/>
                </a:cubicBezTo>
              </a:path>
            </a:pathLst>
          </a:custGeom>
          <a:solidFill>
            <a:srgbClr val="E7BDBB">
              <a:alpha val="49804"/>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38" name="Freeform 37"/>
          <p:cNvSpPr/>
          <p:nvPr/>
        </p:nvSpPr>
        <p:spPr>
          <a:xfrm rot="473045">
            <a:off x="2540457" y="2689708"/>
            <a:ext cx="3911600" cy="1335265"/>
          </a:xfrm>
          <a:custGeom>
            <a:avLst/>
            <a:gdLst>
              <a:gd name="connsiteX0" fmla="*/ 3351530 w 3911600"/>
              <a:gd name="connsiteY0" fmla="*/ 1930400 h 1932940"/>
              <a:gd name="connsiteX1" fmla="*/ 3747770 w 3911600"/>
              <a:gd name="connsiteY1" fmla="*/ 1770380 h 1932940"/>
              <a:gd name="connsiteX2" fmla="*/ 3869690 w 3911600"/>
              <a:gd name="connsiteY2" fmla="*/ 955040 h 1932940"/>
              <a:gd name="connsiteX3" fmla="*/ 3496310 w 3911600"/>
              <a:gd name="connsiteY3" fmla="*/ 474980 h 1932940"/>
              <a:gd name="connsiteX4" fmla="*/ 2437130 w 3911600"/>
              <a:gd name="connsiteY4" fmla="*/ 459740 h 1932940"/>
              <a:gd name="connsiteX5" fmla="*/ 1621790 w 3911600"/>
              <a:gd name="connsiteY5" fmla="*/ 383540 h 1932940"/>
              <a:gd name="connsiteX6" fmla="*/ 615950 w 3911600"/>
              <a:gd name="connsiteY6" fmla="*/ 86360 h 1932940"/>
              <a:gd name="connsiteX7" fmla="*/ 128270 w 3911600"/>
              <a:gd name="connsiteY7" fmla="*/ 109220 h 1932940"/>
              <a:gd name="connsiteX8" fmla="*/ 97790 w 3911600"/>
              <a:gd name="connsiteY8" fmla="*/ 741680 h 1932940"/>
              <a:gd name="connsiteX9" fmla="*/ 715010 w 3911600"/>
              <a:gd name="connsiteY9" fmla="*/ 1259840 h 1932940"/>
              <a:gd name="connsiteX10" fmla="*/ 1697990 w 3911600"/>
              <a:gd name="connsiteY10" fmla="*/ 1252220 h 1932940"/>
              <a:gd name="connsiteX11" fmla="*/ 2322830 w 3911600"/>
              <a:gd name="connsiteY11" fmla="*/ 1320800 h 1932940"/>
              <a:gd name="connsiteX12" fmla="*/ 2993390 w 3911600"/>
              <a:gd name="connsiteY12" fmla="*/ 1755140 h 1932940"/>
              <a:gd name="connsiteX13" fmla="*/ 3404870 w 3911600"/>
              <a:gd name="connsiteY13" fmla="*/ 1922780 h 1932940"/>
              <a:gd name="connsiteX14" fmla="*/ 3404870 w 3911600"/>
              <a:gd name="connsiteY14" fmla="*/ 1922780 h 1932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11600" h="1932940">
                <a:moveTo>
                  <a:pt x="3351530" y="1930400"/>
                </a:moveTo>
                <a:cubicBezTo>
                  <a:pt x="3506470" y="1931670"/>
                  <a:pt x="3661410" y="1932940"/>
                  <a:pt x="3747770" y="1770380"/>
                </a:cubicBezTo>
                <a:cubicBezTo>
                  <a:pt x="3834130" y="1607820"/>
                  <a:pt x="3911600" y="1170940"/>
                  <a:pt x="3869690" y="955040"/>
                </a:cubicBezTo>
                <a:cubicBezTo>
                  <a:pt x="3827780" y="739140"/>
                  <a:pt x="3735070" y="557530"/>
                  <a:pt x="3496310" y="474980"/>
                </a:cubicBezTo>
                <a:cubicBezTo>
                  <a:pt x="3257550" y="392430"/>
                  <a:pt x="2749550" y="474980"/>
                  <a:pt x="2437130" y="459740"/>
                </a:cubicBezTo>
                <a:cubicBezTo>
                  <a:pt x="2124710" y="444500"/>
                  <a:pt x="1925320" y="445770"/>
                  <a:pt x="1621790" y="383540"/>
                </a:cubicBezTo>
                <a:cubicBezTo>
                  <a:pt x="1318260" y="321310"/>
                  <a:pt x="864870" y="132080"/>
                  <a:pt x="615950" y="86360"/>
                </a:cubicBezTo>
                <a:cubicBezTo>
                  <a:pt x="367030" y="40640"/>
                  <a:pt x="214630" y="0"/>
                  <a:pt x="128270" y="109220"/>
                </a:cubicBezTo>
                <a:cubicBezTo>
                  <a:pt x="41910" y="218440"/>
                  <a:pt x="0" y="549910"/>
                  <a:pt x="97790" y="741680"/>
                </a:cubicBezTo>
                <a:cubicBezTo>
                  <a:pt x="195580" y="933450"/>
                  <a:pt x="448310" y="1174750"/>
                  <a:pt x="715010" y="1259840"/>
                </a:cubicBezTo>
                <a:cubicBezTo>
                  <a:pt x="981710" y="1344930"/>
                  <a:pt x="1430020" y="1242060"/>
                  <a:pt x="1697990" y="1252220"/>
                </a:cubicBezTo>
                <a:cubicBezTo>
                  <a:pt x="1965960" y="1262380"/>
                  <a:pt x="2106930" y="1236980"/>
                  <a:pt x="2322830" y="1320800"/>
                </a:cubicBezTo>
                <a:cubicBezTo>
                  <a:pt x="2538730" y="1404620"/>
                  <a:pt x="2813050" y="1654810"/>
                  <a:pt x="2993390" y="1755140"/>
                </a:cubicBezTo>
                <a:cubicBezTo>
                  <a:pt x="3173730" y="1855470"/>
                  <a:pt x="3404870" y="1922780"/>
                  <a:pt x="3404870" y="1922780"/>
                </a:cubicBezTo>
                <a:lnTo>
                  <a:pt x="3404870" y="1922780"/>
                </a:lnTo>
              </a:path>
            </a:pathLst>
          </a:custGeom>
          <a:solidFill>
            <a:srgbClr val="B6CC86">
              <a:alpha val="49020"/>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55" name="Freeform 54"/>
          <p:cNvSpPr/>
          <p:nvPr/>
        </p:nvSpPr>
        <p:spPr>
          <a:xfrm rot="21306040">
            <a:off x="2123728" y="915567"/>
            <a:ext cx="3550280" cy="2520280"/>
          </a:xfrm>
          <a:custGeom>
            <a:avLst/>
            <a:gdLst>
              <a:gd name="connsiteX0" fmla="*/ 605790 w 3190240"/>
              <a:gd name="connsiteY0" fmla="*/ 11430 h 2852420"/>
              <a:gd name="connsiteX1" fmla="*/ 1184910 w 3190240"/>
              <a:gd name="connsiteY1" fmla="*/ 438150 h 2852420"/>
              <a:gd name="connsiteX2" fmla="*/ 1398270 w 3190240"/>
              <a:gd name="connsiteY2" fmla="*/ 887730 h 2852420"/>
              <a:gd name="connsiteX3" fmla="*/ 1680210 w 3190240"/>
              <a:gd name="connsiteY3" fmla="*/ 1024890 h 2852420"/>
              <a:gd name="connsiteX4" fmla="*/ 2388870 w 3190240"/>
              <a:gd name="connsiteY4" fmla="*/ 1017270 h 2852420"/>
              <a:gd name="connsiteX5" fmla="*/ 2609850 w 3190240"/>
              <a:gd name="connsiteY5" fmla="*/ 834390 h 2852420"/>
              <a:gd name="connsiteX6" fmla="*/ 3013710 w 3190240"/>
              <a:gd name="connsiteY6" fmla="*/ 803910 h 2852420"/>
              <a:gd name="connsiteX7" fmla="*/ 3181350 w 3190240"/>
              <a:gd name="connsiteY7" fmla="*/ 1169670 h 2852420"/>
              <a:gd name="connsiteX8" fmla="*/ 3067050 w 3190240"/>
              <a:gd name="connsiteY8" fmla="*/ 1611630 h 2852420"/>
              <a:gd name="connsiteX9" fmla="*/ 2533650 w 3190240"/>
              <a:gd name="connsiteY9" fmla="*/ 1413510 h 2852420"/>
              <a:gd name="connsiteX10" fmla="*/ 2175510 w 3190240"/>
              <a:gd name="connsiteY10" fmla="*/ 1329690 h 2852420"/>
              <a:gd name="connsiteX11" fmla="*/ 1436370 w 3190240"/>
              <a:gd name="connsiteY11" fmla="*/ 1779270 h 2852420"/>
              <a:gd name="connsiteX12" fmla="*/ 1413510 w 3190240"/>
              <a:gd name="connsiteY12" fmla="*/ 2259330 h 2852420"/>
              <a:gd name="connsiteX13" fmla="*/ 1314450 w 3190240"/>
              <a:gd name="connsiteY13" fmla="*/ 2564130 h 2852420"/>
              <a:gd name="connsiteX14" fmla="*/ 1024890 w 3190240"/>
              <a:gd name="connsiteY14" fmla="*/ 2815590 h 2852420"/>
              <a:gd name="connsiteX15" fmla="*/ 468630 w 3190240"/>
              <a:gd name="connsiteY15" fmla="*/ 2785110 h 2852420"/>
              <a:gd name="connsiteX16" fmla="*/ 194310 w 3190240"/>
              <a:gd name="connsiteY16" fmla="*/ 2579370 h 2852420"/>
              <a:gd name="connsiteX17" fmla="*/ 140970 w 3190240"/>
              <a:gd name="connsiteY17" fmla="*/ 1824990 h 2852420"/>
              <a:gd name="connsiteX18" fmla="*/ 621030 w 3190240"/>
              <a:gd name="connsiteY18" fmla="*/ 1223010 h 2852420"/>
              <a:gd name="connsiteX19" fmla="*/ 285750 w 3190240"/>
              <a:gd name="connsiteY19" fmla="*/ 750570 h 2852420"/>
              <a:gd name="connsiteX20" fmla="*/ 34290 w 3190240"/>
              <a:gd name="connsiteY20" fmla="*/ 346710 h 2852420"/>
              <a:gd name="connsiteX21" fmla="*/ 491490 w 3190240"/>
              <a:gd name="connsiteY21" fmla="*/ 49530 h 2852420"/>
              <a:gd name="connsiteX22" fmla="*/ 674370 w 3190240"/>
              <a:gd name="connsiteY22" fmla="*/ 49530 h 2852420"/>
              <a:gd name="connsiteX23" fmla="*/ 674370 w 3190240"/>
              <a:gd name="connsiteY23" fmla="*/ 49530 h 2852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90240" h="2852420">
                <a:moveTo>
                  <a:pt x="605790" y="11430"/>
                </a:moveTo>
                <a:cubicBezTo>
                  <a:pt x="829310" y="151765"/>
                  <a:pt x="1052830" y="292100"/>
                  <a:pt x="1184910" y="438150"/>
                </a:cubicBezTo>
                <a:cubicBezTo>
                  <a:pt x="1316990" y="584200"/>
                  <a:pt x="1315720" y="789940"/>
                  <a:pt x="1398270" y="887730"/>
                </a:cubicBezTo>
                <a:cubicBezTo>
                  <a:pt x="1480820" y="985520"/>
                  <a:pt x="1515110" y="1003300"/>
                  <a:pt x="1680210" y="1024890"/>
                </a:cubicBezTo>
                <a:cubicBezTo>
                  <a:pt x="1845310" y="1046480"/>
                  <a:pt x="2233930" y="1049020"/>
                  <a:pt x="2388870" y="1017270"/>
                </a:cubicBezTo>
                <a:cubicBezTo>
                  <a:pt x="2543810" y="985520"/>
                  <a:pt x="2505710" y="869950"/>
                  <a:pt x="2609850" y="834390"/>
                </a:cubicBezTo>
                <a:cubicBezTo>
                  <a:pt x="2713990" y="798830"/>
                  <a:pt x="2918460" y="748030"/>
                  <a:pt x="3013710" y="803910"/>
                </a:cubicBezTo>
                <a:cubicBezTo>
                  <a:pt x="3108960" y="859790"/>
                  <a:pt x="3172460" y="1035050"/>
                  <a:pt x="3181350" y="1169670"/>
                </a:cubicBezTo>
                <a:cubicBezTo>
                  <a:pt x="3190240" y="1304290"/>
                  <a:pt x="3175000" y="1570990"/>
                  <a:pt x="3067050" y="1611630"/>
                </a:cubicBezTo>
                <a:cubicBezTo>
                  <a:pt x="2959100" y="1652270"/>
                  <a:pt x="2682240" y="1460500"/>
                  <a:pt x="2533650" y="1413510"/>
                </a:cubicBezTo>
                <a:cubicBezTo>
                  <a:pt x="2385060" y="1366520"/>
                  <a:pt x="2358390" y="1268730"/>
                  <a:pt x="2175510" y="1329690"/>
                </a:cubicBezTo>
                <a:cubicBezTo>
                  <a:pt x="1992630" y="1390650"/>
                  <a:pt x="1563370" y="1624330"/>
                  <a:pt x="1436370" y="1779270"/>
                </a:cubicBezTo>
                <a:cubicBezTo>
                  <a:pt x="1309370" y="1934210"/>
                  <a:pt x="1433830" y="2128520"/>
                  <a:pt x="1413510" y="2259330"/>
                </a:cubicBezTo>
                <a:cubicBezTo>
                  <a:pt x="1393190" y="2390140"/>
                  <a:pt x="1379220" y="2471420"/>
                  <a:pt x="1314450" y="2564130"/>
                </a:cubicBezTo>
                <a:cubicBezTo>
                  <a:pt x="1249680" y="2656840"/>
                  <a:pt x="1165860" y="2778760"/>
                  <a:pt x="1024890" y="2815590"/>
                </a:cubicBezTo>
                <a:cubicBezTo>
                  <a:pt x="883920" y="2852420"/>
                  <a:pt x="607060" y="2824480"/>
                  <a:pt x="468630" y="2785110"/>
                </a:cubicBezTo>
                <a:cubicBezTo>
                  <a:pt x="330200" y="2745740"/>
                  <a:pt x="248920" y="2739390"/>
                  <a:pt x="194310" y="2579370"/>
                </a:cubicBezTo>
                <a:cubicBezTo>
                  <a:pt x="139700" y="2419350"/>
                  <a:pt x="69850" y="2051050"/>
                  <a:pt x="140970" y="1824990"/>
                </a:cubicBezTo>
                <a:cubicBezTo>
                  <a:pt x="212090" y="1598930"/>
                  <a:pt x="596900" y="1402080"/>
                  <a:pt x="621030" y="1223010"/>
                </a:cubicBezTo>
                <a:cubicBezTo>
                  <a:pt x="645160" y="1043940"/>
                  <a:pt x="383540" y="896620"/>
                  <a:pt x="285750" y="750570"/>
                </a:cubicBezTo>
                <a:cubicBezTo>
                  <a:pt x="187960" y="604520"/>
                  <a:pt x="0" y="463550"/>
                  <a:pt x="34290" y="346710"/>
                </a:cubicBezTo>
                <a:cubicBezTo>
                  <a:pt x="68580" y="229870"/>
                  <a:pt x="384810" y="99060"/>
                  <a:pt x="491490" y="49530"/>
                </a:cubicBezTo>
                <a:cubicBezTo>
                  <a:pt x="598170" y="0"/>
                  <a:pt x="674370" y="49530"/>
                  <a:pt x="674370" y="49530"/>
                </a:cubicBezTo>
                <a:lnTo>
                  <a:pt x="674370" y="49530"/>
                </a:lnTo>
              </a:path>
            </a:pathLst>
          </a:custGeom>
          <a:solidFill>
            <a:srgbClr val="A6BFDE">
              <a:alpha val="49020"/>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56" name="Rectangle 55"/>
          <p:cNvSpPr/>
          <p:nvPr/>
        </p:nvSpPr>
        <p:spPr>
          <a:xfrm>
            <a:off x="3895720" y="1247639"/>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57" name="Rectangle 56"/>
          <p:cNvSpPr/>
          <p:nvPr/>
        </p:nvSpPr>
        <p:spPr>
          <a:xfrm>
            <a:off x="6329610" y="1980508"/>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58" name="Rectangle 57"/>
          <p:cNvSpPr/>
          <p:nvPr/>
        </p:nvSpPr>
        <p:spPr>
          <a:xfrm>
            <a:off x="5415047" y="882643"/>
            <a:ext cx="492443" cy="461665"/>
          </a:xfrm>
          <a:prstGeom prst="rect">
            <a:avLst/>
          </a:prstGeom>
        </p:spPr>
        <p:txBody>
          <a:bodyPr wrap="none">
            <a:spAutoFit/>
          </a:bodyPr>
          <a:lstStyle/>
          <a:p>
            <a:r>
              <a:rPr lang="el-GR" sz="2400" dirty="0" smtClean="0">
                <a:solidFill>
                  <a:srgbClr val="FFC000"/>
                </a:solidFill>
                <a:sym typeface="Webdings"/>
              </a:rPr>
              <a:t></a:t>
            </a:r>
            <a:endParaRPr lang="el-GR" sz="2400" dirty="0">
              <a:solidFill>
                <a:srgbClr val="FFC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55"/>
                                        </p:tgtEl>
                                        <p:attrNameLst>
                                          <p:attrName>style.visibility</p:attrName>
                                        </p:attrNameLst>
                                      </p:cBhvr>
                                      <p:to>
                                        <p:strVal val="visible"/>
                                      </p:to>
                                    </p:set>
                                    <p:anim calcmode="lin" valueType="num">
                                      <p:cBhvr>
                                        <p:cTn id="17" dur="500" fill="hold"/>
                                        <p:tgtEl>
                                          <p:spTgt spid="55"/>
                                        </p:tgtEl>
                                        <p:attrNameLst>
                                          <p:attrName>ppt_w</p:attrName>
                                        </p:attrNameLst>
                                      </p:cBhvr>
                                      <p:tavLst>
                                        <p:tav tm="0">
                                          <p:val>
                                            <p:fltVal val="0"/>
                                          </p:val>
                                        </p:tav>
                                        <p:tav tm="100000">
                                          <p:val>
                                            <p:strVal val="#ppt_w"/>
                                          </p:val>
                                        </p:tav>
                                      </p:tavLst>
                                    </p:anim>
                                    <p:anim calcmode="lin" valueType="num">
                                      <p:cBhvr>
                                        <p:cTn id="18" dur="500" fill="hold"/>
                                        <p:tgtEl>
                                          <p:spTgt spid="55"/>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23" presetClass="entr" presetSubtype="16" fill="hold" grpId="0" nodeType="click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37" grpId="0" animBg="1"/>
      <p:bldP spid="38" grpId="0" animBg="1"/>
      <p:bldP spid="5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879562"/>
            <a:ext cx="7992888" cy="3402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smtClean="0">
                <a:solidFill>
                  <a:schemeClr val="accent1"/>
                </a:solidFill>
                <a:sym typeface="Webdings"/>
              </a:rPr>
              <a:t></a:t>
            </a:r>
            <a:endParaRPr lang="el-GR" sz="2400" dirty="0">
              <a:solidFill>
                <a:schemeClr val="accent1"/>
              </a:solidFill>
            </a:endParaRPr>
          </a:p>
        </p:txBody>
      </p:sp>
      <p:sp>
        <p:nvSpPr>
          <p:cNvPr id="9" name="Rectangle 8"/>
          <p:cNvSpPr/>
          <p:nvPr/>
        </p:nvSpPr>
        <p:spPr>
          <a:xfrm>
            <a:off x="1475656" y="3455856"/>
            <a:ext cx="45576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0" name="Rectangle 9"/>
          <p:cNvSpPr/>
          <p:nvPr/>
        </p:nvSpPr>
        <p:spPr>
          <a:xfrm>
            <a:off x="2998302" y="2725016"/>
            <a:ext cx="512534"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1" name="Rectangle 10"/>
          <p:cNvSpPr/>
          <p:nvPr/>
        </p:nvSpPr>
        <p:spPr>
          <a:xfrm>
            <a:off x="5436954" y="3457884"/>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2" name="Rectangle 11"/>
          <p:cNvSpPr/>
          <p:nvPr/>
        </p:nvSpPr>
        <p:spPr>
          <a:xfrm>
            <a:off x="6962170" y="1628511"/>
            <a:ext cx="50910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3" name="Rectangle 12"/>
          <p:cNvSpPr/>
          <p:nvPr/>
        </p:nvSpPr>
        <p:spPr>
          <a:xfrm>
            <a:off x="5132929" y="1627557"/>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4" name="Rectangle 13"/>
          <p:cNvSpPr/>
          <p:nvPr/>
        </p:nvSpPr>
        <p:spPr>
          <a:xfrm>
            <a:off x="2389204" y="1260760"/>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5" name="Rectangle 14"/>
          <p:cNvSpPr/>
          <p:nvPr/>
        </p:nvSpPr>
        <p:spPr>
          <a:xfrm>
            <a:off x="4522376" y="2360029"/>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6" name="Rectangle 15"/>
          <p:cNvSpPr/>
          <p:nvPr/>
        </p:nvSpPr>
        <p:spPr>
          <a:xfrm>
            <a:off x="6352017" y="3089148"/>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20" name="TextBox 19"/>
          <p:cNvSpPr txBox="1"/>
          <p:nvPr/>
        </p:nvSpPr>
        <p:spPr>
          <a:xfrm>
            <a:off x="619845" y="339502"/>
            <a:ext cx="6415218" cy="338554"/>
          </a:xfrm>
          <a:prstGeom prst="rect">
            <a:avLst/>
          </a:prstGeom>
          <a:noFill/>
        </p:spPr>
        <p:txBody>
          <a:bodyPr wrap="none" rtlCol="0">
            <a:spAutoFit/>
          </a:bodyPr>
          <a:lstStyle/>
          <a:p>
            <a:pPr algn="ctr"/>
            <a:r>
              <a:rPr lang="bg-BG" sz="1600" b="1" dirty="0">
                <a:solidFill>
                  <a:schemeClr val="accent2"/>
                </a:solidFill>
              </a:rPr>
              <a:t>Деца,жертви на НПД, които са станали известни поне на една служба</a:t>
            </a:r>
            <a:endParaRPr lang="el-GR" sz="1600" b="1" dirty="0">
              <a:solidFill>
                <a:schemeClr val="accent2"/>
              </a:solidFill>
            </a:endParaRPr>
          </a:p>
        </p:txBody>
      </p:sp>
      <p:sp>
        <p:nvSpPr>
          <p:cNvPr id="21" name="Rectangle 20"/>
          <p:cNvSpPr/>
          <p:nvPr/>
        </p:nvSpPr>
        <p:spPr>
          <a:xfrm>
            <a:off x="1931423" y="4371950"/>
            <a:ext cx="1423282" cy="27003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bg-BG" sz="1200" dirty="0" smtClean="0"/>
              <a:t>ЗДРАВЕОПАЗВАНЕ</a:t>
            </a:r>
            <a:endParaRPr lang="el-GR" sz="1200" dirty="0"/>
          </a:p>
        </p:txBody>
      </p:sp>
      <p:sp>
        <p:nvSpPr>
          <p:cNvPr id="22" name="Rectangle 21"/>
          <p:cNvSpPr/>
          <p:nvPr/>
        </p:nvSpPr>
        <p:spPr>
          <a:xfrm>
            <a:off x="3376668" y="4371950"/>
            <a:ext cx="1440160" cy="27003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bg-BG" sz="1200" dirty="0" smtClean="0"/>
              <a:t>ПСИХИЧНО ЗДРАВЕ</a:t>
            </a:r>
            <a:endParaRPr lang="el-GR" sz="1200" dirty="0"/>
          </a:p>
        </p:txBody>
      </p:sp>
      <p:sp>
        <p:nvSpPr>
          <p:cNvPr id="23" name="Rectangle 22"/>
          <p:cNvSpPr/>
          <p:nvPr/>
        </p:nvSpPr>
        <p:spPr>
          <a:xfrm>
            <a:off x="5080874" y="4371950"/>
            <a:ext cx="1080120" cy="27003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bg-BG" sz="1200" dirty="0" smtClean="0"/>
              <a:t>СОЦИАЛНИ СЛУЖБИ</a:t>
            </a:r>
            <a:endParaRPr lang="el-GR" sz="1400" dirty="0"/>
          </a:p>
        </p:txBody>
      </p:sp>
      <p:sp>
        <p:nvSpPr>
          <p:cNvPr id="24" name="Rectangle 23"/>
          <p:cNvSpPr/>
          <p:nvPr/>
        </p:nvSpPr>
        <p:spPr>
          <a:xfrm>
            <a:off x="6357800" y="4371950"/>
            <a:ext cx="1080120" cy="27003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bg-BG" sz="1200" dirty="0" smtClean="0"/>
              <a:t>ПРАВОСЪДИЕ</a:t>
            </a:r>
            <a:endParaRPr lang="el-GR" sz="1200" dirty="0"/>
          </a:p>
        </p:txBody>
      </p:sp>
      <p:sp>
        <p:nvSpPr>
          <p:cNvPr id="25" name="Rectangle 24"/>
          <p:cNvSpPr/>
          <p:nvPr/>
        </p:nvSpPr>
        <p:spPr>
          <a:xfrm>
            <a:off x="7668344" y="4371950"/>
            <a:ext cx="1080120"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bg-BG" sz="1400" dirty="0" smtClean="0"/>
              <a:t>ПОЛИЦИЯ</a:t>
            </a:r>
            <a:endParaRPr lang="el-GR" sz="1400" dirty="0"/>
          </a:p>
        </p:txBody>
      </p:sp>
      <p:sp>
        <p:nvSpPr>
          <p:cNvPr id="26" name="Rectangle 25"/>
          <p:cNvSpPr/>
          <p:nvPr/>
        </p:nvSpPr>
        <p:spPr>
          <a:xfrm>
            <a:off x="636566" y="4371950"/>
            <a:ext cx="1275452" cy="27003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bg-BG" sz="1200" dirty="0" smtClean="0"/>
              <a:t>ОБРАЗОВАНИЕ</a:t>
            </a:r>
            <a:endParaRPr lang="el-GR" sz="1200" dirty="0"/>
          </a:p>
        </p:txBody>
      </p:sp>
      <p:sp>
        <p:nvSpPr>
          <p:cNvPr id="28" name="Rectangle 27"/>
          <p:cNvSpPr/>
          <p:nvPr/>
        </p:nvSpPr>
        <p:spPr>
          <a:xfrm>
            <a:off x="755576" y="4725483"/>
            <a:ext cx="5400600" cy="222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1400" dirty="0" smtClean="0"/>
              <a:t>ОБЩЕСТВЕН/ЧАСТЕН</a:t>
            </a:r>
            <a:endParaRPr lang="el-GR" sz="1400" dirty="0"/>
          </a:p>
        </p:txBody>
      </p:sp>
      <p:sp>
        <p:nvSpPr>
          <p:cNvPr id="29" name="Rectangle 28"/>
          <p:cNvSpPr/>
          <p:nvPr/>
        </p:nvSpPr>
        <p:spPr>
          <a:xfrm>
            <a:off x="6356960" y="4718109"/>
            <a:ext cx="2391504" cy="229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1400" dirty="0" smtClean="0"/>
              <a:t>ОБЩЕСТВЕН</a:t>
            </a:r>
            <a:endParaRPr lang="el-GR" sz="1400" dirty="0"/>
          </a:p>
        </p:txBody>
      </p:sp>
      <p:sp>
        <p:nvSpPr>
          <p:cNvPr id="30" name="Rectangle 29"/>
          <p:cNvSpPr/>
          <p:nvPr/>
        </p:nvSpPr>
        <p:spPr>
          <a:xfrm rot="16200000">
            <a:off x="-1305800" y="2296277"/>
            <a:ext cx="3402378" cy="482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1400" dirty="0"/>
              <a:t>Наблюдение на база на административни данни </a:t>
            </a:r>
            <a:endParaRPr lang="el-GR" sz="1400" dirty="0"/>
          </a:p>
        </p:txBody>
      </p:sp>
      <p:sp>
        <p:nvSpPr>
          <p:cNvPr id="39" name="Oval 38"/>
          <p:cNvSpPr/>
          <p:nvPr/>
        </p:nvSpPr>
        <p:spPr>
          <a:xfrm>
            <a:off x="1578621" y="357064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0" name="Oval 39"/>
          <p:cNvSpPr/>
          <p:nvPr/>
        </p:nvSpPr>
        <p:spPr>
          <a:xfrm>
            <a:off x="3102705" y="2833132"/>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1" name="Oval 40"/>
          <p:cNvSpPr/>
          <p:nvPr/>
        </p:nvSpPr>
        <p:spPr>
          <a:xfrm>
            <a:off x="5235971" y="1736989"/>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2" name="Oval 41"/>
          <p:cNvSpPr/>
          <p:nvPr/>
        </p:nvSpPr>
        <p:spPr>
          <a:xfrm>
            <a:off x="7065057" y="1741066"/>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3" name="Oval 42"/>
          <p:cNvSpPr/>
          <p:nvPr/>
        </p:nvSpPr>
        <p:spPr>
          <a:xfrm>
            <a:off x="5542836" y="3562938"/>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4" name="Oval 43"/>
          <p:cNvSpPr/>
          <p:nvPr/>
        </p:nvSpPr>
        <p:spPr>
          <a:xfrm>
            <a:off x="2490384" y="136939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5" name="Oval 44"/>
          <p:cNvSpPr/>
          <p:nvPr/>
        </p:nvSpPr>
        <p:spPr>
          <a:xfrm>
            <a:off x="4589428" y="2427734"/>
            <a:ext cx="316414" cy="324036"/>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6" name="Oval 45"/>
          <p:cNvSpPr/>
          <p:nvPr/>
        </p:nvSpPr>
        <p:spPr>
          <a:xfrm>
            <a:off x="6975033" y="1642033"/>
            <a:ext cx="432048" cy="44205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7" name="Oval 46"/>
          <p:cNvSpPr/>
          <p:nvPr/>
        </p:nvSpPr>
        <p:spPr>
          <a:xfrm>
            <a:off x="2994705" y="2720529"/>
            <a:ext cx="468000" cy="468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8" name="Oval 47"/>
          <p:cNvSpPr/>
          <p:nvPr/>
        </p:nvSpPr>
        <p:spPr>
          <a:xfrm>
            <a:off x="5172971" y="1669550"/>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49" name="Oval 48"/>
          <p:cNvSpPr/>
          <p:nvPr/>
        </p:nvSpPr>
        <p:spPr>
          <a:xfrm>
            <a:off x="2427384" y="1304184"/>
            <a:ext cx="378000" cy="37804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0" name="Oval 49"/>
          <p:cNvSpPr/>
          <p:nvPr/>
        </p:nvSpPr>
        <p:spPr>
          <a:xfrm>
            <a:off x="3039705" y="2769814"/>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1" name="Oval 50"/>
          <p:cNvSpPr/>
          <p:nvPr/>
        </p:nvSpPr>
        <p:spPr>
          <a:xfrm>
            <a:off x="2868665" y="2591365"/>
            <a:ext cx="720080" cy="720000"/>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l-GR"/>
          </a:p>
        </p:txBody>
      </p:sp>
      <p:sp>
        <p:nvSpPr>
          <p:cNvPr id="52" name="Oval 51"/>
          <p:cNvSpPr/>
          <p:nvPr/>
        </p:nvSpPr>
        <p:spPr>
          <a:xfrm>
            <a:off x="5447436" y="3459662"/>
            <a:ext cx="442800" cy="441573"/>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53" name="Oval 52"/>
          <p:cNvSpPr/>
          <p:nvPr/>
        </p:nvSpPr>
        <p:spPr>
          <a:xfrm>
            <a:off x="2805705" y="2528883"/>
            <a:ext cx="846000" cy="8460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54" name="Oval 53"/>
          <p:cNvSpPr/>
          <p:nvPr/>
        </p:nvSpPr>
        <p:spPr>
          <a:xfrm>
            <a:off x="2923719" y="2643758"/>
            <a:ext cx="609972" cy="60840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57" name="Freeform 56"/>
          <p:cNvSpPr/>
          <p:nvPr/>
        </p:nvSpPr>
        <p:spPr>
          <a:xfrm>
            <a:off x="1283561" y="1146953"/>
            <a:ext cx="6298071" cy="2929467"/>
          </a:xfrm>
          <a:custGeom>
            <a:avLst/>
            <a:gdLst>
              <a:gd name="connsiteX0" fmla="*/ 1547706 w 6298071"/>
              <a:gd name="connsiteY0" fmla="*/ 79022 h 2929467"/>
              <a:gd name="connsiteX1" fmla="*/ 1635760 w 6298071"/>
              <a:gd name="connsiteY1" fmla="*/ 512516 h 2929467"/>
              <a:gd name="connsiteX2" fmla="*/ 1832186 w 6298071"/>
              <a:gd name="connsiteY2" fmla="*/ 1271129 h 2929467"/>
              <a:gd name="connsiteX3" fmla="*/ 2435013 w 6298071"/>
              <a:gd name="connsiteY3" fmla="*/ 1332089 h 2929467"/>
              <a:gd name="connsiteX4" fmla="*/ 3037840 w 6298071"/>
              <a:gd name="connsiteY4" fmla="*/ 1460782 h 2929467"/>
              <a:gd name="connsiteX5" fmla="*/ 3396826 w 6298071"/>
              <a:gd name="connsiteY5" fmla="*/ 1169529 h 2929467"/>
              <a:gd name="connsiteX6" fmla="*/ 3782906 w 6298071"/>
              <a:gd name="connsiteY6" fmla="*/ 1047609 h 2929467"/>
              <a:gd name="connsiteX7" fmla="*/ 3803226 w 6298071"/>
              <a:gd name="connsiteY7" fmla="*/ 668302 h 2929467"/>
              <a:gd name="connsiteX8" fmla="*/ 4080933 w 6298071"/>
              <a:gd name="connsiteY8" fmla="*/ 390596 h 2929467"/>
              <a:gd name="connsiteX9" fmla="*/ 4392506 w 6298071"/>
              <a:gd name="connsiteY9" fmla="*/ 668302 h 2929467"/>
              <a:gd name="connsiteX10" fmla="*/ 4487333 w 6298071"/>
              <a:gd name="connsiteY10" fmla="*/ 918916 h 2929467"/>
              <a:gd name="connsiteX11" fmla="*/ 5198533 w 6298071"/>
              <a:gd name="connsiteY11" fmla="*/ 932462 h 2929467"/>
              <a:gd name="connsiteX12" fmla="*/ 5726853 w 6298071"/>
              <a:gd name="connsiteY12" fmla="*/ 485422 h 2929467"/>
              <a:gd name="connsiteX13" fmla="*/ 6180666 w 6298071"/>
              <a:gd name="connsiteY13" fmla="*/ 410916 h 2929467"/>
              <a:gd name="connsiteX14" fmla="*/ 6275493 w 6298071"/>
              <a:gd name="connsiteY14" fmla="*/ 898596 h 2929467"/>
              <a:gd name="connsiteX15" fmla="*/ 6045200 w 6298071"/>
              <a:gd name="connsiteY15" fmla="*/ 1095022 h 2929467"/>
              <a:gd name="connsiteX16" fmla="*/ 5496560 w 6298071"/>
              <a:gd name="connsiteY16" fmla="*/ 1196622 h 2929467"/>
              <a:gd name="connsiteX17" fmla="*/ 5035973 w 6298071"/>
              <a:gd name="connsiteY17" fmla="*/ 1521742 h 2929467"/>
              <a:gd name="connsiteX18" fmla="*/ 4690533 w 6298071"/>
              <a:gd name="connsiteY18" fmla="*/ 2111022 h 2929467"/>
              <a:gd name="connsiteX19" fmla="*/ 4737946 w 6298071"/>
              <a:gd name="connsiteY19" fmla="*/ 2564836 h 2929467"/>
              <a:gd name="connsiteX20" fmla="*/ 4534746 w 6298071"/>
              <a:gd name="connsiteY20" fmla="*/ 2815449 h 2929467"/>
              <a:gd name="connsiteX21" fmla="*/ 3965786 w 6298071"/>
              <a:gd name="connsiteY21" fmla="*/ 2835769 h 2929467"/>
              <a:gd name="connsiteX22" fmla="*/ 3884506 w 6298071"/>
              <a:gd name="connsiteY22" fmla="*/ 2253262 h 2929467"/>
              <a:gd name="connsiteX23" fmla="*/ 4507653 w 6298071"/>
              <a:gd name="connsiteY23" fmla="*/ 1894276 h 2929467"/>
              <a:gd name="connsiteX24" fmla="*/ 4588933 w 6298071"/>
              <a:gd name="connsiteY24" fmla="*/ 1345636 h 2929467"/>
              <a:gd name="connsiteX25" fmla="*/ 4331546 w 6298071"/>
              <a:gd name="connsiteY25" fmla="*/ 1067929 h 2929467"/>
              <a:gd name="connsiteX26" fmla="*/ 3999653 w 6298071"/>
              <a:gd name="connsiteY26" fmla="*/ 1203396 h 2929467"/>
              <a:gd name="connsiteX27" fmla="*/ 3606800 w 6298071"/>
              <a:gd name="connsiteY27" fmla="*/ 1772356 h 2929467"/>
              <a:gd name="connsiteX28" fmla="*/ 2726266 w 6298071"/>
              <a:gd name="connsiteY28" fmla="*/ 1670756 h 2929467"/>
              <a:gd name="connsiteX29" fmla="*/ 2495973 w 6298071"/>
              <a:gd name="connsiteY29" fmla="*/ 2124569 h 2929467"/>
              <a:gd name="connsiteX30" fmla="*/ 1608666 w 6298071"/>
              <a:gd name="connsiteY30" fmla="*/ 2490329 h 2929467"/>
              <a:gd name="connsiteX31" fmla="*/ 1249680 w 6298071"/>
              <a:gd name="connsiteY31" fmla="*/ 2036516 h 2929467"/>
              <a:gd name="connsiteX32" fmla="*/ 741680 w 6298071"/>
              <a:gd name="connsiteY32" fmla="*/ 2117796 h 2929467"/>
              <a:gd name="connsiteX33" fmla="*/ 626533 w 6298071"/>
              <a:gd name="connsiteY33" fmla="*/ 2605476 h 2929467"/>
              <a:gd name="connsiteX34" fmla="*/ 436880 w 6298071"/>
              <a:gd name="connsiteY34" fmla="*/ 2869636 h 2929467"/>
              <a:gd name="connsiteX35" fmla="*/ 84666 w 6298071"/>
              <a:gd name="connsiteY35" fmla="*/ 2686756 h 2929467"/>
              <a:gd name="connsiteX36" fmla="*/ 111760 w 6298071"/>
              <a:gd name="connsiteY36" fmla="*/ 2165209 h 2929467"/>
              <a:gd name="connsiteX37" fmla="*/ 755226 w 6298071"/>
              <a:gd name="connsiteY37" fmla="*/ 1758809 h 2929467"/>
              <a:gd name="connsiteX38" fmla="*/ 1351280 w 6298071"/>
              <a:gd name="connsiteY38" fmla="*/ 1338862 h 2929467"/>
              <a:gd name="connsiteX39" fmla="*/ 1432560 w 6298071"/>
              <a:gd name="connsiteY39" fmla="*/ 918916 h 2929467"/>
              <a:gd name="connsiteX40" fmla="*/ 931333 w 6298071"/>
              <a:gd name="connsiteY40" fmla="*/ 526062 h 2929467"/>
              <a:gd name="connsiteX41" fmla="*/ 951653 w 6298071"/>
              <a:gd name="connsiteY41" fmla="*/ 126436 h 2929467"/>
              <a:gd name="connsiteX42" fmla="*/ 1270000 w 6298071"/>
              <a:gd name="connsiteY42" fmla="*/ 38382 h 2929467"/>
              <a:gd name="connsiteX43" fmla="*/ 1547706 w 6298071"/>
              <a:gd name="connsiteY43" fmla="*/ 79022 h 2929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298071" h="2929467">
                <a:moveTo>
                  <a:pt x="1547706" y="79022"/>
                </a:moveTo>
                <a:cubicBezTo>
                  <a:pt x="1608666" y="158044"/>
                  <a:pt x="1588347" y="313832"/>
                  <a:pt x="1635760" y="512516"/>
                </a:cubicBezTo>
                <a:cubicBezTo>
                  <a:pt x="1683173" y="711200"/>
                  <a:pt x="1698977" y="1134533"/>
                  <a:pt x="1832186" y="1271129"/>
                </a:cubicBezTo>
                <a:cubicBezTo>
                  <a:pt x="1965395" y="1407725"/>
                  <a:pt x="2234071" y="1300480"/>
                  <a:pt x="2435013" y="1332089"/>
                </a:cubicBezTo>
                <a:cubicBezTo>
                  <a:pt x="2635955" y="1363698"/>
                  <a:pt x="2877538" y="1487875"/>
                  <a:pt x="3037840" y="1460782"/>
                </a:cubicBezTo>
                <a:cubicBezTo>
                  <a:pt x="3198142" y="1433689"/>
                  <a:pt x="3272648" y="1238391"/>
                  <a:pt x="3396826" y="1169529"/>
                </a:cubicBezTo>
                <a:cubicBezTo>
                  <a:pt x="3521004" y="1100667"/>
                  <a:pt x="3715173" y="1131147"/>
                  <a:pt x="3782906" y="1047609"/>
                </a:cubicBezTo>
                <a:cubicBezTo>
                  <a:pt x="3850639" y="964071"/>
                  <a:pt x="3753555" y="777804"/>
                  <a:pt x="3803226" y="668302"/>
                </a:cubicBezTo>
                <a:cubicBezTo>
                  <a:pt x="3852897" y="558800"/>
                  <a:pt x="3982720" y="390596"/>
                  <a:pt x="4080933" y="390596"/>
                </a:cubicBezTo>
                <a:cubicBezTo>
                  <a:pt x="4179146" y="390596"/>
                  <a:pt x="4324773" y="580249"/>
                  <a:pt x="4392506" y="668302"/>
                </a:cubicBezTo>
                <a:cubicBezTo>
                  <a:pt x="4460239" y="756355"/>
                  <a:pt x="4352995" y="874889"/>
                  <a:pt x="4487333" y="918916"/>
                </a:cubicBezTo>
                <a:cubicBezTo>
                  <a:pt x="4621671" y="962943"/>
                  <a:pt x="4991946" y="1004711"/>
                  <a:pt x="5198533" y="932462"/>
                </a:cubicBezTo>
                <a:cubicBezTo>
                  <a:pt x="5405120" y="860213"/>
                  <a:pt x="5563164" y="572346"/>
                  <a:pt x="5726853" y="485422"/>
                </a:cubicBezTo>
                <a:cubicBezTo>
                  <a:pt x="5890542" y="398498"/>
                  <a:pt x="6089226" y="342054"/>
                  <a:pt x="6180666" y="410916"/>
                </a:cubicBezTo>
                <a:cubicBezTo>
                  <a:pt x="6272106" y="479778"/>
                  <a:pt x="6298071" y="784578"/>
                  <a:pt x="6275493" y="898596"/>
                </a:cubicBezTo>
                <a:cubicBezTo>
                  <a:pt x="6252915" y="1012614"/>
                  <a:pt x="6175022" y="1045351"/>
                  <a:pt x="6045200" y="1095022"/>
                </a:cubicBezTo>
                <a:cubicBezTo>
                  <a:pt x="5915378" y="1144693"/>
                  <a:pt x="5664765" y="1125502"/>
                  <a:pt x="5496560" y="1196622"/>
                </a:cubicBezTo>
                <a:cubicBezTo>
                  <a:pt x="5328355" y="1267742"/>
                  <a:pt x="5170311" y="1369342"/>
                  <a:pt x="5035973" y="1521742"/>
                </a:cubicBezTo>
                <a:cubicBezTo>
                  <a:pt x="4901635" y="1674142"/>
                  <a:pt x="4740204" y="1937173"/>
                  <a:pt x="4690533" y="2111022"/>
                </a:cubicBezTo>
                <a:cubicBezTo>
                  <a:pt x="4640862" y="2284871"/>
                  <a:pt x="4763911" y="2447432"/>
                  <a:pt x="4737946" y="2564836"/>
                </a:cubicBezTo>
                <a:cubicBezTo>
                  <a:pt x="4711982" y="2682241"/>
                  <a:pt x="4663439" y="2770293"/>
                  <a:pt x="4534746" y="2815449"/>
                </a:cubicBezTo>
                <a:cubicBezTo>
                  <a:pt x="4406053" y="2860605"/>
                  <a:pt x="4074159" y="2929467"/>
                  <a:pt x="3965786" y="2835769"/>
                </a:cubicBezTo>
                <a:cubicBezTo>
                  <a:pt x="3857413" y="2742071"/>
                  <a:pt x="3794195" y="2410177"/>
                  <a:pt x="3884506" y="2253262"/>
                </a:cubicBezTo>
                <a:cubicBezTo>
                  <a:pt x="3974817" y="2096347"/>
                  <a:pt x="4390249" y="2045547"/>
                  <a:pt x="4507653" y="1894276"/>
                </a:cubicBezTo>
                <a:cubicBezTo>
                  <a:pt x="4625058" y="1743005"/>
                  <a:pt x="4618284" y="1483361"/>
                  <a:pt x="4588933" y="1345636"/>
                </a:cubicBezTo>
                <a:cubicBezTo>
                  <a:pt x="4559582" y="1207911"/>
                  <a:pt x="4429759" y="1091636"/>
                  <a:pt x="4331546" y="1067929"/>
                </a:cubicBezTo>
                <a:cubicBezTo>
                  <a:pt x="4233333" y="1044222"/>
                  <a:pt x="4120444" y="1085992"/>
                  <a:pt x="3999653" y="1203396"/>
                </a:cubicBezTo>
                <a:cubicBezTo>
                  <a:pt x="3878862" y="1320800"/>
                  <a:pt x="3819031" y="1694463"/>
                  <a:pt x="3606800" y="1772356"/>
                </a:cubicBezTo>
                <a:cubicBezTo>
                  <a:pt x="3394569" y="1850249"/>
                  <a:pt x="2911404" y="1612054"/>
                  <a:pt x="2726266" y="1670756"/>
                </a:cubicBezTo>
                <a:cubicBezTo>
                  <a:pt x="2541128" y="1729458"/>
                  <a:pt x="2682240" y="1987974"/>
                  <a:pt x="2495973" y="2124569"/>
                </a:cubicBezTo>
                <a:cubicBezTo>
                  <a:pt x="2309706" y="2261165"/>
                  <a:pt x="1816382" y="2505005"/>
                  <a:pt x="1608666" y="2490329"/>
                </a:cubicBezTo>
                <a:cubicBezTo>
                  <a:pt x="1400950" y="2475653"/>
                  <a:pt x="1394178" y="2098605"/>
                  <a:pt x="1249680" y="2036516"/>
                </a:cubicBezTo>
                <a:cubicBezTo>
                  <a:pt x="1105182" y="1974427"/>
                  <a:pt x="845538" y="2022969"/>
                  <a:pt x="741680" y="2117796"/>
                </a:cubicBezTo>
                <a:cubicBezTo>
                  <a:pt x="637822" y="2212623"/>
                  <a:pt x="677333" y="2480169"/>
                  <a:pt x="626533" y="2605476"/>
                </a:cubicBezTo>
                <a:cubicBezTo>
                  <a:pt x="575733" y="2730783"/>
                  <a:pt x="527191" y="2856089"/>
                  <a:pt x="436880" y="2869636"/>
                </a:cubicBezTo>
                <a:cubicBezTo>
                  <a:pt x="346569" y="2883183"/>
                  <a:pt x="138853" y="2804161"/>
                  <a:pt x="84666" y="2686756"/>
                </a:cubicBezTo>
                <a:cubicBezTo>
                  <a:pt x="30479" y="2569352"/>
                  <a:pt x="0" y="2319867"/>
                  <a:pt x="111760" y="2165209"/>
                </a:cubicBezTo>
                <a:cubicBezTo>
                  <a:pt x="223520" y="2010551"/>
                  <a:pt x="548639" y="1896533"/>
                  <a:pt x="755226" y="1758809"/>
                </a:cubicBezTo>
                <a:cubicBezTo>
                  <a:pt x="961813" y="1621085"/>
                  <a:pt x="1238391" y="1478844"/>
                  <a:pt x="1351280" y="1338862"/>
                </a:cubicBezTo>
                <a:cubicBezTo>
                  <a:pt x="1464169" y="1198880"/>
                  <a:pt x="1502551" y="1054383"/>
                  <a:pt x="1432560" y="918916"/>
                </a:cubicBezTo>
                <a:cubicBezTo>
                  <a:pt x="1362569" y="783449"/>
                  <a:pt x="1011484" y="658142"/>
                  <a:pt x="931333" y="526062"/>
                </a:cubicBezTo>
                <a:cubicBezTo>
                  <a:pt x="851182" y="393982"/>
                  <a:pt x="895209" y="207716"/>
                  <a:pt x="951653" y="126436"/>
                </a:cubicBezTo>
                <a:cubicBezTo>
                  <a:pt x="1008098" y="45156"/>
                  <a:pt x="1169529" y="45155"/>
                  <a:pt x="1270000" y="38382"/>
                </a:cubicBezTo>
                <a:cubicBezTo>
                  <a:pt x="1370471" y="31609"/>
                  <a:pt x="1486746" y="0"/>
                  <a:pt x="1547706" y="79022"/>
                </a:cubicBezTo>
                <a:close/>
              </a:path>
            </a:pathLst>
          </a:custGeom>
          <a:solidFill>
            <a:srgbClr val="F4740A">
              <a:alpha val="27059"/>
            </a:srgb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l-GR"/>
          </a:p>
        </p:txBody>
      </p:sp>
      <p:sp>
        <p:nvSpPr>
          <p:cNvPr id="38" name="Rectangle 37"/>
          <p:cNvSpPr/>
          <p:nvPr/>
        </p:nvSpPr>
        <p:spPr>
          <a:xfrm>
            <a:off x="3895720" y="1247639"/>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55" name="Rectangle 54"/>
          <p:cNvSpPr/>
          <p:nvPr/>
        </p:nvSpPr>
        <p:spPr>
          <a:xfrm>
            <a:off x="6329610" y="1980508"/>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56" name="Rectangle 55"/>
          <p:cNvSpPr/>
          <p:nvPr/>
        </p:nvSpPr>
        <p:spPr>
          <a:xfrm>
            <a:off x="5415047" y="882643"/>
            <a:ext cx="492443" cy="461665"/>
          </a:xfrm>
          <a:prstGeom prst="rect">
            <a:avLst/>
          </a:prstGeom>
        </p:spPr>
        <p:txBody>
          <a:bodyPr wrap="none">
            <a:spAutoFit/>
          </a:bodyPr>
          <a:lstStyle/>
          <a:p>
            <a:r>
              <a:rPr lang="el-GR" sz="2400" dirty="0" smtClean="0">
                <a:solidFill>
                  <a:srgbClr val="FFC000"/>
                </a:solidFill>
                <a:sym typeface="Webdings"/>
              </a:rPr>
              <a:t></a:t>
            </a:r>
            <a:endParaRPr lang="el-GR" sz="2400" dirty="0">
              <a:solidFill>
                <a:srgbClr val="FFC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500" fill="hold"/>
                                        <p:tgtEl>
                                          <p:spTgt spid="57"/>
                                        </p:tgtEl>
                                        <p:attrNameLst>
                                          <p:attrName>ppt_w</p:attrName>
                                        </p:attrNameLst>
                                      </p:cBhvr>
                                      <p:tavLst>
                                        <p:tav tm="0">
                                          <p:val>
                                            <p:fltVal val="0"/>
                                          </p:val>
                                        </p:tav>
                                        <p:tav tm="100000">
                                          <p:val>
                                            <p:strVal val="#ppt_w"/>
                                          </p:val>
                                        </p:tav>
                                      </p:tavLst>
                                    </p:anim>
                                    <p:anim calcmode="lin" valueType="num">
                                      <p:cBhvr>
                                        <p:cTn id="8" dur="500" fill="hold"/>
                                        <p:tgtEl>
                                          <p:spTgt spid="5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879562"/>
            <a:ext cx="7992888" cy="3402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smtClean="0">
                <a:solidFill>
                  <a:schemeClr val="accent1"/>
                </a:solidFill>
                <a:sym typeface="Webdings"/>
              </a:rPr>
              <a:t></a:t>
            </a:r>
            <a:endParaRPr lang="el-GR" sz="2400" dirty="0">
              <a:solidFill>
                <a:schemeClr val="accent1"/>
              </a:solidFill>
            </a:endParaRPr>
          </a:p>
        </p:txBody>
      </p:sp>
      <p:sp>
        <p:nvSpPr>
          <p:cNvPr id="9" name="Rectangle 8"/>
          <p:cNvSpPr/>
          <p:nvPr/>
        </p:nvSpPr>
        <p:spPr>
          <a:xfrm>
            <a:off x="1475656" y="3455856"/>
            <a:ext cx="45576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0" name="Rectangle 9"/>
          <p:cNvSpPr/>
          <p:nvPr/>
        </p:nvSpPr>
        <p:spPr>
          <a:xfrm>
            <a:off x="2998302" y="2725016"/>
            <a:ext cx="512534"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1" name="Rectangle 10"/>
          <p:cNvSpPr/>
          <p:nvPr/>
        </p:nvSpPr>
        <p:spPr>
          <a:xfrm>
            <a:off x="5436954" y="3457884"/>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2" name="Rectangle 11"/>
          <p:cNvSpPr/>
          <p:nvPr/>
        </p:nvSpPr>
        <p:spPr>
          <a:xfrm>
            <a:off x="6962170" y="1628511"/>
            <a:ext cx="50910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3" name="Rectangle 12"/>
          <p:cNvSpPr/>
          <p:nvPr/>
        </p:nvSpPr>
        <p:spPr>
          <a:xfrm>
            <a:off x="5132929" y="1627557"/>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4" name="Rectangle 13"/>
          <p:cNvSpPr/>
          <p:nvPr/>
        </p:nvSpPr>
        <p:spPr>
          <a:xfrm>
            <a:off x="2389204" y="1260760"/>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5" name="Rectangle 14"/>
          <p:cNvSpPr/>
          <p:nvPr/>
        </p:nvSpPr>
        <p:spPr>
          <a:xfrm>
            <a:off x="4522376" y="2360029"/>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6" name="Rectangle 15"/>
          <p:cNvSpPr/>
          <p:nvPr/>
        </p:nvSpPr>
        <p:spPr>
          <a:xfrm>
            <a:off x="6352017" y="3089148"/>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20" name="TextBox 19"/>
          <p:cNvSpPr txBox="1"/>
          <p:nvPr/>
        </p:nvSpPr>
        <p:spPr>
          <a:xfrm>
            <a:off x="619845" y="339502"/>
            <a:ext cx="6415218" cy="338554"/>
          </a:xfrm>
          <a:prstGeom prst="rect">
            <a:avLst/>
          </a:prstGeom>
          <a:noFill/>
        </p:spPr>
        <p:txBody>
          <a:bodyPr wrap="none" rtlCol="0">
            <a:spAutoFit/>
          </a:bodyPr>
          <a:lstStyle/>
          <a:p>
            <a:pPr algn="ctr"/>
            <a:r>
              <a:rPr lang="bg-BG" sz="1600" b="1" dirty="0">
                <a:solidFill>
                  <a:schemeClr val="accent2"/>
                </a:solidFill>
              </a:rPr>
              <a:t>Деца,жертви на НПД, които са станали известни поне на една служба</a:t>
            </a:r>
            <a:endParaRPr lang="el-GR" sz="1600" b="1" dirty="0">
              <a:solidFill>
                <a:schemeClr val="accent2"/>
              </a:solidFill>
            </a:endParaRPr>
          </a:p>
        </p:txBody>
      </p:sp>
      <p:sp>
        <p:nvSpPr>
          <p:cNvPr id="21" name="Rectangle 20"/>
          <p:cNvSpPr/>
          <p:nvPr/>
        </p:nvSpPr>
        <p:spPr>
          <a:xfrm>
            <a:off x="2066122" y="4371950"/>
            <a:ext cx="1080120" cy="27003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400" dirty="0" smtClean="0"/>
              <a:t>HEALTH</a:t>
            </a:r>
            <a:endParaRPr lang="el-GR" sz="1400" dirty="0"/>
          </a:p>
        </p:txBody>
      </p:sp>
      <p:sp>
        <p:nvSpPr>
          <p:cNvPr id="22" name="Rectangle 21"/>
          <p:cNvSpPr/>
          <p:nvPr/>
        </p:nvSpPr>
        <p:spPr>
          <a:xfrm>
            <a:off x="3376668" y="4371950"/>
            <a:ext cx="1529174" cy="27003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bg-BG" sz="1200" dirty="0" smtClean="0"/>
              <a:t>ПСИХИЧНО ЗДРАВЕ</a:t>
            </a:r>
            <a:endParaRPr lang="el-GR" sz="1200" dirty="0"/>
          </a:p>
        </p:txBody>
      </p:sp>
      <p:sp>
        <p:nvSpPr>
          <p:cNvPr id="26" name="Rectangle 25"/>
          <p:cNvSpPr/>
          <p:nvPr/>
        </p:nvSpPr>
        <p:spPr>
          <a:xfrm>
            <a:off x="755576" y="4371950"/>
            <a:ext cx="1080120" cy="27003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smtClean="0"/>
              <a:t>EDUCATION</a:t>
            </a:r>
            <a:endParaRPr lang="el-GR" sz="1400" dirty="0"/>
          </a:p>
        </p:txBody>
      </p:sp>
      <p:sp>
        <p:nvSpPr>
          <p:cNvPr id="28" name="Rectangle 27"/>
          <p:cNvSpPr/>
          <p:nvPr/>
        </p:nvSpPr>
        <p:spPr>
          <a:xfrm>
            <a:off x="755576" y="4725483"/>
            <a:ext cx="5400600" cy="222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1400" dirty="0" smtClean="0"/>
              <a:t>ОБЩЕСТВЕН/ЧАСТЕН</a:t>
            </a:r>
            <a:endParaRPr lang="el-GR" sz="1400" dirty="0"/>
          </a:p>
        </p:txBody>
      </p:sp>
      <p:sp>
        <p:nvSpPr>
          <p:cNvPr id="29" name="Rectangle 28"/>
          <p:cNvSpPr/>
          <p:nvPr/>
        </p:nvSpPr>
        <p:spPr>
          <a:xfrm>
            <a:off x="6356960" y="4718109"/>
            <a:ext cx="2391504" cy="229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1400" dirty="0" smtClean="0"/>
              <a:t>ОБЩЕСТВЕН</a:t>
            </a:r>
            <a:endParaRPr lang="el-GR" sz="1400" dirty="0"/>
          </a:p>
        </p:txBody>
      </p:sp>
      <p:sp>
        <p:nvSpPr>
          <p:cNvPr id="30" name="Rectangle 29"/>
          <p:cNvSpPr/>
          <p:nvPr/>
        </p:nvSpPr>
        <p:spPr>
          <a:xfrm rot="16200000">
            <a:off x="-1325171" y="2330604"/>
            <a:ext cx="3402378" cy="482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1400" dirty="0"/>
              <a:t>Наблюдение на база на административни данни </a:t>
            </a:r>
            <a:endParaRPr lang="el-GR" sz="1400" dirty="0"/>
          </a:p>
        </p:txBody>
      </p:sp>
      <p:sp>
        <p:nvSpPr>
          <p:cNvPr id="39" name="Oval 38"/>
          <p:cNvSpPr/>
          <p:nvPr/>
        </p:nvSpPr>
        <p:spPr>
          <a:xfrm>
            <a:off x="1578621" y="357064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0" name="Oval 39"/>
          <p:cNvSpPr/>
          <p:nvPr/>
        </p:nvSpPr>
        <p:spPr>
          <a:xfrm>
            <a:off x="3102705" y="2833132"/>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1" name="Oval 40"/>
          <p:cNvSpPr/>
          <p:nvPr/>
        </p:nvSpPr>
        <p:spPr>
          <a:xfrm>
            <a:off x="5235971" y="1736989"/>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2" name="Oval 41"/>
          <p:cNvSpPr/>
          <p:nvPr/>
        </p:nvSpPr>
        <p:spPr>
          <a:xfrm>
            <a:off x="7065057" y="1741066"/>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3" name="Oval 42"/>
          <p:cNvSpPr/>
          <p:nvPr/>
        </p:nvSpPr>
        <p:spPr>
          <a:xfrm>
            <a:off x="5542836" y="3562938"/>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4" name="Oval 43"/>
          <p:cNvSpPr/>
          <p:nvPr/>
        </p:nvSpPr>
        <p:spPr>
          <a:xfrm>
            <a:off x="2490384" y="136939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5" name="Oval 44"/>
          <p:cNvSpPr/>
          <p:nvPr/>
        </p:nvSpPr>
        <p:spPr>
          <a:xfrm>
            <a:off x="4589428" y="2427734"/>
            <a:ext cx="316414" cy="324036"/>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6" name="Oval 45"/>
          <p:cNvSpPr/>
          <p:nvPr/>
        </p:nvSpPr>
        <p:spPr>
          <a:xfrm>
            <a:off x="6975033" y="1642033"/>
            <a:ext cx="432048" cy="44205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7" name="Oval 46"/>
          <p:cNvSpPr/>
          <p:nvPr/>
        </p:nvSpPr>
        <p:spPr>
          <a:xfrm>
            <a:off x="2994705" y="2720529"/>
            <a:ext cx="468000" cy="468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8" name="Oval 47"/>
          <p:cNvSpPr/>
          <p:nvPr/>
        </p:nvSpPr>
        <p:spPr>
          <a:xfrm>
            <a:off x="5172971" y="1669550"/>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49" name="Oval 48"/>
          <p:cNvSpPr/>
          <p:nvPr/>
        </p:nvSpPr>
        <p:spPr>
          <a:xfrm>
            <a:off x="2427384" y="1304184"/>
            <a:ext cx="378000" cy="37804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0" name="Oval 49"/>
          <p:cNvSpPr/>
          <p:nvPr/>
        </p:nvSpPr>
        <p:spPr>
          <a:xfrm>
            <a:off x="3039705" y="2769814"/>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1" name="Oval 50"/>
          <p:cNvSpPr/>
          <p:nvPr/>
        </p:nvSpPr>
        <p:spPr>
          <a:xfrm>
            <a:off x="2868665" y="2591365"/>
            <a:ext cx="720080" cy="720000"/>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l-GR"/>
          </a:p>
        </p:txBody>
      </p:sp>
      <p:sp>
        <p:nvSpPr>
          <p:cNvPr id="52" name="Oval 51"/>
          <p:cNvSpPr/>
          <p:nvPr/>
        </p:nvSpPr>
        <p:spPr>
          <a:xfrm>
            <a:off x="5447436" y="3459662"/>
            <a:ext cx="442800" cy="441573"/>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53" name="Oval 52"/>
          <p:cNvSpPr/>
          <p:nvPr/>
        </p:nvSpPr>
        <p:spPr>
          <a:xfrm>
            <a:off x="2805705" y="2528883"/>
            <a:ext cx="846000" cy="8460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54" name="Oval 53"/>
          <p:cNvSpPr/>
          <p:nvPr/>
        </p:nvSpPr>
        <p:spPr>
          <a:xfrm>
            <a:off x="2923719" y="2643758"/>
            <a:ext cx="609972" cy="60840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38" name="Down Arrow 37"/>
          <p:cNvSpPr/>
          <p:nvPr/>
        </p:nvSpPr>
        <p:spPr>
          <a:xfrm rot="19607152">
            <a:off x="5120649" y="3072046"/>
            <a:ext cx="504056" cy="432048"/>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55" name="Down Arrow 54"/>
          <p:cNvSpPr/>
          <p:nvPr/>
        </p:nvSpPr>
        <p:spPr>
          <a:xfrm rot="19607152">
            <a:off x="2528361" y="2135942"/>
            <a:ext cx="504056" cy="432048"/>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l-GR"/>
          </a:p>
        </p:txBody>
      </p:sp>
      <p:sp>
        <p:nvSpPr>
          <p:cNvPr id="56" name="Down Arrow 55"/>
          <p:cNvSpPr/>
          <p:nvPr/>
        </p:nvSpPr>
        <p:spPr>
          <a:xfrm>
            <a:off x="3059832" y="2013688"/>
            <a:ext cx="504056" cy="432048"/>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58" name="Oval 57"/>
          <p:cNvSpPr/>
          <p:nvPr/>
        </p:nvSpPr>
        <p:spPr>
          <a:xfrm>
            <a:off x="1403648" y="3417844"/>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59" name="Oval 58"/>
          <p:cNvSpPr/>
          <p:nvPr/>
        </p:nvSpPr>
        <p:spPr>
          <a:xfrm>
            <a:off x="2339752" y="1203598"/>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0" name="Oval 59"/>
          <p:cNvSpPr/>
          <p:nvPr/>
        </p:nvSpPr>
        <p:spPr>
          <a:xfrm>
            <a:off x="6921172" y="1588057"/>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1" name="Oval 60"/>
          <p:cNvSpPr/>
          <p:nvPr/>
        </p:nvSpPr>
        <p:spPr>
          <a:xfrm>
            <a:off x="5098574" y="1608554"/>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2" name="Oval 61"/>
          <p:cNvSpPr/>
          <p:nvPr/>
        </p:nvSpPr>
        <p:spPr>
          <a:xfrm>
            <a:off x="4477594" y="2301780"/>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3" name="Oval 62"/>
          <p:cNvSpPr/>
          <p:nvPr/>
        </p:nvSpPr>
        <p:spPr>
          <a:xfrm>
            <a:off x="6304470" y="3026256"/>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57" name="Rectangle 56"/>
          <p:cNvSpPr/>
          <p:nvPr/>
        </p:nvSpPr>
        <p:spPr>
          <a:xfrm>
            <a:off x="3895720" y="1247639"/>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64" name="Rectangle 63"/>
          <p:cNvSpPr/>
          <p:nvPr/>
        </p:nvSpPr>
        <p:spPr>
          <a:xfrm>
            <a:off x="6329610" y="1980508"/>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65" name="Rectangle 64"/>
          <p:cNvSpPr/>
          <p:nvPr/>
        </p:nvSpPr>
        <p:spPr>
          <a:xfrm>
            <a:off x="5415047" y="882643"/>
            <a:ext cx="492443" cy="461665"/>
          </a:xfrm>
          <a:prstGeom prst="rect">
            <a:avLst/>
          </a:prstGeom>
        </p:spPr>
        <p:txBody>
          <a:bodyPr wrap="none">
            <a:spAutoFit/>
          </a:bodyPr>
          <a:lstStyle/>
          <a:p>
            <a:r>
              <a:rPr lang="el-GR" sz="2400" dirty="0" smtClean="0">
                <a:solidFill>
                  <a:srgbClr val="FFC000"/>
                </a:solidFill>
                <a:sym typeface="Webdings"/>
              </a:rPr>
              <a:t></a:t>
            </a:r>
            <a:endParaRPr lang="el-GR" sz="2400" dirty="0">
              <a:solidFill>
                <a:srgbClr val="FFC000"/>
              </a:solidFill>
            </a:endParaRPr>
          </a:p>
        </p:txBody>
      </p:sp>
      <p:sp>
        <p:nvSpPr>
          <p:cNvPr id="66" name="Rectangle 65"/>
          <p:cNvSpPr/>
          <p:nvPr/>
        </p:nvSpPr>
        <p:spPr>
          <a:xfrm>
            <a:off x="636566" y="4371950"/>
            <a:ext cx="1275452" cy="27003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bg-BG" sz="1200" dirty="0" smtClean="0"/>
              <a:t>ОБРАЗОВАНИЕ</a:t>
            </a:r>
            <a:endParaRPr lang="el-GR" sz="1200" dirty="0"/>
          </a:p>
        </p:txBody>
      </p:sp>
      <p:sp>
        <p:nvSpPr>
          <p:cNvPr id="67" name="Rectangle 66"/>
          <p:cNvSpPr/>
          <p:nvPr/>
        </p:nvSpPr>
        <p:spPr>
          <a:xfrm>
            <a:off x="1931423" y="4371950"/>
            <a:ext cx="1423282" cy="27003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bg-BG" sz="1200" dirty="0" smtClean="0"/>
              <a:t>ЗДРАВЕОПАЗВАНЕ</a:t>
            </a:r>
            <a:endParaRPr lang="el-GR" sz="1200" dirty="0"/>
          </a:p>
        </p:txBody>
      </p:sp>
      <p:sp>
        <p:nvSpPr>
          <p:cNvPr id="69" name="Rectangle 68"/>
          <p:cNvSpPr/>
          <p:nvPr/>
        </p:nvSpPr>
        <p:spPr>
          <a:xfrm>
            <a:off x="5172971" y="4389335"/>
            <a:ext cx="1080120" cy="27003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bg-BG" sz="1200" dirty="0" smtClean="0"/>
              <a:t>СОЦИАЛНИ СЛУЖБИ</a:t>
            </a:r>
            <a:endParaRPr lang="el-GR" sz="1400" dirty="0"/>
          </a:p>
        </p:txBody>
      </p:sp>
      <p:sp>
        <p:nvSpPr>
          <p:cNvPr id="70" name="Rectangle 69"/>
          <p:cNvSpPr/>
          <p:nvPr/>
        </p:nvSpPr>
        <p:spPr>
          <a:xfrm>
            <a:off x="6357527" y="4371950"/>
            <a:ext cx="1080120" cy="27003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bg-BG" sz="1200" dirty="0" smtClean="0"/>
              <a:t>ПРАВОСЪДИЕ</a:t>
            </a:r>
            <a:endParaRPr lang="el-GR" sz="1200" dirty="0"/>
          </a:p>
        </p:txBody>
      </p:sp>
      <p:sp>
        <p:nvSpPr>
          <p:cNvPr id="71" name="Rectangle 70"/>
          <p:cNvSpPr/>
          <p:nvPr/>
        </p:nvSpPr>
        <p:spPr>
          <a:xfrm>
            <a:off x="7680870" y="4324300"/>
            <a:ext cx="1080120"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bg-BG" sz="1200" dirty="0" smtClean="0"/>
              <a:t>ПОЛИЦИЯ</a:t>
            </a:r>
            <a:endParaRPr lang="el-GR"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0-#ppt_w/2"/>
                                          </p:val>
                                        </p:tav>
                                        <p:tav tm="100000">
                                          <p:val>
                                            <p:strVal val="#ppt_x"/>
                                          </p:val>
                                        </p:tav>
                                      </p:tavLst>
                                    </p:anim>
                                    <p:anim calcmode="lin" valueType="num">
                                      <p:cBhvr additive="base">
                                        <p:cTn id="8" dur="500" fill="hold"/>
                                        <p:tgtEl>
                                          <p:spTgt spid="55"/>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500" fill="hold"/>
                                        <p:tgtEl>
                                          <p:spTgt spid="56"/>
                                        </p:tgtEl>
                                        <p:attrNameLst>
                                          <p:attrName>ppt_x</p:attrName>
                                        </p:attrNameLst>
                                      </p:cBhvr>
                                      <p:tavLst>
                                        <p:tav tm="0">
                                          <p:val>
                                            <p:strVal val="0-#ppt_w/2"/>
                                          </p:val>
                                        </p:tav>
                                        <p:tav tm="100000">
                                          <p:val>
                                            <p:strVal val="#ppt_x"/>
                                          </p:val>
                                        </p:tav>
                                      </p:tavLst>
                                    </p:anim>
                                    <p:anim calcmode="lin" valueType="num">
                                      <p:cBhvr additive="base">
                                        <p:cTn id="12" dur="500" fill="hold"/>
                                        <p:tgtEl>
                                          <p:spTgt spid="56"/>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0-#ppt_w/2"/>
                                          </p:val>
                                        </p:tav>
                                        <p:tav tm="100000">
                                          <p:val>
                                            <p:strVal val="#ppt_x"/>
                                          </p:val>
                                        </p:tav>
                                      </p:tavLst>
                                    </p:anim>
                                    <p:anim calcmode="lin" valueType="num">
                                      <p:cBhvr additive="base">
                                        <p:cTn id="16" dur="500" fill="hold"/>
                                        <p:tgtEl>
                                          <p:spTgt spid="38"/>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63"/>
                                        </p:tgtEl>
                                        <p:attrNameLst>
                                          <p:attrName>style.visibility</p:attrName>
                                        </p:attrNameLst>
                                      </p:cBhvr>
                                      <p:to>
                                        <p:strVal val="visible"/>
                                      </p:to>
                                    </p:set>
                                    <p:animEffect transition="in" filter="dissolve">
                                      <p:cBhvr>
                                        <p:cTn id="21" dur="500"/>
                                        <p:tgtEl>
                                          <p:spTgt spid="63"/>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dissolve">
                                      <p:cBhvr>
                                        <p:cTn id="24" dur="500"/>
                                        <p:tgtEl>
                                          <p:spTgt spid="60"/>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dissolve">
                                      <p:cBhvr>
                                        <p:cTn id="27" dur="500"/>
                                        <p:tgtEl>
                                          <p:spTgt spid="62"/>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61"/>
                                        </p:tgtEl>
                                        <p:attrNameLst>
                                          <p:attrName>style.visibility</p:attrName>
                                        </p:attrNameLst>
                                      </p:cBhvr>
                                      <p:to>
                                        <p:strVal val="visible"/>
                                      </p:to>
                                    </p:set>
                                    <p:animEffect transition="in" filter="dissolve">
                                      <p:cBhvr>
                                        <p:cTn id="30" dur="500"/>
                                        <p:tgtEl>
                                          <p:spTgt spid="61"/>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59"/>
                                        </p:tgtEl>
                                        <p:attrNameLst>
                                          <p:attrName>style.visibility</p:attrName>
                                        </p:attrNameLst>
                                      </p:cBhvr>
                                      <p:to>
                                        <p:strVal val="visible"/>
                                      </p:to>
                                    </p:set>
                                    <p:animEffect transition="in" filter="dissolve">
                                      <p:cBhvr>
                                        <p:cTn id="33" dur="500"/>
                                        <p:tgtEl>
                                          <p:spTgt spid="59"/>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58"/>
                                        </p:tgtEl>
                                        <p:attrNameLst>
                                          <p:attrName>style.visibility</p:attrName>
                                        </p:attrNameLst>
                                      </p:cBhvr>
                                      <p:to>
                                        <p:strVal val="visible"/>
                                      </p:to>
                                    </p:set>
                                    <p:animEffect transition="in" filter="dissolve">
                                      <p:cBhvr>
                                        <p:cTn id="3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55" grpId="0" animBg="1"/>
      <p:bldP spid="56" grpId="0" animBg="1"/>
      <p:bldP spid="58" grpId="0" animBg="1"/>
      <p:bldP spid="59" grpId="0" animBg="1"/>
      <p:bldP spid="60" grpId="0" animBg="1"/>
      <p:bldP spid="61" grpId="0" animBg="1"/>
      <p:bldP spid="62" grpId="0" animBg="1"/>
      <p:bldP spid="6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879562"/>
            <a:ext cx="7992888" cy="3402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smtClean="0">
                <a:solidFill>
                  <a:schemeClr val="accent1"/>
                </a:solidFill>
                <a:sym typeface="Webdings"/>
              </a:rPr>
              <a:t></a:t>
            </a:r>
            <a:endParaRPr lang="el-GR" sz="2400" dirty="0">
              <a:solidFill>
                <a:schemeClr val="accent1"/>
              </a:solidFill>
            </a:endParaRPr>
          </a:p>
        </p:txBody>
      </p:sp>
      <p:sp>
        <p:nvSpPr>
          <p:cNvPr id="9" name="Rectangle 8"/>
          <p:cNvSpPr/>
          <p:nvPr/>
        </p:nvSpPr>
        <p:spPr>
          <a:xfrm>
            <a:off x="1475656" y="3455856"/>
            <a:ext cx="45576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0" name="Rectangle 9"/>
          <p:cNvSpPr/>
          <p:nvPr/>
        </p:nvSpPr>
        <p:spPr>
          <a:xfrm>
            <a:off x="2998302" y="2725016"/>
            <a:ext cx="512534"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1" name="Rectangle 10"/>
          <p:cNvSpPr/>
          <p:nvPr/>
        </p:nvSpPr>
        <p:spPr>
          <a:xfrm>
            <a:off x="5436954" y="3457884"/>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2" name="Rectangle 11"/>
          <p:cNvSpPr/>
          <p:nvPr/>
        </p:nvSpPr>
        <p:spPr>
          <a:xfrm>
            <a:off x="6962170" y="1628511"/>
            <a:ext cx="50910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3" name="Rectangle 12"/>
          <p:cNvSpPr/>
          <p:nvPr/>
        </p:nvSpPr>
        <p:spPr>
          <a:xfrm>
            <a:off x="5132929" y="1627557"/>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4" name="Rectangle 13"/>
          <p:cNvSpPr/>
          <p:nvPr/>
        </p:nvSpPr>
        <p:spPr>
          <a:xfrm>
            <a:off x="2389204" y="1260760"/>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5" name="Rectangle 14"/>
          <p:cNvSpPr/>
          <p:nvPr/>
        </p:nvSpPr>
        <p:spPr>
          <a:xfrm>
            <a:off x="4522376" y="2360029"/>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6" name="Rectangle 15"/>
          <p:cNvSpPr/>
          <p:nvPr/>
        </p:nvSpPr>
        <p:spPr>
          <a:xfrm>
            <a:off x="6352017" y="3089148"/>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20" name="TextBox 19"/>
          <p:cNvSpPr txBox="1"/>
          <p:nvPr/>
        </p:nvSpPr>
        <p:spPr>
          <a:xfrm>
            <a:off x="619845" y="339502"/>
            <a:ext cx="6415218" cy="338554"/>
          </a:xfrm>
          <a:prstGeom prst="rect">
            <a:avLst/>
          </a:prstGeom>
          <a:noFill/>
        </p:spPr>
        <p:txBody>
          <a:bodyPr wrap="none" rtlCol="0">
            <a:spAutoFit/>
          </a:bodyPr>
          <a:lstStyle/>
          <a:p>
            <a:pPr algn="ctr"/>
            <a:r>
              <a:rPr lang="bg-BG" sz="1600" b="1" dirty="0">
                <a:solidFill>
                  <a:schemeClr val="accent2"/>
                </a:solidFill>
              </a:rPr>
              <a:t>Деца,жертви на НПД, които са станали известни поне на една служба</a:t>
            </a:r>
            <a:endParaRPr lang="el-GR" sz="1600" b="1" dirty="0">
              <a:solidFill>
                <a:schemeClr val="accent2"/>
              </a:solidFill>
            </a:endParaRPr>
          </a:p>
        </p:txBody>
      </p:sp>
      <p:sp>
        <p:nvSpPr>
          <p:cNvPr id="21" name="Rectangle 20"/>
          <p:cNvSpPr/>
          <p:nvPr/>
        </p:nvSpPr>
        <p:spPr>
          <a:xfrm>
            <a:off x="2066122" y="4371950"/>
            <a:ext cx="1080120" cy="27003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400" dirty="0" smtClean="0"/>
              <a:t>HEALTH</a:t>
            </a:r>
            <a:endParaRPr lang="el-GR" sz="1400" dirty="0"/>
          </a:p>
        </p:txBody>
      </p:sp>
      <p:sp>
        <p:nvSpPr>
          <p:cNvPr id="22" name="Rectangle 21"/>
          <p:cNvSpPr/>
          <p:nvPr/>
        </p:nvSpPr>
        <p:spPr>
          <a:xfrm>
            <a:off x="3376667" y="4371950"/>
            <a:ext cx="1638151" cy="27003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bg-BG" sz="1200" dirty="0" smtClean="0"/>
              <a:t>ПСИХИЧНО ЗДРАВЕ</a:t>
            </a:r>
            <a:endParaRPr lang="el-GR" sz="1200" dirty="0"/>
          </a:p>
        </p:txBody>
      </p:sp>
      <p:sp>
        <p:nvSpPr>
          <p:cNvPr id="26" name="Rectangle 25"/>
          <p:cNvSpPr/>
          <p:nvPr/>
        </p:nvSpPr>
        <p:spPr>
          <a:xfrm>
            <a:off x="755576" y="4371950"/>
            <a:ext cx="1080120" cy="27003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smtClean="0"/>
              <a:t>EDUCATION</a:t>
            </a:r>
            <a:endParaRPr lang="el-GR" sz="1400" dirty="0"/>
          </a:p>
        </p:txBody>
      </p:sp>
      <p:sp>
        <p:nvSpPr>
          <p:cNvPr id="28" name="Rectangle 27"/>
          <p:cNvSpPr/>
          <p:nvPr/>
        </p:nvSpPr>
        <p:spPr>
          <a:xfrm>
            <a:off x="755576" y="4725483"/>
            <a:ext cx="5400600" cy="222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1400" dirty="0" smtClean="0"/>
              <a:t>ОБЩЕСТВЕН/ЧАСТЕН</a:t>
            </a:r>
            <a:endParaRPr lang="el-GR" sz="1400" dirty="0"/>
          </a:p>
        </p:txBody>
      </p:sp>
      <p:sp>
        <p:nvSpPr>
          <p:cNvPr id="29" name="Rectangle 28"/>
          <p:cNvSpPr/>
          <p:nvPr/>
        </p:nvSpPr>
        <p:spPr>
          <a:xfrm>
            <a:off x="6321945" y="4725483"/>
            <a:ext cx="2391504" cy="229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1400" dirty="0" smtClean="0"/>
              <a:t>ОБЩЕСТВЕН</a:t>
            </a:r>
            <a:endParaRPr lang="el-GR" sz="1400" dirty="0"/>
          </a:p>
        </p:txBody>
      </p:sp>
      <p:sp>
        <p:nvSpPr>
          <p:cNvPr id="30" name="Rectangle 29"/>
          <p:cNvSpPr/>
          <p:nvPr/>
        </p:nvSpPr>
        <p:spPr>
          <a:xfrm rot="16200000">
            <a:off x="-1221019" y="2402582"/>
            <a:ext cx="3402378" cy="482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1400" dirty="0"/>
              <a:t>Наблюдение на база на административни данни </a:t>
            </a:r>
            <a:endParaRPr lang="el-GR" sz="1400" dirty="0"/>
          </a:p>
        </p:txBody>
      </p:sp>
      <p:sp>
        <p:nvSpPr>
          <p:cNvPr id="39" name="Oval 38"/>
          <p:cNvSpPr/>
          <p:nvPr/>
        </p:nvSpPr>
        <p:spPr>
          <a:xfrm>
            <a:off x="1578621" y="357064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0" name="Oval 39"/>
          <p:cNvSpPr/>
          <p:nvPr/>
        </p:nvSpPr>
        <p:spPr>
          <a:xfrm>
            <a:off x="3102705" y="2833132"/>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1" name="Oval 40"/>
          <p:cNvSpPr/>
          <p:nvPr/>
        </p:nvSpPr>
        <p:spPr>
          <a:xfrm>
            <a:off x="5235971" y="1736989"/>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2" name="Oval 41"/>
          <p:cNvSpPr/>
          <p:nvPr/>
        </p:nvSpPr>
        <p:spPr>
          <a:xfrm>
            <a:off x="7065057" y="1741066"/>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3" name="Oval 42"/>
          <p:cNvSpPr/>
          <p:nvPr/>
        </p:nvSpPr>
        <p:spPr>
          <a:xfrm>
            <a:off x="5542836" y="3562938"/>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4" name="Oval 43"/>
          <p:cNvSpPr/>
          <p:nvPr/>
        </p:nvSpPr>
        <p:spPr>
          <a:xfrm>
            <a:off x="2490384" y="136939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5" name="Oval 44"/>
          <p:cNvSpPr/>
          <p:nvPr/>
        </p:nvSpPr>
        <p:spPr>
          <a:xfrm>
            <a:off x="4589428" y="2427734"/>
            <a:ext cx="316414" cy="324036"/>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6" name="Oval 45"/>
          <p:cNvSpPr/>
          <p:nvPr/>
        </p:nvSpPr>
        <p:spPr>
          <a:xfrm>
            <a:off x="6975033" y="1642033"/>
            <a:ext cx="432048" cy="44205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7" name="Oval 46"/>
          <p:cNvSpPr/>
          <p:nvPr/>
        </p:nvSpPr>
        <p:spPr>
          <a:xfrm>
            <a:off x="2994705" y="2720529"/>
            <a:ext cx="468000" cy="468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8" name="Oval 47"/>
          <p:cNvSpPr/>
          <p:nvPr/>
        </p:nvSpPr>
        <p:spPr>
          <a:xfrm>
            <a:off x="5172971" y="1669550"/>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49" name="Oval 48"/>
          <p:cNvSpPr/>
          <p:nvPr/>
        </p:nvSpPr>
        <p:spPr>
          <a:xfrm>
            <a:off x="2427384" y="1304184"/>
            <a:ext cx="378000" cy="37804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0" name="Oval 49"/>
          <p:cNvSpPr/>
          <p:nvPr/>
        </p:nvSpPr>
        <p:spPr>
          <a:xfrm>
            <a:off x="3039705" y="2769814"/>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1" name="Oval 50"/>
          <p:cNvSpPr/>
          <p:nvPr/>
        </p:nvSpPr>
        <p:spPr>
          <a:xfrm>
            <a:off x="2868665" y="2591365"/>
            <a:ext cx="720080" cy="720000"/>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l-GR"/>
          </a:p>
        </p:txBody>
      </p:sp>
      <p:sp>
        <p:nvSpPr>
          <p:cNvPr id="52" name="Oval 51"/>
          <p:cNvSpPr/>
          <p:nvPr/>
        </p:nvSpPr>
        <p:spPr>
          <a:xfrm>
            <a:off x="5447436" y="3459662"/>
            <a:ext cx="442800" cy="441573"/>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53" name="Oval 52"/>
          <p:cNvSpPr/>
          <p:nvPr/>
        </p:nvSpPr>
        <p:spPr>
          <a:xfrm>
            <a:off x="2805705" y="2528883"/>
            <a:ext cx="846000" cy="8460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54" name="Oval 53"/>
          <p:cNvSpPr/>
          <p:nvPr/>
        </p:nvSpPr>
        <p:spPr>
          <a:xfrm>
            <a:off x="2923719" y="2643758"/>
            <a:ext cx="609972" cy="60840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58" name="Oval 57"/>
          <p:cNvSpPr/>
          <p:nvPr/>
        </p:nvSpPr>
        <p:spPr>
          <a:xfrm>
            <a:off x="1403648" y="3417844"/>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59" name="Oval 58"/>
          <p:cNvSpPr/>
          <p:nvPr/>
        </p:nvSpPr>
        <p:spPr>
          <a:xfrm>
            <a:off x="2339752" y="1203598"/>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0" name="Oval 59"/>
          <p:cNvSpPr/>
          <p:nvPr/>
        </p:nvSpPr>
        <p:spPr>
          <a:xfrm>
            <a:off x="6921172" y="1588057"/>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1" name="Oval 60"/>
          <p:cNvSpPr/>
          <p:nvPr/>
        </p:nvSpPr>
        <p:spPr>
          <a:xfrm>
            <a:off x="5098574" y="1608554"/>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2" name="Oval 61"/>
          <p:cNvSpPr/>
          <p:nvPr/>
        </p:nvSpPr>
        <p:spPr>
          <a:xfrm>
            <a:off x="4477594" y="2301780"/>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3" name="Oval 62"/>
          <p:cNvSpPr/>
          <p:nvPr/>
        </p:nvSpPr>
        <p:spPr>
          <a:xfrm>
            <a:off x="6304470" y="3026256"/>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57" name="Down Arrow 56"/>
          <p:cNvSpPr/>
          <p:nvPr/>
        </p:nvSpPr>
        <p:spPr>
          <a:xfrm rot="19607152">
            <a:off x="2622634" y="2170456"/>
            <a:ext cx="504056" cy="432048"/>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64" name="Down Arrow 63"/>
          <p:cNvSpPr/>
          <p:nvPr/>
        </p:nvSpPr>
        <p:spPr>
          <a:xfrm rot="19607152">
            <a:off x="1254482" y="3250575"/>
            <a:ext cx="504056" cy="432048"/>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65" name="Down Arrow 64"/>
          <p:cNvSpPr/>
          <p:nvPr/>
        </p:nvSpPr>
        <p:spPr>
          <a:xfrm rot="19607152">
            <a:off x="6737389" y="1378367"/>
            <a:ext cx="504056" cy="432048"/>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66" name="Down Arrow 65"/>
          <p:cNvSpPr/>
          <p:nvPr/>
        </p:nvSpPr>
        <p:spPr>
          <a:xfrm rot="19607152">
            <a:off x="5142914" y="3106560"/>
            <a:ext cx="504056" cy="432048"/>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67" name="Down Arrow 66"/>
          <p:cNvSpPr/>
          <p:nvPr/>
        </p:nvSpPr>
        <p:spPr>
          <a:xfrm rot="19607152">
            <a:off x="2128878" y="1018327"/>
            <a:ext cx="504056" cy="432048"/>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68" name="Down Arrow 67"/>
          <p:cNvSpPr/>
          <p:nvPr/>
        </p:nvSpPr>
        <p:spPr>
          <a:xfrm rot="19607152">
            <a:off x="4217108" y="2026438"/>
            <a:ext cx="504056" cy="432048"/>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69" name="Down Arrow 68"/>
          <p:cNvSpPr/>
          <p:nvPr/>
        </p:nvSpPr>
        <p:spPr>
          <a:xfrm rot="19607152">
            <a:off x="4937189" y="1378368"/>
            <a:ext cx="504056" cy="432048"/>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55" name="Rectangle 54"/>
          <p:cNvSpPr/>
          <p:nvPr/>
        </p:nvSpPr>
        <p:spPr>
          <a:xfrm>
            <a:off x="3895720" y="1247639"/>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56" name="Rectangle 55"/>
          <p:cNvSpPr/>
          <p:nvPr/>
        </p:nvSpPr>
        <p:spPr>
          <a:xfrm>
            <a:off x="6329610" y="1980508"/>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70" name="Rectangle 69"/>
          <p:cNvSpPr/>
          <p:nvPr/>
        </p:nvSpPr>
        <p:spPr>
          <a:xfrm>
            <a:off x="5415047" y="882643"/>
            <a:ext cx="492443" cy="461665"/>
          </a:xfrm>
          <a:prstGeom prst="rect">
            <a:avLst/>
          </a:prstGeom>
        </p:spPr>
        <p:txBody>
          <a:bodyPr wrap="none">
            <a:spAutoFit/>
          </a:bodyPr>
          <a:lstStyle/>
          <a:p>
            <a:r>
              <a:rPr lang="el-GR" sz="2400" dirty="0" smtClean="0">
                <a:solidFill>
                  <a:srgbClr val="FFC000"/>
                </a:solidFill>
                <a:sym typeface="Webdings"/>
              </a:rPr>
              <a:t></a:t>
            </a:r>
            <a:endParaRPr lang="el-GR" sz="2400" dirty="0">
              <a:solidFill>
                <a:srgbClr val="FFC000"/>
              </a:solidFill>
            </a:endParaRPr>
          </a:p>
        </p:txBody>
      </p:sp>
      <p:sp>
        <p:nvSpPr>
          <p:cNvPr id="71" name="Rectangle 70"/>
          <p:cNvSpPr/>
          <p:nvPr/>
        </p:nvSpPr>
        <p:spPr>
          <a:xfrm>
            <a:off x="636566" y="4371950"/>
            <a:ext cx="1275452" cy="27003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bg-BG" sz="1200" dirty="0" smtClean="0"/>
              <a:t>ОБРАЗОВАНИЕ</a:t>
            </a:r>
            <a:endParaRPr lang="el-GR" sz="1200" dirty="0"/>
          </a:p>
        </p:txBody>
      </p:sp>
      <p:sp>
        <p:nvSpPr>
          <p:cNvPr id="72" name="Rectangle 71"/>
          <p:cNvSpPr/>
          <p:nvPr/>
        </p:nvSpPr>
        <p:spPr>
          <a:xfrm>
            <a:off x="1931423" y="4371950"/>
            <a:ext cx="1423282" cy="27003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bg-BG" sz="1200" dirty="0" smtClean="0"/>
              <a:t>ЗДРАВЕОПАЗВАНЕ</a:t>
            </a:r>
            <a:endParaRPr lang="el-GR" sz="1200" dirty="0"/>
          </a:p>
        </p:txBody>
      </p:sp>
      <p:sp>
        <p:nvSpPr>
          <p:cNvPr id="73" name="Rectangle 72"/>
          <p:cNvSpPr/>
          <p:nvPr/>
        </p:nvSpPr>
        <p:spPr>
          <a:xfrm>
            <a:off x="5172971" y="4371950"/>
            <a:ext cx="1080120" cy="27003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bg-BG" sz="1200" dirty="0" smtClean="0"/>
              <a:t>СОЦИАЛНИ СЛУЖБИ</a:t>
            </a:r>
            <a:endParaRPr lang="el-GR" sz="1400" dirty="0"/>
          </a:p>
        </p:txBody>
      </p:sp>
      <p:sp>
        <p:nvSpPr>
          <p:cNvPr id="74" name="Rectangle 73"/>
          <p:cNvSpPr/>
          <p:nvPr/>
        </p:nvSpPr>
        <p:spPr>
          <a:xfrm>
            <a:off x="6391156" y="4351210"/>
            <a:ext cx="1080120" cy="27003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bg-BG" sz="1200" dirty="0" smtClean="0"/>
              <a:t>ПРАВОСЪДИЕ</a:t>
            </a:r>
            <a:endParaRPr lang="el-GR" sz="1200" dirty="0"/>
          </a:p>
        </p:txBody>
      </p:sp>
      <p:sp>
        <p:nvSpPr>
          <p:cNvPr id="75" name="Rectangle 74"/>
          <p:cNvSpPr/>
          <p:nvPr/>
        </p:nvSpPr>
        <p:spPr>
          <a:xfrm>
            <a:off x="7668294" y="4371950"/>
            <a:ext cx="1080120"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bg-BG" sz="1200" dirty="0" smtClean="0"/>
              <a:t>ПОЛИЦИЯ</a:t>
            </a:r>
            <a:endParaRPr lang="el-GR"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500" fill="hold"/>
                                        <p:tgtEl>
                                          <p:spTgt spid="66"/>
                                        </p:tgtEl>
                                        <p:attrNameLst>
                                          <p:attrName>ppt_x</p:attrName>
                                        </p:attrNameLst>
                                      </p:cBhvr>
                                      <p:tavLst>
                                        <p:tav tm="0">
                                          <p:val>
                                            <p:strVal val="0-#ppt_w/2"/>
                                          </p:val>
                                        </p:tav>
                                        <p:tav tm="100000">
                                          <p:val>
                                            <p:strVal val="#ppt_x"/>
                                          </p:val>
                                        </p:tav>
                                      </p:tavLst>
                                    </p:anim>
                                    <p:anim calcmode="lin" valueType="num">
                                      <p:cBhvr additive="base">
                                        <p:cTn id="8" dur="500" fill="hold"/>
                                        <p:tgtEl>
                                          <p:spTgt spid="66"/>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500" fill="hold"/>
                                        <p:tgtEl>
                                          <p:spTgt spid="68"/>
                                        </p:tgtEl>
                                        <p:attrNameLst>
                                          <p:attrName>ppt_x</p:attrName>
                                        </p:attrNameLst>
                                      </p:cBhvr>
                                      <p:tavLst>
                                        <p:tav tm="0">
                                          <p:val>
                                            <p:strVal val="0-#ppt_w/2"/>
                                          </p:val>
                                        </p:tav>
                                        <p:tav tm="100000">
                                          <p:val>
                                            <p:strVal val="#ppt_x"/>
                                          </p:val>
                                        </p:tav>
                                      </p:tavLst>
                                    </p:anim>
                                    <p:anim calcmode="lin" valueType="num">
                                      <p:cBhvr additive="base">
                                        <p:cTn id="12" dur="500" fill="hold"/>
                                        <p:tgtEl>
                                          <p:spTgt spid="68"/>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69"/>
                                        </p:tgtEl>
                                        <p:attrNameLst>
                                          <p:attrName>style.visibility</p:attrName>
                                        </p:attrNameLst>
                                      </p:cBhvr>
                                      <p:to>
                                        <p:strVal val="visible"/>
                                      </p:to>
                                    </p:set>
                                    <p:anim calcmode="lin" valueType="num">
                                      <p:cBhvr additive="base">
                                        <p:cTn id="15" dur="500" fill="hold"/>
                                        <p:tgtEl>
                                          <p:spTgt spid="69"/>
                                        </p:tgtEl>
                                        <p:attrNameLst>
                                          <p:attrName>ppt_x</p:attrName>
                                        </p:attrNameLst>
                                      </p:cBhvr>
                                      <p:tavLst>
                                        <p:tav tm="0">
                                          <p:val>
                                            <p:strVal val="0-#ppt_w/2"/>
                                          </p:val>
                                        </p:tav>
                                        <p:tav tm="100000">
                                          <p:val>
                                            <p:strVal val="#ppt_x"/>
                                          </p:val>
                                        </p:tav>
                                      </p:tavLst>
                                    </p:anim>
                                    <p:anim calcmode="lin" valueType="num">
                                      <p:cBhvr additive="base">
                                        <p:cTn id="16" dur="500" fill="hold"/>
                                        <p:tgtEl>
                                          <p:spTgt spid="69"/>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additive="base">
                                        <p:cTn id="19" dur="500" fill="hold"/>
                                        <p:tgtEl>
                                          <p:spTgt spid="65"/>
                                        </p:tgtEl>
                                        <p:attrNameLst>
                                          <p:attrName>ppt_x</p:attrName>
                                        </p:attrNameLst>
                                      </p:cBhvr>
                                      <p:tavLst>
                                        <p:tav tm="0">
                                          <p:val>
                                            <p:strVal val="0-#ppt_w/2"/>
                                          </p:val>
                                        </p:tav>
                                        <p:tav tm="100000">
                                          <p:val>
                                            <p:strVal val="#ppt_x"/>
                                          </p:val>
                                        </p:tav>
                                      </p:tavLst>
                                    </p:anim>
                                    <p:anim calcmode="lin" valueType="num">
                                      <p:cBhvr additive="base">
                                        <p:cTn id="20" dur="500" fill="hold"/>
                                        <p:tgtEl>
                                          <p:spTgt spid="65"/>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fill="hold"/>
                                        <p:tgtEl>
                                          <p:spTgt spid="57"/>
                                        </p:tgtEl>
                                        <p:attrNameLst>
                                          <p:attrName>ppt_x</p:attrName>
                                        </p:attrNameLst>
                                      </p:cBhvr>
                                      <p:tavLst>
                                        <p:tav tm="0">
                                          <p:val>
                                            <p:strVal val="0-#ppt_w/2"/>
                                          </p:val>
                                        </p:tav>
                                        <p:tav tm="100000">
                                          <p:val>
                                            <p:strVal val="#ppt_x"/>
                                          </p:val>
                                        </p:tav>
                                      </p:tavLst>
                                    </p:anim>
                                    <p:anim calcmode="lin" valueType="num">
                                      <p:cBhvr additive="base">
                                        <p:cTn id="24" dur="500" fill="hold"/>
                                        <p:tgtEl>
                                          <p:spTgt spid="57"/>
                                        </p:tgtEl>
                                        <p:attrNameLst>
                                          <p:attrName>ppt_y</p:attrName>
                                        </p:attrNameLst>
                                      </p:cBhvr>
                                      <p:tavLst>
                                        <p:tav tm="0">
                                          <p:val>
                                            <p:strVal val="0-#ppt_h/2"/>
                                          </p:val>
                                        </p:tav>
                                        <p:tav tm="100000">
                                          <p:val>
                                            <p:strVal val="#ppt_y"/>
                                          </p:val>
                                        </p:tav>
                                      </p:tavLst>
                                    </p:anim>
                                  </p:childTnLst>
                                </p:cTn>
                              </p:par>
                              <p:par>
                                <p:cTn id="25" presetID="2" presetClass="entr" presetSubtype="9" fill="hold" grpId="0" nodeType="withEffect">
                                  <p:stCondLst>
                                    <p:cond delay="0"/>
                                  </p:stCondLst>
                                  <p:childTnLst>
                                    <p:set>
                                      <p:cBhvr>
                                        <p:cTn id="26" dur="1" fill="hold">
                                          <p:stCondLst>
                                            <p:cond delay="0"/>
                                          </p:stCondLst>
                                        </p:cTn>
                                        <p:tgtEl>
                                          <p:spTgt spid="67"/>
                                        </p:tgtEl>
                                        <p:attrNameLst>
                                          <p:attrName>style.visibility</p:attrName>
                                        </p:attrNameLst>
                                      </p:cBhvr>
                                      <p:to>
                                        <p:strVal val="visible"/>
                                      </p:to>
                                    </p:set>
                                    <p:anim calcmode="lin" valueType="num">
                                      <p:cBhvr additive="base">
                                        <p:cTn id="27" dur="500" fill="hold"/>
                                        <p:tgtEl>
                                          <p:spTgt spid="67"/>
                                        </p:tgtEl>
                                        <p:attrNameLst>
                                          <p:attrName>ppt_x</p:attrName>
                                        </p:attrNameLst>
                                      </p:cBhvr>
                                      <p:tavLst>
                                        <p:tav tm="0">
                                          <p:val>
                                            <p:strVal val="0-#ppt_w/2"/>
                                          </p:val>
                                        </p:tav>
                                        <p:tav tm="100000">
                                          <p:val>
                                            <p:strVal val="#ppt_x"/>
                                          </p:val>
                                        </p:tav>
                                      </p:tavLst>
                                    </p:anim>
                                    <p:anim calcmode="lin" valueType="num">
                                      <p:cBhvr additive="base">
                                        <p:cTn id="28" dur="500" fill="hold"/>
                                        <p:tgtEl>
                                          <p:spTgt spid="67"/>
                                        </p:tgtEl>
                                        <p:attrNameLst>
                                          <p:attrName>ppt_y</p:attrName>
                                        </p:attrNameLst>
                                      </p:cBhvr>
                                      <p:tavLst>
                                        <p:tav tm="0">
                                          <p:val>
                                            <p:strVal val="0-#ppt_h/2"/>
                                          </p:val>
                                        </p:tav>
                                        <p:tav tm="100000">
                                          <p:val>
                                            <p:strVal val="#ppt_y"/>
                                          </p:val>
                                        </p:tav>
                                      </p:tavLst>
                                    </p:anim>
                                  </p:childTnLst>
                                </p:cTn>
                              </p:par>
                              <p:par>
                                <p:cTn id="29" presetID="2" presetClass="entr" presetSubtype="9" fill="hold" grpId="0" nodeType="withEffect">
                                  <p:stCondLst>
                                    <p:cond delay="0"/>
                                  </p:stCondLst>
                                  <p:childTnLst>
                                    <p:set>
                                      <p:cBhvr>
                                        <p:cTn id="30" dur="1" fill="hold">
                                          <p:stCondLst>
                                            <p:cond delay="0"/>
                                          </p:stCondLst>
                                        </p:cTn>
                                        <p:tgtEl>
                                          <p:spTgt spid="64"/>
                                        </p:tgtEl>
                                        <p:attrNameLst>
                                          <p:attrName>style.visibility</p:attrName>
                                        </p:attrNameLst>
                                      </p:cBhvr>
                                      <p:to>
                                        <p:strVal val="visible"/>
                                      </p:to>
                                    </p:set>
                                    <p:anim calcmode="lin" valueType="num">
                                      <p:cBhvr additive="base">
                                        <p:cTn id="31" dur="500" fill="hold"/>
                                        <p:tgtEl>
                                          <p:spTgt spid="64"/>
                                        </p:tgtEl>
                                        <p:attrNameLst>
                                          <p:attrName>ppt_x</p:attrName>
                                        </p:attrNameLst>
                                      </p:cBhvr>
                                      <p:tavLst>
                                        <p:tav tm="0">
                                          <p:val>
                                            <p:strVal val="0-#ppt_w/2"/>
                                          </p:val>
                                        </p:tav>
                                        <p:tav tm="100000">
                                          <p:val>
                                            <p:strVal val="#ppt_x"/>
                                          </p:val>
                                        </p:tav>
                                      </p:tavLst>
                                    </p:anim>
                                    <p:anim calcmode="lin" valueType="num">
                                      <p:cBhvr additive="base">
                                        <p:cTn id="32" dur="500" fill="hold"/>
                                        <p:tgtEl>
                                          <p:spTgt spid="64"/>
                                        </p:tgtEl>
                                        <p:attrNameLst>
                                          <p:attrName>ppt_y</p:attrName>
                                        </p:attrNameLst>
                                      </p:cBhvr>
                                      <p:tavLst>
                                        <p:tav tm="0">
                                          <p:val>
                                            <p:strVal val="0-#ppt_h/2"/>
                                          </p:val>
                                        </p:tav>
                                        <p:tav tm="100000">
                                          <p:val>
                                            <p:strVal val="#ppt_y"/>
                                          </p:val>
                                        </p:tav>
                                      </p:tavLst>
                                    </p:anim>
                                  </p:childTnLst>
                                </p:cTn>
                              </p:par>
                              <p:par>
                                <p:cTn id="33" presetID="9" presetClass="exit" presetSubtype="0" fill="hold" grpId="0" nodeType="withEffect">
                                  <p:stCondLst>
                                    <p:cond delay="0"/>
                                  </p:stCondLst>
                                  <p:childTnLst>
                                    <p:animEffect transition="out" filter="dissolve">
                                      <p:cBhvr>
                                        <p:cTn id="34" dur="500"/>
                                        <p:tgtEl>
                                          <p:spTgt spid="58"/>
                                        </p:tgtEl>
                                      </p:cBhvr>
                                    </p:animEffect>
                                    <p:set>
                                      <p:cBhvr>
                                        <p:cTn id="35" dur="1" fill="hold">
                                          <p:stCondLst>
                                            <p:cond delay="499"/>
                                          </p:stCondLst>
                                        </p:cTn>
                                        <p:tgtEl>
                                          <p:spTgt spid="58"/>
                                        </p:tgtEl>
                                        <p:attrNameLst>
                                          <p:attrName>style.visibility</p:attrName>
                                        </p:attrNameLst>
                                      </p:cBhvr>
                                      <p:to>
                                        <p:strVal val="hidden"/>
                                      </p:to>
                                    </p:set>
                                  </p:childTnLst>
                                </p:cTn>
                              </p:par>
                              <p:par>
                                <p:cTn id="36" presetID="9" presetClass="exit" presetSubtype="0" fill="hold" grpId="0" nodeType="withEffect">
                                  <p:stCondLst>
                                    <p:cond delay="0"/>
                                  </p:stCondLst>
                                  <p:childTnLst>
                                    <p:animEffect transition="out" filter="dissolve">
                                      <p:cBhvr>
                                        <p:cTn id="37" dur="500"/>
                                        <p:tgtEl>
                                          <p:spTgt spid="59"/>
                                        </p:tgtEl>
                                      </p:cBhvr>
                                    </p:animEffect>
                                    <p:set>
                                      <p:cBhvr>
                                        <p:cTn id="38" dur="1" fill="hold">
                                          <p:stCondLst>
                                            <p:cond delay="499"/>
                                          </p:stCondLst>
                                        </p:cTn>
                                        <p:tgtEl>
                                          <p:spTgt spid="59"/>
                                        </p:tgtEl>
                                        <p:attrNameLst>
                                          <p:attrName>style.visibility</p:attrName>
                                        </p:attrNameLst>
                                      </p:cBhvr>
                                      <p:to>
                                        <p:strVal val="hidden"/>
                                      </p:to>
                                    </p:set>
                                  </p:childTnLst>
                                </p:cTn>
                              </p:par>
                              <p:par>
                                <p:cTn id="39" presetID="9" presetClass="exit" presetSubtype="0" fill="hold" grpId="0" nodeType="withEffect">
                                  <p:stCondLst>
                                    <p:cond delay="0"/>
                                  </p:stCondLst>
                                  <p:childTnLst>
                                    <p:animEffect transition="out" filter="dissolve">
                                      <p:cBhvr>
                                        <p:cTn id="40" dur="500"/>
                                        <p:tgtEl>
                                          <p:spTgt spid="62"/>
                                        </p:tgtEl>
                                      </p:cBhvr>
                                    </p:animEffect>
                                    <p:set>
                                      <p:cBhvr>
                                        <p:cTn id="41" dur="1" fill="hold">
                                          <p:stCondLst>
                                            <p:cond delay="499"/>
                                          </p:stCondLst>
                                        </p:cTn>
                                        <p:tgtEl>
                                          <p:spTgt spid="62"/>
                                        </p:tgtEl>
                                        <p:attrNameLst>
                                          <p:attrName>style.visibility</p:attrName>
                                        </p:attrNameLst>
                                      </p:cBhvr>
                                      <p:to>
                                        <p:strVal val="hidden"/>
                                      </p:to>
                                    </p:set>
                                  </p:childTnLst>
                                </p:cTn>
                              </p:par>
                              <p:par>
                                <p:cTn id="42" presetID="9" presetClass="exit" presetSubtype="0" fill="hold" grpId="0" nodeType="withEffect">
                                  <p:stCondLst>
                                    <p:cond delay="0"/>
                                  </p:stCondLst>
                                  <p:childTnLst>
                                    <p:animEffect transition="out" filter="dissolve">
                                      <p:cBhvr>
                                        <p:cTn id="43" dur="500"/>
                                        <p:tgtEl>
                                          <p:spTgt spid="61"/>
                                        </p:tgtEl>
                                      </p:cBhvr>
                                    </p:animEffect>
                                    <p:set>
                                      <p:cBhvr>
                                        <p:cTn id="44" dur="1" fill="hold">
                                          <p:stCondLst>
                                            <p:cond delay="499"/>
                                          </p:stCondLst>
                                        </p:cTn>
                                        <p:tgtEl>
                                          <p:spTgt spid="61"/>
                                        </p:tgtEl>
                                        <p:attrNameLst>
                                          <p:attrName>style.visibility</p:attrName>
                                        </p:attrNameLst>
                                      </p:cBhvr>
                                      <p:to>
                                        <p:strVal val="hidden"/>
                                      </p:to>
                                    </p:set>
                                  </p:childTnLst>
                                </p:cTn>
                              </p:par>
                              <p:par>
                                <p:cTn id="45" presetID="9" presetClass="exit" presetSubtype="0" fill="hold" grpId="0" nodeType="withEffect">
                                  <p:stCondLst>
                                    <p:cond delay="0"/>
                                  </p:stCondLst>
                                  <p:childTnLst>
                                    <p:animEffect transition="out" filter="dissolve">
                                      <p:cBhvr>
                                        <p:cTn id="46" dur="500"/>
                                        <p:tgtEl>
                                          <p:spTgt spid="60"/>
                                        </p:tgtEl>
                                      </p:cBhvr>
                                    </p:animEffect>
                                    <p:set>
                                      <p:cBhvr>
                                        <p:cTn id="47" dur="1" fill="hold">
                                          <p:stCondLst>
                                            <p:cond delay="499"/>
                                          </p:stCondLst>
                                        </p:cTn>
                                        <p:tgtEl>
                                          <p:spTgt spid="6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57" grpId="0" animBg="1"/>
      <p:bldP spid="64" grpId="0" animBg="1"/>
      <p:bldP spid="65" grpId="0" animBg="1"/>
      <p:bldP spid="66" grpId="0" animBg="1"/>
      <p:bldP spid="67" grpId="0" animBg="1"/>
      <p:bldP spid="68" grpId="0" animBg="1"/>
      <p:bldP spid="6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66"/>
            <a:ext cx="8856984" cy="857250"/>
          </a:xfrm>
        </p:spPr>
        <p:txBody>
          <a:bodyPr>
            <a:noAutofit/>
          </a:bodyPr>
          <a:lstStyle/>
          <a:p>
            <a:r>
              <a:rPr lang="bg-BG" sz="2400" b="1" dirty="0" smtClean="0"/>
              <a:t>Различни отговорности</a:t>
            </a:r>
            <a:r>
              <a:rPr lang="el-GR" sz="2400" b="1" dirty="0" smtClean="0">
                <a:sym typeface="Wingdings" pitchFamily="2" charset="2"/>
              </a:rPr>
              <a:t> </a:t>
            </a:r>
            <a:r>
              <a:rPr lang="bg-BG" sz="2400" b="1" dirty="0" smtClean="0">
                <a:sym typeface="Wingdings" pitchFamily="2" charset="2"/>
              </a:rPr>
              <a:t>различни интереси</a:t>
            </a:r>
            <a:r>
              <a:rPr lang="el-GR" sz="2400" b="1" dirty="0" smtClean="0">
                <a:sym typeface="Wingdings" pitchFamily="2" charset="2"/>
              </a:rPr>
              <a:t></a:t>
            </a:r>
            <a:r>
              <a:rPr lang="el-GR" sz="2400" b="1" dirty="0" smtClean="0"/>
              <a:t> </a:t>
            </a:r>
            <a:r>
              <a:rPr lang="bg-BG" sz="2400" b="1" dirty="0" smtClean="0"/>
              <a:t>различни данни</a:t>
            </a:r>
            <a:endParaRPr lang="el-GR" sz="2400" b="1" dirty="0"/>
          </a:p>
        </p:txBody>
      </p:sp>
      <p:sp>
        <p:nvSpPr>
          <p:cNvPr id="4" name="Rectangle 3"/>
          <p:cNvSpPr/>
          <p:nvPr/>
        </p:nvSpPr>
        <p:spPr>
          <a:xfrm>
            <a:off x="1691680" y="699542"/>
            <a:ext cx="1440160"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bg-BG" sz="1200" b="1" dirty="0" smtClean="0"/>
              <a:t>ЗДРАВЕОПАЗВАНЕ</a:t>
            </a:r>
            <a:endParaRPr lang="el-GR" sz="1200" b="1" dirty="0"/>
          </a:p>
        </p:txBody>
      </p:sp>
      <p:sp>
        <p:nvSpPr>
          <p:cNvPr id="5" name="Rectangle 4"/>
          <p:cNvSpPr/>
          <p:nvPr/>
        </p:nvSpPr>
        <p:spPr>
          <a:xfrm>
            <a:off x="3131840" y="699542"/>
            <a:ext cx="1440160"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bg-BG" sz="1200" b="1" dirty="0" smtClean="0"/>
              <a:t>ПСИХИЧНО ЗДРАВЕ</a:t>
            </a:r>
            <a:endParaRPr lang="el-GR" sz="1200" b="1" dirty="0"/>
          </a:p>
        </p:txBody>
      </p:sp>
      <p:sp>
        <p:nvSpPr>
          <p:cNvPr id="6" name="Rectangle 5"/>
          <p:cNvSpPr/>
          <p:nvPr/>
        </p:nvSpPr>
        <p:spPr>
          <a:xfrm>
            <a:off x="4493690" y="676849"/>
            <a:ext cx="1518469"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bg-BG" sz="1200" b="1" dirty="0" smtClean="0"/>
              <a:t>СОЦИАЛНИ УСЛУГИ</a:t>
            </a:r>
            <a:endParaRPr lang="el-GR" sz="1200" b="1" dirty="0"/>
          </a:p>
        </p:txBody>
      </p:sp>
      <p:sp>
        <p:nvSpPr>
          <p:cNvPr id="7" name="Rectangle 6"/>
          <p:cNvSpPr/>
          <p:nvPr/>
        </p:nvSpPr>
        <p:spPr>
          <a:xfrm>
            <a:off x="6084168" y="699542"/>
            <a:ext cx="1368152"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bg-BG" sz="1200" b="1" dirty="0" smtClean="0"/>
              <a:t>ПРАВОСЪДИЕ</a:t>
            </a:r>
            <a:endParaRPr lang="el-GR" sz="1200" b="1" dirty="0"/>
          </a:p>
        </p:txBody>
      </p:sp>
      <p:sp>
        <p:nvSpPr>
          <p:cNvPr id="8" name="Rectangle 7"/>
          <p:cNvSpPr/>
          <p:nvPr/>
        </p:nvSpPr>
        <p:spPr>
          <a:xfrm>
            <a:off x="7524328" y="699542"/>
            <a:ext cx="1368152"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1200" b="1" dirty="0" smtClean="0"/>
              <a:t>ПОЛИЦИЯ</a:t>
            </a:r>
            <a:endParaRPr lang="el-GR" sz="1200" b="1" dirty="0"/>
          </a:p>
        </p:txBody>
      </p:sp>
      <p:sp>
        <p:nvSpPr>
          <p:cNvPr id="9" name="Rectangle 8"/>
          <p:cNvSpPr/>
          <p:nvPr/>
        </p:nvSpPr>
        <p:spPr>
          <a:xfrm>
            <a:off x="323528" y="699542"/>
            <a:ext cx="1368152"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bg-BG" sz="1200" b="1" dirty="0" smtClean="0"/>
              <a:t>ОБРАЗОВАНИЕ</a:t>
            </a:r>
            <a:endParaRPr lang="el-GR" sz="1200" b="1" dirty="0"/>
          </a:p>
        </p:txBody>
      </p:sp>
      <p:sp>
        <p:nvSpPr>
          <p:cNvPr id="20" name="Rectangle 19"/>
          <p:cNvSpPr/>
          <p:nvPr/>
        </p:nvSpPr>
        <p:spPr>
          <a:xfrm>
            <a:off x="179512" y="1023580"/>
            <a:ext cx="1512168" cy="147616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36000" rIns="0" rtlCol="0" anchor="ctr"/>
          <a:lstStyle/>
          <a:p>
            <a:r>
              <a:rPr lang="bg-BG" sz="1200" b="1" dirty="0" smtClean="0">
                <a:latin typeface="Arial Narrow" pitchFamily="34" charset="0"/>
              </a:rPr>
              <a:t>дете</a:t>
            </a:r>
            <a:r>
              <a:rPr lang="el-GR" sz="1200" dirty="0" smtClean="0">
                <a:latin typeface="Arial Narrow" pitchFamily="34" charset="0"/>
                <a:sym typeface="Wingdings" pitchFamily="2" charset="2"/>
              </a:rPr>
              <a:t></a:t>
            </a:r>
            <a:r>
              <a:rPr lang="bg-BG" sz="1200" b="1" dirty="0" smtClean="0">
                <a:latin typeface="Arial Narrow" pitchFamily="34" charset="0"/>
              </a:rPr>
              <a:t>УЧЕНИК</a:t>
            </a:r>
          </a:p>
          <a:p>
            <a:r>
              <a:rPr lang="ru-RU" sz="1200" dirty="0" smtClean="0">
                <a:latin typeface="Arial Narrow" pitchFamily="34" charset="0"/>
              </a:rPr>
              <a:t>постижения</a:t>
            </a:r>
            <a:endParaRPr lang="ru-RU" sz="1200" dirty="0">
              <a:latin typeface="Arial Narrow" pitchFamily="34" charset="0"/>
            </a:endParaRPr>
          </a:p>
          <a:p>
            <a:r>
              <a:rPr lang="ru-RU" sz="1200" dirty="0">
                <a:latin typeface="Arial Narrow" pitchFamily="34" charset="0"/>
              </a:rPr>
              <a:t>-обучителни </a:t>
            </a:r>
            <a:r>
              <a:rPr lang="ru-RU" sz="1200" dirty="0" smtClean="0">
                <a:latin typeface="Arial Narrow" pitchFamily="34" charset="0"/>
              </a:rPr>
              <a:t>затрудннения</a:t>
            </a:r>
            <a:endParaRPr lang="ru-RU" sz="1200" dirty="0">
              <a:latin typeface="Arial Narrow" pitchFamily="34" charset="0"/>
            </a:endParaRPr>
          </a:p>
          <a:p>
            <a:r>
              <a:rPr lang="ru-RU" sz="1200" dirty="0">
                <a:latin typeface="Arial Narrow" pitchFamily="34" charset="0"/>
              </a:rPr>
              <a:t>-проблеми с </a:t>
            </a:r>
            <a:r>
              <a:rPr lang="ru-RU" sz="1200" dirty="0" smtClean="0">
                <a:latin typeface="Arial Narrow" pitchFamily="34" charset="0"/>
              </a:rPr>
              <a:t>адаптира-нето </a:t>
            </a:r>
            <a:r>
              <a:rPr lang="ru-RU" sz="1200" dirty="0">
                <a:latin typeface="Arial Narrow" pitchFamily="34" charset="0"/>
              </a:rPr>
              <a:t>в  училище</a:t>
            </a:r>
          </a:p>
          <a:p>
            <a:pPr>
              <a:buFontTx/>
              <a:buChar char="-"/>
            </a:pPr>
            <a:r>
              <a:rPr lang="el-GR" sz="1200" dirty="0" smtClean="0">
                <a:latin typeface="Arial Narrow" pitchFamily="34" charset="0"/>
              </a:rPr>
              <a:t>…..</a:t>
            </a:r>
          </a:p>
          <a:p>
            <a:pPr>
              <a:buFontTx/>
              <a:buChar char="-"/>
            </a:pPr>
            <a:r>
              <a:rPr lang="bg-BG" sz="1200" dirty="0">
                <a:latin typeface="Arial Narrow" pitchFamily="34" charset="0"/>
              </a:rPr>
              <a:t>инцидент  НПД</a:t>
            </a:r>
          </a:p>
        </p:txBody>
      </p:sp>
      <p:sp>
        <p:nvSpPr>
          <p:cNvPr id="21" name="Rectangle 20"/>
          <p:cNvSpPr/>
          <p:nvPr/>
        </p:nvSpPr>
        <p:spPr>
          <a:xfrm>
            <a:off x="1763688" y="1023580"/>
            <a:ext cx="1368152" cy="147616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36000" rIns="0" rtlCol="0" anchor="ctr"/>
          <a:lstStyle/>
          <a:p>
            <a:r>
              <a:rPr lang="bg-BG" sz="1200" b="1" dirty="0" smtClean="0">
                <a:latin typeface="Arial Narrow" pitchFamily="34" charset="0"/>
                <a:sym typeface="Wingdings" pitchFamily="2" charset="2"/>
              </a:rPr>
              <a:t>дете</a:t>
            </a:r>
            <a:r>
              <a:rPr lang="el-GR" sz="1200" dirty="0" smtClean="0">
                <a:latin typeface="Arial Narrow" pitchFamily="34" charset="0"/>
                <a:sym typeface="Wingdings" pitchFamily="2" charset="2"/>
              </a:rPr>
              <a:t></a:t>
            </a:r>
            <a:r>
              <a:rPr lang="bg-BG" sz="1200" b="1" dirty="0" smtClean="0">
                <a:latin typeface="Arial Narrow" pitchFamily="34" charset="0"/>
              </a:rPr>
              <a:t>ПАЦИЕНТ</a:t>
            </a:r>
            <a:endParaRPr lang="el-GR" sz="1200" b="1" dirty="0" smtClean="0">
              <a:latin typeface="Arial Narrow" pitchFamily="34" charset="0"/>
            </a:endParaRPr>
          </a:p>
          <a:p>
            <a:pPr>
              <a:buFontTx/>
              <a:buChar char="-"/>
            </a:pPr>
            <a:r>
              <a:rPr lang="bg-BG" sz="1200" dirty="0">
                <a:latin typeface="Arial Narrow" pitchFamily="34" charset="0"/>
              </a:rPr>
              <a:t>анамнеза</a:t>
            </a:r>
          </a:p>
          <a:p>
            <a:pPr>
              <a:buFontTx/>
              <a:buChar char="-"/>
            </a:pPr>
            <a:r>
              <a:rPr lang="bg-BG" sz="1200" dirty="0">
                <a:latin typeface="Arial Narrow" pitchFamily="34" charset="0"/>
              </a:rPr>
              <a:t>- болест травма</a:t>
            </a:r>
          </a:p>
          <a:p>
            <a:pPr>
              <a:buFontTx/>
              <a:buChar char="-"/>
            </a:pPr>
            <a:r>
              <a:rPr lang="bg-BG" sz="1200" dirty="0">
                <a:latin typeface="Arial Narrow" pitchFamily="34" charset="0"/>
              </a:rPr>
              <a:t>-лечение</a:t>
            </a:r>
          </a:p>
          <a:p>
            <a:pPr>
              <a:buFontTx/>
              <a:buChar char="-"/>
            </a:pPr>
            <a:r>
              <a:rPr lang="el-GR" sz="1200" dirty="0" smtClean="0">
                <a:latin typeface="Arial Narrow" pitchFamily="34" charset="0"/>
              </a:rPr>
              <a:t>…..</a:t>
            </a:r>
            <a:endParaRPr lang="bg-BG" sz="1200" dirty="0">
              <a:latin typeface="Arial Narrow" pitchFamily="34" charset="0"/>
            </a:endParaRPr>
          </a:p>
          <a:p>
            <a:pPr>
              <a:buFontTx/>
              <a:buChar char="-"/>
            </a:pPr>
            <a:endParaRPr lang="bg-BG" sz="1200" dirty="0" smtClean="0">
              <a:latin typeface="Arial Narrow" pitchFamily="34" charset="0"/>
            </a:endParaRPr>
          </a:p>
          <a:p>
            <a:pPr>
              <a:buFontTx/>
              <a:buChar char="-"/>
            </a:pPr>
            <a:endParaRPr lang="bg-BG" sz="1200" dirty="0">
              <a:latin typeface="Arial Narrow" pitchFamily="34" charset="0"/>
            </a:endParaRPr>
          </a:p>
          <a:p>
            <a:pPr>
              <a:buFontTx/>
              <a:buChar char="-"/>
            </a:pPr>
            <a:r>
              <a:rPr lang="bg-BG" sz="1200" dirty="0" smtClean="0">
                <a:latin typeface="Arial Narrow" pitchFamily="34" charset="0"/>
              </a:rPr>
              <a:t>инцидент  </a:t>
            </a:r>
            <a:r>
              <a:rPr lang="bg-BG" sz="1200" dirty="0">
                <a:latin typeface="Arial Narrow" pitchFamily="34" charset="0"/>
              </a:rPr>
              <a:t>НПД </a:t>
            </a:r>
            <a:endParaRPr lang="el-GR" sz="1200" dirty="0" smtClean="0">
              <a:latin typeface="Arial Narrow" pitchFamily="34" charset="0"/>
            </a:endParaRPr>
          </a:p>
        </p:txBody>
      </p:sp>
      <p:sp>
        <p:nvSpPr>
          <p:cNvPr id="22" name="Rectangle 21"/>
          <p:cNvSpPr/>
          <p:nvPr/>
        </p:nvSpPr>
        <p:spPr>
          <a:xfrm>
            <a:off x="3203848" y="1023580"/>
            <a:ext cx="1368152" cy="147616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36000" rIns="0" rtlCol="0" anchor="ctr"/>
          <a:lstStyle/>
          <a:p>
            <a:r>
              <a:rPr lang="bg-BG" sz="1200" b="1" dirty="0" smtClean="0">
                <a:latin typeface="Arial Narrow" pitchFamily="34" charset="0"/>
              </a:rPr>
              <a:t>дете</a:t>
            </a:r>
            <a:r>
              <a:rPr lang="el-GR" sz="1200" dirty="0" smtClean="0">
                <a:latin typeface="Arial Narrow" pitchFamily="34" charset="0"/>
                <a:sym typeface="Wingdings" pitchFamily="2" charset="2"/>
              </a:rPr>
              <a:t></a:t>
            </a:r>
            <a:r>
              <a:rPr lang="bg-BG" sz="1200" b="1" dirty="0" smtClean="0">
                <a:latin typeface="Arial Narrow" pitchFamily="34" charset="0"/>
              </a:rPr>
              <a:t>КЛИЕНТ</a:t>
            </a:r>
            <a:endParaRPr lang="el-GR" sz="1200" b="1" dirty="0" smtClean="0">
              <a:latin typeface="Arial Narrow" pitchFamily="34" charset="0"/>
            </a:endParaRPr>
          </a:p>
          <a:p>
            <a:pPr>
              <a:buFontTx/>
              <a:buChar char="-"/>
            </a:pPr>
            <a:r>
              <a:rPr lang="ru-RU" sz="1200" dirty="0">
                <a:latin typeface="Arial Narrow" pitchFamily="34" charset="0"/>
              </a:rPr>
              <a:t>-анамнеза</a:t>
            </a:r>
          </a:p>
          <a:p>
            <a:pPr>
              <a:buFontTx/>
              <a:buChar char="-"/>
            </a:pPr>
            <a:r>
              <a:rPr lang="ru-RU" sz="1200" dirty="0">
                <a:latin typeface="Arial Narrow" pitchFamily="34" charset="0"/>
              </a:rPr>
              <a:t>-различни проблеми, </a:t>
            </a:r>
            <a:r>
              <a:rPr lang="ru-RU" sz="1200" dirty="0" smtClean="0">
                <a:latin typeface="Arial Narrow" pitchFamily="34" charset="0"/>
              </a:rPr>
              <a:t>-емоционални</a:t>
            </a:r>
            <a:r>
              <a:rPr lang="ru-RU" sz="1200" dirty="0">
                <a:latin typeface="Arial Narrow" pitchFamily="34" charset="0"/>
              </a:rPr>
              <a:t>, поведенчески</a:t>
            </a:r>
          </a:p>
          <a:p>
            <a:pPr>
              <a:buFontTx/>
              <a:buChar char="-"/>
            </a:pPr>
            <a:r>
              <a:rPr lang="ru-RU" sz="1200" dirty="0">
                <a:latin typeface="Arial Narrow" pitchFamily="34" charset="0"/>
              </a:rPr>
              <a:t>-терапия/лечение</a:t>
            </a:r>
          </a:p>
          <a:p>
            <a:pPr>
              <a:buFontTx/>
              <a:buChar char="-"/>
            </a:pPr>
            <a:r>
              <a:rPr lang="el-GR" sz="1200" dirty="0" smtClean="0">
                <a:latin typeface="Arial Narrow" pitchFamily="34" charset="0"/>
              </a:rPr>
              <a:t>…..</a:t>
            </a:r>
          </a:p>
          <a:p>
            <a:pPr>
              <a:buFontTx/>
              <a:buChar char="-"/>
            </a:pPr>
            <a:r>
              <a:rPr lang="bg-BG" sz="1200" dirty="0">
                <a:latin typeface="Arial Narrow" pitchFamily="34" charset="0"/>
              </a:rPr>
              <a:t>инцидент  НПД</a:t>
            </a:r>
          </a:p>
        </p:txBody>
      </p:sp>
      <p:sp>
        <p:nvSpPr>
          <p:cNvPr id="23" name="Rectangle 22"/>
          <p:cNvSpPr/>
          <p:nvPr/>
        </p:nvSpPr>
        <p:spPr>
          <a:xfrm>
            <a:off x="4546823" y="1023580"/>
            <a:ext cx="1469779" cy="146056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lIns="36000" rIns="0" rtlCol="0" anchor="ctr"/>
          <a:lstStyle/>
          <a:p>
            <a:r>
              <a:rPr lang="bg-BG" sz="1200" b="1" dirty="0" smtClean="0">
                <a:latin typeface="Arial Narrow" pitchFamily="34" charset="0"/>
              </a:rPr>
              <a:t>дете</a:t>
            </a:r>
            <a:r>
              <a:rPr lang="el-GR" sz="1200" dirty="0" smtClean="0">
                <a:latin typeface="Arial Narrow" pitchFamily="34" charset="0"/>
                <a:sym typeface="Wingdings" pitchFamily="2" charset="2"/>
              </a:rPr>
              <a:t></a:t>
            </a:r>
            <a:r>
              <a:rPr lang="bg-BG" sz="1100" b="1" dirty="0" smtClean="0">
                <a:latin typeface="Arial Narrow" pitchFamily="34" charset="0"/>
              </a:rPr>
              <a:t>БЕНЕФИЦИЕНТ</a:t>
            </a:r>
          </a:p>
          <a:p>
            <a:r>
              <a:rPr lang="bg-BG" sz="1100" b="1" dirty="0" smtClean="0">
                <a:latin typeface="Arial Narrow" pitchFamily="34" charset="0"/>
              </a:rPr>
              <a:t>-семейна анамнеза</a:t>
            </a:r>
            <a:endParaRPr lang="el-GR" sz="1100" b="1" dirty="0" smtClean="0">
              <a:latin typeface="Arial Narrow" pitchFamily="34" charset="0"/>
            </a:endParaRPr>
          </a:p>
          <a:p>
            <a:pPr>
              <a:buFontTx/>
              <a:buChar char="-"/>
            </a:pPr>
            <a:r>
              <a:rPr lang="bg-BG" sz="1200" dirty="0">
                <a:latin typeface="Arial Narrow" pitchFamily="34" charset="0"/>
              </a:rPr>
              <a:t>-социално-икономически статус</a:t>
            </a:r>
          </a:p>
          <a:p>
            <a:pPr>
              <a:buFontTx/>
              <a:buChar char="-"/>
            </a:pPr>
            <a:r>
              <a:rPr lang="bg-BG" sz="1200" dirty="0">
                <a:latin typeface="Arial Narrow" pitchFamily="34" charset="0"/>
              </a:rPr>
              <a:t>-социална подкрепа</a:t>
            </a:r>
          </a:p>
          <a:p>
            <a:endParaRPr lang="el-GR" sz="1200" dirty="0" smtClean="0">
              <a:latin typeface="Arial Narrow" pitchFamily="34" charset="0"/>
            </a:endParaRPr>
          </a:p>
          <a:p>
            <a:pPr>
              <a:buFontTx/>
              <a:buChar char="-"/>
            </a:pPr>
            <a:endParaRPr lang="bg-BG" sz="1200" dirty="0" smtClean="0">
              <a:latin typeface="Arial Narrow" pitchFamily="34" charset="0"/>
            </a:endParaRPr>
          </a:p>
          <a:p>
            <a:pPr>
              <a:buFontTx/>
              <a:buChar char="-"/>
            </a:pPr>
            <a:r>
              <a:rPr lang="bg-BG" sz="1200" dirty="0" smtClean="0">
                <a:latin typeface="Arial Narrow" pitchFamily="34" charset="0"/>
              </a:rPr>
              <a:t>инцидент  </a:t>
            </a:r>
            <a:r>
              <a:rPr lang="bg-BG" sz="1200" dirty="0">
                <a:latin typeface="Arial Narrow" pitchFamily="34" charset="0"/>
              </a:rPr>
              <a:t>НПД</a:t>
            </a:r>
          </a:p>
        </p:txBody>
      </p:sp>
      <p:sp>
        <p:nvSpPr>
          <p:cNvPr id="24" name="Rectangle 23"/>
          <p:cNvSpPr/>
          <p:nvPr/>
        </p:nvSpPr>
        <p:spPr>
          <a:xfrm>
            <a:off x="6084168" y="1023580"/>
            <a:ext cx="1368152" cy="1476164"/>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lIns="36000" rIns="0" rtlCol="0" anchor="ctr"/>
          <a:lstStyle/>
          <a:p>
            <a:r>
              <a:rPr lang="bg-BG" sz="1200" b="1" dirty="0" smtClean="0">
                <a:latin typeface="Arial Narrow" pitchFamily="34" charset="0"/>
              </a:rPr>
              <a:t>дете</a:t>
            </a:r>
            <a:r>
              <a:rPr lang="el-GR" sz="1200" dirty="0" smtClean="0">
                <a:latin typeface="Arial Narrow" pitchFamily="34" charset="0"/>
                <a:sym typeface="Wingdings" pitchFamily="2" charset="2"/>
              </a:rPr>
              <a:t></a:t>
            </a:r>
            <a:r>
              <a:rPr lang="bg-BG" sz="1100" b="1" dirty="0" smtClean="0">
                <a:latin typeface="Arial Narrow" pitchFamily="34" charset="0"/>
              </a:rPr>
              <a:t>ИЗВЪРШИТЕЛ</a:t>
            </a:r>
            <a:r>
              <a:rPr lang="el-GR" sz="1100" b="1" dirty="0" smtClean="0">
                <a:latin typeface="Arial Narrow" pitchFamily="34" charset="0"/>
              </a:rPr>
              <a:t>/ </a:t>
            </a:r>
            <a:r>
              <a:rPr lang="bg-BG" sz="1200" b="1" dirty="0" smtClean="0">
                <a:latin typeface="Arial Narrow" pitchFamily="34" charset="0"/>
              </a:rPr>
              <a:t>жертва</a:t>
            </a:r>
            <a:r>
              <a:rPr lang="el-GR" sz="1200" b="1" dirty="0" smtClean="0">
                <a:latin typeface="Arial Narrow" pitchFamily="34" charset="0"/>
              </a:rPr>
              <a:t>/ </a:t>
            </a:r>
            <a:r>
              <a:rPr lang="bg-BG" sz="1200" b="1" dirty="0" smtClean="0">
                <a:latin typeface="Arial Narrow" pitchFamily="34" charset="0"/>
              </a:rPr>
              <a:t>СВИДЕТЕЛ</a:t>
            </a:r>
            <a:endParaRPr lang="el-GR" sz="1200" b="1" dirty="0" smtClean="0">
              <a:latin typeface="Arial Narrow" pitchFamily="34" charset="0"/>
            </a:endParaRPr>
          </a:p>
          <a:p>
            <a:pPr>
              <a:buFontTx/>
              <a:buChar char="-"/>
            </a:pPr>
            <a:r>
              <a:rPr lang="ru-RU" sz="1200" dirty="0">
                <a:latin typeface="Arial Narrow" pitchFamily="34" charset="0"/>
              </a:rPr>
              <a:t>анамнеза-криминално досие-въпроси, свързани с попечителството</a:t>
            </a:r>
          </a:p>
          <a:p>
            <a:pPr>
              <a:buFontTx/>
              <a:buChar char="-"/>
            </a:pPr>
            <a:r>
              <a:rPr lang="el-GR" sz="1200" dirty="0" smtClean="0">
                <a:latin typeface="Arial Narrow" pitchFamily="34" charset="0"/>
              </a:rPr>
              <a:t>…..</a:t>
            </a:r>
          </a:p>
          <a:p>
            <a:pPr>
              <a:buFontTx/>
              <a:buChar char="-"/>
            </a:pPr>
            <a:r>
              <a:rPr lang="bg-BG" sz="1200" dirty="0" smtClean="0">
                <a:latin typeface="Arial Narrow" pitchFamily="34" charset="0"/>
              </a:rPr>
              <a:t>инцидент  НПД</a:t>
            </a:r>
            <a:endParaRPr lang="el-GR" sz="1200" dirty="0">
              <a:latin typeface="Arial Narrow" pitchFamily="34" charset="0"/>
            </a:endParaRPr>
          </a:p>
        </p:txBody>
      </p:sp>
      <p:sp>
        <p:nvSpPr>
          <p:cNvPr id="25" name="Rectangle 24"/>
          <p:cNvSpPr/>
          <p:nvPr/>
        </p:nvSpPr>
        <p:spPr>
          <a:xfrm>
            <a:off x="7524328" y="1023580"/>
            <a:ext cx="1368152" cy="14761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r>
              <a:rPr lang="bg-BG" sz="1200" b="1" dirty="0" smtClean="0">
                <a:latin typeface="Arial Narrow" pitchFamily="34" charset="0"/>
              </a:rPr>
              <a:t>дете</a:t>
            </a:r>
            <a:r>
              <a:rPr lang="el-GR" sz="1200" dirty="0" smtClean="0">
                <a:latin typeface="Arial Narrow" pitchFamily="34" charset="0"/>
                <a:sym typeface="Wingdings" pitchFamily="2" charset="2"/>
              </a:rPr>
              <a:t></a:t>
            </a:r>
            <a:r>
              <a:rPr lang="bg-BG" sz="1100" b="1" dirty="0">
                <a:latin typeface="Arial Narrow" pitchFamily="34" charset="0"/>
              </a:rPr>
              <a:t>ИЗВЪРШИТЕЛ</a:t>
            </a:r>
            <a:r>
              <a:rPr lang="el-GR" sz="1100" b="1" dirty="0">
                <a:latin typeface="Arial Narrow" pitchFamily="34" charset="0"/>
              </a:rPr>
              <a:t>/ </a:t>
            </a:r>
            <a:r>
              <a:rPr lang="bg-BG" sz="1200" b="1" dirty="0">
                <a:latin typeface="Arial Narrow" pitchFamily="34" charset="0"/>
              </a:rPr>
              <a:t>жертва</a:t>
            </a:r>
            <a:r>
              <a:rPr lang="el-GR" sz="1200" b="1" dirty="0">
                <a:latin typeface="Arial Narrow" pitchFamily="34" charset="0"/>
              </a:rPr>
              <a:t>/ </a:t>
            </a:r>
            <a:r>
              <a:rPr lang="bg-BG" sz="1200" b="1" dirty="0">
                <a:latin typeface="Arial Narrow" pitchFamily="34" charset="0"/>
              </a:rPr>
              <a:t>СВИДЕТЕЛ</a:t>
            </a:r>
            <a:endParaRPr lang="el-GR" sz="1200" b="1" dirty="0">
              <a:latin typeface="Arial Narrow" pitchFamily="34" charset="0"/>
            </a:endParaRPr>
          </a:p>
          <a:p>
            <a:pPr>
              <a:buFontTx/>
              <a:buChar char="-"/>
            </a:pPr>
            <a:r>
              <a:rPr lang="bg-BG" sz="1200" dirty="0" smtClean="0">
                <a:latin typeface="Arial Narrow" pitchFamily="34" charset="0"/>
              </a:rPr>
              <a:t>-нарушения</a:t>
            </a:r>
          </a:p>
          <a:p>
            <a:pPr>
              <a:buFontTx/>
              <a:buChar char="-"/>
            </a:pPr>
            <a:r>
              <a:rPr lang="bg-BG" sz="1200" dirty="0" smtClean="0">
                <a:latin typeface="Arial Narrow" pitchFamily="34" charset="0"/>
              </a:rPr>
              <a:t>-инциденти</a:t>
            </a:r>
          </a:p>
          <a:p>
            <a:pPr marL="171450" indent="-171450">
              <a:buFontTx/>
              <a:buChar char="-"/>
            </a:pPr>
            <a:endParaRPr lang="el-GR" sz="1200" dirty="0" smtClean="0">
              <a:latin typeface="Arial Narrow" pitchFamily="34" charset="0"/>
            </a:endParaRPr>
          </a:p>
          <a:p>
            <a:pPr>
              <a:buFontTx/>
              <a:buChar char="-"/>
            </a:pPr>
            <a:r>
              <a:rPr lang="el-GR" sz="1200" dirty="0" smtClean="0">
                <a:latin typeface="Arial Narrow" pitchFamily="34" charset="0"/>
              </a:rPr>
              <a:t>…</a:t>
            </a:r>
          </a:p>
          <a:p>
            <a:pPr>
              <a:buFontTx/>
              <a:buChar char="-"/>
            </a:pPr>
            <a:r>
              <a:rPr lang="el-GR" sz="1200" dirty="0" smtClean="0">
                <a:latin typeface="Arial Narrow" pitchFamily="34" charset="0"/>
              </a:rPr>
              <a:t>…..</a:t>
            </a:r>
          </a:p>
          <a:p>
            <a:pPr>
              <a:buFontTx/>
              <a:buChar char="-"/>
            </a:pPr>
            <a:r>
              <a:rPr lang="bg-BG" sz="1200" dirty="0">
                <a:latin typeface="Arial Narrow" pitchFamily="34" charset="0"/>
              </a:rPr>
              <a:t>инцидент  НПД</a:t>
            </a:r>
          </a:p>
        </p:txBody>
      </p:sp>
      <p:sp>
        <p:nvSpPr>
          <p:cNvPr id="26" name="Cross 25"/>
          <p:cNvSpPr/>
          <p:nvPr/>
        </p:nvSpPr>
        <p:spPr>
          <a:xfrm>
            <a:off x="1421064" y="1293608"/>
            <a:ext cx="576064" cy="540060"/>
          </a:xfrm>
          <a:prstGeom prst="plus">
            <a:avLst>
              <a:gd name="adj" fmla="val 3664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7" name="Minus 26"/>
          <p:cNvSpPr/>
          <p:nvPr/>
        </p:nvSpPr>
        <p:spPr>
          <a:xfrm>
            <a:off x="-1135300" y="2679762"/>
            <a:ext cx="11017224" cy="108012"/>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9" name="Cross 28"/>
          <p:cNvSpPr/>
          <p:nvPr/>
        </p:nvSpPr>
        <p:spPr>
          <a:xfrm>
            <a:off x="2861224" y="1293608"/>
            <a:ext cx="576064" cy="540060"/>
          </a:xfrm>
          <a:prstGeom prst="plus">
            <a:avLst>
              <a:gd name="adj" fmla="val 3664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0" name="Cross 29"/>
          <p:cNvSpPr/>
          <p:nvPr/>
        </p:nvSpPr>
        <p:spPr>
          <a:xfrm>
            <a:off x="4301384" y="1293608"/>
            <a:ext cx="576064" cy="540060"/>
          </a:xfrm>
          <a:prstGeom prst="plus">
            <a:avLst>
              <a:gd name="adj" fmla="val 3664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1" name="Cross 30"/>
          <p:cNvSpPr/>
          <p:nvPr/>
        </p:nvSpPr>
        <p:spPr>
          <a:xfrm>
            <a:off x="5741544" y="1293608"/>
            <a:ext cx="576064" cy="540060"/>
          </a:xfrm>
          <a:prstGeom prst="plus">
            <a:avLst>
              <a:gd name="adj" fmla="val 3664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2" name="Cross 31"/>
          <p:cNvSpPr/>
          <p:nvPr/>
        </p:nvSpPr>
        <p:spPr>
          <a:xfrm>
            <a:off x="7181704" y="1293608"/>
            <a:ext cx="576064" cy="540060"/>
          </a:xfrm>
          <a:prstGeom prst="plus">
            <a:avLst>
              <a:gd name="adj" fmla="val 3664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3" name="TextBox 32"/>
          <p:cNvSpPr txBox="1"/>
          <p:nvPr/>
        </p:nvSpPr>
        <p:spPr>
          <a:xfrm>
            <a:off x="232852" y="2739483"/>
            <a:ext cx="8911148" cy="461665"/>
          </a:xfrm>
          <a:prstGeom prst="rect">
            <a:avLst/>
          </a:prstGeom>
          <a:noFill/>
        </p:spPr>
        <p:txBody>
          <a:bodyPr wrap="square" rtlCol="0">
            <a:spAutoFit/>
          </a:bodyPr>
          <a:lstStyle/>
          <a:p>
            <a:r>
              <a:rPr lang="bg-BG" sz="2400" dirty="0"/>
              <a:t>Общ знаменател на данни за всички сектори във всички държави</a:t>
            </a:r>
            <a:r>
              <a:rPr lang="en-US" sz="2400" b="1" dirty="0" smtClean="0"/>
              <a:t>? </a:t>
            </a:r>
            <a:endParaRPr lang="el-GR" sz="2400" b="1" dirty="0"/>
          </a:p>
        </p:txBody>
      </p:sp>
      <p:sp>
        <p:nvSpPr>
          <p:cNvPr id="35" name="TextBox 34"/>
          <p:cNvSpPr txBox="1"/>
          <p:nvPr/>
        </p:nvSpPr>
        <p:spPr>
          <a:xfrm>
            <a:off x="611560" y="3244528"/>
            <a:ext cx="3767276" cy="338554"/>
          </a:xfrm>
          <a:prstGeom prst="rect">
            <a:avLst/>
          </a:prstGeom>
          <a:noFill/>
        </p:spPr>
        <p:txBody>
          <a:bodyPr wrap="square" rtlCol="0">
            <a:spAutoFit/>
          </a:bodyPr>
          <a:lstStyle/>
          <a:p>
            <a:r>
              <a:rPr lang="bg-BG" sz="1600" dirty="0" smtClean="0"/>
              <a:t>Информация за детето</a:t>
            </a:r>
            <a:endParaRPr lang="el-GR" sz="1600" dirty="0"/>
          </a:p>
        </p:txBody>
      </p:sp>
      <p:sp>
        <p:nvSpPr>
          <p:cNvPr id="36" name="Equal 35"/>
          <p:cNvSpPr/>
          <p:nvPr/>
        </p:nvSpPr>
        <p:spPr>
          <a:xfrm>
            <a:off x="179512" y="4623978"/>
            <a:ext cx="720080" cy="324036"/>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37" name="TextBox 36"/>
          <p:cNvSpPr txBox="1"/>
          <p:nvPr/>
        </p:nvSpPr>
        <p:spPr>
          <a:xfrm>
            <a:off x="611560" y="3879098"/>
            <a:ext cx="3623260" cy="307777"/>
          </a:xfrm>
          <a:prstGeom prst="rect">
            <a:avLst/>
          </a:prstGeom>
          <a:noFill/>
        </p:spPr>
        <p:txBody>
          <a:bodyPr wrap="square" rtlCol="0">
            <a:spAutoFit/>
          </a:bodyPr>
          <a:lstStyle/>
          <a:p>
            <a:r>
              <a:rPr lang="bg-BG" sz="1400" dirty="0" smtClean="0"/>
              <a:t>Семейство</a:t>
            </a:r>
            <a:r>
              <a:rPr lang="en-US" sz="1400" dirty="0" smtClean="0"/>
              <a:t>/ </a:t>
            </a:r>
            <a:r>
              <a:rPr lang="bg-BG" sz="1400" dirty="0" smtClean="0"/>
              <a:t>информация за грижещите се</a:t>
            </a:r>
            <a:endParaRPr lang="el-GR" sz="1400" dirty="0"/>
          </a:p>
        </p:txBody>
      </p:sp>
      <p:sp>
        <p:nvSpPr>
          <p:cNvPr id="42" name="TextBox 41"/>
          <p:cNvSpPr txBox="1"/>
          <p:nvPr/>
        </p:nvSpPr>
        <p:spPr>
          <a:xfrm>
            <a:off x="4644008" y="4076184"/>
            <a:ext cx="3839284" cy="338554"/>
          </a:xfrm>
          <a:prstGeom prst="rect">
            <a:avLst/>
          </a:prstGeom>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bg-BG" sz="1600" dirty="0" smtClean="0">
                <a:solidFill>
                  <a:schemeClr val="tx1"/>
                </a:solidFill>
              </a:rPr>
              <a:t>Информация за инцидента на НПД</a:t>
            </a:r>
            <a:endParaRPr lang="el-GR" sz="1600" dirty="0">
              <a:solidFill>
                <a:schemeClr val="tx1"/>
              </a:solidFill>
            </a:endParaRPr>
          </a:p>
        </p:txBody>
      </p:sp>
      <p:sp>
        <p:nvSpPr>
          <p:cNvPr id="43" name="TextBox 42"/>
          <p:cNvSpPr txBox="1"/>
          <p:nvPr/>
        </p:nvSpPr>
        <p:spPr>
          <a:xfrm>
            <a:off x="827584" y="4496802"/>
            <a:ext cx="7704856" cy="523220"/>
          </a:xfrm>
          <a:prstGeom prst="rect">
            <a:avLst/>
          </a:prstGeom>
          <a:noFill/>
        </p:spPr>
        <p:txBody>
          <a:bodyPr wrap="square" rtlCol="0">
            <a:spAutoFit/>
          </a:bodyPr>
          <a:lstStyle/>
          <a:p>
            <a:r>
              <a:rPr lang="bg-BG" sz="2800" b="1" dirty="0" smtClean="0"/>
              <a:t>Минимална база данни </a:t>
            </a:r>
            <a:r>
              <a:rPr lang="el-GR" sz="2800" b="1" dirty="0" smtClean="0"/>
              <a:t>(</a:t>
            </a:r>
            <a:r>
              <a:rPr lang="en-US" sz="2800" b="1" dirty="0" smtClean="0"/>
              <a:t>CAN-MDS)</a:t>
            </a:r>
            <a:endParaRPr lang="el-GR" sz="2800" b="1" dirty="0"/>
          </a:p>
        </p:txBody>
      </p:sp>
      <p:sp>
        <p:nvSpPr>
          <p:cNvPr id="45" name="TextBox 44"/>
          <p:cNvSpPr txBox="1"/>
          <p:nvPr/>
        </p:nvSpPr>
        <p:spPr>
          <a:xfrm>
            <a:off x="323528" y="3254664"/>
            <a:ext cx="28803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46" name="TextBox 45"/>
          <p:cNvSpPr txBox="1"/>
          <p:nvPr/>
        </p:nvSpPr>
        <p:spPr>
          <a:xfrm>
            <a:off x="323528" y="3855538"/>
            <a:ext cx="28803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47" name="TextBox 46"/>
          <p:cNvSpPr txBox="1"/>
          <p:nvPr/>
        </p:nvSpPr>
        <p:spPr>
          <a:xfrm>
            <a:off x="4355976" y="4090002"/>
            <a:ext cx="28803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600" b="1" dirty="0" smtClean="0">
                <a:sym typeface="Wingdings"/>
              </a:rPr>
              <a:t></a:t>
            </a:r>
            <a:endParaRPr lang="el-GR" sz="1600" b="1" dirty="0"/>
          </a:p>
        </p:txBody>
      </p:sp>
      <p:sp>
        <p:nvSpPr>
          <p:cNvPr id="48" name="TextBox 47"/>
          <p:cNvSpPr txBox="1"/>
          <p:nvPr/>
        </p:nvSpPr>
        <p:spPr>
          <a:xfrm>
            <a:off x="611560" y="4158765"/>
            <a:ext cx="3767276" cy="307777"/>
          </a:xfrm>
          <a:prstGeom prst="rect">
            <a:avLst/>
          </a:prstGeom>
          <a:noFill/>
        </p:spPr>
        <p:txBody>
          <a:bodyPr wrap="square" rtlCol="0">
            <a:spAutoFit/>
          </a:bodyPr>
          <a:lstStyle/>
          <a:p>
            <a:r>
              <a:rPr lang="bg-BG" sz="1400" dirty="0" smtClean="0"/>
              <a:t>Информация, свързана с психичното здраве </a:t>
            </a:r>
            <a:endParaRPr lang="el-GR" sz="1400" dirty="0"/>
          </a:p>
        </p:txBody>
      </p:sp>
      <p:sp>
        <p:nvSpPr>
          <p:cNvPr id="49" name="TextBox 48"/>
          <p:cNvSpPr txBox="1"/>
          <p:nvPr/>
        </p:nvSpPr>
        <p:spPr>
          <a:xfrm>
            <a:off x="539552" y="3508776"/>
            <a:ext cx="3951906" cy="307777"/>
          </a:xfrm>
          <a:prstGeom prst="rect">
            <a:avLst/>
          </a:prstGeom>
          <a:noFill/>
        </p:spPr>
        <p:txBody>
          <a:bodyPr wrap="square" rtlCol="0">
            <a:spAutoFit/>
          </a:bodyPr>
          <a:lstStyle/>
          <a:p>
            <a:r>
              <a:rPr lang="bg-BG" sz="1400" dirty="0" smtClean="0"/>
              <a:t>  Здраве</a:t>
            </a:r>
            <a:r>
              <a:rPr lang="en-US" sz="1400" dirty="0" smtClean="0"/>
              <a:t>/ </a:t>
            </a:r>
            <a:r>
              <a:rPr lang="bg-BG" sz="1400" dirty="0" smtClean="0"/>
              <a:t>информация,свързана с травмата</a:t>
            </a:r>
            <a:endParaRPr lang="el-GR" sz="1400" dirty="0"/>
          </a:p>
        </p:txBody>
      </p:sp>
      <p:sp>
        <p:nvSpPr>
          <p:cNvPr id="50" name="TextBox 49"/>
          <p:cNvSpPr txBox="1"/>
          <p:nvPr/>
        </p:nvSpPr>
        <p:spPr>
          <a:xfrm>
            <a:off x="4644008" y="3260387"/>
            <a:ext cx="4499992" cy="323165"/>
          </a:xfrm>
          <a:prstGeom prst="rect">
            <a:avLst/>
          </a:prstGeom>
          <a:noFill/>
        </p:spPr>
        <p:txBody>
          <a:bodyPr wrap="square" rtlCol="0">
            <a:spAutoFit/>
          </a:bodyPr>
          <a:lstStyle/>
          <a:p>
            <a:r>
              <a:rPr lang="bg-BG" sz="1500" dirty="0" smtClean="0"/>
              <a:t>Информация за извършителя на НПД</a:t>
            </a:r>
            <a:endParaRPr lang="el-GR" sz="1500" dirty="0"/>
          </a:p>
        </p:txBody>
      </p:sp>
      <p:sp>
        <p:nvSpPr>
          <p:cNvPr id="51" name="TextBox 50"/>
          <p:cNvSpPr txBox="1"/>
          <p:nvPr/>
        </p:nvSpPr>
        <p:spPr>
          <a:xfrm>
            <a:off x="323528" y="4168900"/>
            <a:ext cx="288032"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52" name="TextBox 51"/>
          <p:cNvSpPr txBox="1"/>
          <p:nvPr/>
        </p:nvSpPr>
        <p:spPr>
          <a:xfrm>
            <a:off x="323528" y="3548647"/>
            <a:ext cx="288032"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53" name="TextBox 52"/>
          <p:cNvSpPr txBox="1"/>
          <p:nvPr/>
        </p:nvSpPr>
        <p:spPr>
          <a:xfrm>
            <a:off x="4355976" y="3268482"/>
            <a:ext cx="288032"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54" name="TextBox 53"/>
          <p:cNvSpPr txBox="1"/>
          <p:nvPr/>
        </p:nvSpPr>
        <p:spPr>
          <a:xfrm>
            <a:off x="4644008" y="3530409"/>
            <a:ext cx="4176464" cy="338554"/>
          </a:xfrm>
          <a:prstGeom prst="rect">
            <a:avLst/>
          </a:prstGeom>
          <a:noFill/>
        </p:spPr>
        <p:txBody>
          <a:bodyPr wrap="square" rtlCol="0">
            <a:spAutoFit/>
          </a:bodyPr>
          <a:lstStyle/>
          <a:p>
            <a:r>
              <a:rPr lang="bg-BG" sz="1600" dirty="0" smtClean="0"/>
              <a:t>Информация за социално-иконом. статус</a:t>
            </a:r>
            <a:endParaRPr lang="el-GR" sz="1600" dirty="0"/>
          </a:p>
        </p:txBody>
      </p:sp>
      <p:sp>
        <p:nvSpPr>
          <p:cNvPr id="55" name="TextBox 54"/>
          <p:cNvSpPr txBox="1"/>
          <p:nvPr/>
        </p:nvSpPr>
        <p:spPr>
          <a:xfrm>
            <a:off x="4355976" y="3540544"/>
            <a:ext cx="288032"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56" name="TextBox 55"/>
          <p:cNvSpPr txBox="1"/>
          <p:nvPr/>
        </p:nvSpPr>
        <p:spPr>
          <a:xfrm>
            <a:off x="4644008" y="3806418"/>
            <a:ext cx="4176464" cy="338554"/>
          </a:xfrm>
          <a:prstGeom prst="rect">
            <a:avLst/>
          </a:prstGeom>
          <a:noFill/>
        </p:spPr>
        <p:txBody>
          <a:bodyPr wrap="square" rtlCol="0">
            <a:spAutoFit/>
          </a:bodyPr>
          <a:lstStyle/>
          <a:p>
            <a:r>
              <a:rPr lang="bg-BG" sz="1600" dirty="0" smtClean="0"/>
              <a:t>Информация за нарушения</a:t>
            </a:r>
            <a:endParaRPr lang="el-GR" sz="1600" dirty="0"/>
          </a:p>
        </p:txBody>
      </p:sp>
      <p:sp>
        <p:nvSpPr>
          <p:cNvPr id="57" name="TextBox 56"/>
          <p:cNvSpPr txBox="1"/>
          <p:nvPr/>
        </p:nvSpPr>
        <p:spPr>
          <a:xfrm>
            <a:off x="4355976" y="3816553"/>
            <a:ext cx="288032"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58" name="Rounded Rectangle 57"/>
          <p:cNvSpPr/>
          <p:nvPr/>
        </p:nvSpPr>
        <p:spPr>
          <a:xfrm>
            <a:off x="28575" y="2175706"/>
            <a:ext cx="9036496" cy="324036"/>
          </a:xfrm>
          <a:prstGeom prst="roundRect">
            <a:avLst/>
          </a:prstGeom>
          <a:noFill/>
          <a:ln>
            <a:solidFill>
              <a:srgbClr val="FFFF00"/>
            </a:solidFill>
          </a:ln>
          <a:effectLst>
            <a:glow rad="2286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pic>
        <p:nvPicPr>
          <p:cNvPr id="44" name="Picture 2" descr="http://slatecommunication.com/wp-content/uploads/2012/09/snarl-white-no-text-300x225.png"/>
          <p:cNvPicPr>
            <a:picLocks noChangeAspect="1" noChangeArrowheads="1"/>
          </p:cNvPicPr>
          <p:nvPr/>
        </p:nvPicPr>
        <p:blipFill>
          <a:blip r:embed="rId3" cstate="print"/>
          <a:srcRect/>
          <a:stretch>
            <a:fillRect/>
          </a:stretch>
        </p:blipFill>
        <p:spPr bwMode="auto">
          <a:xfrm>
            <a:off x="2411760" y="2787782"/>
            <a:ext cx="3289548" cy="1850371"/>
          </a:xfrm>
          <a:prstGeom prst="rect">
            <a:avLst/>
          </a:prstGeom>
          <a:noFill/>
        </p:spPr>
      </p:pic>
      <p:sp>
        <p:nvSpPr>
          <p:cNvPr id="61" name="Rectangle 60"/>
          <p:cNvSpPr/>
          <p:nvPr/>
        </p:nvSpPr>
        <p:spPr>
          <a:xfrm>
            <a:off x="1907704" y="3868963"/>
            <a:ext cx="5400600" cy="1254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smtClean="0">
                <a:solidFill>
                  <a:schemeClr val="accent6">
                    <a:lumMod val="75000"/>
                  </a:schemeClr>
                </a:solidFill>
              </a:rPr>
              <a:t>x 27 </a:t>
            </a:r>
            <a:r>
              <a:rPr lang="bg-BG" sz="5400" b="1" dirty="0" smtClean="0">
                <a:solidFill>
                  <a:schemeClr val="accent6">
                    <a:lumMod val="75000"/>
                  </a:schemeClr>
                </a:solidFill>
              </a:rPr>
              <a:t>страни</a:t>
            </a:r>
            <a:endParaRPr lang="el-GR" sz="5400" b="1" dirty="0">
              <a:solidFill>
                <a:schemeClr val="accent6">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ppt_x"/>
                                          </p:val>
                                        </p:tav>
                                        <p:tav tm="100000">
                                          <p:val>
                                            <p:strVal val="#ppt_x"/>
                                          </p:val>
                                        </p:tav>
                                      </p:tavLst>
                                    </p:anim>
                                    <p:anim calcmode="lin" valueType="num">
                                      <p:cBhvr additive="base">
                                        <p:cTn id="4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ppt_x"/>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ppt_x"/>
                                          </p:val>
                                        </p:tav>
                                        <p:tav tm="100000">
                                          <p:val>
                                            <p:strVal val="#ppt_x"/>
                                          </p:val>
                                        </p:tav>
                                      </p:tavLst>
                                    </p:anim>
                                    <p:anim calcmode="lin" valueType="num">
                                      <p:cBhvr additive="base">
                                        <p:cTn id="5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additive="base">
                                        <p:cTn id="57" dur="500" fill="hold"/>
                                        <p:tgtEl>
                                          <p:spTgt spid="8"/>
                                        </p:tgtEl>
                                        <p:attrNameLst>
                                          <p:attrName>ppt_x</p:attrName>
                                        </p:attrNameLst>
                                      </p:cBhvr>
                                      <p:tavLst>
                                        <p:tav tm="0">
                                          <p:val>
                                            <p:strVal val="#ppt_x"/>
                                          </p:val>
                                        </p:tav>
                                        <p:tav tm="100000">
                                          <p:val>
                                            <p:strVal val="#ppt_x"/>
                                          </p:val>
                                        </p:tav>
                                      </p:tavLst>
                                    </p:anim>
                                    <p:anim calcmode="lin" valueType="num">
                                      <p:cBhvr additive="base">
                                        <p:cTn id="58" dur="500" fill="hold"/>
                                        <p:tgtEl>
                                          <p:spTgt spid="8"/>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500" fill="hold"/>
                                        <p:tgtEl>
                                          <p:spTgt spid="25"/>
                                        </p:tgtEl>
                                        <p:attrNameLst>
                                          <p:attrName>ppt_x</p:attrName>
                                        </p:attrNameLst>
                                      </p:cBhvr>
                                      <p:tavLst>
                                        <p:tav tm="0">
                                          <p:val>
                                            <p:strVal val="#ppt_x"/>
                                          </p:val>
                                        </p:tav>
                                        <p:tav tm="100000">
                                          <p:val>
                                            <p:strVal val="#ppt_x"/>
                                          </p:val>
                                        </p:tav>
                                      </p:tavLst>
                                    </p:anim>
                                    <p:anim calcmode="lin" valueType="num">
                                      <p:cBhvr additive="base">
                                        <p:cTn id="6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3" presetClass="entr" presetSubtype="16" fill="hold" grpId="0" nodeType="clickEffect">
                                  <p:stCondLst>
                                    <p:cond delay="0"/>
                                  </p:stCondLst>
                                  <p:childTnLst>
                                    <p:set>
                                      <p:cBhvr>
                                        <p:cTn id="66" dur="1" fill="hold">
                                          <p:stCondLst>
                                            <p:cond delay="0"/>
                                          </p:stCondLst>
                                        </p:cTn>
                                        <p:tgtEl>
                                          <p:spTgt spid="2"/>
                                        </p:tgtEl>
                                        <p:attrNameLst>
                                          <p:attrName>style.visibility</p:attrName>
                                        </p:attrNameLst>
                                      </p:cBhvr>
                                      <p:to>
                                        <p:strVal val="visible"/>
                                      </p:to>
                                    </p:set>
                                    <p:anim calcmode="lin" valueType="num">
                                      <p:cBhvr>
                                        <p:cTn id="67" dur="500" fill="hold"/>
                                        <p:tgtEl>
                                          <p:spTgt spid="2"/>
                                        </p:tgtEl>
                                        <p:attrNameLst>
                                          <p:attrName>ppt_w</p:attrName>
                                        </p:attrNameLst>
                                      </p:cBhvr>
                                      <p:tavLst>
                                        <p:tav tm="0">
                                          <p:val>
                                            <p:fltVal val="0"/>
                                          </p:val>
                                        </p:tav>
                                        <p:tav tm="100000">
                                          <p:val>
                                            <p:strVal val="#ppt_w"/>
                                          </p:val>
                                        </p:tav>
                                      </p:tavLst>
                                    </p:anim>
                                    <p:anim calcmode="lin" valueType="num">
                                      <p:cBhvr>
                                        <p:cTn id="6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69" fill="hold">
                      <p:stCondLst>
                        <p:cond delay="indefinite"/>
                      </p:stCondLst>
                      <p:childTnLst>
                        <p:par>
                          <p:cTn id="70" fill="hold">
                            <p:stCondLst>
                              <p:cond delay="0"/>
                            </p:stCondLst>
                            <p:childTnLst>
                              <p:par>
                                <p:cTn id="71" presetID="9" presetClass="entr" presetSubtype="0" fill="hold" grpId="0" nodeType="click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dissolve">
                                      <p:cBhvr>
                                        <p:cTn id="73" dur="500"/>
                                        <p:tgtEl>
                                          <p:spTgt spid="58"/>
                                        </p:tgtEl>
                                      </p:cBhvr>
                                    </p:animEffect>
                                  </p:childTnLst>
                                </p:cTn>
                              </p:par>
                            </p:childTnLst>
                          </p:cTn>
                        </p:par>
                      </p:childTnLst>
                    </p:cTn>
                  </p:par>
                  <p:par>
                    <p:cTn id="74" fill="hold">
                      <p:stCondLst>
                        <p:cond delay="indefinite"/>
                      </p:stCondLst>
                      <p:childTnLst>
                        <p:par>
                          <p:cTn id="75" fill="hold">
                            <p:stCondLst>
                              <p:cond delay="0"/>
                            </p:stCondLst>
                            <p:childTnLst>
                              <p:par>
                                <p:cTn id="76" presetID="23" presetClass="entr" presetSubtype="16" fill="hold" grpId="0" nodeType="clickEffect">
                                  <p:stCondLst>
                                    <p:cond delay="0"/>
                                  </p:stCondLst>
                                  <p:childTnLst>
                                    <p:set>
                                      <p:cBhvr>
                                        <p:cTn id="77" dur="1" fill="hold">
                                          <p:stCondLst>
                                            <p:cond delay="0"/>
                                          </p:stCondLst>
                                        </p:cTn>
                                        <p:tgtEl>
                                          <p:spTgt spid="26"/>
                                        </p:tgtEl>
                                        <p:attrNameLst>
                                          <p:attrName>style.visibility</p:attrName>
                                        </p:attrNameLst>
                                      </p:cBhvr>
                                      <p:to>
                                        <p:strVal val="visible"/>
                                      </p:to>
                                    </p:set>
                                    <p:anim calcmode="lin" valueType="num">
                                      <p:cBhvr>
                                        <p:cTn id="78" dur="500" fill="hold"/>
                                        <p:tgtEl>
                                          <p:spTgt spid="26"/>
                                        </p:tgtEl>
                                        <p:attrNameLst>
                                          <p:attrName>ppt_w</p:attrName>
                                        </p:attrNameLst>
                                      </p:cBhvr>
                                      <p:tavLst>
                                        <p:tav tm="0">
                                          <p:val>
                                            <p:fltVal val="0"/>
                                          </p:val>
                                        </p:tav>
                                        <p:tav tm="100000">
                                          <p:val>
                                            <p:strVal val="#ppt_w"/>
                                          </p:val>
                                        </p:tav>
                                      </p:tavLst>
                                    </p:anim>
                                    <p:anim calcmode="lin" valueType="num">
                                      <p:cBhvr>
                                        <p:cTn id="79" dur="500" fill="hold"/>
                                        <p:tgtEl>
                                          <p:spTgt spid="26"/>
                                        </p:tgtEl>
                                        <p:attrNameLst>
                                          <p:attrName>ppt_h</p:attrName>
                                        </p:attrNameLst>
                                      </p:cBhvr>
                                      <p:tavLst>
                                        <p:tav tm="0">
                                          <p:val>
                                            <p:fltVal val="0"/>
                                          </p:val>
                                        </p:tav>
                                        <p:tav tm="100000">
                                          <p:val>
                                            <p:strVal val="#ppt_h"/>
                                          </p:val>
                                        </p:tav>
                                      </p:tavLst>
                                    </p:anim>
                                  </p:childTnLst>
                                </p:cTn>
                              </p:par>
                              <p:par>
                                <p:cTn id="80" presetID="23" presetClass="entr" presetSubtype="16"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 calcmode="lin" valueType="num">
                                      <p:cBhvr>
                                        <p:cTn id="82" dur="500" fill="hold"/>
                                        <p:tgtEl>
                                          <p:spTgt spid="29"/>
                                        </p:tgtEl>
                                        <p:attrNameLst>
                                          <p:attrName>ppt_w</p:attrName>
                                        </p:attrNameLst>
                                      </p:cBhvr>
                                      <p:tavLst>
                                        <p:tav tm="0">
                                          <p:val>
                                            <p:fltVal val="0"/>
                                          </p:val>
                                        </p:tav>
                                        <p:tav tm="100000">
                                          <p:val>
                                            <p:strVal val="#ppt_w"/>
                                          </p:val>
                                        </p:tav>
                                      </p:tavLst>
                                    </p:anim>
                                    <p:anim calcmode="lin" valueType="num">
                                      <p:cBhvr>
                                        <p:cTn id="83" dur="500" fill="hold"/>
                                        <p:tgtEl>
                                          <p:spTgt spid="29"/>
                                        </p:tgtEl>
                                        <p:attrNameLst>
                                          <p:attrName>ppt_h</p:attrName>
                                        </p:attrNameLst>
                                      </p:cBhvr>
                                      <p:tavLst>
                                        <p:tav tm="0">
                                          <p:val>
                                            <p:fltVal val="0"/>
                                          </p:val>
                                        </p:tav>
                                        <p:tav tm="100000">
                                          <p:val>
                                            <p:strVal val="#ppt_h"/>
                                          </p:val>
                                        </p:tav>
                                      </p:tavLst>
                                    </p:anim>
                                  </p:childTnLst>
                                </p:cTn>
                              </p:par>
                              <p:par>
                                <p:cTn id="84" presetID="23" presetClass="entr" presetSubtype="16" fill="hold" grpId="0" nodeType="withEffect">
                                  <p:stCondLst>
                                    <p:cond delay="0"/>
                                  </p:stCondLst>
                                  <p:childTnLst>
                                    <p:set>
                                      <p:cBhvr>
                                        <p:cTn id="85" dur="1" fill="hold">
                                          <p:stCondLst>
                                            <p:cond delay="0"/>
                                          </p:stCondLst>
                                        </p:cTn>
                                        <p:tgtEl>
                                          <p:spTgt spid="30"/>
                                        </p:tgtEl>
                                        <p:attrNameLst>
                                          <p:attrName>style.visibility</p:attrName>
                                        </p:attrNameLst>
                                      </p:cBhvr>
                                      <p:to>
                                        <p:strVal val="visible"/>
                                      </p:to>
                                    </p:set>
                                    <p:anim calcmode="lin" valueType="num">
                                      <p:cBhvr>
                                        <p:cTn id="86" dur="500" fill="hold"/>
                                        <p:tgtEl>
                                          <p:spTgt spid="30"/>
                                        </p:tgtEl>
                                        <p:attrNameLst>
                                          <p:attrName>ppt_w</p:attrName>
                                        </p:attrNameLst>
                                      </p:cBhvr>
                                      <p:tavLst>
                                        <p:tav tm="0">
                                          <p:val>
                                            <p:fltVal val="0"/>
                                          </p:val>
                                        </p:tav>
                                        <p:tav tm="100000">
                                          <p:val>
                                            <p:strVal val="#ppt_w"/>
                                          </p:val>
                                        </p:tav>
                                      </p:tavLst>
                                    </p:anim>
                                    <p:anim calcmode="lin" valueType="num">
                                      <p:cBhvr>
                                        <p:cTn id="87" dur="500" fill="hold"/>
                                        <p:tgtEl>
                                          <p:spTgt spid="30"/>
                                        </p:tgtEl>
                                        <p:attrNameLst>
                                          <p:attrName>ppt_h</p:attrName>
                                        </p:attrNameLst>
                                      </p:cBhvr>
                                      <p:tavLst>
                                        <p:tav tm="0">
                                          <p:val>
                                            <p:fltVal val="0"/>
                                          </p:val>
                                        </p:tav>
                                        <p:tav tm="100000">
                                          <p:val>
                                            <p:strVal val="#ppt_h"/>
                                          </p:val>
                                        </p:tav>
                                      </p:tavLst>
                                    </p:anim>
                                  </p:childTnLst>
                                </p:cTn>
                              </p:par>
                              <p:par>
                                <p:cTn id="88" presetID="23" presetClass="entr" presetSubtype="16" fill="hold" grpId="0" nodeType="withEffect">
                                  <p:stCondLst>
                                    <p:cond delay="0"/>
                                  </p:stCondLst>
                                  <p:childTnLst>
                                    <p:set>
                                      <p:cBhvr>
                                        <p:cTn id="89" dur="1" fill="hold">
                                          <p:stCondLst>
                                            <p:cond delay="0"/>
                                          </p:stCondLst>
                                        </p:cTn>
                                        <p:tgtEl>
                                          <p:spTgt spid="31"/>
                                        </p:tgtEl>
                                        <p:attrNameLst>
                                          <p:attrName>style.visibility</p:attrName>
                                        </p:attrNameLst>
                                      </p:cBhvr>
                                      <p:to>
                                        <p:strVal val="visible"/>
                                      </p:to>
                                    </p:set>
                                    <p:anim calcmode="lin" valueType="num">
                                      <p:cBhvr>
                                        <p:cTn id="90" dur="500" fill="hold"/>
                                        <p:tgtEl>
                                          <p:spTgt spid="31"/>
                                        </p:tgtEl>
                                        <p:attrNameLst>
                                          <p:attrName>ppt_w</p:attrName>
                                        </p:attrNameLst>
                                      </p:cBhvr>
                                      <p:tavLst>
                                        <p:tav tm="0">
                                          <p:val>
                                            <p:fltVal val="0"/>
                                          </p:val>
                                        </p:tav>
                                        <p:tav tm="100000">
                                          <p:val>
                                            <p:strVal val="#ppt_w"/>
                                          </p:val>
                                        </p:tav>
                                      </p:tavLst>
                                    </p:anim>
                                    <p:anim calcmode="lin" valueType="num">
                                      <p:cBhvr>
                                        <p:cTn id="91" dur="500" fill="hold"/>
                                        <p:tgtEl>
                                          <p:spTgt spid="31"/>
                                        </p:tgtEl>
                                        <p:attrNameLst>
                                          <p:attrName>ppt_h</p:attrName>
                                        </p:attrNameLst>
                                      </p:cBhvr>
                                      <p:tavLst>
                                        <p:tav tm="0">
                                          <p:val>
                                            <p:fltVal val="0"/>
                                          </p:val>
                                        </p:tav>
                                        <p:tav tm="100000">
                                          <p:val>
                                            <p:strVal val="#ppt_h"/>
                                          </p:val>
                                        </p:tav>
                                      </p:tavLst>
                                    </p:anim>
                                  </p:childTnLst>
                                </p:cTn>
                              </p:par>
                              <p:par>
                                <p:cTn id="92" presetID="23" presetClass="entr" presetSubtype="16" fill="hold" grpId="0" nodeType="withEffect">
                                  <p:stCondLst>
                                    <p:cond delay="0"/>
                                  </p:stCondLst>
                                  <p:childTnLst>
                                    <p:set>
                                      <p:cBhvr>
                                        <p:cTn id="93" dur="1" fill="hold">
                                          <p:stCondLst>
                                            <p:cond delay="0"/>
                                          </p:stCondLst>
                                        </p:cTn>
                                        <p:tgtEl>
                                          <p:spTgt spid="32"/>
                                        </p:tgtEl>
                                        <p:attrNameLst>
                                          <p:attrName>style.visibility</p:attrName>
                                        </p:attrNameLst>
                                      </p:cBhvr>
                                      <p:to>
                                        <p:strVal val="visible"/>
                                      </p:to>
                                    </p:set>
                                    <p:anim calcmode="lin" valueType="num">
                                      <p:cBhvr>
                                        <p:cTn id="94" dur="500" fill="hold"/>
                                        <p:tgtEl>
                                          <p:spTgt spid="32"/>
                                        </p:tgtEl>
                                        <p:attrNameLst>
                                          <p:attrName>ppt_w</p:attrName>
                                        </p:attrNameLst>
                                      </p:cBhvr>
                                      <p:tavLst>
                                        <p:tav tm="0">
                                          <p:val>
                                            <p:fltVal val="0"/>
                                          </p:val>
                                        </p:tav>
                                        <p:tav tm="100000">
                                          <p:val>
                                            <p:strVal val="#ppt_w"/>
                                          </p:val>
                                        </p:tav>
                                      </p:tavLst>
                                    </p:anim>
                                    <p:anim calcmode="lin" valueType="num">
                                      <p:cBhvr>
                                        <p:cTn id="95" dur="500" fill="hold"/>
                                        <p:tgtEl>
                                          <p:spTgt spid="32"/>
                                        </p:tgtEl>
                                        <p:attrNameLst>
                                          <p:attrName>ppt_h</p:attrName>
                                        </p:attrNameLst>
                                      </p:cBhvr>
                                      <p:tavLst>
                                        <p:tav tm="0">
                                          <p:val>
                                            <p:fltVal val="0"/>
                                          </p:val>
                                        </p:tav>
                                        <p:tav tm="100000">
                                          <p:val>
                                            <p:strVal val="#ppt_h"/>
                                          </p:val>
                                        </p:tav>
                                      </p:tavLst>
                                    </p:anim>
                                  </p:childTnLst>
                                </p:cTn>
                              </p:par>
                              <p:par>
                                <p:cTn id="96" presetID="23" presetClass="entr" presetSubtype="16" fill="hold" grpId="0" nodeType="withEffect">
                                  <p:stCondLst>
                                    <p:cond delay="0"/>
                                  </p:stCondLst>
                                  <p:childTnLst>
                                    <p:set>
                                      <p:cBhvr>
                                        <p:cTn id="97" dur="1" fill="hold">
                                          <p:stCondLst>
                                            <p:cond delay="0"/>
                                          </p:stCondLst>
                                        </p:cTn>
                                        <p:tgtEl>
                                          <p:spTgt spid="27"/>
                                        </p:tgtEl>
                                        <p:attrNameLst>
                                          <p:attrName>style.visibility</p:attrName>
                                        </p:attrNameLst>
                                      </p:cBhvr>
                                      <p:to>
                                        <p:strVal val="visible"/>
                                      </p:to>
                                    </p:set>
                                    <p:anim calcmode="lin" valueType="num">
                                      <p:cBhvr>
                                        <p:cTn id="98" dur="500" fill="hold"/>
                                        <p:tgtEl>
                                          <p:spTgt spid="27"/>
                                        </p:tgtEl>
                                        <p:attrNameLst>
                                          <p:attrName>ppt_w</p:attrName>
                                        </p:attrNameLst>
                                      </p:cBhvr>
                                      <p:tavLst>
                                        <p:tav tm="0">
                                          <p:val>
                                            <p:fltVal val="0"/>
                                          </p:val>
                                        </p:tav>
                                        <p:tav tm="100000">
                                          <p:val>
                                            <p:strVal val="#ppt_w"/>
                                          </p:val>
                                        </p:tav>
                                      </p:tavLst>
                                    </p:anim>
                                    <p:anim calcmode="lin" valueType="num">
                                      <p:cBhvr>
                                        <p:cTn id="99" dur="500" fill="hold"/>
                                        <p:tgtEl>
                                          <p:spTgt spid="27"/>
                                        </p:tgtEl>
                                        <p:attrNameLst>
                                          <p:attrName>ppt_h</p:attrName>
                                        </p:attrNameLst>
                                      </p:cBhvr>
                                      <p:tavLst>
                                        <p:tav tm="0">
                                          <p:val>
                                            <p:fltVal val="0"/>
                                          </p:val>
                                        </p:tav>
                                        <p:tav tm="100000">
                                          <p:val>
                                            <p:strVal val="#ppt_h"/>
                                          </p:val>
                                        </p:tav>
                                      </p:tavLst>
                                    </p:anim>
                                  </p:childTnLst>
                                </p:cTn>
                              </p:par>
                              <p:par>
                                <p:cTn id="100" presetID="23" presetClass="entr" presetSubtype="16" fill="hold" grpId="0" nodeType="withEffect">
                                  <p:stCondLst>
                                    <p:cond delay="0"/>
                                  </p:stCondLst>
                                  <p:childTnLst>
                                    <p:set>
                                      <p:cBhvr>
                                        <p:cTn id="101" dur="1" fill="hold">
                                          <p:stCondLst>
                                            <p:cond delay="0"/>
                                          </p:stCondLst>
                                        </p:cTn>
                                        <p:tgtEl>
                                          <p:spTgt spid="33"/>
                                        </p:tgtEl>
                                        <p:attrNameLst>
                                          <p:attrName>style.visibility</p:attrName>
                                        </p:attrNameLst>
                                      </p:cBhvr>
                                      <p:to>
                                        <p:strVal val="visible"/>
                                      </p:to>
                                    </p:set>
                                    <p:anim calcmode="lin" valueType="num">
                                      <p:cBhvr>
                                        <p:cTn id="102" dur="500" fill="hold"/>
                                        <p:tgtEl>
                                          <p:spTgt spid="33"/>
                                        </p:tgtEl>
                                        <p:attrNameLst>
                                          <p:attrName>ppt_w</p:attrName>
                                        </p:attrNameLst>
                                      </p:cBhvr>
                                      <p:tavLst>
                                        <p:tav tm="0">
                                          <p:val>
                                            <p:fltVal val="0"/>
                                          </p:val>
                                        </p:tav>
                                        <p:tav tm="100000">
                                          <p:val>
                                            <p:strVal val="#ppt_w"/>
                                          </p:val>
                                        </p:tav>
                                      </p:tavLst>
                                    </p:anim>
                                    <p:anim calcmode="lin" valueType="num">
                                      <p:cBhvr>
                                        <p:cTn id="103" dur="500" fill="hold"/>
                                        <p:tgtEl>
                                          <p:spTgt spid="33"/>
                                        </p:tgtEl>
                                        <p:attrNameLst>
                                          <p:attrName>ppt_h</p:attrName>
                                        </p:attrNameLst>
                                      </p:cBhvr>
                                      <p:tavLst>
                                        <p:tav tm="0">
                                          <p:val>
                                            <p:fltVal val="0"/>
                                          </p:val>
                                        </p:tav>
                                        <p:tav tm="100000">
                                          <p:val>
                                            <p:strVal val="#ppt_h"/>
                                          </p:val>
                                        </p:tav>
                                      </p:tavLst>
                                    </p:anim>
                                  </p:childTnLst>
                                </p:cTn>
                              </p:par>
                            </p:childTnLst>
                          </p:cTn>
                        </p:par>
                      </p:childTnLst>
                    </p:cTn>
                  </p:par>
                  <p:par>
                    <p:cTn id="104" fill="hold">
                      <p:stCondLst>
                        <p:cond delay="indefinite"/>
                      </p:stCondLst>
                      <p:childTnLst>
                        <p:par>
                          <p:cTn id="105" fill="hold">
                            <p:stCondLst>
                              <p:cond delay="0"/>
                            </p:stCondLst>
                            <p:childTnLst>
                              <p:par>
                                <p:cTn id="106" presetID="2" presetClass="entr" presetSubtype="4" fill="hold" grpId="0" nodeType="clickEffect">
                                  <p:stCondLst>
                                    <p:cond delay="0"/>
                                  </p:stCondLst>
                                  <p:childTnLst>
                                    <p:set>
                                      <p:cBhvr>
                                        <p:cTn id="107" dur="1" fill="hold">
                                          <p:stCondLst>
                                            <p:cond delay="0"/>
                                          </p:stCondLst>
                                        </p:cTn>
                                        <p:tgtEl>
                                          <p:spTgt spid="35"/>
                                        </p:tgtEl>
                                        <p:attrNameLst>
                                          <p:attrName>style.visibility</p:attrName>
                                        </p:attrNameLst>
                                      </p:cBhvr>
                                      <p:to>
                                        <p:strVal val="visible"/>
                                      </p:to>
                                    </p:set>
                                    <p:anim calcmode="lin" valueType="num">
                                      <p:cBhvr additive="base">
                                        <p:cTn id="108" dur="500" fill="hold"/>
                                        <p:tgtEl>
                                          <p:spTgt spid="35"/>
                                        </p:tgtEl>
                                        <p:attrNameLst>
                                          <p:attrName>ppt_x</p:attrName>
                                        </p:attrNameLst>
                                      </p:cBhvr>
                                      <p:tavLst>
                                        <p:tav tm="0">
                                          <p:val>
                                            <p:strVal val="#ppt_x"/>
                                          </p:val>
                                        </p:tav>
                                        <p:tav tm="100000">
                                          <p:val>
                                            <p:strVal val="#ppt_x"/>
                                          </p:val>
                                        </p:tav>
                                      </p:tavLst>
                                    </p:anim>
                                    <p:anim calcmode="lin" valueType="num">
                                      <p:cBhvr additive="base">
                                        <p:cTn id="109" dur="500" fill="hold"/>
                                        <p:tgtEl>
                                          <p:spTgt spid="35"/>
                                        </p:tgtEl>
                                        <p:attrNameLst>
                                          <p:attrName>ppt_y</p:attrName>
                                        </p:attrNameLst>
                                      </p:cBhvr>
                                      <p:tavLst>
                                        <p:tav tm="0">
                                          <p:val>
                                            <p:strVal val="1+#ppt_h/2"/>
                                          </p:val>
                                        </p:tav>
                                        <p:tav tm="100000">
                                          <p:val>
                                            <p:strVal val="#ppt_y"/>
                                          </p:val>
                                        </p:tav>
                                      </p:tavLst>
                                    </p:anim>
                                  </p:childTnLst>
                                </p:cTn>
                              </p:par>
                              <p:par>
                                <p:cTn id="110" presetID="2" presetClass="entr" presetSubtype="4" fill="hold" grpId="0" nodeType="withEffect">
                                  <p:stCondLst>
                                    <p:cond delay="0"/>
                                  </p:stCondLst>
                                  <p:childTnLst>
                                    <p:set>
                                      <p:cBhvr>
                                        <p:cTn id="111" dur="1" fill="hold">
                                          <p:stCondLst>
                                            <p:cond delay="0"/>
                                          </p:stCondLst>
                                        </p:cTn>
                                        <p:tgtEl>
                                          <p:spTgt spid="50"/>
                                        </p:tgtEl>
                                        <p:attrNameLst>
                                          <p:attrName>style.visibility</p:attrName>
                                        </p:attrNameLst>
                                      </p:cBhvr>
                                      <p:to>
                                        <p:strVal val="visible"/>
                                      </p:to>
                                    </p:set>
                                    <p:anim calcmode="lin" valueType="num">
                                      <p:cBhvr additive="base">
                                        <p:cTn id="112" dur="500" fill="hold"/>
                                        <p:tgtEl>
                                          <p:spTgt spid="50"/>
                                        </p:tgtEl>
                                        <p:attrNameLst>
                                          <p:attrName>ppt_x</p:attrName>
                                        </p:attrNameLst>
                                      </p:cBhvr>
                                      <p:tavLst>
                                        <p:tav tm="0">
                                          <p:val>
                                            <p:strVal val="#ppt_x"/>
                                          </p:val>
                                        </p:tav>
                                        <p:tav tm="100000">
                                          <p:val>
                                            <p:strVal val="#ppt_x"/>
                                          </p:val>
                                        </p:tav>
                                      </p:tavLst>
                                    </p:anim>
                                    <p:anim calcmode="lin" valueType="num">
                                      <p:cBhvr additive="base">
                                        <p:cTn id="113" dur="500" fill="hold"/>
                                        <p:tgtEl>
                                          <p:spTgt spid="50"/>
                                        </p:tgtEl>
                                        <p:attrNameLst>
                                          <p:attrName>ppt_y</p:attrName>
                                        </p:attrNameLst>
                                      </p:cBhvr>
                                      <p:tavLst>
                                        <p:tav tm="0">
                                          <p:val>
                                            <p:strVal val="1+#ppt_h/2"/>
                                          </p:val>
                                        </p:tav>
                                        <p:tav tm="100000">
                                          <p:val>
                                            <p:strVal val="#ppt_y"/>
                                          </p:val>
                                        </p:tav>
                                      </p:tavLst>
                                    </p:anim>
                                  </p:childTnLst>
                                </p:cTn>
                              </p:par>
                              <p:par>
                                <p:cTn id="114" presetID="2" presetClass="entr" presetSubtype="4" fill="hold" grpId="0" nodeType="withEffect">
                                  <p:stCondLst>
                                    <p:cond delay="0"/>
                                  </p:stCondLst>
                                  <p:childTnLst>
                                    <p:set>
                                      <p:cBhvr>
                                        <p:cTn id="115" dur="1" fill="hold">
                                          <p:stCondLst>
                                            <p:cond delay="0"/>
                                          </p:stCondLst>
                                        </p:cTn>
                                        <p:tgtEl>
                                          <p:spTgt spid="49"/>
                                        </p:tgtEl>
                                        <p:attrNameLst>
                                          <p:attrName>style.visibility</p:attrName>
                                        </p:attrNameLst>
                                      </p:cBhvr>
                                      <p:to>
                                        <p:strVal val="visible"/>
                                      </p:to>
                                    </p:set>
                                    <p:anim calcmode="lin" valueType="num">
                                      <p:cBhvr additive="base">
                                        <p:cTn id="116" dur="500" fill="hold"/>
                                        <p:tgtEl>
                                          <p:spTgt spid="49"/>
                                        </p:tgtEl>
                                        <p:attrNameLst>
                                          <p:attrName>ppt_x</p:attrName>
                                        </p:attrNameLst>
                                      </p:cBhvr>
                                      <p:tavLst>
                                        <p:tav tm="0">
                                          <p:val>
                                            <p:strVal val="#ppt_x"/>
                                          </p:val>
                                        </p:tav>
                                        <p:tav tm="100000">
                                          <p:val>
                                            <p:strVal val="#ppt_x"/>
                                          </p:val>
                                        </p:tav>
                                      </p:tavLst>
                                    </p:anim>
                                    <p:anim calcmode="lin" valueType="num">
                                      <p:cBhvr additive="base">
                                        <p:cTn id="117" dur="500" fill="hold"/>
                                        <p:tgtEl>
                                          <p:spTgt spid="49"/>
                                        </p:tgtEl>
                                        <p:attrNameLst>
                                          <p:attrName>ppt_y</p:attrName>
                                        </p:attrNameLst>
                                      </p:cBhvr>
                                      <p:tavLst>
                                        <p:tav tm="0">
                                          <p:val>
                                            <p:strVal val="1+#ppt_h/2"/>
                                          </p:val>
                                        </p:tav>
                                        <p:tav tm="100000">
                                          <p:val>
                                            <p:strVal val="#ppt_y"/>
                                          </p:val>
                                        </p:tav>
                                      </p:tavLst>
                                    </p:anim>
                                  </p:childTnLst>
                                </p:cTn>
                              </p:par>
                              <p:par>
                                <p:cTn id="118" presetID="2" presetClass="entr" presetSubtype="4" fill="hold" grpId="0" nodeType="withEffect">
                                  <p:stCondLst>
                                    <p:cond delay="0"/>
                                  </p:stCondLst>
                                  <p:childTnLst>
                                    <p:set>
                                      <p:cBhvr>
                                        <p:cTn id="119" dur="1" fill="hold">
                                          <p:stCondLst>
                                            <p:cond delay="0"/>
                                          </p:stCondLst>
                                        </p:cTn>
                                        <p:tgtEl>
                                          <p:spTgt spid="54"/>
                                        </p:tgtEl>
                                        <p:attrNameLst>
                                          <p:attrName>style.visibility</p:attrName>
                                        </p:attrNameLst>
                                      </p:cBhvr>
                                      <p:to>
                                        <p:strVal val="visible"/>
                                      </p:to>
                                    </p:set>
                                    <p:anim calcmode="lin" valueType="num">
                                      <p:cBhvr additive="base">
                                        <p:cTn id="120" dur="500" fill="hold"/>
                                        <p:tgtEl>
                                          <p:spTgt spid="54"/>
                                        </p:tgtEl>
                                        <p:attrNameLst>
                                          <p:attrName>ppt_x</p:attrName>
                                        </p:attrNameLst>
                                      </p:cBhvr>
                                      <p:tavLst>
                                        <p:tav tm="0">
                                          <p:val>
                                            <p:strVal val="#ppt_x"/>
                                          </p:val>
                                        </p:tav>
                                        <p:tav tm="100000">
                                          <p:val>
                                            <p:strVal val="#ppt_x"/>
                                          </p:val>
                                        </p:tav>
                                      </p:tavLst>
                                    </p:anim>
                                    <p:anim calcmode="lin" valueType="num">
                                      <p:cBhvr additive="base">
                                        <p:cTn id="121" dur="500" fill="hold"/>
                                        <p:tgtEl>
                                          <p:spTgt spid="54"/>
                                        </p:tgtEl>
                                        <p:attrNameLst>
                                          <p:attrName>ppt_y</p:attrName>
                                        </p:attrNameLst>
                                      </p:cBhvr>
                                      <p:tavLst>
                                        <p:tav tm="0">
                                          <p:val>
                                            <p:strVal val="1+#ppt_h/2"/>
                                          </p:val>
                                        </p:tav>
                                        <p:tav tm="100000">
                                          <p:val>
                                            <p:strVal val="#ppt_y"/>
                                          </p:val>
                                        </p:tav>
                                      </p:tavLst>
                                    </p:anim>
                                  </p:childTnLst>
                                </p:cTn>
                              </p:par>
                              <p:par>
                                <p:cTn id="122" presetID="2" presetClass="entr" presetSubtype="4" fill="hold" grpId="0" nodeType="withEffect">
                                  <p:stCondLst>
                                    <p:cond delay="0"/>
                                  </p:stCondLst>
                                  <p:childTnLst>
                                    <p:set>
                                      <p:cBhvr>
                                        <p:cTn id="123" dur="1" fill="hold">
                                          <p:stCondLst>
                                            <p:cond delay="0"/>
                                          </p:stCondLst>
                                        </p:cTn>
                                        <p:tgtEl>
                                          <p:spTgt spid="37"/>
                                        </p:tgtEl>
                                        <p:attrNameLst>
                                          <p:attrName>style.visibility</p:attrName>
                                        </p:attrNameLst>
                                      </p:cBhvr>
                                      <p:to>
                                        <p:strVal val="visible"/>
                                      </p:to>
                                    </p:set>
                                    <p:anim calcmode="lin" valueType="num">
                                      <p:cBhvr additive="base">
                                        <p:cTn id="124" dur="500" fill="hold"/>
                                        <p:tgtEl>
                                          <p:spTgt spid="37"/>
                                        </p:tgtEl>
                                        <p:attrNameLst>
                                          <p:attrName>ppt_x</p:attrName>
                                        </p:attrNameLst>
                                      </p:cBhvr>
                                      <p:tavLst>
                                        <p:tav tm="0">
                                          <p:val>
                                            <p:strVal val="#ppt_x"/>
                                          </p:val>
                                        </p:tav>
                                        <p:tav tm="100000">
                                          <p:val>
                                            <p:strVal val="#ppt_x"/>
                                          </p:val>
                                        </p:tav>
                                      </p:tavLst>
                                    </p:anim>
                                    <p:anim calcmode="lin" valueType="num">
                                      <p:cBhvr additive="base">
                                        <p:cTn id="125" dur="500" fill="hold"/>
                                        <p:tgtEl>
                                          <p:spTgt spid="37"/>
                                        </p:tgtEl>
                                        <p:attrNameLst>
                                          <p:attrName>ppt_y</p:attrName>
                                        </p:attrNameLst>
                                      </p:cBhvr>
                                      <p:tavLst>
                                        <p:tav tm="0">
                                          <p:val>
                                            <p:strVal val="1+#ppt_h/2"/>
                                          </p:val>
                                        </p:tav>
                                        <p:tav tm="100000">
                                          <p:val>
                                            <p:strVal val="#ppt_y"/>
                                          </p:val>
                                        </p:tav>
                                      </p:tavLst>
                                    </p:anim>
                                  </p:childTnLst>
                                </p:cTn>
                              </p:par>
                              <p:par>
                                <p:cTn id="126" presetID="2" presetClass="entr" presetSubtype="4" fill="hold" grpId="0" nodeType="withEffect">
                                  <p:stCondLst>
                                    <p:cond delay="0"/>
                                  </p:stCondLst>
                                  <p:childTnLst>
                                    <p:set>
                                      <p:cBhvr>
                                        <p:cTn id="127" dur="1" fill="hold">
                                          <p:stCondLst>
                                            <p:cond delay="0"/>
                                          </p:stCondLst>
                                        </p:cTn>
                                        <p:tgtEl>
                                          <p:spTgt spid="56"/>
                                        </p:tgtEl>
                                        <p:attrNameLst>
                                          <p:attrName>style.visibility</p:attrName>
                                        </p:attrNameLst>
                                      </p:cBhvr>
                                      <p:to>
                                        <p:strVal val="visible"/>
                                      </p:to>
                                    </p:set>
                                    <p:anim calcmode="lin" valueType="num">
                                      <p:cBhvr additive="base">
                                        <p:cTn id="128" dur="500" fill="hold"/>
                                        <p:tgtEl>
                                          <p:spTgt spid="56"/>
                                        </p:tgtEl>
                                        <p:attrNameLst>
                                          <p:attrName>ppt_x</p:attrName>
                                        </p:attrNameLst>
                                      </p:cBhvr>
                                      <p:tavLst>
                                        <p:tav tm="0">
                                          <p:val>
                                            <p:strVal val="#ppt_x"/>
                                          </p:val>
                                        </p:tav>
                                        <p:tav tm="100000">
                                          <p:val>
                                            <p:strVal val="#ppt_x"/>
                                          </p:val>
                                        </p:tav>
                                      </p:tavLst>
                                    </p:anim>
                                    <p:anim calcmode="lin" valueType="num">
                                      <p:cBhvr additive="base">
                                        <p:cTn id="129" dur="500" fill="hold"/>
                                        <p:tgtEl>
                                          <p:spTgt spid="56"/>
                                        </p:tgtEl>
                                        <p:attrNameLst>
                                          <p:attrName>ppt_y</p:attrName>
                                        </p:attrNameLst>
                                      </p:cBhvr>
                                      <p:tavLst>
                                        <p:tav tm="0">
                                          <p:val>
                                            <p:strVal val="1+#ppt_h/2"/>
                                          </p:val>
                                        </p:tav>
                                        <p:tav tm="100000">
                                          <p:val>
                                            <p:strVal val="#ppt_y"/>
                                          </p:val>
                                        </p:tav>
                                      </p:tavLst>
                                    </p:anim>
                                  </p:childTnLst>
                                </p:cTn>
                              </p:par>
                              <p:par>
                                <p:cTn id="130" presetID="2" presetClass="entr" presetSubtype="4" fill="hold" grpId="0" nodeType="withEffect">
                                  <p:stCondLst>
                                    <p:cond delay="0"/>
                                  </p:stCondLst>
                                  <p:childTnLst>
                                    <p:set>
                                      <p:cBhvr>
                                        <p:cTn id="131" dur="1" fill="hold">
                                          <p:stCondLst>
                                            <p:cond delay="0"/>
                                          </p:stCondLst>
                                        </p:cTn>
                                        <p:tgtEl>
                                          <p:spTgt spid="48"/>
                                        </p:tgtEl>
                                        <p:attrNameLst>
                                          <p:attrName>style.visibility</p:attrName>
                                        </p:attrNameLst>
                                      </p:cBhvr>
                                      <p:to>
                                        <p:strVal val="visible"/>
                                      </p:to>
                                    </p:set>
                                    <p:anim calcmode="lin" valueType="num">
                                      <p:cBhvr additive="base">
                                        <p:cTn id="132" dur="500" fill="hold"/>
                                        <p:tgtEl>
                                          <p:spTgt spid="48"/>
                                        </p:tgtEl>
                                        <p:attrNameLst>
                                          <p:attrName>ppt_x</p:attrName>
                                        </p:attrNameLst>
                                      </p:cBhvr>
                                      <p:tavLst>
                                        <p:tav tm="0">
                                          <p:val>
                                            <p:strVal val="#ppt_x"/>
                                          </p:val>
                                        </p:tav>
                                        <p:tav tm="100000">
                                          <p:val>
                                            <p:strVal val="#ppt_x"/>
                                          </p:val>
                                        </p:tav>
                                      </p:tavLst>
                                    </p:anim>
                                    <p:anim calcmode="lin" valueType="num">
                                      <p:cBhvr additive="base">
                                        <p:cTn id="133" dur="500" fill="hold"/>
                                        <p:tgtEl>
                                          <p:spTgt spid="48"/>
                                        </p:tgtEl>
                                        <p:attrNameLst>
                                          <p:attrName>ppt_y</p:attrName>
                                        </p:attrNameLst>
                                      </p:cBhvr>
                                      <p:tavLst>
                                        <p:tav tm="0">
                                          <p:val>
                                            <p:strVal val="1+#ppt_h/2"/>
                                          </p:val>
                                        </p:tav>
                                        <p:tav tm="100000">
                                          <p:val>
                                            <p:strVal val="#ppt_y"/>
                                          </p:val>
                                        </p:tav>
                                      </p:tavLst>
                                    </p:anim>
                                  </p:childTnLst>
                                </p:cTn>
                              </p:par>
                              <p:par>
                                <p:cTn id="134" presetID="2" presetClass="entr" presetSubtype="4" fill="hold" grpId="0" nodeType="withEffect">
                                  <p:stCondLst>
                                    <p:cond delay="0"/>
                                  </p:stCondLst>
                                  <p:childTnLst>
                                    <p:set>
                                      <p:cBhvr>
                                        <p:cTn id="135" dur="1" fill="hold">
                                          <p:stCondLst>
                                            <p:cond delay="0"/>
                                          </p:stCondLst>
                                        </p:cTn>
                                        <p:tgtEl>
                                          <p:spTgt spid="42"/>
                                        </p:tgtEl>
                                        <p:attrNameLst>
                                          <p:attrName>style.visibility</p:attrName>
                                        </p:attrNameLst>
                                      </p:cBhvr>
                                      <p:to>
                                        <p:strVal val="visible"/>
                                      </p:to>
                                    </p:set>
                                    <p:anim calcmode="lin" valueType="num">
                                      <p:cBhvr additive="base">
                                        <p:cTn id="136" dur="500" fill="hold"/>
                                        <p:tgtEl>
                                          <p:spTgt spid="42"/>
                                        </p:tgtEl>
                                        <p:attrNameLst>
                                          <p:attrName>ppt_x</p:attrName>
                                        </p:attrNameLst>
                                      </p:cBhvr>
                                      <p:tavLst>
                                        <p:tav tm="0">
                                          <p:val>
                                            <p:strVal val="#ppt_x"/>
                                          </p:val>
                                        </p:tav>
                                        <p:tav tm="100000">
                                          <p:val>
                                            <p:strVal val="#ppt_x"/>
                                          </p:val>
                                        </p:tav>
                                      </p:tavLst>
                                    </p:anim>
                                    <p:anim calcmode="lin" valueType="num">
                                      <p:cBhvr additive="base">
                                        <p:cTn id="137"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138" fill="hold">
                      <p:stCondLst>
                        <p:cond delay="indefinite"/>
                      </p:stCondLst>
                      <p:childTnLst>
                        <p:par>
                          <p:cTn id="139" fill="hold">
                            <p:stCondLst>
                              <p:cond delay="0"/>
                            </p:stCondLst>
                            <p:childTnLst>
                              <p:par>
                                <p:cTn id="140" presetID="23" presetClass="entr" presetSubtype="16" fill="hold" grpId="0" nodeType="clickEffect">
                                  <p:stCondLst>
                                    <p:cond delay="0"/>
                                  </p:stCondLst>
                                  <p:childTnLst>
                                    <p:set>
                                      <p:cBhvr>
                                        <p:cTn id="141" dur="1" fill="hold">
                                          <p:stCondLst>
                                            <p:cond delay="0"/>
                                          </p:stCondLst>
                                        </p:cTn>
                                        <p:tgtEl>
                                          <p:spTgt spid="47"/>
                                        </p:tgtEl>
                                        <p:attrNameLst>
                                          <p:attrName>style.visibility</p:attrName>
                                        </p:attrNameLst>
                                      </p:cBhvr>
                                      <p:to>
                                        <p:strVal val="visible"/>
                                      </p:to>
                                    </p:set>
                                    <p:anim calcmode="lin" valueType="num">
                                      <p:cBhvr>
                                        <p:cTn id="142" dur="500" fill="hold"/>
                                        <p:tgtEl>
                                          <p:spTgt spid="47"/>
                                        </p:tgtEl>
                                        <p:attrNameLst>
                                          <p:attrName>ppt_w</p:attrName>
                                        </p:attrNameLst>
                                      </p:cBhvr>
                                      <p:tavLst>
                                        <p:tav tm="0">
                                          <p:val>
                                            <p:fltVal val="0"/>
                                          </p:val>
                                        </p:tav>
                                        <p:tav tm="100000">
                                          <p:val>
                                            <p:strVal val="#ppt_w"/>
                                          </p:val>
                                        </p:tav>
                                      </p:tavLst>
                                    </p:anim>
                                    <p:anim calcmode="lin" valueType="num">
                                      <p:cBhvr>
                                        <p:cTn id="143" dur="500" fill="hold"/>
                                        <p:tgtEl>
                                          <p:spTgt spid="47"/>
                                        </p:tgtEl>
                                        <p:attrNameLst>
                                          <p:attrName>ppt_h</p:attrName>
                                        </p:attrNameLst>
                                      </p:cBhvr>
                                      <p:tavLst>
                                        <p:tav tm="0">
                                          <p:val>
                                            <p:fltVal val="0"/>
                                          </p:val>
                                        </p:tav>
                                        <p:tav tm="100000">
                                          <p:val>
                                            <p:strVal val="#ppt_h"/>
                                          </p:val>
                                        </p:tav>
                                      </p:tavLst>
                                    </p:anim>
                                  </p:childTnLst>
                                </p:cTn>
                              </p:par>
                              <p:par>
                                <p:cTn id="144" presetID="23" presetClass="entr" presetSubtype="16" fill="hold" grpId="0" nodeType="withEffect">
                                  <p:stCondLst>
                                    <p:cond delay="0"/>
                                  </p:stCondLst>
                                  <p:childTnLst>
                                    <p:set>
                                      <p:cBhvr>
                                        <p:cTn id="145" dur="1" fill="hold">
                                          <p:stCondLst>
                                            <p:cond delay="0"/>
                                          </p:stCondLst>
                                        </p:cTn>
                                        <p:tgtEl>
                                          <p:spTgt spid="57"/>
                                        </p:tgtEl>
                                        <p:attrNameLst>
                                          <p:attrName>style.visibility</p:attrName>
                                        </p:attrNameLst>
                                      </p:cBhvr>
                                      <p:to>
                                        <p:strVal val="visible"/>
                                      </p:to>
                                    </p:set>
                                    <p:anim calcmode="lin" valueType="num">
                                      <p:cBhvr>
                                        <p:cTn id="146" dur="500" fill="hold"/>
                                        <p:tgtEl>
                                          <p:spTgt spid="57"/>
                                        </p:tgtEl>
                                        <p:attrNameLst>
                                          <p:attrName>ppt_w</p:attrName>
                                        </p:attrNameLst>
                                      </p:cBhvr>
                                      <p:tavLst>
                                        <p:tav tm="0">
                                          <p:val>
                                            <p:fltVal val="0"/>
                                          </p:val>
                                        </p:tav>
                                        <p:tav tm="100000">
                                          <p:val>
                                            <p:strVal val="#ppt_w"/>
                                          </p:val>
                                        </p:tav>
                                      </p:tavLst>
                                    </p:anim>
                                    <p:anim calcmode="lin" valueType="num">
                                      <p:cBhvr>
                                        <p:cTn id="147" dur="500" fill="hold"/>
                                        <p:tgtEl>
                                          <p:spTgt spid="57"/>
                                        </p:tgtEl>
                                        <p:attrNameLst>
                                          <p:attrName>ppt_h</p:attrName>
                                        </p:attrNameLst>
                                      </p:cBhvr>
                                      <p:tavLst>
                                        <p:tav tm="0">
                                          <p:val>
                                            <p:fltVal val="0"/>
                                          </p:val>
                                        </p:tav>
                                        <p:tav tm="100000">
                                          <p:val>
                                            <p:strVal val="#ppt_h"/>
                                          </p:val>
                                        </p:tav>
                                      </p:tavLst>
                                    </p:anim>
                                  </p:childTnLst>
                                </p:cTn>
                              </p:par>
                              <p:par>
                                <p:cTn id="148" presetID="23" presetClass="entr" presetSubtype="16" fill="hold" grpId="0" nodeType="withEffect">
                                  <p:stCondLst>
                                    <p:cond delay="0"/>
                                  </p:stCondLst>
                                  <p:childTnLst>
                                    <p:set>
                                      <p:cBhvr>
                                        <p:cTn id="149" dur="1" fill="hold">
                                          <p:stCondLst>
                                            <p:cond delay="0"/>
                                          </p:stCondLst>
                                        </p:cTn>
                                        <p:tgtEl>
                                          <p:spTgt spid="55"/>
                                        </p:tgtEl>
                                        <p:attrNameLst>
                                          <p:attrName>style.visibility</p:attrName>
                                        </p:attrNameLst>
                                      </p:cBhvr>
                                      <p:to>
                                        <p:strVal val="visible"/>
                                      </p:to>
                                    </p:set>
                                    <p:anim calcmode="lin" valueType="num">
                                      <p:cBhvr>
                                        <p:cTn id="150" dur="500" fill="hold"/>
                                        <p:tgtEl>
                                          <p:spTgt spid="55"/>
                                        </p:tgtEl>
                                        <p:attrNameLst>
                                          <p:attrName>ppt_w</p:attrName>
                                        </p:attrNameLst>
                                      </p:cBhvr>
                                      <p:tavLst>
                                        <p:tav tm="0">
                                          <p:val>
                                            <p:fltVal val="0"/>
                                          </p:val>
                                        </p:tav>
                                        <p:tav tm="100000">
                                          <p:val>
                                            <p:strVal val="#ppt_w"/>
                                          </p:val>
                                        </p:tav>
                                      </p:tavLst>
                                    </p:anim>
                                    <p:anim calcmode="lin" valueType="num">
                                      <p:cBhvr>
                                        <p:cTn id="151" dur="500" fill="hold"/>
                                        <p:tgtEl>
                                          <p:spTgt spid="55"/>
                                        </p:tgtEl>
                                        <p:attrNameLst>
                                          <p:attrName>ppt_h</p:attrName>
                                        </p:attrNameLst>
                                      </p:cBhvr>
                                      <p:tavLst>
                                        <p:tav tm="0">
                                          <p:val>
                                            <p:fltVal val="0"/>
                                          </p:val>
                                        </p:tav>
                                        <p:tav tm="100000">
                                          <p:val>
                                            <p:strVal val="#ppt_h"/>
                                          </p:val>
                                        </p:tav>
                                      </p:tavLst>
                                    </p:anim>
                                  </p:childTnLst>
                                </p:cTn>
                              </p:par>
                              <p:par>
                                <p:cTn id="152" presetID="23" presetClass="entr" presetSubtype="16" fill="hold" grpId="0" nodeType="withEffect">
                                  <p:stCondLst>
                                    <p:cond delay="0"/>
                                  </p:stCondLst>
                                  <p:childTnLst>
                                    <p:set>
                                      <p:cBhvr>
                                        <p:cTn id="153" dur="1" fill="hold">
                                          <p:stCondLst>
                                            <p:cond delay="0"/>
                                          </p:stCondLst>
                                        </p:cTn>
                                        <p:tgtEl>
                                          <p:spTgt spid="53"/>
                                        </p:tgtEl>
                                        <p:attrNameLst>
                                          <p:attrName>style.visibility</p:attrName>
                                        </p:attrNameLst>
                                      </p:cBhvr>
                                      <p:to>
                                        <p:strVal val="visible"/>
                                      </p:to>
                                    </p:set>
                                    <p:anim calcmode="lin" valueType="num">
                                      <p:cBhvr>
                                        <p:cTn id="154" dur="500" fill="hold"/>
                                        <p:tgtEl>
                                          <p:spTgt spid="53"/>
                                        </p:tgtEl>
                                        <p:attrNameLst>
                                          <p:attrName>ppt_w</p:attrName>
                                        </p:attrNameLst>
                                      </p:cBhvr>
                                      <p:tavLst>
                                        <p:tav tm="0">
                                          <p:val>
                                            <p:fltVal val="0"/>
                                          </p:val>
                                        </p:tav>
                                        <p:tav tm="100000">
                                          <p:val>
                                            <p:strVal val="#ppt_w"/>
                                          </p:val>
                                        </p:tav>
                                      </p:tavLst>
                                    </p:anim>
                                    <p:anim calcmode="lin" valueType="num">
                                      <p:cBhvr>
                                        <p:cTn id="155" dur="500" fill="hold"/>
                                        <p:tgtEl>
                                          <p:spTgt spid="53"/>
                                        </p:tgtEl>
                                        <p:attrNameLst>
                                          <p:attrName>ppt_h</p:attrName>
                                        </p:attrNameLst>
                                      </p:cBhvr>
                                      <p:tavLst>
                                        <p:tav tm="0">
                                          <p:val>
                                            <p:fltVal val="0"/>
                                          </p:val>
                                        </p:tav>
                                        <p:tav tm="100000">
                                          <p:val>
                                            <p:strVal val="#ppt_h"/>
                                          </p:val>
                                        </p:tav>
                                      </p:tavLst>
                                    </p:anim>
                                  </p:childTnLst>
                                </p:cTn>
                              </p:par>
                              <p:par>
                                <p:cTn id="156" presetID="23" presetClass="entr" presetSubtype="16" fill="hold" grpId="0" nodeType="withEffect">
                                  <p:stCondLst>
                                    <p:cond delay="0"/>
                                  </p:stCondLst>
                                  <p:childTnLst>
                                    <p:set>
                                      <p:cBhvr>
                                        <p:cTn id="157" dur="1" fill="hold">
                                          <p:stCondLst>
                                            <p:cond delay="0"/>
                                          </p:stCondLst>
                                        </p:cTn>
                                        <p:tgtEl>
                                          <p:spTgt spid="45"/>
                                        </p:tgtEl>
                                        <p:attrNameLst>
                                          <p:attrName>style.visibility</p:attrName>
                                        </p:attrNameLst>
                                      </p:cBhvr>
                                      <p:to>
                                        <p:strVal val="visible"/>
                                      </p:to>
                                    </p:set>
                                    <p:anim calcmode="lin" valueType="num">
                                      <p:cBhvr>
                                        <p:cTn id="158" dur="500" fill="hold"/>
                                        <p:tgtEl>
                                          <p:spTgt spid="45"/>
                                        </p:tgtEl>
                                        <p:attrNameLst>
                                          <p:attrName>ppt_w</p:attrName>
                                        </p:attrNameLst>
                                      </p:cBhvr>
                                      <p:tavLst>
                                        <p:tav tm="0">
                                          <p:val>
                                            <p:fltVal val="0"/>
                                          </p:val>
                                        </p:tav>
                                        <p:tav tm="100000">
                                          <p:val>
                                            <p:strVal val="#ppt_w"/>
                                          </p:val>
                                        </p:tav>
                                      </p:tavLst>
                                    </p:anim>
                                    <p:anim calcmode="lin" valueType="num">
                                      <p:cBhvr>
                                        <p:cTn id="159" dur="500" fill="hold"/>
                                        <p:tgtEl>
                                          <p:spTgt spid="45"/>
                                        </p:tgtEl>
                                        <p:attrNameLst>
                                          <p:attrName>ppt_h</p:attrName>
                                        </p:attrNameLst>
                                      </p:cBhvr>
                                      <p:tavLst>
                                        <p:tav tm="0">
                                          <p:val>
                                            <p:fltVal val="0"/>
                                          </p:val>
                                        </p:tav>
                                        <p:tav tm="100000">
                                          <p:val>
                                            <p:strVal val="#ppt_h"/>
                                          </p:val>
                                        </p:tav>
                                      </p:tavLst>
                                    </p:anim>
                                  </p:childTnLst>
                                </p:cTn>
                              </p:par>
                              <p:par>
                                <p:cTn id="160" presetID="23" presetClass="entr" presetSubtype="16" fill="hold" grpId="0" nodeType="withEffect">
                                  <p:stCondLst>
                                    <p:cond delay="0"/>
                                  </p:stCondLst>
                                  <p:childTnLst>
                                    <p:set>
                                      <p:cBhvr>
                                        <p:cTn id="161" dur="1" fill="hold">
                                          <p:stCondLst>
                                            <p:cond delay="0"/>
                                          </p:stCondLst>
                                        </p:cTn>
                                        <p:tgtEl>
                                          <p:spTgt spid="46"/>
                                        </p:tgtEl>
                                        <p:attrNameLst>
                                          <p:attrName>style.visibility</p:attrName>
                                        </p:attrNameLst>
                                      </p:cBhvr>
                                      <p:to>
                                        <p:strVal val="visible"/>
                                      </p:to>
                                    </p:set>
                                    <p:anim calcmode="lin" valueType="num">
                                      <p:cBhvr>
                                        <p:cTn id="162" dur="500" fill="hold"/>
                                        <p:tgtEl>
                                          <p:spTgt spid="46"/>
                                        </p:tgtEl>
                                        <p:attrNameLst>
                                          <p:attrName>ppt_w</p:attrName>
                                        </p:attrNameLst>
                                      </p:cBhvr>
                                      <p:tavLst>
                                        <p:tav tm="0">
                                          <p:val>
                                            <p:fltVal val="0"/>
                                          </p:val>
                                        </p:tav>
                                        <p:tav tm="100000">
                                          <p:val>
                                            <p:strVal val="#ppt_w"/>
                                          </p:val>
                                        </p:tav>
                                      </p:tavLst>
                                    </p:anim>
                                    <p:anim calcmode="lin" valueType="num">
                                      <p:cBhvr>
                                        <p:cTn id="163" dur="500" fill="hold"/>
                                        <p:tgtEl>
                                          <p:spTgt spid="46"/>
                                        </p:tgtEl>
                                        <p:attrNameLst>
                                          <p:attrName>ppt_h</p:attrName>
                                        </p:attrNameLst>
                                      </p:cBhvr>
                                      <p:tavLst>
                                        <p:tav tm="0">
                                          <p:val>
                                            <p:fltVal val="0"/>
                                          </p:val>
                                        </p:tav>
                                        <p:tav tm="100000">
                                          <p:val>
                                            <p:strVal val="#ppt_h"/>
                                          </p:val>
                                        </p:tav>
                                      </p:tavLst>
                                    </p:anim>
                                  </p:childTnLst>
                                </p:cTn>
                              </p:par>
                              <p:par>
                                <p:cTn id="164" presetID="23" presetClass="entr" presetSubtype="16" fill="hold" grpId="0" nodeType="withEffect">
                                  <p:stCondLst>
                                    <p:cond delay="0"/>
                                  </p:stCondLst>
                                  <p:childTnLst>
                                    <p:set>
                                      <p:cBhvr>
                                        <p:cTn id="165" dur="1" fill="hold">
                                          <p:stCondLst>
                                            <p:cond delay="0"/>
                                          </p:stCondLst>
                                        </p:cTn>
                                        <p:tgtEl>
                                          <p:spTgt spid="51"/>
                                        </p:tgtEl>
                                        <p:attrNameLst>
                                          <p:attrName>style.visibility</p:attrName>
                                        </p:attrNameLst>
                                      </p:cBhvr>
                                      <p:to>
                                        <p:strVal val="visible"/>
                                      </p:to>
                                    </p:set>
                                    <p:anim calcmode="lin" valueType="num">
                                      <p:cBhvr>
                                        <p:cTn id="166" dur="500" fill="hold"/>
                                        <p:tgtEl>
                                          <p:spTgt spid="51"/>
                                        </p:tgtEl>
                                        <p:attrNameLst>
                                          <p:attrName>ppt_w</p:attrName>
                                        </p:attrNameLst>
                                      </p:cBhvr>
                                      <p:tavLst>
                                        <p:tav tm="0">
                                          <p:val>
                                            <p:fltVal val="0"/>
                                          </p:val>
                                        </p:tav>
                                        <p:tav tm="100000">
                                          <p:val>
                                            <p:strVal val="#ppt_w"/>
                                          </p:val>
                                        </p:tav>
                                      </p:tavLst>
                                    </p:anim>
                                    <p:anim calcmode="lin" valueType="num">
                                      <p:cBhvr>
                                        <p:cTn id="167" dur="500" fill="hold"/>
                                        <p:tgtEl>
                                          <p:spTgt spid="51"/>
                                        </p:tgtEl>
                                        <p:attrNameLst>
                                          <p:attrName>ppt_h</p:attrName>
                                        </p:attrNameLst>
                                      </p:cBhvr>
                                      <p:tavLst>
                                        <p:tav tm="0">
                                          <p:val>
                                            <p:fltVal val="0"/>
                                          </p:val>
                                        </p:tav>
                                        <p:tav tm="100000">
                                          <p:val>
                                            <p:strVal val="#ppt_h"/>
                                          </p:val>
                                        </p:tav>
                                      </p:tavLst>
                                    </p:anim>
                                  </p:childTnLst>
                                </p:cTn>
                              </p:par>
                              <p:par>
                                <p:cTn id="168" presetID="23" presetClass="entr" presetSubtype="16" fill="hold" grpId="0" nodeType="withEffect">
                                  <p:stCondLst>
                                    <p:cond delay="0"/>
                                  </p:stCondLst>
                                  <p:childTnLst>
                                    <p:set>
                                      <p:cBhvr>
                                        <p:cTn id="169" dur="1" fill="hold">
                                          <p:stCondLst>
                                            <p:cond delay="0"/>
                                          </p:stCondLst>
                                        </p:cTn>
                                        <p:tgtEl>
                                          <p:spTgt spid="52"/>
                                        </p:tgtEl>
                                        <p:attrNameLst>
                                          <p:attrName>style.visibility</p:attrName>
                                        </p:attrNameLst>
                                      </p:cBhvr>
                                      <p:to>
                                        <p:strVal val="visible"/>
                                      </p:to>
                                    </p:set>
                                    <p:anim calcmode="lin" valueType="num">
                                      <p:cBhvr>
                                        <p:cTn id="170" dur="500" fill="hold"/>
                                        <p:tgtEl>
                                          <p:spTgt spid="52"/>
                                        </p:tgtEl>
                                        <p:attrNameLst>
                                          <p:attrName>ppt_w</p:attrName>
                                        </p:attrNameLst>
                                      </p:cBhvr>
                                      <p:tavLst>
                                        <p:tav tm="0">
                                          <p:val>
                                            <p:fltVal val="0"/>
                                          </p:val>
                                        </p:tav>
                                        <p:tav tm="100000">
                                          <p:val>
                                            <p:strVal val="#ppt_w"/>
                                          </p:val>
                                        </p:tav>
                                      </p:tavLst>
                                    </p:anim>
                                    <p:anim calcmode="lin" valueType="num">
                                      <p:cBhvr>
                                        <p:cTn id="171" dur="500" fill="hold"/>
                                        <p:tgtEl>
                                          <p:spTgt spid="52"/>
                                        </p:tgtEl>
                                        <p:attrNameLst>
                                          <p:attrName>ppt_h</p:attrName>
                                        </p:attrNameLst>
                                      </p:cBhvr>
                                      <p:tavLst>
                                        <p:tav tm="0">
                                          <p:val>
                                            <p:fltVal val="0"/>
                                          </p:val>
                                        </p:tav>
                                        <p:tav tm="100000">
                                          <p:val>
                                            <p:strVal val="#ppt_h"/>
                                          </p:val>
                                        </p:tav>
                                      </p:tavLst>
                                    </p:anim>
                                  </p:childTnLst>
                                </p:cTn>
                              </p:par>
                            </p:childTnLst>
                          </p:cTn>
                        </p:par>
                      </p:childTnLst>
                    </p:cTn>
                  </p:par>
                  <p:par>
                    <p:cTn id="172" fill="hold">
                      <p:stCondLst>
                        <p:cond delay="indefinite"/>
                      </p:stCondLst>
                      <p:childTnLst>
                        <p:par>
                          <p:cTn id="173" fill="hold">
                            <p:stCondLst>
                              <p:cond delay="0"/>
                            </p:stCondLst>
                            <p:childTnLst>
                              <p:par>
                                <p:cTn id="174" presetID="2" presetClass="entr" presetSubtype="8" fill="hold" grpId="0" nodeType="clickEffect">
                                  <p:stCondLst>
                                    <p:cond delay="0"/>
                                  </p:stCondLst>
                                  <p:childTnLst>
                                    <p:set>
                                      <p:cBhvr>
                                        <p:cTn id="175" dur="1" fill="hold">
                                          <p:stCondLst>
                                            <p:cond delay="0"/>
                                          </p:stCondLst>
                                        </p:cTn>
                                        <p:tgtEl>
                                          <p:spTgt spid="36"/>
                                        </p:tgtEl>
                                        <p:attrNameLst>
                                          <p:attrName>style.visibility</p:attrName>
                                        </p:attrNameLst>
                                      </p:cBhvr>
                                      <p:to>
                                        <p:strVal val="visible"/>
                                      </p:to>
                                    </p:set>
                                    <p:anim calcmode="lin" valueType="num">
                                      <p:cBhvr additive="base">
                                        <p:cTn id="176" dur="500" fill="hold"/>
                                        <p:tgtEl>
                                          <p:spTgt spid="36"/>
                                        </p:tgtEl>
                                        <p:attrNameLst>
                                          <p:attrName>ppt_x</p:attrName>
                                        </p:attrNameLst>
                                      </p:cBhvr>
                                      <p:tavLst>
                                        <p:tav tm="0">
                                          <p:val>
                                            <p:strVal val="0-#ppt_w/2"/>
                                          </p:val>
                                        </p:tav>
                                        <p:tav tm="100000">
                                          <p:val>
                                            <p:strVal val="#ppt_x"/>
                                          </p:val>
                                        </p:tav>
                                      </p:tavLst>
                                    </p:anim>
                                    <p:anim calcmode="lin" valueType="num">
                                      <p:cBhvr additive="base">
                                        <p:cTn id="177" dur="500" fill="hold"/>
                                        <p:tgtEl>
                                          <p:spTgt spid="36"/>
                                        </p:tgtEl>
                                        <p:attrNameLst>
                                          <p:attrName>ppt_y</p:attrName>
                                        </p:attrNameLst>
                                      </p:cBhvr>
                                      <p:tavLst>
                                        <p:tav tm="0">
                                          <p:val>
                                            <p:strVal val="#ppt_y"/>
                                          </p:val>
                                        </p:tav>
                                        <p:tav tm="100000">
                                          <p:val>
                                            <p:strVal val="#ppt_y"/>
                                          </p:val>
                                        </p:tav>
                                      </p:tavLst>
                                    </p:anim>
                                  </p:childTnLst>
                                </p:cTn>
                              </p:par>
                              <p:par>
                                <p:cTn id="178" presetID="2" presetClass="entr" presetSubtype="8" fill="hold" grpId="0" nodeType="withEffect">
                                  <p:stCondLst>
                                    <p:cond delay="0"/>
                                  </p:stCondLst>
                                  <p:childTnLst>
                                    <p:set>
                                      <p:cBhvr>
                                        <p:cTn id="179" dur="1" fill="hold">
                                          <p:stCondLst>
                                            <p:cond delay="0"/>
                                          </p:stCondLst>
                                        </p:cTn>
                                        <p:tgtEl>
                                          <p:spTgt spid="43"/>
                                        </p:tgtEl>
                                        <p:attrNameLst>
                                          <p:attrName>style.visibility</p:attrName>
                                        </p:attrNameLst>
                                      </p:cBhvr>
                                      <p:to>
                                        <p:strVal val="visible"/>
                                      </p:to>
                                    </p:set>
                                    <p:anim calcmode="lin" valueType="num">
                                      <p:cBhvr additive="base">
                                        <p:cTn id="180" dur="500" fill="hold"/>
                                        <p:tgtEl>
                                          <p:spTgt spid="43"/>
                                        </p:tgtEl>
                                        <p:attrNameLst>
                                          <p:attrName>ppt_x</p:attrName>
                                        </p:attrNameLst>
                                      </p:cBhvr>
                                      <p:tavLst>
                                        <p:tav tm="0">
                                          <p:val>
                                            <p:strVal val="0-#ppt_w/2"/>
                                          </p:val>
                                        </p:tav>
                                        <p:tav tm="100000">
                                          <p:val>
                                            <p:strVal val="#ppt_x"/>
                                          </p:val>
                                        </p:tav>
                                      </p:tavLst>
                                    </p:anim>
                                    <p:anim calcmode="lin" valueType="num">
                                      <p:cBhvr additive="base">
                                        <p:cTn id="181"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182" fill="hold">
                      <p:stCondLst>
                        <p:cond delay="indefinite"/>
                      </p:stCondLst>
                      <p:childTnLst>
                        <p:par>
                          <p:cTn id="183" fill="hold">
                            <p:stCondLst>
                              <p:cond delay="0"/>
                            </p:stCondLst>
                            <p:childTnLst>
                              <p:par>
                                <p:cTn id="184" presetID="10" presetClass="entr" presetSubtype="0" fill="hold" nodeType="clickEffect">
                                  <p:stCondLst>
                                    <p:cond delay="0"/>
                                  </p:stCondLst>
                                  <p:childTnLst>
                                    <p:set>
                                      <p:cBhvr>
                                        <p:cTn id="185" dur="1" fill="hold">
                                          <p:stCondLst>
                                            <p:cond delay="0"/>
                                          </p:stCondLst>
                                        </p:cTn>
                                        <p:tgtEl>
                                          <p:spTgt spid="44"/>
                                        </p:tgtEl>
                                        <p:attrNameLst>
                                          <p:attrName>style.visibility</p:attrName>
                                        </p:attrNameLst>
                                      </p:cBhvr>
                                      <p:to>
                                        <p:strVal val="visible"/>
                                      </p:to>
                                    </p:set>
                                    <p:animEffect transition="in" filter="fade">
                                      <p:cBhvr>
                                        <p:cTn id="186" dur="500"/>
                                        <p:tgtEl>
                                          <p:spTgt spid="44"/>
                                        </p:tgtEl>
                                      </p:cBhvr>
                                    </p:animEffect>
                                  </p:childTnLst>
                                </p:cTn>
                              </p:par>
                            </p:childTnLst>
                          </p:cTn>
                        </p:par>
                      </p:childTnLst>
                    </p:cTn>
                  </p:par>
                  <p:par>
                    <p:cTn id="187" fill="hold">
                      <p:stCondLst>
                        <p:cond delay="indefinite"/>
                      </p:stCondLst>
                      <p:childTnLst>
                        <p:par>
                          <p:cTn id="188" fill="hold">
                            <p:stCondLst>
                              <p:cond delay="0"/>
                            </p:stCondLst>
                            <p:childTnLst>
                              <p:par>
                                <p:cTn id="189" presetID="9" presetClass="exit" presetSubtype="0" fill="hold" nodeType="clickEffect">
                                  <p:stCondLst>
                                    <p:cond delay="0"/>
                                  </p:stCondLst>
                                  <p:childTnLst>
                                    <p:animEffect transition="out" filter="dissolve">
                                      <p:cBhvr>
                                        <p:cTn id="190" dur="500"/>
                                        <p:tgtEl>
                                          <p:spTgt spid="44"/>
                                        </p:tgtEl>
                                      </p:cBhvr>
                                    </p:animEffect>
                                    <p:set>
                                      <p:cBhvr>
                                        <p:cTn id="191" dur="1" fill="hold">
                                          <p:stCondLst>
                                            <p:cond delay="499"/>
                                          </p:stCondLst>
                                        </p:cTn>
                                        <p:tgtEl>
                                          <p:spTgt spid="44"/>
                                        </p:tgtEl>
                                        <p:attrNameLst>
                                          <p:attrName>style.visibility</p:attrName>
                                        </p:attrNameLst>
                                      </p:cBhvr>
                                      <p:to>
                                        <p:strVal val="hidden"/>
                                      </p:to>
                                    </p:set>
                                  </p:childTnLst>
                                </p:cTn>
                              </p:par>
                            </p:childTnLst>
                          </p:cTn>
                        </p:par>
                      </p:childTnLst>
                    </p:cTn>
                  </p:par>
                  <p:par>
                    <p:cTn id="192" fill="hold">
                      <p:stCondLst>
                        <p:cond delay="indefinite"/>
                      </p:stCondLst>
                      <p:childTnLst>
                        <p:par>
                          <p:cTn id="193" fill="hold">
                            <p:stCondLst>
                              <p:cond delay="0"/>
                            </p:stCondLst>
                            <p:childTnLst>
                              <p:par>
                                <p:cTn id="194" presetID="23" presetClass="entr" presetSubtype="16" fill="hold" grpId="0" nodeType="clickEffect">
                                  <p:stCondLst>
                                    <p:cond delay="0"/>
                                  </p:stCondLst>
                                  <p:childTnLst>
                                    <p:set>
                                      <p:cBhvr>
                                        <p:cTn id="195" dur="1" fill="hold">
                                          <p:stCondLst>
                                            <p:cond delay="0"/>
                                          </p:stCondLst>
                                        </p:cTn>
                                        <p:tgtEl>
                                          <p:spTgt spid="61"/>
                                        </p:tgtEl>
                                        <p:attrNameLst>
                                          <p:attrName>style.visibility</p:attrName>
                                        </p:attrNameLst>
                                      </p:cBhvr>
                                      <p:to>
                                        <p:strVal val="visible"/>
                                      </p:to>
                                    </p:set>
                                    <p:anim calcmode="lin" valueType="num">
                                      <p:cBhvr>
                                        <p:cTn id="196" dur="500" fill="hold"/>
                                        <p:tgtEl>
                                          <p:spTgt spid="61"/>
                                        </p:tgtEl>
                                        <p:attrNameLst>
                                          <p:attrName>ppt_w</p:attrName>
                                        </p:attrNameLst>
                                      </p:cBhvr>
                                      <p:tavLst>
                                        <p:tav tm="0">
                                          <p:val>
                                            <p:fltVal val="0"/>
                                          </p:val>
                                        </p:tav>
                                        <p:tav tm="100000">
                                          <p:val>
                                            <p:strVal val="#ppt_w"/>
                                          </p:val>
                                        </p:tav>
                                      </p:tavLst>
                                    </p:anim>
                                    <p:anim calcmode="lin" valueType="num">
                                      <p:cBhvr>
                                        <p:cTn id="197" dur="500" fill="hold"/>
                                        <p:tgtEl>
                                          <p:spTgt spid="61"/>
                                        </p:tgtEl>
                                        <p:attrNameLst>
                                          <p:attrName>ppt_h</p:attrName>
                                        </p:attrNameLst>
                                      </p:cBhvr>
                                      <p:tavLst>
                                        <p:tav tm="0">
                                          <p:val>
                                            <p:fltVal val="0"/>
                                          </p:val>
                                        </p:tav>
                                        <p:tav tm="100000">
                                          <p:val>
                                            <p:strVal val="#ppt_h"/>
                                          </p:val>
                                        </p:tav>
                                      </p:tavLst>
                                    </p:anim>
                                  </p:childTnLst>
                                </p:cTn>
                              </p:par>
                            </p:childTnLst>
                          </p:cTn>
                        </p:par>
                      </p:childTnLst>
                    </p:cTn>
                  </p:par>
                  <p:par>
                    <p:cTn id="198" fill="hold">
                      <p:stCondLst>
                        <p:cond delay="indefinite"/>
                      </p:stCondLst>
                      <p:childTnLst>
                        <p:par>
                          <p:cTn id="199" fill="hold">
                            <p:stCondLst>
                              <p:cond delay="0"/>
                            </p:stCondLst>
                            <p:childTnLst>
                              <p:par>
                                <p:cTn id="200" presetID="9" presetClass="exit" presetSubtype="0" fill="hold" grpId="1" nodeType="clickEffect">
                                  <p:stCondLst>
                                    <p:cond delay="0"/>
                                  </p:stCondLst>
                                  <p:childTnLst>
                                    <p:animEffect transition="out" filter="dissolve">
                                      <p:cBhvr>
                                        <p:cTn id="201" dur="500"/>
                                        <p:tgtEl>
                                          <p:spTgt spid="61"/>
                                        </p:tgtEl>
                                      </p:cBhvr>
                                    </p:animEffect>
                                    <p:set>
                                      <p:cBhvr>
                                        <p:cTn id="202" dur="1" fill="hold">
                                          <p:stCondLst>
                                            <p:cond delay="499"/>
                                          </p:stCondLst>
                                        </p:cTn>
                                        <p:tgtEl>
                                          <p:spTgt spid="6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7" grpId="0" animBg="1"/>
      <p:bldP spid="8" grpId="0" animBg="1"/>
      <p:bldP spid="9" grpId="0" animBg="1"/>
      <p:bldP spid="20" grpId="0" animBg="1"/>
      <p:bldP spid="21" grpId="0" animBg="1"/>
      <p:bldP spid="22" grpId="0" animBg="1"/>
      <p:bldP spid="23" grpId="0" animBg="1"/>
      <p:bldP spid="24" grpId="0" animBg="1"/>
      <p:bldP spid="25" grpId="0" animBg="1"/>
      <p:bldP spid="26" grpId="0" animBg="1"/>
      <p:bldP spid="27" grpId="0" animBg="1"/>
      <p:bldP spid="29" grpId="0" animBg="1"/>
      <p:bldP spid="30" grpId="0" animBg="1"/>
      <p:bldP spid="31" grpId="0" animBg="1"/>
      <p:bldP spid="32" grpId="0" animBg="1"/>
      <p:bldP spid="33" grpId="0"/>
      <p:bldP spid="35" grpId="0"/>
      <p:bldP spid="36" grpId="0" animBg="1"/>
      <p:bldP spid="37" grpId="0"/>
      <p:bldP spid="42" grpId="0" animBg="1"/>
      <p:bldP spid="43" grpId="0"/>
      <p:bldP spid="45" grpId="0" animBg="1"/>
      <p:bldP spid="46" grpId="0" animBg="1"/>
      <p:bldP spid="47" grpId="0" animBg="1"/>
      <p:bldP spid="48" grpId="0"/>
      <p:bldP spid="49" grpId="0"/>
      <p:bldP spid="50" grpId="0"/>
      <p:bldP spid="51" grpId="0" animBg="1"/>
      <p:bldP spid="52" grpId="0" animBg="1"/>
      <p:bldP spid="53" grpId="0" animBg="1"/>
      <p:bldP spid="54" grpId="0"/>
      <p:bldP spid="55" grpId="0" animBg="1"/>
      <p:bldP spid="56" grpId="0"/>
      <p:bldP spid="57" grpId="0" animBg="1"/>
      <p:bldP spid="58" grpId="0" animBg="1"/>
      <p:bldP spid="61" grpId="0" animBg="1"/>
      <p:bldP spid="61"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95486"/>
            <a:ext cx="8229600" cy="857250"/>
          </a:xfrm>
        </p:spPr>
        <p:txBody>
          <a:bodyPr>
            <a:noAutofit/>
          </a:bodyPr>
          <a:lstStyle/>
          <a:p>
            <a:r>
              <a:rPr lang="en-US" sz="2800" b="1" dirty="0" smtClean="0"/>
              <a:t>CAN-MDS</a:t>
            </a:r>
            <a:r>
              <a:rPr lang="el-GR" sz="2800" b="1" dirty="0" smtClean="0"/>
              <a:t>: </a:t>
            </a:r>
            <a:r>
              <a:rPr lang="bg-BG" sz="2800" b="1" dirty="0"/>
              <a:t>всички релевантни сектори</a:t>
            </a:r>
            <a:r>
              <a:rPr lang="en-US" sz="2800" b="1" dirty="0"/>
              <a:t>&amp; </a:t>
            </a:r>
            <a:r>
              <a:rPr lang="bg-BG" sz="2800" b="1" dirty="0"/>
              <a:t>оператори </a:t>
            </a:r>
            <a:r>
              <a:rPr lang="bg-BG" sz="2800" b="1" dirty="0">
                <a:solidFill>
                  <a:schemeClr val="accent1"/>
                </a:solidFill>
              </a:rPr>
              <a:t>могат да допринесат с информация за едни и същи елементи от данни</a:t>
            </a:r>
            <a:endParaRPr lang="el-GR" sz="2800" b="1" dirty="0"/>
          </a:p>
        </p:txBody>
      </p:sp>
      <p:sp>
        <p:nvSpPr>
          <p:cNvPr id="4" name="Rectangle 3"/>
          <p:cNvSpPr/>
          <p:nvPr/>
        </p:nvSpPr>
        <p:spPr>
          <a:xfrm>
            <a:off x="1763688" y="1158936"/>
            <a:ext cx="1368152"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bg-BG" sz="1200" dirty="0" smtClean="0"/>
              <a:t>ЗДРАВЕОПАЗВАНЕ</a:t>
            </a:r>
            <a:endParaRPr lang="el-GR" sz="1200" dirty="0"/>
          </a:p>
        </p:txBody>
      </p:sp>
      <p:sp>
        <p:nvSpPr>
          <p:cNvPr id="5" name="Rectangle 4"/>
          <p:cNvSpPr/>
          <p:nvPr/>
        </p:nvSpPr>
        <p:spPr>
          <a:xfrm>
            <a:off x="3203848" y="1158936"/>
            <a:ext cx="1440160"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bg-BG" sz="1200" dirty="0" smtClean="0"/>
              <a:t>ПСИХИЧНО ЗДРАВЕ</a:t>
            </a:r>
            <a:endParaRPr lang="el-GR" sz="1200" dirty="0"/>
          </a:p>
        </p:txBody>
      </p:sp>
      <p:sp>
        <p:nvSpPr>
          <p:cNvPr id="6" name="Rectangle 5"/>
          <p:cNvSpPr/>
          <p:nvPr/>
        </p:nvSpPr>
        <p:spPr>
          <a:xfrm>
            <a:off x="4644008" y="1158936"/>
            <a:ext cx="1368152"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bg-BG" sz="1200" dirty="0" smtClean="0"/>
              <a:t>СОЦИАЛНИ СЛУЖБИ</a:t>
            </a:r>
            <a:endParaRPr lang="el-GR" sz="1200" dirty="0"/>
          </a:p>
        </p:txBody>
      </p:sp>
      <p:sp>
        <p:nvSpPr>
          <p:cNvPr id="7" name="Rectangle 6"/>
          <p:cNvSpPr/>
          <p:nvPr/>
        </p:nvSpPr>
        <p:spPr>
          <a:xfrm>
            <a:off x="6084168" y="1158936"/>
            <a:ext cx="1368152"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bg-BG" sz="1200" dirty="0" smtClean="0"/>
              <a:t>ПРАВОСЪДИЕ</a:t>
            </a:r>
            <a:endParaRPr lang="el-GR" sz="1200" dirty="0"/>
          </a:p>
        </p:txBody>
      </p:sp>
      <p:sp>
        <p:nvSpPr>
          <p:cNvPr id="8" name="Rectangle 7"/>
          <p:cNvSpPr/>
          <p:nvPr/>
        </p:nvSpPr>
        <p:spPr>
          <a:xfrm>
            <a:off x="7524328" y="1158936"/>
            <a:ext cx="1368152"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1200" dirty="0" smtClean="0"/>
              <a:t>ПОЛИЦИЯ</a:t>
            </a:r>
            <a:endParaRPr lang="el-GR" sz="1200" dirty="0"/>
          </a:p>
        </p:txBody>
      </p:sp>
      <p:sp>
        <p:nvSpPr>
          <p:cNvPr id="9" name="Rectangle 8"/>
          <p:cNvSpPr/>
          <p:nvPr/>
        </p:nvSpPr>
        <p:spPr>
          <a:xfrm>
            <a:off x="264320" y="1157486"/>
            <a:ext cx="1368152"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bg-BG" sz="1400" dirty="0" smtClean="0"/>
              <a:t>ОБРАЗОВАНИЕ</a:t>
            </a:r>
            <a:endParaRPr lang="el-GR" sz="1400" dirty="0"/>
          </a:p>
        </p:txBody>
      </p:sp>
      <p:sp>
        <p:nvSpPr>
          <p:cNvPr id="33" name="TextBox 32"/>
          <p:cNvSpPr txBox="1"/>
          <p:nvPr/>
        </p:nvSpPr>
        <p:spPr>
          <a:xfrm>
            <a:off x="2339752" y="2287347"/>
            <a:ext cx="4824536" cy="523220"/>
          </a:xfrm>
          <a:prstGeom prst="rect">
            <a:avLst/>
          </a:prstGeom>
          <a:noFill/>
        </p:spPr>
        <p:txBody>
          <a:bodyPr wrap="square" rtlCol="0">
            <a:spAutoFit/>
          </a:bodyPr>
          <a:lstStyle/>
          <a:p>
            <a:pPr algn="ctr"/>
            <a:r>
              <a:rPr lang="bg-BG" sz="2800" b="1" dirty="0" smtClean="0"/>
              <a:t>МИНИМАЛНА БАЗА ДАННИ</a:t>
            </a:r>
            <a:endParaRPr lang="el-GR" sz="2800" b="1" dirty="0"/>
          </a:p>
        </p:txBody>
      </p:sp>
      <p:cxnSp>
        <p:nvCxnSpPr>
          <p:cNvPr id="35" name="Straight Arrow Connector 34"/>
          <p:cNvCxnSpPr>
            <a:stCxn id="9" idx="2"/>
            <a:endCxn id="33" idx="0"/>
          </p:cNvCxnSpPr>
          <p:nvPr/>
        </p:nvCxnSpPr>
        <p:spPr>
          <a:xfrm>
            <a:off x="948396" y="1427516"/>
            <a:ext cx="3803624" cy="8598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4" idx="2"/>
            <a:endCxn id="33" idx="0"/>
          </p:cNvCxnSpPr>
          <p:nvPr/>
        </p:nvCxnSpPr>
        <p:spPr>
          <a:xfrm rot="16200000" flipH="1">
            <a:off x="3170702" y="706028"/>
            <a:ext cx="858381" cy="2304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5" idx="2"/>
            <a:endCxn id="33" idx="0"/>
          </p:cNvCxnSpPr>
          <p:nvPr/>
        </p:nvCxnSpPr>
        <p:spPr>
          <a:xfrm>
            <a:off x="3923928" y="1428966"/>
            <a:ext cx="828092"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6" idx="2"/>
            <a:endCxn id="33" idx="0"/>
          </p:cNvCxnSpPr>
          <p:nvPr/>
        </p:nvCxnSpPr>
        <p:spPr>
          <a:xfrm rot="5400000">
            <a:off x="4610862" y="1570124"/>
            <a:ext cx="858381"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7" idx="2"/>
            <a:endCxn id="33" idx="0"/>
          </p:cNvCxnSpPr>
          <p:nvPr/>
        </p:nvCxnSpPr>
        <p:spPr>
          <a:xfrm rot="5400000">
            <a:off x="5330942" y="850044"/>
            <a:ext cx="858381" cy="20162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8" idx="2"/>
            <a:endCxn id="33" idx="0"/>
          </p:cNvCxnSpPr>
          <p:nvPr/>
        </p:nvCxnSpPr>
        <p:spPr>
          <a:xfrm rot="5400000">
            <a:off x="6051022" y="129964"/>
            <a:ext cx="858381" cy="34563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1979712" y="2810568"/>
            <a:ext cx="7024040" cy="646331"/>
          </a:xfrm>
          <a:prstGeom prst="rect">
            <a:avLst/>
          </a:prstGeom>
          <a:noFill/>
        </p:spPr>
        <p:txBody>
          <a:bodyPr wrap="square" rtlCol="0">
            <a:spAutoFit/>
          </a:bodyPr>
          <a:lstStyle/>
          <a:p>
            <a:pPr>
              <a:buNone/>
            </a:pPr>
            <a:r>
              <a:rPr lang="en-US" b="1" dirty="0" smtClean="0">
                <a:sym typeface="Wingdings" pitchFamily="2" charset="2"/>
              </a:rPr>
              <a:t>   </a:t>
            </a:r>
            <a:r>
              <a:rPr lang="bg-BG" b="1" dirty="0" smtClean="0">
                <a:sym typeface="Wingdings" pitchFamily="2" charset="2"/>
              </a:rPr>
              <a:t>ЦЕЛ</a:t>
            </a:r>
            <a:r>
              <a:rPr lang="el-GR" b="1" dirty="0" smtClean="0">
                <a:sym typeface="Wingdings" pitchFamily="2" charset="2"/>
              </a:rPr>
              <a:t>:</a:t>
            </a:r>
            <a:r>
              <a:rPr lang="el-GR" dirty="0" smtClean="0"/>
              <a:t> </a:t>
            </a:r>
            <a:r>
              <a:rPr lang="en-US" dirty="0" smtClean="0"/>
              <a:t> </a:t>
            </a:r>
            <a:r>
              <a:rPr lang="bg-BG" dirty="0" smtClean="0"/>
              <a:t>да предложи информация за действие на ниво обществено 	здраве </a:t>
            </a:r>
            <a:endParaRPr lang="el-GR" b="1" dirty="0" smtClean="0"/>
          </a:p>
        </p:txBody>
      </p:sp>
      <p:pic>
        <p:nvPicPr>
          <p:cNvPr id="17" name="Picture 2" descr="http://aivazidis.eu/images/headers/stoxos.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52536" y="3133733"/>
            <a:ext cx="2895600" cy="1419689"/>
          </a:xfrm>
          <a:prstGeom prst="rect">
            <a:avLst/>
          </a:prstGeom>
          <a:noFill/>
        </p:spPr>
      </p:pic>
      <p:sp>
        <p:nvSpPr>
          <p:cNvPr id="18" name="TextBox 17"/>
          <p:cNvSpPr txBox="1"/>
          <p:nvPr/>
        </p:nvSpPr>
        <p:spPr>
          <a:xfrm>
            <a:off x="2555776" y="3603677"/>
            <a:ext cx="6378908" cy="1200329"/>
          </a:xfrm>
          <a:prstGeom prst="rect">
            <a:avLst/>
          </a:prstGeom>
          <a:noFill/>
        </p:spPr>
        <p:txBody>
          <a:bodyPr wrap="square" rtlCol="0">
            <a:spAutoFit/>
          </a:bodyPr>
          <a:lstStyle/>
          <a:p>
            <a:pPr algn="just"/>
            <a:r>
              <a:rPr lang="ru-RU" dirty="0"/>
              <a:t>която </a:t>
            </a:r>
            <a:r>
              <a:rPr lang="ru-RU" dirty="0" smtClean="0"/>
              <a:t>е изчерпателна</a:t>
            </a:r>
            <a:r>
              <a:rPr lang="ru-RU" dirty="0"/>
              <a:t>, надеждна и </a:t>
            </a:r>
            <a:r>
              <a:rPr lang="ru-RU" dirty="0" smtClean="0"/>
              <a:t>съпоставима, </a:t>
            </a:r>
            <a:r>
              <a:rPr lang="ru-RU" dirty="0"/>
              <a:t>базирана на случаи за </a:t>
            </a:r>
            <a:r>
              <a:rPr lang="ru-RU" dirty="0" smtClean="0"/>
              <a:t>деца </a:t>
            </a:r>
            <a:r>
              <a:rPr lang="ru-RU" dirty="0"/>
              <a:t>жертви на </a:t>
            </a:r>
            <a:r>
              <a:rPr lang="ru-RU" dirty="0" smtClean="0"/>
              <a:t>НПД, </a:t>
            </a:r>
            <a:r>
              <a:rPr lang="ru-RU" dirty="0"/>
              <a:t>които са използвали социални, здравни, образователни, съдебни и обществени услуги на национално и международно ниво</a:t>
            </a:r>
            <a:endParaRPr lang="el-GR"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03648" y="2111499"/>
            <a:ext cx="1028700" cy="676275"/>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2536796" y="2083282"/>
            <a:ext cx="5131548" cy="76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l-GR" sz="1100" b="0" i="1"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kumimoji="0" lang="en-GB" altLang="el-GR" sz="1100" b="0" i="1"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l-GR" sz="1100" b="0" i="1"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a:t>
            </a:r>
            <a:r>
              <a:rPr kumimoji="0" lang="en-GB" altLang="el-GR" sz="1100" b="0" i="1"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publication represents </a:t>
            </a:r>
            <a:r>
              <a:rPr kumimoji="0" lang="en-GB" altLang="el-GR" sz="1100" b="0" i="1"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only the views of the authors and is their sole responsibility. The European Commission does not accept any responsibility for use that may be made of the information it contains.</a:t>
            </a:r>
            <a:endParaRPr kumimoji="0" lang="en-GB" altLang="el-G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Arrow Connector 34"/>
          <p:cNvCxnSpPr/>
          <p:nvPr/>
        </p:nvCxnSpPr>
        <p:spPr>
          <a:xfrm>
            <a:off x="1007604" y="1437626"/>
            <a:ext cx="3744416"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2447764" y="1437626"/>
            <a:ext cx="2304256"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3887924" y="1437626"/>
            <a:ext cx="864096"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4752020" y="1437626"/>
            <a:ext cx="576064"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a:off x="4752020" y="1437626"/>
            <a:ext cx="2016224"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a:off x="4752020" y="1437626"/>
            <a:ext cx="3456384"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251520" y="2789017"/>
            <a:ext cx="8712968" cy="2554545"/>
          </a:xfrm>
          <a:prstGeom prst="rect">
            <a:avLst/>
          </a:prstGeom>
          <a:noFill/>
        </p:spPr>
        <p:txBody>
          <a:bodyPr wrap="square" rtlCol="0">
            <a:spAutoFit/>
          </a:bodyPr>
          <a:lstStyle/>
          <a:p>
            <a:r>
              <a:rPr lang="en-US" sz="3200" b="1" i="1" dirty="0" smtClean="0"/>
              <a:t>	  </a:t>
            </a:r>
            <a:r>
              <a:rPr lang="bg-BG" sz="3200" b="1" i="1" dirty="0" smtClean="0"/>
              <a:t>ОСНОВЕН ПРЕРЕКВИЗИТ</a:t>
            </a:r>
            <a:endParaRPr lang="en-US" sz="3200" b="1" i="1" dirty="0" smtClean="0">
              <a:solidFill>
                <a:schemeClr val="accent6">
                  <a:lumMod val="75000"/>
                </a:schemeClr>
              </a:solidFill>
            </a:endParaRPr>
          </a:p>
          <a:p>
            <a:endParaRPr lang="en-US" sz="3200" b="1" i="1" dirty="0" smtClean="0">
              <a:solidFill>
                <a:schemeClr val="accent6">
                  <a:lumMod val="75000"/>
                </a:schemeClr>
              </a:solidFill>
            </a:endParaRPr>
          </a:p>
          <a:p>
            <a:r>
              <a:rPr lang="ru-RU" sz="3200" b="1" i="1" dirty="0" smtClean="0">
                <a:solidFill>
                  <a:schemeClr val="accent6">
                    <a:lumMod val="75000"/>
                  </a:schemeClr>
                </a:solidFill>
              </a:rPr>
              <a:t>АНГАЖИМЕНТ </a:t>
            </a:r>
            <a:r>
              <a:rPr lang="ru-RU" sz="3200" b="1" i="1" dirty="0"/>
              <a:t>към целта и действието на </a:t>
            </a:r>
            <a:r>
              <a:rPr lang="ru-RU" sz="3200" b="1" i="1" dirty="0" smtClean="0"/>
              <a:t>CAN-MDS:от </a:t>
            </a:r>
            <a:r>
              <a:rPr lang="ru-RU" sz="3200" b="1" i="1" dirty="0"/>
              <a:t>всички съответни сектори, услуги и професионалисти</a:t>
            </a:r>
            <a:endParaRPr lang="el-GR" sz="2000" b="1" dirty="0" smtClean="0"/>
          </a:p>
        </p:txBody>
      </p:sp>
      <p:cxnSp>
        <p:nvCxnSpPr>
          <p:cNvPr id="17" name="Straight Arrow Connector 16"/>
          <p:cNvCxnSpPr/>
          <p:nvPr/>
        </p:nvCxnSpPr>
        <p:spPr>
          <a:xfrm>
            <a:off x="998234" y="1437626"/>
            <a:ext cx="3744416" cy="858381"/>
          </a:xfrm>
          <a:prstGeom prst="straightConnector1">
            <a:avLst/>
          </a:prstGeom>
          <a:ln>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438394" y="1437626"/>
            <a:ext cx="2304256" cy="858381"/>
          </a:xfrm>
          <a:prstGeom prst="straightConnector1">
            <a:avLst/>
          </a:prstGeom>
          <a:ln>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878554" y="1437626"/>
            <a:ext cx="864096" cy="858381"/>
          </a:xfrm>
          <a:prstGeom prst="straightConnector1">
            <a:avLst/>
          </a:prstGeom>
          <a:ln>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4742650" y="1437626"/>
            <a:ext cx="576064" cy="858381"/>
          </a:xfrm>
          <a:prstGeom prst="straightConnector1">
            <a:avLst/>
          </a:prstGeom>
          <a:ln>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4742650" y="1437626"/>
            <a:ext cx="2016224" cy="858381"/>
          </a:xfrm>
          <a:prstGeom prst="straightConnector1">
            <a:avLst/>
          </a:prstGeom>
          <a:ln>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4742650" y="1437626"/>
            <a:ext cx="3456384" cy="858381"/>
          </a:xfrm>
          <a:prstGeom prst="straightConnector1">
            <a:avLst/>
          </a:prstGeom>
          <a:ln>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3" name="Title 22"/>
          <p:cNvSpPr>
            <a:spLocks noGrp="1"/>
          </p:cNvSpPr>
          <p:nvPr>
            <p:ph type="title"/>
          </p:nvPr>
        </p:nvSpPr>
        <p:spPr/>
        <p:txBody>
          <a:bodyPr>
            <a:noAutofit/>
          </a:bodyPr>
          <a:lstStyle/>
          <a:p>
            <a:r>
              <a:rPr lang="en-US" sz="2800" b="1" dirty="0" smtClean="0"/>
              <a:t>CAN-MDS</a:t>
            </a:r>
            <a:r>
              <a:rPr lang="bg-BG" sz="2800" b="1" dirty="0" smtClean="0"/>
              <a:t>:</a:t>
            </a:r>
            <a:r>
              <a:rPr lang="en-US" sz="2800" b="1" dirty="0" smtClean="0"/>
              <a:t> </a:t>
            </a:r>
            <a:r>
              <a:rPr lang="bg-BG" sz="2800" b="1" dirty="0" smtClean="0"/>
              <a:t>Всички релевантни сектори</a:t>
            </a:r>
            <a:r>
              <a:rPr lang="en-US" sz="2800" b="1" dirty="0" smtClean="0"/>
              <a:t>&amp; </a:t>
            </a:r>
            <a:r>
              <a:rPr lang="bg-BG" sz="2800" b="1" dirty="0" smtClean="0"/>
              <a:t>оператори </a:t>
            </a:r>
            <a:r>
              <a:rPr lang="bg-BG" sz="2800" b="1" dirty="0" smtClean="0">
                <a:solidFill>
                  <a:schemeClr val="accent1"/>
                </a:solidFill>
              </a:rPr>
              <a:t>могат да допринесат с информация за едни и същи елементи от данни</a:t>
            </a:r>
            <a:endParaRPr lang="el-GR" sz="2800" dirty="0"/>
          </a:p>
        </p:txBody>
      </p:sp>
      <p:sp>
        <p:nvSpPr>
          <p:cNvPr id="25" name="Rectangle 24"/>
          <p:cNvSpPr/>
          <p:nvPr/>
        </p:nvSpPr>
        <p:spPr>
          <a:xfrm>
            <a:off x="1763688" y="1158936"/>
            <a:ext cx="1368152"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bg-BG" sz="1200" dirty="0" smtClean="0"/>
              <a:t>ЗДРАВЕОПАЗВАНЕ</a:t>
            </a:r>
            <a:endParaRPr lang="el-GR" sz="1200" dirty="0"/>
          </a:p>
        </p:txBody>
      </p:sp>
      <p:sp>
        <p:nvSpPr>
          <p:cNvPr id="26" name="Rectangle 25"/>
          <p:cNvSpPr/>
          <p:nvPr/>
        </p:nvSpPr>
        <p:spPr>
          <a:xfrm>
            <a:off x="3203848" y="1158936"/>
            <a:ext cx="1440160"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bg-BG" sz="1200" dirty="0" smtClean="0"/>
              <a:t>ПСИХИЧНО ЗДРАВЕ</a:t>
            </a:r>
            <a:endParaRPr lang="el-GR" sz="1200" dirty="0"/>
          </a:p>
        </p:txBody>
      </p:sp>
      <p:sp>
        <p:nvSpPr>
          <p:cNvPr id="27" name="Rectangle 26"/>
          <p:cNvSpPr/>
          <p:nvPr/>
        </p:nvSpPr>
        <p:spPr>
          <a:xfrm>
            <a:off x="4644008" y="1158936"/>
            <a:ext cx="1368152"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bg-BG" sz="1200" dirty="0" smtClean="0"/>
              <a:t>СОЦИАЛНИ СЛУЖБИ</a:t>
            </a:r>
            <a:endParaRPr lang="el-GR" sz="1200" dirty="0"/>
          </a:p>
        </p:txBody>
      </p:sp>
      <p:sp>
        <p:nvSpPr>
          <p:cNvPr id="28" name="Rectangle 27"/>
          <p:cNvSpPr/>
          <p:nvPr/>
        </p:nvSpPr>
        <p:spPr>
          <a:xfrm>
            <a:off x="6084168" y="1158936"/>
            <a:ext cx="1368152"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bg-BG" sz="1400" dirty="0" smtClean="0"/>
              <a:t>ПРАВОСЪДИЕ</a:t>
            </a:r>
            <a:endParaRPr lang="el-GR" sz="1400" dirty="0"/>
          </a:p>
        </p:txBody>
      </p:sp>
      <p:sp>
        <p:nvSpPr>
          <p:cNvPr id="29" name="Rectangle 28"/>
          <p:cNvSpPr/>
          <p:nvPr/>
        </p:nvSpPr>
        <p:spPr>
          <a:xfrm>
            <a:off x="7464846" y="1167596"/>
            <a:ext cx="1368152"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1400" dirty="0" smtClean="0"/>
              <a:t>ПОЛИЦИЯ</a:t>
            </a:r>
            <a:endParaRPr lang="el-GR" sz="1400" dirty="0"/>
          </a:p>
        </p:txBody>
      </p:sp>
      <p:sp>
        <p:nvSpPr>
          <p:cNvPr id="30" name="Rectangle 29"/>
          <p:cNvSpPr/>
          <p:nvPr/>
        </p:nvSpPr>
        <p:spPr>
          <a:xfrm>
            <a:off x="323528" y="1158936"/>
            <a:ext cx="1368152"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bg-BG" sz="1200" dirty="0" smtClean="0"/>
              <a:t>ОБААЗОВАНИЕ</a:t>
            </a:r>
            <a:endParaRPr lang="el-GR" sz="1200" dirty="0"/>
          </a:p>
        </p:txBody>
      </p:sp>
      <p:sp>
        <p:nvSpPr>
          <p:cNvPr id="31" name="TextBox 30"/>
          <p:cNvSpPr txBox="1"/>
          <p:nvPr/>
        </p:nvSpPr>
        <p:spPr>
          <a:xfrm>
            <a:off x="2339753" y="2309153"/>
            <a:ext cx="4824536" cy="523220"/>
          </a:xfrm>
          <a:prstGeom prst="rect">
            <a:avLst/>
          </a:prstGeom>
          <a:noFill/>
        </p:spPr>
        <p:txBody>
          <a:bodyPr wrap="square" rtlCol="0">
            <a:spAutoFit/>
          </a:bodyPr>
          <a:lstStyle/>
          <a:p>
            <a:pPr algn="ctr"/>
            <a:r>
              <a:rPr lang="bg-BG" sz="2800" b="1" dirty="0" smtClean="0"/>
              <a:t>МИНИМАЛНА БАЗА ДАННИ </a:t>
            </a:r>
            <a:endParaRPr lang="el-GR" sz="2800" b="1" dirty="0"/>
          </a:p>
        </p:txBody>
      </p:sp>
      <p:cxnSp>
        <p:nvCxnSpPr>
          <p:cNvPr id="32" name="Straight Arrow Connector 31"/>
          <p:cNvCxnSpPr>
            <a:stCxn id="30" idx="2"/>
            <a:endCxn id="31" idx="0"/>
          </p:cNvCxnSpPr>
          <p:nvPr/>
        </p:nvCxnSpPr>
        <p:spPr>
          <a:xfrm>
            <a:off x="1007604" y="1428966"/>
            <a:ext cx="3744417" cy="8801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25" idx="2"/>
            <a:endCxn id="31" idx="0"/>
          </p:cNvCxnSpPr>
          <p:nvPr/>
        </p:nvCxnSpPr>
        <p:spPr>
          <a:xfrm>
            <a:off x="2447764" y="1428966"/>
            <a:ext cx="2304257" cy="8801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26" idx="2"/>
            <a:endCxn id="31" idx="0"/>
          </p:cNvCxnSpPr>
          <p:nvPr/>
        </p:nvCxnSpPr>
        <p:spPr>
          <a:xfrm>
            <a:off x="3923928" y="1428966"/>
            <a:ext cx="828093" cy="8801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27" idx="2"/>
            <a:endCxn id="31" idx="0"/>
          </p:cNvCxnSpPr>
          <p:nvPr/>
        </p:nvCxnSpPr>
        <p:spPr>
          <a:xfrm flipH="1">
            <a:off x="4752021" y="1428966"/>
            <a:ext cx="576063" cy="8801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28" idx="2"/>
            <a:endCxn id="31" idx="0"/>
          </p:cNvCxnSpPr>
          <p:nvPr/>
        </p:nvCxnSpPr>
        <p:spPr>
          <a:xfrm flipH="1">
            <a:off x="4752021" y="1428966"/>
            <a:ext cx="2016223" cy="8801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29" idx="2"/>
            <a:endCxn id="31" idx="0"/>
          </p:cNvCxnSpPr>
          <p:nvPr/>
        </p:nvCxnSpPr>
        <p:spPr>
          <a:xfrm flipH="1">
            <a:off x="4752021" y="1437626"/>
            <a:ext cx="3396901" cy="8715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4818" name="Picture 2" descr="Αποτέλεσμα εικόνας για important"/>
          <p:cNvPicPr>
            <a:picLocks noChangeAspect="1" noChangeArrowheads="1"/>
          </p:cNvPicPr>
          <p:nvPr/>
        </p:nvPicPr>
        <p:blipFill>
          <a:blip r:embed="rId3" cstate="print"/>
          <a:srcRect/>
          <a:stretch>
            <a:fillRect/>
          </a:stretch>
        </p:blipFill>
        <p:spPr bwMode="auto">
          <a:xfrm>
            <a:off x="0" y="2427734"/>
            <a:ext cx="1403648" cy="142253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53"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par>
                                <p:cTn id="25" presetID="53" presetClass="entr" presetSubtype="0"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par>
                                <p:cTn id="30" presetID="53" presetClass="entr" presetSubtype="0"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childTnLst>
                          </p:cTn>
                        </p:par>
                      </p:childTnLst>
                    </p:cTn>
                  </p:par>
                  <p:par>
                    <p:cTn id="35" fill="hold">
                      <p:stCondLst>
                        <p:cond delay="indefinite"/>
                      </p:stCondLst>
                      <p:childTnLst>
                        <p:par>
                          <p:cTn id="36" fill="hold">
                            <p:stCondLst>
                              <p:cond delay="0"/>
                            </p:stCondLst>
                            <p:childTnLst>
                              <p:par>
                                <p:cTn id="37" presetID="23" presetClass="entr" presetSubtype="16" fill="hold" nodeType="clickEffect">
                                  <p:stCondLst>
                                    <p:cond delay="0"/>
                                  </p:stCondLst>
                                  <p:childTnLst>
                                    <p:set>
                                      <p:cBhvr>
                                        <p:cTn id="38" dur="1" fill="hold">
                                          <p:stCondLst>
                                            <p:cond delay="0"/>
                                          </p:stCondLst>
                                        </p:cTn>
                                        <p:tgtEl>
                                          <p:spTgt spid="34818"/>
                                        </p:tgtEl>
                                        <p:attrNameLst>
                                          <p:attrName>style.visibility</p:attrName>
                                        </p:attrNameLst>
                                      </p:cBhvr>
                                      <p:to>
                                        <p:strVal val="visible"/>
                                      </p:to>
                                    </p:set>
                                    <p:anim calcmode="lin" valueType="num">
                                      <p:cBhvr>
                                        <p:cTn id="39" dur="500" fill="hold"/>
                                        <p:tgtEl>
                                          <p:spTgt spid="34818"/>
                                        </p:tgtEl>
                                        <p:attrNameLst>
                                          <p:attrName>ppt_w</p:attrName>
                                        </p:attrNameLst>
                                      </p:cBhvr>
                                      <p:tavLst>
                                        <p:tav tm="0">
                                          <p:val>
                                            <p:fltVal val="0"/>
                                          </p:val>
                                        </p:tav>
                                        <p:tav tm="100000">
                                          <p:val>
                                            <p:strVal val="#ppt_w"/>
                                          </p:val>
                                        </p:tav>
                                      </p:tavLst>
                                    </p:anim>
                                    <p:anim calcmode="lin" valueType="num">
                                      <p:cBhvr>
                                        <p:cTn id="40" dur="500" fill="hold"/>
                                        <p:tgtEl>
                                          <p:spTgt spid="34818"/>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 calcmode="lin" valueType="num">
                                      <p:cBhvr>
                                        <p:cTn id="43" dur="500" fill="hold"/>
                                        <p:tgtEl>
                                          <p:spTgt spid="72"/>
                                        </p:tgtEl>
                                        <p:attrNameLst>
                                          <p:attrName>ppt_w</p:attrName>
                                        </p:attrNameLst>
                                      </p:cBhvr>
                                      <p:tavLst>
                                        <p:tav tm="0">
                                          <p:val>
                                            <p:fltVal val="0"/>
                                          </p:val>
                                        </p:tav>
                                        <p:tav tm="100000">
                                          <p:val>
                                            <p:strVal val="#ppt_w"/>
                                          </p:val>
                                        </p:tav>
                                      </p:tavLst>
                                    </p:anim>
                                    <p:anim calcmode="lin" valueType="num">
                                      <p:cBhvr>
                                        <p:cTn id="44" dur="500" fill="hold"/>
                                        <p:tgtEl>
                                          <p:spTgt spid="7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Arrow Connector 34"/>
          <p:cNvCxnSpPr/>
          <p:nvPr/>
        </p:nvCxnSpPr>
        <p:spPr>
          <a:xfrm>
            <a:off x="1007604" y="1437626"/>
            <a:ext cx="3744416"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2447764" y="1437626"/>
            <a:ext cx="2304256"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3887924" y="1437626"/>
            <a:ext cx="864096"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4752020" y="1437626"/>
            <a:ext cx="576064"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a:off x="4752020" y="1437626"/>
            <a:ext cx="2016224"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a:off x="4752020" y="1437626"/>
            <a:ext cx="3456384"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998234" y="1437626"/>
            <a:ext cx="3744416" cy="858381"/>
          </a:xfrm>
          <a:prstGeom prst="straightConnector1">
            <a:avLst/>
          </a:prstGeom>
          <a:ln>
            <a:tailEnd type="arrow"/>
          </a:ln>
          <a:effectLst/>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438394" y="1437626"/>
            <a:ext cx="2304256" cy="858381"/>
          </a:xfrm>
          <a:prstGeom prst="straightConnector1">
            <a:avLst/>
          </a:prstGeom>
          <a:ln>
            <a:tailEnd type="arrow"/>
          </a:ln>
          <a:effectLst/>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878554" y="1437626"/>
            <a:ext cx="864096" cy="858381"/>
          </a:xfrm>
          <a:prstGeom prst="straightConnector1">
            <a:avLst/>
          </a:prstGeom>
          <a:ln>
            <a:tailEnd type="arrow"/>
          </a:ln>
          <a:effectLst/>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4742650" y="1437626"/>
            <a:ext cx="576064" cy="858381"/>
          </a:xfrm>
          <a:prstGeom prst="straightConnector1">
            <a:avLst/>
          </a:prstGeom>
          <a:ln>
            <a:tailEnd type="arrow"/>
          </a:ln>
          <a:effectLst/>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4742650" y="1437626"/>
            <a:ext cx="2016224" cy="858381"/>
          </a:xfrm>
          <a:prstGeom prst="straightConnector1">
            <a:avLst/>
          </a:prstGeom>
          <a:ln>
            <a:tailEnd type="arrow"/>
          </a:ln>
          <a:effectLst/>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4742650" y="1437626"/>
            <a:ext cx="3456384" cy="858381"/>
          </a:xfrm>
          <a:prstGeom prst="straightConnector1">
            <a:avLst/>
          </a:prstGeom>
          <a:ln>
            <a:tailEnd type="arrow"/>
          </a:ln>
          <a:effectLst/>
        </p:spPr>
        <p:style>
          <a:lnRef idx="1">
            <a:schemeClr val="accent1"/>
          </a:lnRef>
          <a:fillRef idx="0">
            <a:schemeClr val="accent1"/>
          </a:fillRef>
          <a:effectRef idx="0">
            <a:schemeClr val="accent1"/>
          </a:effectRef>
          <a:fontRef idx="minor">
            <a:schemeClr val="tx1"/>
          </a:fontRef>
        </p:style>
      </p:cxnSp>
      <p:sp>
        <p:nvSpPr>
          <p:cNvPr id="23" name="Title 22"/>
          <p:cNvSpPr>
            <a:spLocks noGrp="1"/>
          </p:cNvSpPr>
          <p:nvPr>
            <p:ph type="title"/>
          </p:nvPr>
        </p:nvSpPr>
        <p:spPr>
          <a:xfrm>
            <a:off x="529208" y="0"/>
            <a:ext cx="8229600" cy="1158936"/>
          </a:xfrm>
        </p:spPr>
        <p:txBody>
          <a:bodyPr>
            <a:noAutofit/>
          </a:bodyPr>
          <a:lstStyle/>
          <a:p>
            <a:r>
              <a:rPr lang="en-US" sz="2800" b="1" dirty="0" smtClean="0"/>
              <a:t>CAN-MDS</a:t>
            </a:r>
            <a:r>
              <a:rPr lang="el-GR" sz="2800" b="1" dirty="0" smtClean="0"/>
              <a:t>: </a:t>
            </a:r>
            <a:r>
              <a:rPr lang="bg-BG" sz="2800" b="1" dirty="0" smtClean="0"/>
              <a:t>всички релевантни сектори</a:t>
            </a:r>
            <a:r>
              <a:rPr lang="en-US" sz="2800" b="1" dirty="0" smtClean="0"/>
              <a:t>&amp; </a:t>
            </a:r>
            <a:r>
              <a:rPr lang="bg-BG" sz="2800" b="1" dirty="0" smtClean="0"/>
              <a:t>оператори </a:t>
            </a:r>
            <a:r>
              <a:rPr lang="bg-BG" sz="2800" b="1" dirty="0">
                <a:solidFill>
                  <a:schemeClr val="accent1"/>
                </a:solidFill>
              </a:rPr>
              <a:t>могат да допринесат с информация за едни и същи елементи от </a:t>
            </a:r>
            <a:r>
              <a:rPr lang="bg-BG" sz="2800" b="1" dirty="0" smtClean="0">
                <a:solidFill>
                  <a:schemeClr val="accent1"/>
                </a:solidFill>
              </a:rPr>
              <a:t>данни</a:t>
            </a:r>
            <a:endParaRPr lang="el-GR" sz="2800" dirty="0">
              <a:solidFill>
                <a:schemeClr val="accent1"/>
              </a:solidFill>
            </a:endParaRPr>
          </a:p>
        </p:txBody>
      </p:sp>
      <p:sp>
        <p:nvSpPr>
          <p:cNvPr id="25" name="Rectangle 24"/>
          <p:cNvSpPr/>
          <p:nvPr/>
        </p:nvSpPr>
        <p:spPr>
          <a:xfrm>
            <a:off x="1667322" y="1167596"/>
            <a:ext cx="1536526"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bg-BG" sz="1200" dirty="0" smtClean="0"/>
              <a:t>ЗДРАВЕОПАЗВАНЕ</a:t>
            </a:r>
            <a:endParaRPr lang="el-GR" sz="1200" dirty="0"/>
          </a:p>
        </p:txBody>
      </p:sp>
      <p:sp>
        <p:nvSpPr>
          <p:cNvPr id="26" name="Rectangle 25"/>
          <p:cNvSpPr/>
          <p:nvPr/>
        </p:nvSpPr>
        <p:spPr>
          <a:xfrm>
            <a:off x="3203848" y="1158936"/>
            <a:ext cx="1440160"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bg-BG" sz="1200" dirty="0" smtClean="0"/>
              <a:t>ПСИХИЧНО ЗДРАВЕ</a:t>
            </a:r>
            <a:endParaRPr lang="el-GR" sz="1200" dirty="0"/>
          </a:p>
        </p:txBody>
      </p:sp>
      <p:sp>
        <p:nvSpPr>
          <p:cNvPr id="27" name="Rectangle 26"/>
          <p:cNvSpPr/>
          <p:nvPr/>
        </p:nvSpPr>
        <p:spPr>
          <a:xfrm>
            <a:off x="4644008" y="1158936"/>
            <a:ext cx="1440160" cy="33269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bg-BG" sz="1200" dirty="0" smtClean="0"/>
              <a:t>СОЦИАЛНИ УСЛУГИ</a:t>
            </a:r>
            <a:endParaRPr lang="el-GR" sz="1200" dirty="0"/>
          </a:p>
        </p:txBody>
      </p:sp>
      <p:sp>
        <p:nvSpPr>
          <p:cNvPr id="28" name="Rectangle 27"/>
          <p:cNvSpPr/>
          <p:nvPr/>
        </p:nvSpPr>
        <p:spPr>
          <a:xfrm>
            <a:off x="6084168" y="1158936"/>
            <a:ext cx="1368152"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bg-BG" sz="1200" dirty="0" smtClean="0"/>
              <a:t>ПРАВОСЪДИЕ</a:t>
            </a:r>
            <a:endParaRPr lang="el-GR" sz="1200" dirty="0"/>
          </a:p>
        </p:txBody>
      </p:sp>
      <p:sp>
        <p:nvSpPr>
          <p:cNvPr id="29" name="Rectangle 28"/>
          <p:cNvSpPr/>
          <p:nvPr/>
        </p:nvSpPr>
        <p:spPr>
          <a:xfrm>
            <a:off x="7524328" y="1158936"/>
            <a:ext cx="1368152"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1200" dirty="0"/>
              <a:t>ПОЛИЦИЯ</a:t>
            </a:r>
            <a:endParaRPr lang="el-GR" sz="1200" dirty="0"/>
          </a:p>
        </p:txBody>
      </p:sp>
      <p:sp>
        <p:nvSpPr>
          <p:cNvPr id="30" name="Rectangle 29"/>
          <p:cNvSpPr/>
          <p:nvPr/>
        </p:nvSpPr>
        <p:spPr>
          <a:xfrm>
            <a:off x="323528" y="1158936"/>
            <a:ext cx="1368152"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bg-BG" sz="1200" dirty="0" smtClean="0"/>
              <a:t>ОБРАЗОВАНИЕ</a:t>
            </a:r>
            <a:endParaRPr lang="el-GR" sz="1200" dirty="0"/>
          </a:p>
        </p:txBody>
      </p:sp>
      <p:sp>
        <p:nvSpPr>
          <p:cNvPr id="31" name="TextBox 30"/>
          <p:cNvSpPr txBox="1"/>
          <p:nvPr/>
        </p:nvSpPr>
        <p:spPr>
          <a:xfrm>
            <a:off x="2339752" y="2287347"/>
            <a:ext cx="4824536" cy="523220"/>
          </a:xfrm>
          <a:prstGeom prst="rect">
            <a:avLst/>
          </a:prstGeom>
          <a:noFill/>
        </p:spPr>
        <p:txBody>
          <a:bodyPr wrap="square" rtlCol="0">
            <a:spAutoFit/>
          </a:bodyPr>
          <a:lstStyle/>
          <a:p>
            <a:pPr algn="ctr"/>
            <a:r>
              <a:rPr lang="bg-BG" sz="2800" b="1" dirty="0"/>
              <a:t>МИНИМАЛНА БАЗА ДАННИ </a:t>
            </a:r>
          </a:p>
        </p:txBody>
      </p:sp>
      <p:pic>
        <p:nvPicPr>
          <p:cNvPr id="43" name="Picture 2" descr="http://aivazidis.eu/images/headers/stoxos.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52536" y="3363846"/>
            <a:ext cx="2895600" cy="1419689"/>
          </a:xfrm>
          <a:prstGeom prst="rect">
            <a:avLst/>
          </a:prstGeom>
          <a:noFill/>
        </p:spPr>
      </p:pic>
      <p:sp>
        <p:nvSpPr>
          <p:cNvPr id="44" name="TextBox 43"/>
          <p:cNvSpPr txBox="1"/>
          <p:nvPr/>
        </p:nvSpPr>
        <p:spPr>
          <a:xfrm>
            <a:off x="2123728" y="3603677"/>
            <a:ext cx="6810956" cy="1477328"/>
          </a:xfrm>
          <a:prstGeom prst="rect">
            <a:avLst/>
          </a:prstGeom>
          <a:noFill/>
        </p:spPr>
        <p:txBody>
          <a:bodyPr wrap="square" rtlCol="0">
            <a:spAutoFit/>
          </a:bodyPr>
          <a:lstStyle/>
          <a:p>
            <a:pPr algn="just"/>
            <a:r>
              <a:rPr lang="bg-BG" dirty="0" smtClean="0"/>
              <a:t>Най-вече да служи като готов за използване инструмент в проучване и проследяване на деца, жертви на насилие или тези в риск от насилие или повторно насилие, чрез спазване на националното законодателство и съблюдаване на всички правила и етични процедури при събиране и администриране на данни. </a:t>
            </a:r>
            <a:endParaRPr lang="el-GR" dirty="0" smtClean="0"/>
          </a:p>
        </p:txBody>
      </p:sp>
      <p:sp>
        <p:nvSpPr>
          <p:cNvPr id="33" name="TextBox 32"/>
          <p:cNvSpPr txBox="1"/>
          <p:nvPr/>
        </p:nvSpPr>
        <p:spPr>
          <a:xfrm>
            <a:off x="1331640" y="2810566"/>
            <a:ext cx="7560840" cy="923330"/>
          </a:xfrm>
          <a:prstGeom prst="rect">
            <a:avLst/>
          </a:prstGeom>
          <a:noFill/>
        </p:spPr>
        <p:txBody>
          <a:bodyPr wrap="square" rtlCol="0">
            <a:spAutoFit/>
          </a:bodyPr>
          <a:lstStyle/>
          <a:p>
            <a:pPr>
              <a:buNone/>
            </a:pPr>
            <a:r>
              <a:rPr lang="en-US" b="1" dirty="0" smtClean="0"/>
              <a:t> </a:t>
            </a:r>
            <a:r>
              <a:rPr lang="bg-BG" b="1" dirty="0" smtClean="0"/>
              <a:t>ЦЕЛ</a:t>
            </a:r>
            <a:r>
              <a:rPr lang="en-US" b="1" dirty="0" smtClean="0"/>
              <a:t>:</a:t>
            </a:r>
            <a:r>
              <a:rPr lang="en-US" dirty="0" smtClean="0"/>
              <a:t>   </a:t>
            </a:r>
            <a:r>
              <a:rPr lang="bg-BG" dirty="0" smtClean="0"/>
              <a:t>да предложи информация на ниво случай , свързана с проследяване на отделни случаи</a:t>
            </a:r>
            <a:endParaRPr lang="bg-BG" b="1" dirty="0" smtClean="0"/>
          </a:p>
          <a:p>
            <a:pPr>
              <a:buNone/>
            </a:pPr>
            <a:endParaRPr lang="bg-BG"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p:cTn id="11" dur="500" fill="hold"/>
                                        <p:tgtEl>
                                          <p:spTgt spid="44"/>
                                        </p:tgtEl>
                                        <p:attrNameLst>
                                          <p:attrName>ppt_w</p:attrName>
                                        </p:attrNameLst>
                                      </p:cBhvr>
                                      <p:tavLst>
                                        <p:tav tm="0">
                                          <p:val>
                                            <p:fltVal val="0"/>
                                          </p:val>
                                        </p:tav>
                                        <p:tav tm="100000">
                                          <p:val>
                                            <p:strVal val="#ppt_w"/>
                                          </p:val>
                                        </p:tav>
                                      </p:tavLst>
                                    </p:anim>
                                    <p:anim calcmode="lin" valueType="num">
                                      <p:cBhvr>
                                        <p:cTn id="12" dur="500" fill="hold"/>
                                        <p:tgtEl>
                                          <p:spTgt spid="44"/>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p:cTn id="15" dur="500" fill="hold"/>
                                        <p:tgtEl>
                                          <p:spTgt spid="33"/>
                                        </p:tgtEl>
                                        <p:attrNameLst>
                                          <p:attrName>ppt_w</p:attrName>
                                        </p:attrNameLst>
                                      </p:cBhvr>
                                      <p:tavLst>
                                        <p:tav tm="0">
                                          <p:val>
                                            <p:fltVal val="0"/>
                                          </p:val>
                                        </p:tav>
                                        <p:tav tm="100000">
                                          <p:val>
                                            <p:strVal val="#ppt_w"/>
                                          </p:val>
                                        </p:tav>
                                      </p:tavLst>
                                    </p:anim>
                                    <p:anim calcmode="lin" valueType="num">
                                      <p:cBhvr>
                                        <p:cTn id="16" dur="500" fill="hold"/>
                                        <p:tgtEl>
                                          <p:spTgt spid="3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3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2586"/>
            <a:ext cx="9144000" cy="1224136"/>
          </a:xfrm>
        </p:spPr>
        <p:txBody>
          <a:bodyPr>
            <a:noAutofit/>
          </a:bodyPr>
          <a:lstStyle/>
          <a:p>
            <a:r>
              <a:rPr lang="bg-BG" sz="2400" b="1" i="1" dirty="0" smtClean="0">
                <a:solidFill>
                  <a:schemeClr val="accent1"/>
                </a:solidFill>
              </a:rPr>
              <a:t/>
            </a:r>
            <a:br>
              <a:rPr lang="bg-BG" sz="2400" b="1" i="1" dirty="0" smtClean="0">
                <a:solidFill>
                  <a:schemeClr val="accent1"/>
                </a:solidFill>
              </a:rPr>
            </a:br>
            <a:r>
              <a:rPr lang="bg-BG" sz="2400" b="1" i="1" dirty="0" smtClean="0">
                <a:solidFill>
                  <a:schemeClr val="accent1"/>
                </a:solidFill>
              </a:rPr>
              <a:t>Готов за използване инструмент за администрация на индивидуални случаи</a:t>
            </a:r>
            <a:endParaRPr lang="el-GR" sz="2400" b="1" dirty="0">
              <a:solidFill>
                <a:schemeClr val="accent1"/>
              </a:solidFill>
            </a:endParaRPr>
          </a:p>
        </p:txBody>
      </p:sp>
      <p:sp>
        <p:nvSpPr>
          <p:cNvPr id="27" name="Minus 26"/>
          <p:cNvSpPr/>
          <p:nvPr/>
        </p:nvSpPr>
        <p:spPr>
          <a:xfrm>
            <a:off x="-612576" y="2463738"/>
            <a:ext cx="11017224" cy="108012"/>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3" name="TextBox 32"/>
          <p:cNvSpPr txBox="1"/>
          <p:nvPr/>
        </p:nvSpPr>
        <p:spPr>
          <a:xfrm>
            <a:off x="467544" y="1184434"/>
            <a:ext cx="8659628" cy="400110"/>
          </a:xfrm>
          <a:prstGeom prst="rect">
            <a:avLst/>
          </a:prstGeom>
          <a:noFill/>
        </p:spPr>
        <p:txBody>
          <a:bodyPr wrap="square" rtlCol="0">
            <a:spAutoFit/>
          </a:bodyPr>
          <a:lstStyle/>
          <a:p>
            <a:pPr algn="ctr"/>
            <a:r>
              <a:rPr lang="bg-BG" sz="2000" b="1" dirty="0" smtClean="0"/>
              <a:t>Общ знаменател за данни във всички сектори-източници на данни</a:t>
            </a:r>
            <a:endParaRPr lang="el-GR" sz="2000" b="1" dirty="0"/>
          </a:p>
        </p:txBody>
      </p:sp>
      <p:sp>
        <p:nvSpPr>
          <p:cNvPr id="36" name="Equal 35"/>
          <p:cNvSpPr/>
          <p:nvPr/>
        </p:nvSpPr>
        <p:spPr>
          <a:xfrm>
            <a:off x="179512" y="2765494"/>
            <a:ext cx="720080" cy="324036"/>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43" name="TextBox 42"/>
          <p:cNvSpPr txBox="1"/>
          <p:nvPr/>
        </p:nvSpPr>
        <p:spPr>
          <a:xfrm>
            <a:off x="788707" y="2643758"/>
            <a:ext cx="7992888" cy="830997"/>
          </a:xfrm>
          <a:prstGeom prst="rect">
            <a:avLst/>
          </a:prstGeom>
          <a:noFill/>
        </p:spPr>
        <p:txBody>
          <a:bodyPr wrap="square" rtlCol="0">
            <a:spAutoFit/>
          </a:bodyPr>
          <a:lstStyle/>
          <a:p>
            <a:pPr algn="ctr"/>
            <a:r>
              <a:rPr lang="bg-BG" sz="2400" b="1" dirty="0" smtClean="0"/>
              <a:t>Минимална база данни при насилие и пренебгрегване на деца (</a:t>
            </a:r>
            <a:r>
              <a:rPr lang="en-US" sz="2400" b="1" dirty="0" smtClean="0"/>
              <a:t>CAN-MDS)</a:t>
            </a:r>
            <a:endParaRPr lang="el-GR" sz="2400" b="1" dirty="0"/>
          </a:p>
        </p:txBody>
      </p:sp>
      <p:sp>
        <p:nvSpPr>
          <p:cNvPr id="40" name="Cross 39"/>
          <p:cNvSpPr/>
          <p:nvPr/>
        </p:nvSpPr>
        <p:spPr>
          <a:xfrm>
            <a:off x="223902" y="1859801"/>
            <a:ext cx="459666" cy="452586"/>
          </a:xfrm>
          <a:prstGeom prst="plus">
            <a:avLst>
              <a:gd name="adj" fmla="val 366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1" name="TextBox 40"/>
          <p:cNvSpPr txBox="1"/>
          <p:nvPr/>
        </p:nvSpPr>
        <p:spPr>
          <a:xfrm>
            <a:off x="683569" y="1584545"/>
            <a:ext cx="8208912" cy="830997"/>
          </a:xfrm>
          <a:prstGeom prst="rect">
            <a:avLst/>
          </a:prstGeom>
          <a:noFill/>
        </p:spPr>
        <p:txBody>
          <a:bodyPr wrap="square" rtlCol="0">
            <a:spAutoFit/>
          </a:bodyPr>
          <a:lstStyle/>
          <a:p>
            <a:pPr algn="just"/>
            <a:r>
              <a:rPr lang="bg-BG" sz="1600" b="1" dirty="0" smtClean="0"/>
              <a:t>Информация за отговора на службите за вече познати инциденти и случаи</a:t>
            </a:r>
            <a:r>
              <a:rPr lang="en-US" sz="1600" b="1" dirty="0" smtClean="0"/>
              <a:t>, </a:t>
            </a:r>
            <a:r>
              <a:rPr lang="bg-BG" sz="1600" b="1" dirty="0" smtClean="0"/>
              <a:t>професионалисти, които в миналото са работили със същото дете</a:t>
            </a:r>
            <a:r>
              <a:rPr lang="en-US" sz="1600" b="1" dirty="0" smtClean="0"/>
              <a:t>,</a:t>
            </a:r>
            <a:r>
              <a:rPr lang="bg-BG" sz="1600" b="1" dirty="0" smtClean="0"/>
              <a:t>обратна връзка относно насочванията</a:t>
            </a:r>
            <a:r>
              <a:rPr lang="en-US" sz="1600" b="1" dirty="0" smtClean="0"/>
              <a:t>, ...., </a:t>
            </a:r>
            <a:r>
              <a:rPr lang="ru-RU" sz="1600" b="1" dirty="0"/>
              <a:t>предприемане на необходимите мерки за защита на личните данни</a:t>
            </a:r>
            <a:endParaRPr lang="el-GR" sz="1600" b="1" dirty="0"/>
          </a:p>
        </p:txBody>
      </p:sp>
      <p:sp>
        <p:nvSpPr>
          <p:cNvPr id="31" name="Rectangle 30"/>
          <p:cNvSpPr/>
          <p:nvPr/>
        </p:nvSpPr>
        <p:spPr>
          <a:xfrm>
            <a:off x="1763688" y="773240"/>
            <a:ext cx="1368152"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bg-BG" sz="1200" dirty="0" smtClean="0"/>
              <a:t>ЗДРАВЕОПАЗВАНЕ</a:t>
            </a:r>
            <a:endParaRPr lang="el-GR" sz="1200" dirty="0"/>
          </a:p>
        </p:txBody>
      </p:sp>
      <p:sp>
        <p:nvSpPr>
          <p:cNvPr id="32" name="Rectangle 31"/>
          <p:cNvSpPr/>
          <p:nvPr/>
        </p:nvSpPr>
        <p:spPr>
          <a:xfrm>
            <a:off x="3131840" y="771550"/>
            <a:ext cx="1440160"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bg-BG" sz="1200" dirty="0" smtClean="0"/>
              <a:t>ПСИХИЧНОЗДРАВЕ</a:t>
            </a:r>
            <a:endParaRPr lang="el-GR" sz="1200" dirty="0"/>
          </a:p>
        </p:txBody>
      </p:sp>
      <p:sp>
        <p:nvSpPr>
          <p:cNvPr id="34" name="Rectangle 33"/>
          <p:cNvSpPr/>
          <p:nvPr/>
        </p:nvSpPr>
        <p:spPr>
          <a:xfrm>
            <a:off x="4644008" y="771550"/>
            <a:ext cx="1368152"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bg-BG" sz="1200" dirty="0" smtClean="0"/>
              <a:t>СОЦИАЛНИ УСЛУГИ</a:t>
            </a:r>
            <a:endParaRPr lang="el-GR" sz="1200" dirty="0"/>
          </a:p>
        </p:txBody>
      </p:sp>
      <p:sp>
        <p:nvSpPr>
          <p:cNvPr id="38" name="Rectangle 37"/>
          <p:cNvSpPr/>
          <p:nvPr/>
        </p:nvSpPr>
        <p:spPr>
          <a:xfrm>
            <a:off x="6032698" y="771550"/>
            <a:ext cx="1368152"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bg-BG" sz="1200" dirty="0" smtClean="0"/>
              <a:t>ПРАВОСЪДИЕ</a:t>
            </a:r>
            <a:endParaRPr lang="el-GR" sz="1200" dirty="0"/>
          </a:p>
        </p:txBody>
      </p:sp>
      <p:sp>
        <p:nvSpPr>
          <p:cNvPr id="39" name="Rectangle 38"/>
          <p:cNvSpPr/>
          <p:nvPr/>
        </p:nvSpPr>
        <p:spPr>
          <a:xfrm>
            <a:off x="7524328" y="771550"/>
            <a:ext cx="1368152"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1200" dirty="0" smtClean="0"/>
              <a:t>ПОЛИЦИЯ</a:t>
            </a:r>
            <a:endParaRPr lang="el-GR" sz="1200" dirty="0"/>
          </a:p>
        </p:txBody>
      </p:sp>
      <p:sp>
        <p:nvSpPr>
          <p:cNvPr id="44" name="Rectangle 43"/>
          <p:cNvSpPr/>
          <p:nvPr/>
        </p:nvSpPr>
        <p:spPr>
          <a:xfrm>
            <a:off x="323528" y="771550"/>
            <a:ext cx="1368152"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bg-BG" sz="1200" dirty="0" smtClean="0"/>
              <a:t>ОБРАЗОВАНИЕ</a:t>
            </a:r>
            <a:endParaRPr lang="el-GR" sz="1200" dirty="0"/>
          </a:p>
        </p:txBody>
      </p:sp>
      <p:sp>
        <p:nvSpPr>
          <p:cNvPr id="59" name="TextBox 58"/>
          <p:cNvSpPr txBox="1"/>
          <p:nvPr/>
        </p:nvSpPr>
        <p:spPr>
          <a:xfrm>
            <a:off x="4283968" y="3509021"/>
            <a:ext cx="4608512" cy="338554"/>
          </a:xfrm>
          <a:prstGeom prst="rect">
            <a:avLst/>
          </a:prstGeom>
          <a:noFill/>
        </p:spPr>
        <p:txBody>
          <a:bodyPr wrap="square" rtlCol="0">
            <a:spAutoFit/>
          </a:bodyPr>
          <a:lstStyle/>
          <a:p>
            <a:r>
              <a:rPr lang="bg-BG" sz="1600" dirty="0" smtClean="0"/>
              <a:t>Информация, свързана със средата(грижещи се)</a:t>
            </a:r>
            <a:endParaRPr lang="el-GR" sz="1600" dirty="0"/>
          </a:p>
        </p:txBody>
      </p:sp>
      <p:sp>
        <p:nvSpPr>
          <p:cNvPr id="60" name="TextBox 59"/>
          <p:cNvSpPr txBox="1"/>
          <p:nvPr/>
        </p:nvSpPr>
        <p:spPr>
          <a:xfrm>
            <a:off x="539552" y="3877221"/>
            <a:ext cx="3384376" cy="338554"/>
          </a:xfrm>
          <a:prstGeom prst="rect">
            <a:avLst/>
          </a:prstGeom>
          <a:ln>
            <a:solidFill>
              <a:schemeClr val="bg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bg-BG" sz="1600" dirty="0" smtClean="0"/>
              <a:t>Информация, свързана с инцидента</a:t>
            </a:r>
            <a:endParaRPr lang="el-GR" sz="1600" dirty="0"/>
          </a:p>
        </p:txBody>
      </p:sp>
      <p:sp>
        <p:nvSpPr>
          <p:cNvPr id="61" name="TextBox 60"/>
          <p:cNvSpPr txBox="1"/>
          <p:nvPr/>
        </p:nvSpPr>
        <p:spPr>
          <a:xfrm>
            <a:off x="251520" y="3522845"/>
            <a:ext cx="28803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62" name="TextBox 61"/>
          <p:cNvSpPr txBox="1"/>
          <p:nvPr/>
        </p:nvSpPr>
        <p:spPr>
          <a:xfrm>
            <a:off x="3995936" y="3521545"/>
            <a:ext cx="28803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63" name="TextBox 62"/>
          <p:cNvSpPr txBox="1"/>
          <p:nvPr/>
        </p:nvSpPr>
        <p:spPr>
          <a:xfrm>
            <a:off x="251520" y="3889380"/>
            <a:ext cx="28803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600" b="1" dirty="0" smtClean="0">
                <a:sym typeface="Wingdings"/>
              </a:rPr>
              <a:t></a:t>
            </a:r>
            <a:endParaRPr lang="el-GR" sz="1600" b="1" dirty="0"/>
          </a:p>
        </p:txBody>
      </p:sp>
      <p:sp>
        <p:nvSpPr>
          <p:cNvPr id="64" name="TextBox 63"/>
          <p:cNvSpPr txBox="1"/>
          <p:nvPr/>
        </p:nvSpPr>
        <p:spPr>
          <a:xfrm>
            <a:off x="4283968" y="3870083"/>
            <a:ext cx="4608512" cy="338554"/>
          </a:xfrm>
          <a:prstGeom prst="rect">
            <a:avLst/>
          </a:prstGeom>
          <a:noFill/>
        </p:spPr>
        <p:txBody>
          <a:bodyPr wrap="square" rtlCol="0">
            <a:spAutoFit/>
          </a:bodyPr>
          <a:lstStyle/>
          <a:p>
            <a:r>
              <a:rPr lang="bg-BG" sz="1600" dirty="0" smtClean="0"/>
              <a:t>Информация, свързана с отговора на службите </a:t>
            </a:r>
          </a:p>
        </p:txBody>
      </p:sp>
      <p:sp>
        <p:nvSpPr>
          <p:cNvPr id="65" name="TextBox 64"/>
          <p:cNvSpPr txBox="1"/>
          <p:nvPr/>
        </p:nvSpPr>
        <p:spPr>
          <a:xfrm>
            <a:off x="3995936" y="3882607"/>
            <a:ext cx="28803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3" name="Rectangle 2"/>
          <p:cNvSpPr/>
          <p:nvPr/>
        </p:nvSpPr>
        <p:spPr>
          <a:xfrm>
            <a:off x="659955" y="3509629"/>
            <a:ext cx="2975238" cy="338554"/>
          </a:xfrm>
          <a:prstGeom prst="rect">
            <a:avLst/>
          </a:prstGeom>
        </p:spPr>
        <p:txBody>
          <a:bodyPr wrap="none">
            <a:spAutoFit/>
          </a:bodyPr>
          <a:lstStyle/>
          <a:p>
            <a:r>
              <a:rPr lang="bg-BG" sz="1600" dirty="0" smtClean="0"/>
              <a:t>Информация, свързана с детето</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ppt_x"/>
                                          </p:val>
                                        </p:tav>
                                        <p:tav tm="100000">
                                          <p:val>
                                            <p:strVal val="#ppt_x"/>
                                          </p:val>
                                        </p:tav>
                                      </p:tavLst>
                                    </p:anim>
                                    <p:anim calcmode="lin" valueType="num">
                                      <p:cBhvr additive="base">
                                        <p:cTn id="12"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dissolve">
                                      <p:cBhvr>
                                        <p:cTn id="23" dur="500"/>
                                        <p:tgtEl>
                                          <p:spTgt spid="36"/>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dissolve">
                                      <p:cBhvr>
                                        <p:cTn id="26" dur="500"/>
                                        <p:tgtEl>
                                          <p:spTgt spid="43"/>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dissolve">
                                      <p:cBhvr>
                                        <p:cTn id="29" dur="500"/>
                                        <p:tgtEl>
                                          <p:spTgt spid="61"/>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63"/>
                                        </p:tgtEl>
                                        <p:attrNameLst>
                                          <p:attrName>style.visibility</p:attrName>
                                        </p:attrNameLst>
                                      </p:cBhvr>
                                      <p:to>
                                        <p:strVal val="visible"/>
                                      </p:to>
                                    </p:set>
                                    <p:animEffect transition="in" filter="dissolve">
                                      <p:cBhvr>
                                        <p:cTn id="32" dur="500"/>
                                        <p:tgtEl>
                                          <p:spTgt spid="63"/>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dissolve">
                                      <p:cBhvr>
                                        <p:cTn id="35" dur="500"/>
                                        <p:tgtEl>
                                          <p:spTgt spid="60"/>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62"/>
                                        </p:tgtEl>
                                        <p:attrNameLst>
                                          <p:attrName>style.visibility</p:attrName>
                                        </p:attrNameLst>
                                      </p:cBhvr>
                                      <p:to>
                                        <p:strVal val="visible"/>
                                      </p:to>
                                    </p:set>
                                    <p:animEffect transition="in" filter="dissolve">
                                      <p:cBhvr>
                                        <p:cTn id="38" dur="500"/>
                                        <p:tgtEl>
                                          <p:spTgt spid="62"/>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65"/>
                                        </p:tgtEl>
                                        <p:attrNameLst>
                                          <p:attrName>style.visibility</p:attrName>
                                        </p:attrNameLst>
                                      </p:cBhvr>
                                      <p:to>
                                        <p:strVal val="visible"/>
                                      </p:to>
                                    </p:set>
                                    <p:animEffect transition="in" filter="dissolve">
                                      <p:cBhvr>
                                        <p:cTn id="41" dur="500"/>
                                        <p:tgtEl>
                                          <p:spTgt spid="65"/>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59"/>
                                        </p:tgtEl>
                                        <p:attrNameLst>
                                          <p:attrName>style.visibility</p:attrName>
                                        </p:attrNameLst>
                                      </p:cBhvr>
                                      <p:to>
                                        <p:strVal val="visible"/>
                                      </p:to>
                                    </p:set>
                                    <p:animEffect transition="in" filter="dissolve">
                                      <p:cBhvr>
                                        <p:cTn id="44" dur="500"/>
                                        <p:tgtEl>
                                          <p:spTgt spid="59"/>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64"/>
                                        </p:tgtEl>
                                        <p:attrNameLst>
                                          <p:attrName>style.visibility</p:attrName>
                                        </p:attrNameLst>
                                      </p:cBhvr>
                                      <p:to>
                                        <p:strVal val="visible"/>
                                      </p:to>
                                    </p:set>
                                    <p:animEffect transition="in" filter="dissolve">
                                      <p:cBhvr>
                                        <p:cTn id="4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6" grpId="0" animBg="1"/>
      <p:bldP spid="43" grpId="0"/>
      <p:bldP spid="40" grpId="0" animBg="1"/>
      <p:bldP spid="41" grpId="0"/>
      <p:bldP spid="59" grpId="0"/>
      <p:bldP spid="60" grpId="0" animBg="1"/>
      <p:bldP spid="61" grpId="0" animBg="1"/>
      <p:bldP spid="62" grpId="0" animBg="1"/>
      <p:bldP spid="63" grpId="0" animBg="1"/>
      <p:bldP spid="64" grpId="0"/>
      <p:bldP spid="6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3229"/>
          </a:xfrm>
        </p:spPr>
        <p:txBody>
          <a:bodyPr>
            <a:noAutofit/>
          </a:bodyPr>
          <a:lstStyle/>
          <a:p>
            <a:r>
              <a:rPr lang="en-US" sz="2400" b="1" dirty="0" smtClean="0"/>
              <a:t>CAN-MDS</a:t>
            </a:r>
            <a:r>
              <a:rPr lang="el-GR" sz="2400" b="1" dirty="0" smtClean="0"/>
              <a:t>: </a:t>
            </a:r>
            <a:r>
              <a:rPr lang="bg-BG" sz="2400" b="1" dirty="0" smtClean="0"/>
              <a:t>всички релевантни сектори</a:t>
            </a:r>
            <a:r>
              <a:rPr lang="en-US" sz="2400" b="1" dirty="0" smtClean="0"/>
              <a:t>&amp; </a:t>
            </a:r>
            <a:r>
              <a:rPr lang="bg-BG" sz="2400" b="1" dirty="0" smtClean="0"/>
              <a:t>оператори </a:t>
            </a:r>
            <a:r>
              <a:rPr lang="bg-BG" sz="2400" b="1" dirty="0" smtClean="0">
                <a:solidFill>
                  <a:schemeClr val="accent1"/>
                </a:solidFill>
              </a:rPr>
              <a:t>са в състояние да предоставят информация за едни и същи елементи от данни</a:t>
            </a:r>
            <a:endParaRPr lang="el-GR" sz="2400" b="1" dirty="0"/>
          </a:p>
        </p:txBody>
      </p:sp>
      <p:sp>
        <p:nvSpPr>
          <p:cNvPr id="33" name="TextBox 32"/>
          <p:cNvSpPr txBox="1"/>
          <p:nvPr/>
        </p:nvSpPr>
        <p:spPr>
          <a:xfrm>
            <a:off x="2339752" y="2296005"/>
            <a:ext cx="4824536" cy="523220"/>
          </a:xfrm>
          <a:prstGeom prst="rect">
            <a:avLst/>
          </a:prstGeom>
          <a:noFill/>
        </p:spPr>
        <p:txBody>
          <a:bodyPr wrap="square" rtlCol="0">
            <a:spAutoFit/>
          </a:bodyPr>
          <a:lstStyle/>
          <a:p>
            <a:pPr algn="ctr"/>
            <a:r>
              <a:rPr lang="en-US" sz="2800" b="1" dirty="0" smtClean="0"/>
              <a:t>CAN-MDS</a:t>
            </a:r>
            <a:endParaRPr lang="el-GR" sz="2800" b="1" dirty="0"/>
          </a:p>
        </p:txBody>
      </p:sp>
      <p:cxnSp>
        <p:nvCxnSpPr>
          <p:cNvPr id="35" name="Straight Arrow Connector 34"/>
          <p:cNvCxnSpPr>
            <a:endCxn id="33" idx="0"/>
          </p:cNvCxnSpPr>
          <p:nvPr/>
        </p:nvCxnSpPr>
        <p:spPr>
          <a:xfrm>
            <a:off x="1007604" y="1437625"/>
            <a:ext cx="3744416"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endCxn id="33" idx="0"/>
          </p:cNvCxnSpPr>
          <p:nvPr/>
        </p:nvCxnSpPr>
        <p:spPr>
          <a:xfrm>
            <a:off x="2447764" y="1437625"/>
            <a:ext cx="2304256"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endCxn id="33" idx="0"/>
          </p:cNvCxnSpPr>
          <p:nvPr/>
        </p:nvCxnSpPr>
        <p:spPr>
          <a:xfrm>
            <a:off x="3887939" y="1437625"/>
            <a:ext cx="864081"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endCxn id="33" idx="0"/>
          </p:cNvCxnSpPr>
          <p:nvPr/>
        </p:nvCxnSpPr>
        <p:spPr>
          <a:xfrm rot="5400000">
            <a:off x="4610866" y="1578781"/>
            <a:ext cx="858378" cy="5760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endCxn id="33" idx="0"/>
          </p:cNvCxnSpPr>
          <p:nvPr/>
        </p:nvCxnSpPr>
        <p:spPr>
          <a:xfrm rot="10800000" flipV="1">
            <a:off x="4752020" y="1437625"/>
            <a:ext cx="2016224"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endCxn id="33" idx="0"/>
          </p:cNvCxnSpPr>
          <p:nvPr/>
        </p:nvCxnSpPr>
        <p:spPr>
          <a:xfrm rot="10800000" flipV="1">
            <a:off x="4752020" y="1437625"/>
            <a:ext cx="3456384"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33" idx="2"/>
          </p:cNvCxnSpPr>
          <p:nvPr/>
        </p:nvCxnSpPr>
        <p:spPr>
          <a:xfrm rot="5400000">
            <a:off x="2517510" y="1309347"/>
            <a:ext cx="724632" cy="37443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33" idx="2"/>
          </p:cNvCxnSpPr>
          <p:nvPr/>
        </p:nvCxnSpPr>
        <p:spPr>
          <a:xfrm rot="5400000">
            <a:off x="3237590" y="2029427"/>
            <a:ext cx="724632" cy="23042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33" idx="2"/>
          </p:cNvCxnSpPr>
          <p:nvPr/>
        </p:nvCxnSpPr>
        <p:spPr>
          <a:xfrm rot="5400000">
            <a:off x="3957670" y="2749507"/>
            <a:ext cx="724632" cy="8640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33" idx="2"/>
          </p:cNvCxnSpPr>
          <p:nvPr/>
        </p:nvCxnSpPr>
        <p:spPr>
          <a:xfrm rot="16200000" flipH="1">
            <a:off x="4677741" y="2893503"/>
            <a:ext cx="724630" cy="5760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33" idx="2"/>
          </p:cNvCxnSpPr>
          <p:nvPr/>
        </p:nvCxnSpPr>
        <p:spPr>
          <a:xfrm rot="16200000" flipH="1">
            <a:off x="5397821" y="2173423"/>
            <a:ext cx="724630" cy="20162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33" idx="2"/>
          </p:cNvCxnSpPr>
          <p:nvPr/>
        </p:nvCxnSpPr>
        <p:spPr>
          <a:xfrm rot="16200000" flipH="1">
            <a:off x="6117901" y="1453343"/>
            <a:ext cx="724630" cy="34563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1" name="Rectangle 70"/>
          <p:cNvSpPr/>
          <p:nvPr/>
        </p:nvSpPr>
        <p:spPr>
          <a:xfrm>
            <a:off x="251520" y="4124430"/>
            <a:ext cx="8640960" cy="830997"/>
          </a:xfrm>
          <a:prstGeom prst="rect">
            <a:avLst/>
          </a:prstGeom>
        </p:spPr>
        <p:txBody>
          <a:bodyPr wrap="square">
            <a:spAutoFit/>
          </a:bodyPr>
          <a:lstStyle/>
          <a:p>
            <a:pPr algn="ctr"/>
            <a:r>
              <a:rPr lang="en-US" sz="2400" b="1" dirty="0" smtClean="0"/>
              <a:t>CAN-MDS</a:t>
            </a:r>
            <a:r>
              <a:rPr lang="el-GR" sz="2400" b="1" dirty="0" smtClean="0"/>
              <a:t>: </a:t>
            </a:r>
            <a:r>
              <a:rPr lang="bg-BG" sz="2400" b="1" dirty="0" smtClean="0"/>
              <a:t>всички релевантни сектори</a:t>
            </a:r>
            <a:r>
              <a:rPr lang="en-US" sz="2400" b="1" dirty="0" smtClean="0"/>
              <a:t>&amp; </a:t>
            </a:r>
            <a:r>
              <a:rPr lang="bg-BG" sz="2400" b="1" dirty="0" smtClean="0"/>
              <a:t>оператори могат </a:t>
            </a:r>
            <a:r>
              <a:rPr lang="bg-BG" sz="2400" b="1" dirty="0" smtClean="0">
                <a:solidFill>
                  <a:schemeClr val="accent1"/>
                </a:solidFill>
              </a:rPr>
              <a:t>да използват информация от </a:t>
            </a:r>
            <a:r>
              <a:rPr lang="ru-RU" sz="2400" b="1" dirty="0">
                <a:solidFill>
                  <a:schemeClr val="accent1"/>
                </a:solidFill>
              </a:rPr>
              <a:t>едни и същи елементи от данни</a:t>
            </a:r>
            <a:endParaRPr lang="el-GR" sz="2400" dirty="0"/>
          </a:p>
        </p:txBody>
      </p:sp>
      <p:sp>
        <p:nvSpPr>
          <p:cNvPr id="29" name="Rectangle 28"/>
          <p:cNvSpPr/>
          <p:nvPr/>
        </p:nvSpPr>
        <p:spPr>
          <a:xfrm>
            <a:off x="1763688" y="1149592"/>
            <a:ext cx="1368152"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bg-BG" sz="1200" dirty="0" smtClean="0"/>
              <a:t>ЗДРАВЕОПАЗВАНЕ</a:t>
            </a:r>
            <a:endParaRPr lang="el-GR" sz="1200" dirty="0"/>
          </a:p>
        </p:txBody>
      </p:sp>
      <p:sp>
        <p:nvSpPr>
          <p:cNvPr id="30" name="Rectangle 29"/>
          <p:cNvSpPr/>
          <p:nvPr/>
        </p:nvSpPr>
        <p:spPr>
          <a:xfrm>
            <a:off x="3131840" y="1138799"/>
            <a:ext cx="1512168"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bg-BG" sz="1200" dirty="0" smtClean="0"/>
              <a:t>ПСИХИЧНО ЗДРАВЕ</a:t>
            </a:r>
            <a:endParaRPr lang="el-GR" sz="1200" dirty="0"/>
          </a:p>
        </p:txBody>
      </p:sp>
      <p:sp>
        <p:nvSpPr>
          <p:cNvPr id="31" name="Rectangle 30"/>
          <p:cNvSpPr/>
          <p:nvPr/>
        </p:nvSpPr>
        <p:spPr>
          <a:xfrm>
            <a:off x="4644008" y="1149592"/>
            <a:ext cx="1368152"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bg-BG" sz="1200" dirty="0" smtClean="0"/>
              <a:t>СОЦИАЛНИ УСЛУГИ</a:t>
            </a:r>
            <a:endParaRPr lang="el-GR" sz="1200" dirty="0"/>
          </a:p>
        </p:txBody>
      </p:sp>
      <p:sp>
        <p:nvSpPr>
          <p:cNvPr id="32" name="Rectangle 31"/>
          <p:cNvSpPr/>
          <p:nvPr/>
        </p:nvSpPr>
        <p:spPr>
          <a:xfrm>
            <a:off x="6084168" y="1149592"/>
            <a:ext cx="1368152"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bg-BG" sz="1200" dirty="0" smtClean="0"/>
              <a:t>ПРАВОСЪДИЕ</a:t>
            </a:r>
            <a:endParaRPr lang="el-GR" sz="1200" dirty="0"/>
          </a:p>
        </p:txBody>
      </p:sp>
      <p:sp>
        <p:nvSpPr>
          <p:cNvPr id="34" name="Rectangle 33"/>
          <p:cNvSpPr/>
          <p:nvPr/>
        </p:nvSpPr>
        <p:spPr>
          <a:xfrm>
            <a:off x="7524328" y="1149592"/>
            <a:ext cx="1368152"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1200" dirty="0" smtClean="0"/>
              <a:t>ПОЛИЦИЯ</a:t>
            </a:r>
            <a:endParaRPr lang="el-GR" sz="1200" dirty="0"/>
          </a:p>
        </p:txBody>
      </p:sp>
      <p:sp>
        <p:nvSpPr>
          <p:cNvPr id="37" name="Rectangle 36"/>
          <p:cNvSpPr/>
          <p:nvPr/>
        </p:nvSpPr>
        <p:spPr>
          <a:xfrm>
            <a:off x="323528" y="1149592"/>
            <a:ext cx="1368152"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bg-BG" sz="1200" dirty="0" smtClean="0"/>
              <a:t>ОБРАЗОВАНИЕ</a:t>
            </a:r>
            <a:endParaRPr lang="el-GR" sz="1200" dirty="0"/>
          </a:p>
        </p:txBody>
      </p:sp>
      <p:sp>
        <p:nvSpPr>
          <p:cNvPr id="38" name="Rectangle 37"/>
          <p:cNvSpPr/>
          <p:nvPr/>
        </p:nvSpPr>
        <p:spPr>
          <a:xfrm>
            <a:off x="176368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bg-BG" sz="1200" dirty="0"/>
              <a:t>ЗДРАВЕОПАЗВАНЕ</a:t>
            </a:r>
          </a:p>
        </p:txBody>
      </p:sp>
      <p:sp>
        <p:nvSpPr>
          <p:cNvPr id="40" name="Rectangle 39"/>
          <p:cNvSpPr/>
          <p:nvPr/>
        </p:nvSpPr>
        <p:spPr>
          <a:xfrm>
            <a:off x="3129002" y="3579862"/>
            <a:ext cx="1623016"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bg-BG" sz="1300" dirty="0"/>
              <a:t>ПСИХИЧНО ЗДРАВЕ</a:t>
            </a:r>
          </a:p>
        </p:txBody>
      </p:sp>
      <p:sp>
        <p:nvSpPr>
          <p:cNvPr id="41" name="Rectangle 40"/>
          <p:cNvSpPr/>
          <p:nvPr/>
        </p:nvSpPr>
        <p:spPr>
          <a:xfrm>
            <a:off x="4752018" y="3579862"/>
            <a:ext cx="126014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bg-BG" sz="1200" dirty="0" smtClean="0"/>
              <a:t>СОЦИАЛНИ УСЛУГИ </a:t>
            </a:r>
            <a:endParaRPr lang="el-GR" sz="1200" dirty="0"/>
          </a:p>
        </p:txBody>
      </p:sp>
      <p:sp>
        <p:nvSpPr>
          <p:cNvPr id="43" name="Rectangle 42"/>
          <p:cNvSpPr/>
          <p:nvPr/>
        </p:nvSpPr>
        <p:spPr>
          <a:xfrm>
            <a:off x="608416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bg-BG" sz="1400" dirty="0"/>
              <a:t>ПРАВОСЪДИЕ</a:t>
            </a:r>
          </a:p>
        </p:txBody>
      </p:sp>
      <p:sp>
        <p:nvSpPr>
          <p:cNvPr id="44" name="Rectangle 43"/>
          <p:cNvSpPr/>
          <p:nvPr/>
        </p:nvSpPr>
        <p:spPr>
          <a:xfrm>
            <a:off x="752432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bg-BG" sz="1400" dirty="0"/>
              <a:t>ПОЛИЦИЯ</a:t>
            </a:r>
          </a:p>
        </p:txBody>
      </p:sp>
      <p:sp>
        <p:nvSpPr>
          <p:cNvPr id="46" name="Rectangle 45"/>
          <p:cNvSpPr/>
          <p:nvPr/>
        </p:nvSpPr>
        <p:spPr>
          <a:xfrm>
            <a:off x="32352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bg-BG" sz="1400" dirty="0"/>
              <a:t>ОБРАЗОВАНИЕ</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05979"/>
            <a:ext cx="8640960" cy="857250"/>
          </a:xfrm>
        </p:spPr>
        <p:txBody>
          <a:bodyPr>
            <a:noAutofit/>
          </a:bodyPr>
          <a:lstStyle/>
          <a:p>
            <a:r>
              <a:rPr lang="en-US" sz="2400" b="1" dirty="0" smtClean="0"/>
              <a:t>CAN-MDS</a:t>
            </a:r>
            <a:r>
              <a:rPr lang="el-GR" sz="2400" b="1" dirty="0" smtClean="0"/>
              <a:t>: </a:t>
            </a:r>
            <a:r>
              <a:rPr lang="bg-BG" sz="2400" b="1" dirty="0" smtClean="0"/>
              <a:t>всички релевантни сектори</a:t>
            </a:r>
            <a:r>
              <a:rPr lang="en-US" sz="2400" b="1" dirty="0" smtClean="0"/>
              <a:t>&amp; </a:t>
            </a:r>
            <a:r>
              <a:rPr lang="bg-BG" sz="2400" b="1" dirty="0" smtClean="0"/>
              <a:t>оператори</a:t>
            </a:r>
            <a:r>
              <a:rPr lang="en-US" sz="2400" b="1" dirty="0" smtClean="0"/>
              <a:t> </a:t>
            </a:r>
            <a:r>
              <a:rPr lang="bg-BG" sz="2400" b="1" dirty="0" smtClean="0">
                <a:solidFill>
                  <a:schemeClr val="accent1"/>
                </a:solidFill>
              </a:rPr>
              <a:t>са в състояние да предоставят информация за едни и същи елементи от данни</a:t>
            </a:r>
            <a:endParaRPr lang="el-GR" sz="2400" b="1" dirty="0"/>
          </a:p>
        </p:txBody>
      </p:sp>
      <p:sp>
        <p:nvSpPr>
          <p:cNvPr id="33" name="TextBox 32"/>
          <p:cNvSpPr txBox="1"/>
          <p:nvPr/>
        </p:nvSpPr>
        <p:spPr>
          <a:xfrm>
            <a:off x="2339752" y="2296005"/>
            <a:ext cx="4824536" cy="523220"/>
          </a:xfrm>
          <a:prstGeom prst="rect">
            <a:avLst/>
          </a:prstGeom>
          <a:noFill/>
        </p:spPr>
        <p:txBody>
          <a:bodyPr wrap="square" rtlCol="0">
            <a:spAutoFit/>
          </a:bodyPr>
          <a:lstStyle/>
          <a:p>
            <a:pPr algn="ctr"/>
            <a:r>
              <a:rPr lang="en-US" sz="2800" b="1" dirty="0" smtClean="0"/>
              <a:t>CAN-MDS</a:t>
            </a:r>
            <a:endParaRPr lang="el-GR" sz="2800" b="1" dirty="0"/>
          </a:p>
        </p:txBody>
      </p:sp>
      <p:cxnSp>
        <p:nvCxnSpPr>
          <p:cNvPr id="35" name="Straight Arrow Connector 34"/>
          <p:cNvCxnSpPr>
            <a:endCxn id="33" idx="0"/>
          </p:cNvCxnSpPr>
          <p:nvPr/>
        </p:nvCxnSpPr>
        <p:spPr>
          <a:xfrm>
            <a:off x="1007604" y="1437625"/>
            <a:ext cx="3744416"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endCxn id="33" idx="0"/>
          </p:cNvCxnSpPr>
          <p:nvPr/>
        </p:nvCxnSpPr>
        <p:spPr>
          <a:xfrm>
            <a:off x="2447764" y="1437625"/>
            <a:ext cx="2304256"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endCxn id="33" idx="0"/>
          </p:cNvCxnSpPr>
          <p:nvPr/>
        </p:nvCxnSpPr>
        <p:spPr>
          <a:xfrm>
            <a:off x="3887939" y="1437625"/>
            <a:ext cx="864081"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endCxn id="33" idx="0"/>
          </p:cNvCxnSpPr>
          <p:nvPr/>
        </p:nvCxnSpPr>
        <p:spPr>
          <a:xfrm rot="5400000">
            <a:off x="4610866" y="1578781"/>
            <a:ext cx="858378" cy="5760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endCxn id="33" idx="0"/>
          </p:cNvCxnSpPr>
          <p:nvPr/>
        </p:nvCxnSpPr>
        <p:spPr>
          <a:xfrm rot="10800000" flipV="1">
            <a:off x="4752020" y="1437625"/>
            <a:ext cx="2016224"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endCxn id="33" idx="0"/>
          </p:cNvCxnSpPr>
          <p:nvPr/>
        </p:nvCxnSpPr>
        <p:spPr>
          <a:xfrm rot="10800000" flipV="1">
            <a:off x="4752020" y="1437625"/>
            <a:ext cx="3456384"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33" idx="2"/>
          </p:cNvCxnSpPr>
          <p:nvPr/>
        </p:nvCxnSpPr>
        <p:spPr>
          <a:xfrm rot="5400000">
            <a:off x="2517510" y="1309347"/>
            <a:ext cx="724632" cy="37443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33" idx="2"/>
          </p:cNvCxnSpPr>
          <p:nvPr/>
        </p:nvCxnSpPr>
        <p:spPr>
          <a:xfrm rot="5400000">
            <a:off x="3237590" y="2029427"/>
            <a:ext cx="724632" cy="23042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33" idx="2"/>
          </p:cNvCxnSpPr>
          <p:nvPr/>
        </p:nvCxnSpPr>
        <p:spPr>
          <a:xfrm rot="5400000">
            <a:off x="3957670" y="2749507"/>
            <a:ext cx="724632" cy="8640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33" idx="2"/>
          </p:cNvCxnSpPr>
          <p:nvPr/>
        </p:nvCxnSpPr>
        <p:spPr>
          <a:xfrm rot="16200000" flipH="1">
            <a:off x="4677741" y="2893503"/>
            <a:ext cx="724630" cy="5760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33" idx="2"/>
          </p:cNvCxnSpPr>
          <p:nvPr/>
        </p:nvCxnSpPr>
        <p:spPr>
          <a:xfrm rot="16200000" flipH="1">
            <a:off x="5397821" y="2173423"/>
            <a:ext cx="724630" cy="20162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33" idx="2"/>
          </p:cNvCxnSpPr>
          <p:nvPr/>
        </p:nvCxnSpPr>
        <p:spPr>
          <a:xfrm rot="16200000" flipH="1">
            <a:off x="6117901" y="1453343"/>
            <a:ext cx="724630" cy="34563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1763688" y="1149592"/>
            <a:ext cx="1368152"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bg-BG" sz="1200" dirty="0"/>
              <a:t>ЗДРАВЕОПАЗВАНЕ</a:t>
            </a:r>
            <a:endParaRPr lang="el-GR" sz="1200" dirty="0"/>
          </a:p>
        </p:txBody>
      </p:sp>
      <p:sp>
        <p:nvSpPr>
          <p:cNvPr id="30" name="Rectangle 29"/>
          <p:cNvSpPr/>
          <p:nvPr/>
        </p:nvSpPr>
        <p:spPr>
          <a:xfrm>
            <a:off x="3131839" y="1149592"/>
            <a:ext cx="1620179"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bg-BG" sz="1200" dirty="0"/>
              <a:t>ПСИХИЧНО ЗДРАВЕ</a:t>
            </a:r>
            <a:endParaRPr lang="el-GR" sz="1200" dirty="0"/>
          </a:p>
        </p:txBody>
      </p:sp>
      <p:sp>
        <p:nvSpPr>
          <p:cNvPr id="31" name="Rectangle 30"/>
          <p:cNvSpPr/>
          <p:nvPr/>
        </p:nvSpPr>
        <p:spPr>
          <a:xfrm>
            <a:off x="4549288" y="1149592"/>
            <a:ext cx="1462872"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bg-BG" sz="1200" dirty="0" smtClean="0"/>
              <a:t>СОЦИАЛНИ УСЛУГИ</a:t>
            </a:r>
            <a:endParaRPr lang="el-GR" sz="1200" dirty="0"/>
          </a:p>
        </p:txBody>
      </p:sp>
      <p:sp>
        <p:nvSpPr>
          <p:cNvPr id="32" name="Rectangle 31"/>
          <p:cNvSpPr/>
          <p:nvPr/>
        </p:nvSpPr>
        <p:spPr>
          <a:xfrm>
            <a:off x="6053472" y="1167594"/>
            <a:ext cx="1368152"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bg-BG" sz="1200" dirty="0" smtClean="0"/>
              <a:t>ПРАВОСЪДИЕ</a:t>
            </a:r>
            <a:endParaRPr lang="el-GR" sz="1200" dirty="0"/>
          </a:p>
        </p:txBody>
      </p:sp>
      <p:sp>
        <p:nvSpPr>
          <p:cNvPr id="34" name="Rectangle 33"/>
          <p:cNvSpPr/>
          <p:nvPr/>
        </p:nvSpPr>
        <p:spPr>
          <a:xfrm>
            <a:off x="7452320" y="1167597"/>
            <a:ext cx="1368152"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1200" dirty="0" smtClean="0"/>
              <a:t>ПОЛИЦИЯ</a:t>
            </a:r>
            <a:endParaRPr lang="el-GR" sz="1200" dirty="0"/>
          </a:p>
        </p:txBody>
      </p:sp>
      <p:sp>
        <p:nvSpPr>
          <p:cNvPr id="37" name="Rectangle 36"/>
          <p:cNvSpPr/>
          <p:nvPr/>
        </p:nvSpPr>
        <p:spPr>
          <a:xfrm>
            <a:off x="323528" y="1149592"/>
            <a:ext cx="1368152"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bg-BG" sz="1200" dirty="0" smtClean="0"/>
              <a:t>ОБРАЗОВАНИЕ</a:t>
            </a:r>
            <a:endParaRPr lang="el-GR" sz="1200" dirty="0"/>
          </a:p>
        </p:txBody>
      </p:sp>
      <p:sp>
        <p:nvSpPr>
          <p:cNvPr id="38" name="Rectangle 37"/>
          <p:cNvSpPr/>
          <p:nvPr/>
        </p:nvSpPr>
        <p:spPr>
          <a:xfrm>
            <a:off x="176368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bg-BG" sz="1200" dirty="0"/>
              <a:t>ЗДРАВЕОПАЗВАНЕ</a:t>
            </a:r>
            <a:endParaRPr lang="el-GR" sz="1200" dirty="0"/>
          </a:p>
        </p:txBody>
      </p:sp>
      <p:sp>
        <p:nvSpPr>
          <p:cNvPr id="40" name="Rectangle 39"/>
          <p:cNvSpPr/>
          <p:nvPr/>
        </p:nvSpPr>
        <p:spPr>
          <a:xfrm>
            <a:off x="3203848" y="3579862"/>
            <a:ext cx="1440160"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bg-BG" sz="1200" dirty="0" smtClean="0"/>
              <a:t>ПСИХИЧНО ЗДРАВЕ</a:t>
            </a:r>
            <a:endParaRPr lang="el-GR" sz="1200" dirty="0"/>
          </a:p>
        </p:txBody>
      </p:sp>
      <p:sp>
        <p:nvSpPr>
          <p:cNvPr id="41" name="Rectangle 40"/>
          <p:cNvSpPr/>
          <p:nvPr/>
        </p:nvSpPr>
        <p:spPr>
          <a:xfrm>
            <a:off x="464400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bg-BG" sz="1200" dirty="0" smtClean="0"/>
              <a:t>СОЦИАЛНИ УСЛУГИ</a:t>
            </a:r>
            <a:endParaRPr lang="el-GR" sz="1200" dirty="0"/>
          </a:p>
        </p:txBody>
      </p:sp>
      <p:sp>
        <p:nvSpPr>
          <p:cNvPr id="43" name="Rectangle 42"/>
          <p:cNvSpPr/>
          <p:nvPr/>
        </p:nvSpPr>
        <p:spPr>
          <a:xfrm>
            <a:off x="608416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bg-BG" sz="1200" dirty="0" smtClean="0"/>
              <a:t>ПРАВОСЪДИЕ</a:t>
            </a:r>
            <a:endParaRPr lang="el-GR" sz="1200" dirty="0"/>
          </a:p>
        </p:txBody>
      </p:sp>
      <p:sp>
        <p:nvSpPr>
          <p:cNvPr id="44" name="Rectangle 43"/>
          <p:cNvSpPr/>
          <p:nvPr/>
        </p:nvSpPr>
        <p:spPr>
          <a:xfrm>
            <a:off x="7452320"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bg-BG" sz="1200" dirty="0" smtClean="0"/>
              <a:t>ПОЛИЦИЯ</a:t>
            </a:r>
            <a:endParaRPr lang="el-GR" sz="1200" dirty="0"/>
          </a:p>
        </p:txBody>
      </p:sp>
      <p:sp>
        <p:nvSpPr>
          <p:cNvPr id="46" name="Rectangle 45"/>
          <p:cNvSpPr/>
          <p:nvPr/>
        </p:nvSpPr>
        <p:spPr>
          <a:xfrm>
            <a:off x="332334"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bg-BG" sz="1200" dirty="0"/>
              <a:t>ОБРАЗОВАНИЕ</a:t>
            </a:r>
            <a:endParaRPr lang="el-GR" sz="1200" dirty="0"/>
          </a:p>
        </p:txBody>
      </p:sp>
      <p:sp>
        <p:nvSpPr>
          <p:cNvPr id="48" name="Oval 47"/>
          <p:cNvSpPr/>
          <p:nvPr/>
        </p:nvSpPr>
        <p:spPr>
          <a:xfrm>
            <a:off x="3901108" y="3921900"/>
            <a:ext cx="1512168" cy="12216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50" name="Straight Connector 49"/>
          <p:cNvCxnSpPr/>
          <p:nvPr/>
        </p:nvCxnSpPr>
        <p:spPr>
          <a:xfrm>
            <a:off x="3307288" y="4603265"/>
            <a:ext cx="2484000" cy="0"/>
          </a:xfrm>
          <a:prstGeom prst="line">
            <a:avLst/>
          </a:prstGeom>
          <a:ln w="76200">
            <a:solidFill>
              <a:srgbClr val="92D050"/>
            </a:solidFill>
          </a:ln>
        </p:spPr>
        <p:style>
          <a:lnRef idx="1">
            <a:schemeClr val="accent1"/>
          </a:lnRef>
          <a:fillRef idx="0">
            <a:schemeClr val="accent1"/>
          </a:fillRef>
          <a:effectRef idx="0">
            <a:schemeClr val="accent1"/>
          </a:effectRef>
          <a:fontRef idx="minor">
            <a:schemeClr val="tx1"/>
          </a:fontRef>
        </p:style>
      </p:cxnSp>
      <p:pic>
        <p:nvPicPr>
          <p:cNvPr id="51" name="Picture 2" descr="http://slatecommunication.com/wp-content/uploads/2012/09/snarl-white-no-text-300x225.png"/>
          <p:cNvPicPr>
            <a:picLocks noChangeAspect="1" noChangeArrowheads="1"/>
          </p:cNvPicPr>
          <p:nvPr/>
        </p:nvPicPr>
        <p:blipFill>
          <a:blip r:embed="rId3" cstate="print"/>
          <a:srcRect/>
          <a:stretch>
            <a:fillRect/>
          </a:stretch>
        </p:blipFill>
        <p:spPr bwMode="auto">
          <a:xfrm>
            <a:off x="2810991" y="3529700"/>
            <a:ext cx="3289548" cy="185037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dissolve">
                                      <p:cBhvr>
                                        <p:cTn id="7" dur="500"/>
                                        <p:tgtEl>
                                          <p:spTgt spid="5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dissolve">
                                      <p:cBhvr>
                                        <p:cTn id="10" dur="500"/>
                                        <p:tgtEl>
                                          <p:spTgt spid="4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4" name="Straight Connector 113"/>
          <p:cNvCxnSpPr/>
          <p:nvPr/>
        </p:nvCxnSpPr>
        <p:spPr>
          <a:xfrm>
            <a:off x="-36512" y="3381840"/>
            <a:ext cx="9180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843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324544" y="1923678"/>
            <a:ext cx="2160240" cy="1620180"/>
          </a:xfrm>
          <a:prstGeom prst="rect">
            <a:avLst/>
          </a:prstGeom>
          <a:noFill/>
        </p:spPr>
      </p:pic>
      <p:pic>
        <p:nvPicPr>
          <p:cNvPr id="22"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323528" y="843558"/>
            <a:ext cx="2160240" cy="1620180"/>
          </a:xfrm>
          <a:prstGeom prst="rect">
            <a:avLst/>
          </a:prstGeom>
          <a:noFill/>
        </p:spPr>
      </p:pic>
      <p:pic>
        <p:nvPicPr>
          <p:cNvPr id="2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547664" y="-182556"/>
            <a:ext cx="2160240" cy="1620180"/>
          </a:xfrm>
          <a:prstGeom prst="rect">
            <a:avLst/>
          </a:prstGeom>
          <a:noFill/>
        </p:spPr>
      </p:pic>
      <p:pic>
        <p:nvPicPr>
          <p:cNvPr id="2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3491880" y="-236562"/>
            <a:ext cx="2160240" cy="1620180"/>
          </a:xfrm>
          <a:prstGeom prst="rect">
            <a:avLst/>
          </a:prstGeom>
          <a:noFill/>
        </p:spPr>
      </p:pic>
      <p:pic>
        <p:nvPicPr>
          <p:cNvPr id="25"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5508104" y="0"/>
            <a:ext cx="2160240" cy="1620180"/>
          </a:xfrm>
          <a:prstGeom prst="rect">
            <a:avLst/>
          </a:prstGeom>
          <a:noFill/>
        </p:spPr>
      </p:pic>
      <p:pic>
        <p:nvPicPr>
          <p:cNvPr id="26"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36296" y="681540"/>
            <a:ext cx="2160240" cy="1620180"/>
          </a:xfrm>
          <a:prstGeom prst="rect">
            <a:avLst/>
          </a:prstGeom>
          <a:noFill/>
        </p:spPr>
      </p:pic>
      <p:sp>
        <p:nvSpPr>
          <p:cNvPr id="27" name="Round Same Side Corner Rectangle 26"/>
          <p:cNvSpPr/>
          <p:nvPr/>
        </p:nvSpPr>
        <p:spPr>
          <a:xfrm>
            <a:off x="63962" y="2500312"/>
            <a:ext cx="1368152" cy="18989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болница</a:t>
            </a:r>
            <a:endParaRPr lang="el-GR" sz="1600" dirty="0"/>
          </a:p>
        </p:txBody>
      </p:sp>
      <p:sp>
        <p:nvSpPr>
          <p:cNvPr id="28" name="Round Same Side Corner Rectangle 27"/>
          <p:cNvSpPr/>
          <p:nvPr/>
        </p:nvSpPr>
        <p:spPr>
          <a:xfrm>
            <a:off x="698082" y="1409748"/>
            <a:ext cx="1368152" cy="18989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НПО</a:t>
            </a:r>
            <a:endParaRPr lang="el-GR" sz="1600" dirty="0"/>
          </a:p>
        </p:txBody>
      </p:sp>
      <p:sp>
        <p:nvSpPr>
          <p:cNvPr id="29" name="Round Same Side Corner Rectangle 28"/>
          <p:cNvSpPr/>
          <p:nvPr/>
        </p:nvSpPr>
        <p:spPr>
          <a:xfrm>
            <a:off x="1907704" y="383634"/>
            <a:ext cx="1368152" cy="18989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полиция</a:t>
            </a:r>
            <a:endParaRPr lang="el-GR" sz="1600" dirty="0"/>
          </a:p>
        </p:txBody>
      </p:sp>
      <p:sp>
        <p:nvSpPr>
          <p:cNvPr id="30" name="Round Same Side Corner Rectangle 29"/>
          <p:cNvSpPr/>
          <p:nvPr/>
        </p:nvSpPr>
        <p:spPr>
          <a:xfrm>
            <a:off x="3869412" y="329628"/>
            <a:ext cx="1368152" cy="18989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400" dirty="0" smtClean="0"/>
              <a:t>Социални служби</a:t>
            </a:r>
            <a:endParaRPr lang="el-GR" sz="1400" dirty="0"/>
          </a:p>
        </p:txBody>
      </p:sp>
      <p:sp>
        <p:nvSpPr>
          <p:cNvPr id="31" name="Round Same Side Corner Rectangle 30"/>
          <p:cNvSpPr/>
          <p:nvPr/>
        </p:nvSpPr>
        <p:spPr>
          <a:xfrm>
            <a:off x="5897172" y="599658"/>
            <a:ext cx="1368152" cy="18989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400" dirty="0" smtClean="0"/>
              <a:t>Правосъдие</a:t>
            </a:r>
            <a:endParaRPr lang="el-GR" sz="1400" dirty="0"/>
          </a:p>
        </p:txBody>
      </p:sp>
      <p:sp>
        <p:nvSpPr>
          <p:cNvPr id="32" name="Round Same Side Corner Rectangle 31"/>
          <p:cNvSpPr/>
          <p:nvPr/>
        </p:nvSpPr>
        <p:spPr>
          <a:xfrm>
            <a:off x="7624802" y="1247730"/>
            <a:ext cx="1368152" cy="18989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t>school</a:t>
            </a:r>
            <a:endParaRPr lang="el-GR" sz="1400" dirty="0"/>
          </a:p>
        </p:txBody>
      </p:sp>
      <p:pic>
        <p:nvPicPr>
          <p:cNvPr id="3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36296" y="1761660"/>
            <a:ext cx="2160240" cy="1620180"/>
          </a:xfrm>
          <a:prstGeom prst="rect">
            <a:avLst/>
          </a:prstGeom>
          <a:noFill/>
        </p:spPr>
      </p:pic>
      <p:sp>
        <p:nvSpPr>
          <p:cNvPr id="34" name="Round Same Side Corner Rectangle 33"/>
          <p:cNvSpPr/>
          <p:nvPr/>
        </p:nvSpPr>
        <p:spPr>
          <a:xfrm>
            <a:off x="7624802" y="2327850"/>
            <a:ext cx="1368152" cy="18989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400" dirty="0" smtClean="0"/>
              <a:t>болница</a:t>
            </a:r>
            <a:r>
              <a:rPr lang="en-US" sz="1400" dirty="0" smtClean="0"/>
              <a:t>II</a:t>
            </a:r>
            <a:endParaRPr lang="el-GR" sz="1400" dirty="0"/>
          </a:p>
        </p:txBody>
      </p:sp>
      <p:sp>
        <p:nvSpPr>
          <p:cNvPr id="45" name="Rounded Rectangle 44"/>
          <p:cNvSpPr/>
          <p:nvPr/>
        </p:nvSpPr>
        <p:spPr>
          <a:xfrm>
            <a:off x="107504" y="87474"/>
            <a:ext cx="1656184"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bg-BG" sz="1400" b="1" dirty="0" smtClean="0">
                <a:solidFill>
                  <a:schemeClr val="accent1">
                    <a:lumMod val="75000"/>
                  </a:schemeClr>
                </a:solidFill>
                <a:latin typeface="Calibri" pitchFamily="34" charset="0"/>
                <a:ea typeface="Calibri" pitchFamily="34" charset="0"/>
                <a:cs typeface="Tahoma" pitchFamily="34" charset="0"/>
              </a:rPr>
              <a:t>ПРИЛОЖЕНИЕ  НА </a:t>
            </a:r>
            <a:r>
              <a:rPr lang="en-US" sz="1400" b="1" dirty="0" smtClean="0">
                <a:solidFill>
                  <a:schemeClr val="accent1">
                    <a:lumMod val="75000"/>
                  </a:schemeClr>
                </a:solidFill>
                <a:latin typeface="Calibri" pitchFamily="34" charset="0"/>
                <a:ea typeface="Calibri" pitchFamily="34" charset="0"/>
                <a:cs typeface="Tahoma" pitchFamily="34" charset="0"/>
              </a:rPr>
              <a:t>CAN-MDS</a:t>
            </a:r>
          </a:p>
        </p:txBody>
      </p:sp>
      <p:sp>
        <p:nvSpPr>
          <p:cNvPr id="46" name="Round Same Side Corner Rectangle 45"/>
          <p:cNvSpPr/>
          <p:nvPr/>
        </p:nvSpPr>
        <p:spPr>
          <a:xfrm>
            <a:off x="2987824" y="2625756"/>
            <a:ext cx="2736304" cy="1666057"/>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b="1" dirty="0" smtClean="0"/>
              <a:t>CAN-MDS</a:t>
            </a:r>
          </a:p>
          <a:p>
            <a:pPr algn="ctr"/>
            <a:r>
              <a:rPr lang="bg-BG" dirty="0" smtClean="0"/>
              <a:t>Унифицирана база данни</a:t>
            </a:r>
            <a:endParaRPr lang="en-US" sz="2000" b="1" dirty="0" smtClean="0"/>
          </a:p>
          <a:p>
            <a:pPr algn="ctr"/>
            <a:r>
              <a:rPr lang="bg-BG" sz="1600" dirty="0" smtClean="0"/>
              <a:t>Обща методология</a:t>
            </a:r>
            <a:endParaRPr lang="en-US" sz="1600" dirty="0" smtClean="0"/>
          </a:p>
          <a:p>
            <a:pPr algn="ctr"/>
            <a:r>
              <a:rPr lang="bg-BG" sz="1600" dirty="0" smtClean="0"/>
              <a:t>Общи дефиниции</a:t>
            </a:r>
            <a:endParaRPr lang="el-GR" sz="1600" dirty="0"/>
          </a:p>
        </p:txBody>
      </p:sp>
      <p:cxnSp>
        <p:nvCxnSpPr>
          <p:cNvPr id="49" name="Straight Arrow Connector 48"/>
          <p:cNvCxnSpPr/>
          <p:nvPr/>
        </p:nvCxnSpPr>
        <p:spPr>
          <a:xfrm flipH="1">
            <a:off x="5652120" y="1761660"/>
            <a:ext cx="1944216" cy="118813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52" name="Straight Arrow Connector 51"/>
          <p:cNvCxnSpPr/>
          <p:nvPr/>
        </p:nvCxnSpPr>
        <p:spPr>
          <a:xfrm flipH="1">
            <a:off x="5724128" y="2625756"/>
            <a:ext cx="1872208" cy="48605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55" name="Straight Arrow Connector 54"/>
          <p:cNvCxnSpPr/>
          <p:nvPr/>
        </p:nvCxnSpPr>
        <p:spPr>
          <a:xfrm flipH="1">
            <a:off x="5148064" y="1275606"/>
            <a:ext cx="1368152" cy="1512168"/>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59" name="Straight Arrow Connector 58"/>
          <p:cNvCxnSpPr/>
          <p:nvPr/>
        </p:nvCxnSpPr>
        <p:spPr>
          <a:xfrm>
            <a:off x="4572000" y="1113588"/>
            <a:ext cx="0" cy="172819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62" name="Straight Arrow Connector 61"/>
          <p:cNvCxnSpPr/>
          <p:nvPr/>
        </p:nvCxnSpPr>
        <p:spPr>
          <a:xfrm>
            <a:off x="2627784" y="1167594"/>
            <a:ext cx="936104" cy="162018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65" name="Straight Arrow Connector 64"/>
          <p:cNvCxnSpPr/>
          <p:nvPr/>
        </p:nvCxnSpPr>
        <p:spPr>
          <a:xfrm>
            <a:off x="2123728" y="2193708"/>
            <a:ext cx="1080120" cy="75608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68" name="Straight Arrow Connector 67"/>
          <p:cNvCxnSpPr/>
          <p:nvPr/>
        </p:nvCxnSpPr>
        <p:spPr>
          <a:xfrm>
            <a:off x="1475656" y="3057804"/>
            <a:ext cx="1584176" cy="27003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78" name="Rectangle 77"/>
          <p:cNvSpPr/>
          <p:nvPr/>
        </p:nvSpPr>
        <p:spPr>
          <a:xfrm>
            <a:off x="3722907" y="3324537"/>
            <a:ext cx="388629" cy="46166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en-US" sz="2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79" name="Rectangle 78"/>
          <p:cNvSpPr/>
          <p:nvPr/>
        </p:nvSpPr>
        <p:spPr>
          <a:xfrm>
            <a:off x="4355989" y="3324537"/>
            <a:ext cx="388629" cy="46166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400" b="1" cap="none" spc="0" dirty="0" smtClean="0">
                <a:ln w="11430"/>
                <a:solidFill>
                  <a:schemeClr val="accent3"/>
                </a:solidFill>
                <a:effectLst>
                  <a:outerShdw blurRad="50800" dist="39000" dir="5460000" algn="tl">
                    <a:srgbClr val="000000">
                      <a:alpha val="38000"/>
                    </a:srgbClr>
                  </a:outerShdw>
                </a:effectLst>
              </a:rPr>
              <a:t>C</a:t>
            </a:r>
            <a:endParaRPr lang="en-US" sz="2400" b="1" cap="none" spc="0" dirty="0">
              <a:ln w="11430"/>
              <a:solidFill>
                <a:schemeClr val="accent3"/>
              </a:solidFill>
              <a:effectLst>
                <a:outerShdw blurRad="50800" dist="39000" dir="5460000" algn="tl">
                  <a:srgbClr val="000000">
                    <a:alpha val="38000"/>
                  </a:srgbClr>
                </a:outerShdw>
              </a:effectLst>
            </a:endParaRPr>
          </a:p>
        </p:txBody>
      </p:sp>
      <p:sp>
        <p:nvSpPr>
          <p:cNvPr id="87" name="Rectangle 86"/>
          <p:cNvSpPr/>
          <p:nvPr/>
        </p:nvSpPr>
        <p:spPr>
          <a:xfrm>
            <a:off x="4023853" y="3324537"/>
            <a:ext cx="388629" cy="46166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400" b="1" cap="none" spc="0" dirty="0" smtClean="0">
                <a:ln w="11430"/>
                <a:solidFill>
                  <a:schemeClr val="accent1">
                    <a:lumMod val="75000"/>
                  </a:schemeClr>
                </a:solidFill>
                <a:effectLst>
                  <a:outerShdw blurRad="50800" dist="39000" dir="5460000" algn="tl">
                    <a:srgbClr val="000000">
                      <a:alpha val="38000"/>
                    </a:srgbClr>
                  </a:outerShdw>
                </a:effectLst>
              </a:rPr>
              <a:t>B</a:t>
            </a:r>
            <a:endParaRPr lang="en-US" sz="2400" b="1" cap="none" spc="0" dirty="0">
              <a:ln w="11430"/>
              <a:solidFill>
                <a:schemeClr val="accent1">
                  <a:lumMod val="75000"/>
                </a:schemeClr>
              </a:solidFill>
              <a:effectLst>
                <a:outerShdw blurRad="50800" dist="39000" dir="5460000" algn="tl">
                  <a:srgbClr val="000000">
                    <a:alpha val="38000"/>
                  </a:srgbClr>
                </a:outerShdw>
              </a:effectLst>
            </a:endParaRPr>
          </a:p>
        </p:txBody>
      </p:sp>
      <p:sp>
        <p:nvSpPr>
          <p:cNvPr id="88" name="Rectangle 87"/>
          <p:cNvSpPr/>
          <p:nvPr/>
        </p:nvSpPr>
        <p:spPr>
          <a:xfrm>
            <a:off x="4687430" y="3324537"/>
            <a:ext cx="388629" cy="46166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400" b="1" cap="none" spc="0" dirty="0" smtClean="0">
                <a:ln w="11430"/>
                <a:solidFill>
                  <a:schemeClr val="tx1">
                    <a:lumMod val="50000"/>
                    <a:lumOff val="50000"/>
                  </a:schemeClr>
                </a:solidFill>
                <a:effectLst>
                  <a:outerShdw blurRad="50800" dist="39000" dir="5460000" algn="tl">
                    <a:srgbClr val="000000">
                      <a:alpha val="38000"/>
                    </a:srgbClr>
                  </a:outerShdw>
                </a:effectLst>
              </a:rPr>
              <a:t>X</a:t>
            </a:r>
            <a:endParaRPr lang="en-US" sz="2400" b="1" cap="none" spc="0" dirty="0">
              <a:ln w="11430"/>
              <a:solidFill>
                <a:schemeClr val="tx1">
                  <a:lumMod val="50000"/>
                  <a:lumOff val="50000"/>
                </a:schemeClr>
              </a:solidFill>
              <a:effectLst>
                <a:outerShdw blurRad="50800" dist="39000" dir="5460000" algn="tl">
                  <a:srgbClr val="000000">
                    <a:alpha val="38000"/>
                  </a:srgbClr>
                </a:outerShdw>
              </a:effectLst>
            </a:endParaRPr>
          </a:p>
        </p:txBody>
      </p:sp>
      <p:cxnSp>
        <p:nvCxnSpPr>
          <p:cNvPr id="90" name="Straight Arrow Connector 89"/>
          <p:cNvCxnSpPr/>
          <p:nvPr/>
        </p:nvCxnSpPr>
        <p:spPr>
          <a:xfrm flipV="1">
            <a:off x="4427984" y="1113588"/>
            <a:ext cx="0" cy="1674186"/>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91" name="Straight Arrow Connector 90"/>
          <p:cNvCxnSpPr/>
          <p:nvPr/>
        </p:nvCxnSpPr>
        <p:spPr>
          <a:xfrm flipV="1">
            <a:off x="5364088" y="1275606"/>
            <a:ext cx="1296144" cy="1512168"/>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94" name="Straight Arrow Connector 93"/>
          <p:cNvCxnSpPr/>
          <p:nvPr/>
        </p:nvCxnSpPr>
        <p:spPr>
          <a:xfrm flipV="1">
            <a:off x="5724128" y="2787774"/>
            <a:ext cx="1944216" cy="486054"/>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101" name="Straight Arrow Connector 100"/>
          <p:cNvCxnSpPr/>
          <p:nvPr/>
        </p:nvCxnSpPr>
        <p:spPr>
          <a:xfrm flipH="1" flipV="1">
            <a:off x="1475656" y="2895786"/>
            <a:ext cx="1584176" cy="324036"/>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105" name="Rectangle 104"/>
          <p:cNvSpPr/>
          <p:nvPr/>
        </p:nvSpPr>
        <p:spPr>
          <a:xfrm>
            <a:off x="6357686" y="832679"/>
            <a:ext cx="504056" cy="461665"/>
          </a:xfrm>
          <a:prstGeom prst="rect">
            <a:avLst/>
          </a:prstGeom>
          <a:solidFill>
            <a:schemeClr val="bg1"/>
          </a:solidFill>
          <a:effectLst>
            <a:glow rad="63500">
              <a:schemeClr val="accent6">
                <a:satMod val="175000"/>
                <a:alpha val="40000"/>
              </a:schemeClr>
            </a:glow>
          </a:effectLst>
        </p:spPr>
        <p:txBody>
          <a:bodyPr wrap="square" lIns="91440" tIns="45720" rIns="91440" bIns="45720">
            <a:spAutoFit/>
          </a:bodyPr>
          <a:lstStyle/>
          <a:p>
            <a:pPr algn="ctr"/>
            <a:r>
              <a:rPr lang="en-US" sz="2400" b="1" dirty="0" smtClean="0">
                <a:solidFill>
                  <a:schemeClr val="accent6"/>
                </a:solidFill>
              </a:rPr>
              <a:t>L1</a:t>
            </a:r>
            <a:endParaRPr lang="en-US" sz="2400" b="1" dirty="0">
              <a:solidFill>
                <a:schemeClr val="accent6"/>
              </a:solidFill>
            </a:endParaRPr>
          </a:p>
        </p:txBody>
      </p:sp>
      <p:sp>
        <p:nvSpPr>
          <p:cNvPr id="106" name="Rectangle 105"/>
          <p:cNvSpPr/>
          <p:nvPr/>
        </p:nvSpPr>
        <p:spPr>
          <a:xfrm>
            <a:off x="8071364" y="1512986"/>
            <a:ext cx="504056" cy="461665"/>
          </a:xfrm>
          <a:prstGeom prst="rect">
            <a:avLst/>
          </a:prstGeom>
          <a:solidFill>
            <a:schemeClr val="bg1"/>
          </a:solidFill>
          <a:effectLst>
            <a:glow rad="63500">
              <a:schemeClr val="accent3">
                <a:satMod val="175000"/>
                <a:alpha val="40000"/>
              </a:schemeClr>
            </a:glow>
          </a:effectLst>
        </p:spPr>
        <p:txBody>
          <a:bodyPr wrap="square" lIns="91440" tIns="45720" rIns="91440" bIns="45720">
            <a:spAutoFit/>
          </a:bodyPr>
          <a:lstStyle/>
          <a:p>
            <a:pPr algn="ctr"/>
            <a:r>
              <a:rPr lang="en-US" sz="2400" b="1" dirty="0" smtClean="0">
                <a:solidFill>
                  <a:schemeClr val="accent3">
                    <a:lumMod val="75000"/>
                  </a:schemeClr>
                </a:solidFill>
              </a:rPr>
              <a:t>L3</a:t>
            </a:r>
            <a:endParaRPr lang="en-US" sz="2400" b="1" dirty="0">
              <a:solidFill>
                <a:schemeClr val="accent3">
                  <a:lumMod val="75000"/>
                </a:schemeClr>
              </a:solidFill>
            </a:endParaRPr>
          </a:p>
        </p:txBody>
      </p:sp>
      <p:sp>
        <p:nvSpPr>
          <p:cNvPr id="107" name="Rectangle 106"/>
          <p:cNvSpPr/>
          <p:nvPr/>
        </p:nvSpPr>
        <p:spPr>
          <a:xfrm>
            <a:off x="8071926" y="2615298"/>
            <a:ext cx="504056" cy="461665"/>
          </a:xfrm>
          <a:prstGeom prst="rect">
            <a:avLst/>
          </a:prstGeom>
          <a:solidFill>
            <a:schemeClr val="bg1"/>
          </a:solidFill>
          <a:effectLst>
            <a:glow rad="63500">
              <a:schemeClr val="accent1">
                <a:satMod val="175000"/>
                <a:alpha val="40000"/>
              </a:schemeClr>
            </a:glow>
          </a:effectLst>
        </p:spPr>
        <p:txBody>
          <a:bodyPr wrap="square" lIns="91440" tIns="45720" rIns="91440" bIns="45720">
            <a:spAutoFit/>
          </a:bodyPr>
          <a:lstStyle/>
          <a:p>
            <a:pPr algn="ctr"/>
            <a:r>
              <a:rPr lang="en-US" sz="2400" b="1" dirty="0" smtClean="0">
                <a:solidFill>
                  <a:schemeClr val="accent1"/>
                </a:solidFill>
              </a:rPr>
              <a:t>L2</a:t>
            </a:r>
            <a:endParaRPr lang="en-US" sz="2400" b="1" dirty="0">
              <a:solidFill>
                <a:schemeClr val="accent1"/>
              </a:solidFill>
            </a:endParaRPr>
          </a:p>
        </p:txBody>
      </p:sp>
      <p:sp>
        <p:nvSpPr>
          <p:cNvPr id="108" name="Rectangle 107"/>
          <p:cNvSpPr/>
          <p:nvPr/>
        </p:nvSpPr>
        <p:spPr>
          <a:xfrm>
            <a:off x="467544" y="2743793"/>
            <a:ext cx="504056" cy="461665"/>
          </a:xfrm>
          <a:prstGeom prst="rect">
            <a:avLst/>
          </a:prstGeom>
          <a:solidFill>
            <a:schemeClr val="bg1"/>
          </a:solidFill>
          <a:effectLst>
            <a:glow rad="63500">
              <a:schemeClr val="accent1">
                <a:satMod val="175000"/>
                <a:alpha val="40000"/>
              </a:schemeClr>
            </a:glow>
          </a:effectLst>
        </p:spPr>
        <p:txBody>
          <a:bodyPr wrap="square" lIns="91440" tIns="45720" rIns="91440" bIns="45720">
            <a:spAutoFit/>
          </a:bodyPr>
          <a:lstStyle/>
          <a:p>
            <a:pPr algn="ctr"/>
            <a:r>
              <a:rPr lang="en-US" sz="2400" b="1" dirty="0" smtClean="0">
                <a:solidFill>
                  <a:schemeClr val="accent1"/>
                </a:solidFill>
              </a:rPr>
              <a:t>L2</a:t>
            </a:r>
            <a:endParaRPr lang="en-US" sz="2400" b="1" dirty="0">
              <a:solidFill>
                <a:schemeClr val="accent1"/>
              </a:solidFill>
            </a:endParaRPr>
          </a:p>
        </p:txBody>
      </p:sp>
      <p:sp>
        <p:nvSpPr>
          <p:cNvPr id="109" name="Rectangle 108"/>
          <p:cNvSpPr/>
          <p:nvPr/>
        </p:nvSpPr>
        <p:spPr>
          <a:xfrm>
            <a:off x="4281588" y="786065"/>
            <a:ext cx="504056" cy="461665"/>
          </a:xfrm>
          <a:prstGeom prst="rect">
            <a:avLst/>
          </a:prstGeom>
          <a:solidFill>
            <a:schemeClr val="bg1"/>
          </a:solidFill>
          <a:effectLst>
            <a:glow rad="63500">
              <a:schemeClr val="accent6">
                <a:satMod val="175000"/>
                <a:alpha val="40000"/>
              </a:schemeClr>
            </a:glow>
          </a:effectLst>
        </p:spPr>
        <p:txBody>
          <a:bodyPr wrap="square" lIns="91440" tIns="45720" rIns="91440" bIns="45720">
            <a:spAutoFit/>
          </a:bodyPr>
          <a:lstStyle/>
          <a:p>
            <a:pPr algn="ctr"/>
            <a:r>
              <a:rPr lang="en-US" sz="2400" b="1" dirty="0" smtClean="0">
                <a:solidFill>
                  <a:schemeClr val="accent6"/>
                </a:solidFill>
              </a:rPr>
              <a:t>L1</a:t>
            </a:r>
            <a:endParaRPr lang="en-US" sz="2400" b="1" dirty="0">
              <a:solidFill>
                <a:schemeClr val="accent6"/>
              </a:solidFill>
            </a:endParaRPr>
          </a:p>
        </p:txBody>
      </p:sp>
      <p:sp>
        <p:nvSpPr>
          <p:cNvPr id="111" name="Rectangle 110"/>
          <p:cNvSpPr/>
          <p:nvPr/>
        </p:nvSpPr>
        <p:spPr>
          <a:xfrm>
            <a:off x="2339752" y="627540"/>
            <a:ext cx="504056" cy="461665"/>
          </a:xfrm>
          <a:prstGeom prst="rect">
            <a:avLst/>
          </a:prstGeom>
          <a:solidFill>
            <a:schemeClr val="bg1"/>
          </a:solidFill>
          <a:effectLst>
            <a:glow rad="63500">
              <a:schemeClr val="accent1">
                <a:satMod val="175000"/>
                <a:alpha val="40000"/>
              </a:schemeClr>
            </a:glow>
          </a:effectLst>
        </p:spPr>
        <p:txBody>
          <a:bodyPr wrap="square" lIns="91440" tIns="45720" rIns="91440" bIns="45720">
            <a:spAutoFit/>
          </a:bodyPr>
          <a:lstStyle/>
          <a:p>
            <a:pPr algn="ctr"/>
            <a:r>
              <a:rPr lang="en-US" sz="2400" b="1" dirty="0" smtClean="0">
                <a:solidFill>
                  <a:schemeClr val="accent1"/>
                </a:solidFill>
              </a:rPr>
              <a:t>L2</a:t>
            </a:r>
            <a:endParaRPr lang="en-US" sz="2400" b="1" dirty="0">
              <a:solidFill>
                <a:schemeClr val="accent1"/>
              </a:solidFill>
            </a:endParaRPr>
          </a:p>
        </p:txBody>
      </p:sp>
      <p:sp>
        <p:nvSpPr>
          <p:cNvPr id="112" name="Rectangle 111"/>
          <p:cNvSpPr/>
          <p:nvPr/>
        </p:nvSpPr>
        <p:spPr>
          <a:xfrm>
            <a:off x="1115616" y="1653654"/>
            <a:ext cx="504056" cy="461665"/>
          </a:xfrm>
          <a:prstGeom prst="rect">
            <a:avLst/>
          </a:prstGeom>
          <a:solidFill>
            <a:schemeClr val="bg1"/>
          </a:solidFill>
          <a:effectLst>
            <a:glow rad="63500">
              <a:schemeClr val="accent1">
                <a:satMod val="175000"/>
                <a:alpha val="40000"/>
              </a:schemeClr>
            </a:glow>
          </a:effectLst>
        </p:spPr>
        <p:txBody>
          <a:bodyPr wrap="square" lIns="91440" tIns="45720" rIns="91440" bIns="45720">
            <a:spAutoFit/>
          </a:bodyPr>
          <a:lstStyle/>
          <a:p>
            <a:pPr algn="ctr"/>
            <a:r>
              <a:rPr lang="en-US" sz="2400" b="1" dirty="0" smtClean="0">
                <a:solidFill>
                  <a:schemeClr val="accent1"/>
                </a:solidFill>
              </a:rPr>
              <a:t>L2</a:t>
            </a:r>
            <a:endParaRPr lang="en-US" sz="2400" b="1" dirty="0">
              <a:solidFill>
                <a:schemeClr val="accent1"/>
              </a:solidFill>
            </a:endParaRPr>
          </a:p>
        </p:txBody>
      </p:sp>
      <p:sp>
        <p:nvSpPr>
          <p:cNvPr id="115" name="Rounded Rectangle 114"/>
          <p:cNvSpPr/>
          <p:nvPr/>
        </p:nvSpPr>
        <p:spPr>
          <a:xfrm>
            <a:off x="6480720" y="3133580"/>
            <a:ext cx="2627784" cy="7955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dirty="0" smtClean="0"/>
              <a:t>Проследяване на ниво случай</a:t>
            </a:r>
            <a:endParaRPr lang="el-GR" dirty="0"/>
          </a:p>
        </p:txBody>
      </p:sp>
      <p:sp>
        <p:nvSpPr>
          <p:cNvPr id="117" name="Rounded Rectangle 116"/>
          <p:cNvSpPr/>
          <p:nvPr/>
        </p:nvSpPr>
        <p:spPr>
          <a:xfrm>
            <a:off x="35496" y="3435846"/>
            <a:ext cx="2808312"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dirty="0" smtClean="0"/>
              <a:t>Наблюдение на НПД на ниво обществено здраве</a:t>
            </a:r>
            <a:endParaRPr lang="el-GR" dirty="0"/>
          </a:p>
        </p:txBody>
      </p:sp>
      <p:cxnSp>
        <p:nvCxnSpPr>
          <p:cNvPr id="130" name="Straight Arrow Connector 129"/>
          <p:cNvCxnSpPr/>
          <p:nvPr/>
        </p:nvCxnSpPr>
        <p:spPr>
          <a:xfrm flipH="1" flipV="1">
            <a:off x="2267744" y="2031690"/>
            <a:ext cx="1080120" cy="810090"/>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133" name="Straight Arrow Connector 132"/>
          <p:cNvCxnSpPr/>
          <p:nvPr/>
        </p:nvCxnSpPr>
        <p:spPr>
          <a:xfrm flipH="1" flipV="1">
            <a:off x="2843808" y="1167594"/>
            <a:ext cx="864096" cy="1566174"/>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139" name="Rectangle 138"/>
          <p:cNvSpPr/>
          <p:nvPr/>
        </p:nvSpPr>
        <p:spPr>
          <a:xfrm>
            <a:off x="7358113" y="-16"/>
            <a:ext cx="2000233" cy="769441"/>
          </a:xfrm>
          <a:prstGeom prst="rect">
            <a:avLst/>
          </a:prstGeom>
        </p:spPr>
        <p:txBody>
          <a:bodyPr wrap="square">
            <a:spAutoFit/>
          </a:bodyPr>
          <a:lstStyle/>
          <a:p>
            <a:pPr lvl="0" fontAlgn="base">
              <a:spcBef>
                <a:spcPct val="0"/>
              </a:spcBef>
              <a:spcAft>
                <a:spcPct val="0"/>
              </a:spcAft>
            </a:pPr>
            <a:r>
              <a:rPr lang="bg-BG" sz="1100" b="1" i="1" dirty="0" smtClean="0">
                <a:solidFill>
                  <a:schemeClr val="accent3">
                    <a:lumMod val="75000"/>
                  </a:schemeClr>
                </a:solidFill>
                <a:latin typeface="Calibri" pitchFamily="34" charset="0"/>
                <a:ea typeface="Calibri" pitchFamily="34" charset="0"/>
                <a:cs typeface="Tahoma" pitchFamily="34" charset="0"/>
              </a:rPr>
              <a:t>запис</a:t>
            </a:r>
            <a:r>
              <a:rPr lang="en-US" sz="1100" b="1" i="1" dirty="0" smtClean="0">
                <a:solidFill>
                  <a:schemeClr val="accent3">
                    <a:lumMod val="75000"/>
                  </a:schemeClr>
                </a:solidFill>
                <a:latin typeface="Calibri" pitchFamily="34" charset="0"/>
                <a:ea typeface="Calibri" pitchFamily="34" charset="0"/>
                <a:cs typeface="Tahoma" pitchFamily="34" charset="0"/>
              </a:rPr>
              <a:t> (input): </a:t>
            </a:r>
          </a:p>
          <a:p>
            <a:pPr lvl="0" fontAlgn="base">
              <a:spcBef>
                <a:spcPct val="0"/>
              </a:spcBef>
              <a:spcAft>
                <a:spcPct val="0"/>
              </a:spcAft>
            </a:pPr>
            <a:r>
              <a:rPr lang="en-US" sz="1100" b="1" i="1" dirty="0" smtClean="0">
                <a:solidFill>
                  <a:schemeClr val="accent3">
                    <a:lumMod val="75000"/>
                  </a:schemeClr>
                </a:solidFill>
                <a:latin typeface="Calibri" pitchFamily="34" charset="0"/>
                <a:ea typeface="Calibri" pitchFamily="34" charset="0"/>
                <a:cs typeface="Tahoma" pitchFamily="34" charset="0"/>
              </a:rPr>
              <a:t>-CAN-MDS </a:t>
            </a:r>
          </a:p>
          <a:p>
            <a:pPr lvl="0" fontAlgn="base">
              <a:spcBef>
                <a:spcPct val="0"/>
              </a:spcBef>
              <a:spcAft>
                <a:spcPct val="0"/>
              </a:spcAft>
            </a:pPr>
            <a:r>
              <a:rPr lang="en-US" sz="1100" b="1" i="1" dirty="0" smtClean="0">
                <a:solidFill>
                  <a:schemeClr val="accent3">
                    <a:lumMod val="75000"/>
                  </a:schemeClr>
                </a:solidFill>
                <a:latin typeface="Calibri" pitchFamily="34" charset="0"/>
                <a:ea typeface="Calibri" pitchFamily="34" charset="0"/>
                <a:cs typeface="Tahoma" pitchFamily="34" charset="0"/>
              </a:rPr>
              <a:t>-</a:t>
            </a:r>
            <a:r>
              <a:rPr lang="bg-BG" sz="1100" b="1" i="1" dirty="0" smtClean="0">
                <a:solidFill>
                  <a:schemeClr val="accent3">
                    <a:lumMod val="75000"/>
                  </a:schemeClr>
                </a:solidFill>
                <a:latin typeface="Calibri" pitchFamily="34" charset="0"/>
                <a:ea typeface="Calibri" pitchFamily="34" charset="0"/>
                <a:cs typeface="Tahoma" pitchFamily="34" charset="0"/>
              </a:rPr>
              <a:t>общи дефиниции</a:t>
            </a:r>
            <a:endParaRPr lang="en-US" sz="1100" b="1" i="1" dirty="0" smtClean="0">
              <a:solidFill>
                <a:schemeClr val="accent3">
                  <a:lumMod val="75000"/>
                </a:schemeClr>
              </a:solidFill>
              <a:latin typeface="Calibri" pitchFamily="34" charset="0"/>
              <a:ea typeface="Calibri" pitchFamily="34" charset="0"/>
              <a:cs typeface="Tahoma" pitchFamily="34" charset="0"/>
            </a:endParaRPr>
          </a:p>
          <a:p>
            <a:pPr lvl="0" fontAlgn="base">
              <a:spcBef>
                <a:spcPct val="0"/>
              </a:spcBef>
              <a:spcAft>
                <a:spcPct val="0"/>
              </a:spcAft>
            </a:pPr>
            <a:r>
              <a:rPr lang="en-US" sz="1100" b="1" i="1" dirty="0" smtClean="0">
                <a:solidFill>
                  <a:schemeClr val="accent3">
                    <a:lumMod val="75000"/>
                  </a:schemeClr>
                </a:solidFill>
                <a:latin typeface="Calibri" pitchFamily="34" charset="0"/>
                <a:ea typeface="Calibri" pitchFamily="34" charset="0"/>
                <a:cs typeface="Tahoma" pitchFamily="34" charset="0"/>
              </a:rPr>
              <a:t>-</a:t>
            </a:r>
            <a:r>
              <a:rPr lang="bg-BG" sz="1100" b="1" i="1" dirty="0" smtClean="0">
                <a:solidFill>
                  <a:schemeClr val="accent3">
                    <a:lumMod val="75000"/>
                  </a:schemeClr>
                </a:solidFill>
                <a:latin typeface="Calibri" pitchFamily="34" charset="0"/>
                <a:ea typeface="Calibri" pitchFamily="34" charset="0"/>
                <a:cs typeface="Tahoma" pitchFamily="34" charset="0"/>
              </a:rPr>
              <a:t>обучени професионалисти</a:t>
            </a:r>
            <a:endParaRPr lang="en-US" sz="1100" b="1" i="1" dirty="0" smtClean="0">
              <a:solidFill>
                <a:schemeClr val="accent3">
                  <a:lumMod val="75000"/>
                </a:schemeClr>
              </a:solidFill>
              <a:latin typeface="Calibri" pitchFamily="34" charset="0"/>
              <a:ea typeface="Calibri" pitchFamily="34" charset="0"/>
              <a:cs typeface="Tahoma" pitchFamily="34" charset="0"/>
            </a:endParaRPr>
          </a:p>
        </p:txBody>
      </p:sp>
      <p:cxnSp>
        <p:nvCxnSpPr>
          <p:cNvPr id="140" name="Straight Arrow Connector 139"/>
          <p:cNvCxnSpPr>
            <a:endCxn id="167" idx="1"/>
          </p:cNvCxnSpPr>
          <p:nvPr/>
        </p:nvCxnSpPr>
        <p:spPr>
          <a:xfrm rot="10800000" flipV="1">
            <a:off x="1755436" y="3929084"/>
            <a:ext cx="1275624" cy="77469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67" name="Rounded Rectangle 166"/>
          <p:cNvSpPr/>
          <p:nvPr/>
        </p:nvSpPr>
        <p:spPr>
          <a:xfrm>
            <a:off x="1755436" y="4310880"/>
            <a:ext cx="6964256" cy="785800"/>
          </a:xfrm>
          <a:prstGeom prst="roundRect">
            <a:avLst>
              <a:gd name="adj" fmla="val 6646"/>
            </a:avLst>
          </a:prstGeom>
        </p:spPr>
        <p:style>
          <a:lnRef idx="2">
            <a:schemeClr val="accent2"/>
          </a:lnRef>
          <a:fillRef idx="1">
            <a:schemeClr val="lt1"/>
          </a:fillRef>
          <a:effectRef idx="0">
            <a:schemeClr val="accent2"/>
          </a:effectRef>
          <a:fontRef idx="minor">
            <a:schemeClr val="dk1"/>
          </a:fontRef>
        </p:style>
        <p:txBody>
          <a:bodyPr rtlCol="0" anchor="ctr"/>
          <a:lstStyle/>
          <a:p>
            <a:pPr lvl="0" fontAlgn="base">
              <a:spcBef>
                <a:spcPct val="0"/>
              </a:spcBef>
              <a:spcAft>
                <a:spcPct val="0"/>
              </a:spcAft>
            </a:pPr>
            <a:r>
              <a:rPr lang="bg-BG" sz="1200" b="1" dirty="0" smtClean="0">
                <a:solidFill>
                  <a:schemeClr val="accent1">
                    <a:lumMod val="75000"/>
                  </a:schemeClr>
                </a:solidFill>
                <a:latin typeface="Calibri" pitchFamily="34" charset="0"/>
                <a:ea typeface="Calibri" pitchFamily="34" charset="0"/>
                <a:cs typeface="Tahoma" pitchFamily="34" charset="0"/>
              </a:rPr>
              <a:t>Агрегирани данни</a:t>
            </a:r>
            <a:endParaRPr lang="en-US" sz="1200" b="1" dirty="0" smtClean="0">
              <a:solidFill>
                <a:schemeClr val="accent1">
                  <a:lumMod val="75000"/>
                </a:schemeClr>
              </a:solidFill>
              <a:latin typeface="Calibri" pitchFamily="34" charset="0"/>
              <a:ea typeface="Calibri" pitchFamily="34" charset="0"/>
              <a:cs typeface="Tahoma" pitchFamily="34" charset="0"/>
            </a:endParaRPr>
          </a:p>
          <a:p>
            <a:pPr marL="180975" indent="-177800" algn="just" fontAlgn="base">
              <a:lnSpc>
                <a:spcPct val="100000"/>
              </a:lnSpc>
              <a:spcBef>
                <a:spcPct val="0"/>
              </a:spcBef>
              <a:spcAft>
                <a:spcPct val="0"/>
              </a:spcAft>
              <a:buClrTx/>
              <a:buSzPts val="1000"/>
            </a:pPr>
            <a:r>
              <a:rPr lang="en-US" sz="1200" dirty="0" smtClean="0">
                <a:solidFill>
                  <a:srgbClr val="365F91"/>
                </a:solidFill>
                <a:latin typeface="Calibri" pitchFamily="34" charset="0"/>
              </a:rPr>
              <a:t>- </a:t>
            </a:r>
            <a:r>
              <a:rPr lang="bg-BG" sz="1200" dirty="0" smtClean="0">
                <a:solidFill>
                  <a:srgbClr val="365F91"/>
                </a:solidFill>
                <a:latin typeface="Calibri" pitchFamily="34" charset="0"/>
              </a:rPr>
              <a:t>За периодично </a:t>
            </a:r>
            <a:r>
              <a:rPr lang="ru-RU" sz="1200" dirty="0" smtClean="0">
                <a:solidFill>
                  <a:srgbClr val="365F91"/>
                </a:solidFill>
                <a:latin typeface="Calibri" pitchFamily="34" charset="0"/>
              </a:rPr>
              <a:t>измерване </a:t>
            </a:r>
            <a:r>
              <a:rPr lang="ru-RU" sz="1200" dirty="0">
                <a:solidFill>
                  <a:srgbClr val="365F91"/>
                </a:solidFill>
                <a:latin typeface="Calibri" pitchFamily="34" charset="0"/>
              </a:rPr>
              <a:t>честотата на </a:t>
            </a:r>
            <a:r>
              <a:rPr lang="ru-RU" sz="1200" dirty="0" smtClean="0">
                <a:solidFill>
                  <a:srgbClr val="365F91"/>
                </a:solidFill>
                <a:latin typeface="Calibri" pitchFamily="34" charset="0"/>
              </a:rPr>
              <a:t>НПД </a:t>
            </a:r>
            <a:r>
              <a:rPr lang="ru-RU" sz="1200" dirty="0">
                <a:solidFill>
                  <a:srgbClr val="365F91"/>
                </a:solidFill>
                <a:latin typeface="Calibri" pitchFamily="34" charset="0"/>
              </a:rPr>
              <a:t>и неговите специфични форми въз основа на данни, получени от отговорите на услугите по случаи на </a:t>
            </a:r>
            <a:r>
              <a:rPr lang="ru-RU" sz="1200" dirty="0" smtClean="0">
                <a:solidFill>
                  <a:srgbClr val="365F91"/>
                </a:solidFill>
                <a:latin typeface="Calibri" pitchFamily="34" charset="0"/>
              </a:rPr>
              <a:t>НПД</a:t>
            </a:r>
            <a:r>
              <a:rPr lang="en-US" sz="1200" dirty="0" smtClean="0">
                <a:solidFill>
                  <a:srgbClr val="365F91"/>
                </a:solidFill>
                <a:latin typeface="Calibri" pitchFamily="34" charset="0"/>
              </a:rPr>
              <a:t>- </a:t>
            </a:r>
            <a:r>
              <a:rPr lang="ru-RU" sz="1200" dirty="0">
                <a:solidFill>
                  <a:srgbClr val="365F91"/>
                </a:solidFill>
                <a:latin typeface="Calibri" pitchFamily="34" charset="0"/>
              </a:rPr>
              <a:t>като цяло, по сектор / услуга / специфични форми на </a:t>
            </a:r>
            <a:r>
              <a:rPr lang="ru-RU" sz="1200" dirty="0" smtClean="0">
                <a:solidFill>
                  <a:srgbClr val="365F91"/>
                </a:solidFill>
                <a:latin typeface="Calibri" pitchFamily="34" charset="0"/>
              </a:rPr>
              <a:t>НПД </a:t>
            </a:r>
            <a:r>
              <a:rPr lang="ru-RU" sz="1200" dirty="0">
                <a:solidFill>
                  <a:srgbClr val="365F91"/>
                </a:solidFill>
                <a:latin typeface="Calibri" pitchFamily="34" charset="0"/>
              </a:rPr>
              <a:t>/ характеристики на дете, </a:t>
            </a:r>
            <a:r>
              <a:rPr lang="ru-RU" sz="1200" dirty="0" smtClean="0">
                <a:solidFill>
                  <a:srgbClr val="365F91"/>
                </a:solidFill>
                <a:latin typeface="Calibri" pitchFamily="34" charset="0"/>
              </a:rPr>
              <a:t>грижещи се за детето, </a:t>
            </a:r>
            <a:r>
              <a:rPr lang="ru-RU" sz="1200" dirty="0">
                <a:solidFill>
                  <a:srgbClr val="365F91"/>
                </a:solidFill>
                <a:latin typeface="Calibri" pitchFamily="34" charset="0"/>
              </a:rPr>
              <a:t>семейство</a:t>
            </a:r>
            <a:endParaRPr lang="en-US" sz="1200" dirty="0" smtClean="0">
              <a:solidFill>
                <a:srgbClr val="365F91"/>
              </a:solidFill>
              <a:latin typeface="Calibri" pitchFamily="34" charset="0"/>
            </a:endParaRPr>
          </a:p>
        </p:txBody>
      </p:sp>
      <p:sp>
        <p:nvSpPr>
          <p:cNvPr id="170" name="Rectangle 169"/>
          <p:cNvSpPr/>
          <p:nvPr/>
        </p:nvSpPr>
        <p:spPr>
          <a:xfrm>
            <a:off x="7265324" y="694605"/>
            <a:ext cx="1878675" cy="830997"/>
          </a:xfrm>
          <a:prstGeom prst="rect">
            <a:avLst/>
          </a:prstGeom>
        </p:spPr>
        <p:txBody>
          <a:bodyPr wrap="square">
            <a:spAutoFit/>
          </a:bodyPr>
          <a:lstStyle/>
          <a:p>
            <a:pPr lvl="0" fontAlgn="base">
              <a:spcBef>
                <a:spcPct val="0"/>
              </a:spcBef>
              <a:spcAft>
                <a:spcPct val="0"/>
              </a:spcAft>
            </a:pPr>
            <a:r>
              <a:rPr lang="bg-BG" sz="1200" b="1" i="1" dirty="0" smtClean="0">
                <a:latin typeface="Calibri" pitchFamily="34" charset="0"/>
                <a:ea typeface="Calibri" pitchFamily="34" charset="0"/>
                <a:cs typeface="Tahoma" pitchFamily="34" charset="0"/>
              </a:rPr>
              <a:t>Обратна връзка</a:t>
            </a:r>
            <a:r>
              <a:rPr lang="en-US" sz="1200" b="1" i="1" dirty="0" smtClean="0">
                <a:latin typeface="Calibri" pitchFamily="34" charset="0"/>
                <a:ea typeface="Calibri" pitchFamily="34" charset="0"/>
                <a:cs typeface="Tahoma" pitchFamily="34" charset="0"/>
              </a:rPr>
              <a:t> (output):</a:t>
            </a:r>
          </a:p>
          <a:p>
            <a:pPr lvl="0" fontAlgn="base">
              <a:spcBef>
                <a:spcPct val="0"/>
              </a:spcBef>
              <a:spcAft>
                <a:spcPct val="0"/>
              </a:spcAft>
            </a:pPr>
            <a:r>
              <a:rPr lang="en-US" sz="1200" b="1" i="1" dirty="0" smtClean="0">
                <a:latin typeface="Calibri" pitchFamily="34" charset="0"/>
                <a:ea typeface="Calibri" pitchFamily="34" charset="0"/>
                <a:cs typeface="Tahoma" pitchFamily="34" charset="0"/>
              </a:rPr>
              <a:t>-</a:t>
            </a:r>
            <a:r>
              <a:rPr lang="bg-BG" sz="1200" b="1" i="1" dirty="0" smtClean="0">
                <a:latin typeface="Calibri" pitchFamily="34" charset="0"/>
                <a:ea typeface="Calibri" pitchFamily="34" charset="0"/>
                <a:cs typeface="Tahoma" pitchFamily="34" charset="0"/>
              </a:rPr>
              <a:t>според нивото на достъп</a:t>
            </a:r>
            <a:endParaRPr lang="en-US" sz="1200" b="1" i="1" dirty="0" smtClean="0">
              <a:latin typeface="Calibri" pitchFamily="34" charset="0"/>
              <a:ea typeface="Calibri"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39"/>
                                        </p:tgtEl>
                                        <p:attrNameLst>
                                          <p:attrName>style.visibility</p:attrName>
                                        </p:attrNameLst>
                                      </p:cBhvr>
                                      <p:to>
                                        <p:strVal val="visible"/>
                                      </p:to>
                                    </p:set>
                                    <p:anim calcmode="lin" valueType="num">
                                      <p:cBhvr>
                                        <p:cTn id="13" dur="500" fill="hold"/>
                                        <p:tgtEl>
                                          <p:spTgt spid="139"/>
                                        </p:tgtEl>
                                        <p:attrNameLst>
                                          <p:attrName>ppt_w</p:attrName>
                                        </p:attrNameLst>
                                      </p:cBhvr>
                                      <p:tavLst>
                                        <p:tav tm="0">
                                          <p:val>
                                            <p:fltVal val="0"/>
                                          </p:val>
                                        </p:tav>
                                        <p:tav tm="100000">
                                          <p:val>
                                            <p:strVal val="#ppt_w"/>
                                          </p:val>
                                        </p:tav>
                                      </p:tavLst>
                                    </p:anim>
                                    <p:anim calcmode="lin" valueType="num">
                                      <p:cBhvr>
                                        <p:cTn id="14" dur="500" fill="hold"/>
                                        <p:tgtEl>
                                          <p:spTgt spid="139"/>
                                        </p:tgtEl>
                                        <p:attrNameLst>
                                          <p:attrName>ppt_h</p:attrName>
                                        </p:attrNameLst>
                                      </p:cBhvr>
                                      <p:tavLst>
                                        <p:tav tm="0">
                                          <p:val>
                                            <p:fltVal val="0"/>
                                          </p:val>
                                        </p:tav>
                                        <p:tav tm="100000">
                                          <p:val>
                                            <p:strVal val="#ppt_h"/>
                                          </p:val>
                                        </p:tav>
                                      </p:tavLst>
                                    </p:anim>
                                  </p:childTnLst>
                                </p:cTn>
                              </p:par>
                              <p:par>
                                <p:cTn id="15" presetID="23" presetClass="entr" presetSubtype="16" fill="hold" nodeType="with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p:cTn id="17" dur="500" fill="hold"/>
                                        <p:tgtEl>
                                          <p:spTgt spid="52"/>
                                        </p:tgtEl>
                                        <p:attrNameLst>
                                          <p:attrName>ppt_w</p:attrName>
                                        </p:attrNameLst>
                                      </p:cBhvr>
                                      <p:tavLst>
                                        <p:tav tm="0">
                                          <p:val>
                                            <p:fltVal val="0"/>
                                          </p:val>
                                        </p:tav>
                                        <p:tav tm="100000">
                                          <p:val>
                                            <p:strVal val="#ppt_w"/>
                                          </p:val>
                                        </p:tav>
                                      </p:tavLst>
                                    </p:anim>
                                    <p:anim calcmode="lin" valueType="num">
                                      <p:cBhvr>
                                        <p:cTn id="18" dur="500" fill="hold"/>
                                        <p:tgtEl>
                                          <p:spTgt spid="52"/>
                                        </p:tgtEl>
                                        <p:attrNameLst>
                                          <p:attrName>ppt_h</p:attrName>
                                        </p:attrNameLst>
                                      </p:cBhvr>
                                      <p:tavLst>
                                        <p:tav tm="0">
                                          <p:val>
                                            <p:fltVal val="0"/>
                                          </p:val>
                                        </p:tav>
                                        <p:tav tm="100000">
                                          <p:val>
                                            <p:strVal val="#ppt_h"/>
                                          </p:val>
                                        </p:tav>
                                      </p:tavLst>
                                    </p:anim>
                                  </p:childTnLst>
                                </p:cTn>
                              </p:par>
                              <p:par>
                                <p:cTn id="19" presetID="23" presetClass="entr" presetSubtype="16" fill="hold" nodeType="with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p:cTn id="21" dur="500" fill="hold"/>
                                        <p:tgtEl>
                                          <p:spTgt spid="49"/>
                                        </p:tgtEl>
                                        <p:attrNameLst>
                                          <p:attrName>ppt_w</p:attrName>
                                        </p:attrNameLst>
                                      </p:cBhvr>
                                      <p:tavLst>
                                        <p:tav tm="0">
                                          <p:val>
                                            <p:fltVal val="0"/>
                                          </p:val>
                                        </p:tav>
                                        <p:tav tm="100000">
                                          <p:val>
                                            <p:strVal val="#ppt_w"/>
                                          </p:val>
                                        </p:tav>
                                      </p:tavLst>
                                    </p:anim>
                                    <p:anim calcmode="lin" valueType="num">
                                      <p:cBhvr>
                                        <p:cTn id="22" dur="500" fill="hold"/>
                                        <p:tgtEl>
                                          <p:spTgt spid="49"/>
                                        </p:tgtEl>
                                        <p:attrNameLst>
                                          <p:attrName>ppt_h</p:attrName>
                                        </p:attrNameLst>
                                      </p:cBhvr>
                                      <p:tavLst>
                                        <p:tav tm="0">
                                          <p:val>
                                            <p:fltVal val="0"/>
                                          </p:val>
                                        </p:tav>
                                        <p:tav tm="100000">
                                          <p:val>
                                            <p:strVal val="#ppt_h"/>
                                          </p:val>
                                        </p:tav>
                                      </p:tavLst>
                                    </p:anim>
                                  </p:childTnLst>
                                </p:cTn>
                              </p:par>
                              <p:par>
                                <p:cTn id="23" presetID="23" presetClass="entr" presetSubtype="16" fill="hold" nodeType="withEffect">
                                  <p:stCondLst>
                                    <p:cond delay="0"/>
                                  </p:stCondLst>
                                  <p:childTnLst>
                                    <p:set>
                                      <p:cBhvr>
                                        <p:cTn id="24" dur="1" fill="hold">
                                          <p:stCondLst>
                                            <p:cond delay="0"/>
                                          </p:stCondLst>
                                        </p:cTn>
                                        <p:tgtEl>
                                          <p:spTgt spid="55"/>
                                        </p:tgtEl>
                                        <p:attrNameLst>
                                          <p:attrName>style.visibility</p:attrName>
                                        </p:attrNameLst>
                                      </p:cBhvr>
                                      <p:to>
                                        <p:strVal val="visible"/>
                                      </p:to>
                                    </p:set>
                                    <p:anim calcmode="lin" valueType="num">
                                      <p:cBhvr>
                                        <p:cTn id="25" dur="500" fill="hold"/>
                                        <p:tgtEl>
                                          <p:spTgt spid="55"/>
                                        </p:tgtEl>
                                        <p:attrNameLst>
                                          <p:attrName>ppt_w</p:attrName>
                                        </p:attrNameLst>
                                      </p:cBhvr>
                                      <p:tavLst>
                                        <p:tav tm="0">
                                          <p:val>
                                            <p:fltVal val="0"/>
                                          </p:val>
                                        </p:tav>
                                        <p:tav tm="100000">
                                          <p:val>
                                            <p:strVal val="#ppt_w"/>
                                          </p:val>
                                        </p:tav>
                                      </p:tavLst>
                                    </p:anim>
                                    <p:anim calcmode="lin" valueType="num">
                                      <p:cBhvr>
                                        <p:cTn id="26" dur="500" fill="hold"/>
                                        <p:tgtEl>
                                          <p:spTgt spid="55"/>
                                        </p:tgtEl>
                                        <p:attrNameLst>
                                          <p:attrName>ppt_h</p:attrName>
                                        </p:attrNameLst>
                                      </p:cBhvr>
                                      <p:tavLst>
                                        <p:tav tm="0">
                                          <p:val>
                                            <p:fltVal val="0"/>
                                          </p:val>
                                        </p:tav>
                                        <p:tav tm="100000">
                                          <p:val>
                                            <p:strVal val="#ppt_h"/>
                                          </p:val>
                                        </p:tav>
                                      </p:tavLst>
                                    </p:anim>
                                  </p:childTnLst>
                                </p:cTn>
                              </p:par>
                              <p:par>
                                <p:cTn id="27" presetID="23" presetClass="entr" presetSubtype="16" fill="hold" nodeType="withEffect">
                                  <p:stCondLst>
                                    <p:cond delay="0"/>
                                  </p:stCondLst>
                                  <p:childTnLst>
                                    <p:set>
                                      <p:cBhvr>
                                        <p:cTn id="28" dur="1" fill="hold">
                                          <p:stCondLst>
                                            <p:cond delay="0"/>
                                          </p:stCondLst>
                                        </p:cTn>
                                        <p:tgtEl>
                                          <p:spTgt spid="59"/>
                                        </p:tgtEl>
                                        <p:attrNameLst>
                                          <p:attrName>style.visibility</p:attrName>
                                        </p:attrNameLst>
                                      </p:cBhvr>
                                      <p:to>
                                        <p:strVal val="visible"/>
                                      </p:to>
                                    </p:set>
                                    <p:anim calcmode="lin" valueType="num">
                                      <p:cBhvr>
                                        <p:cTn id="29" dur="500" fill="hold"/>
                                        <p:tgtEl>
                                          <p:spTgt spid="59"/>
                                        </p:tgtEl>
                                        <p:attrNameLst>
                                          <p:attrName>ppt_w</p:attrName>
                                        </p:attrNameLst>
                                      </p:cBhvr>
                                      <p:tavLst>
                                        <p:tav tm="0">
                                          <p:val>
                                            <p:fltVal val="0"/>
                                          </p:val>
                                        </p:tav>
                                        <p:tav tm="100000">
                                          <p:val>
                                            <p:strVal val="#ppt_w"/>
                                          </p:val>
                                        </p:tav>
                                      </p:tavLst>
                                    </p:anim>
                                    <p:anim calcmode="lin" valueType="num">
                                      <p:cBhvr>
                                        <p:cTn id="30" dur="500" fill="hold"/>
                                        <p:tgtEl>
                                          <p:spTgt spid="59"/>
                                        </p:tgtEl>
                                        <p:attrNameLst>
                                          <p:attrName>ppt_h</p:attrName>
                                        </p:attrNameLst>
                                      </p:cBhvr>
                                      <p:tavLst>
                                        <p:tav tm="0">
                                          <p:val>
                                            <p:fltVal val="0"/>
                                          </p:val>
                                        </p:tav>
                                        <p:tav tm="100000">
                                          <p:val>
                                            <p:strVal val="#ppt_h"/>
                                          </p:val>
                                        </p:tav>
                                      </p:tavLst>
                                    </p:anim>
                                  </p:childTnLst>
                                </p:cTn>
                              </p:par>
                              <p:par>
                                <p:cTn id="31" presetID="23" presetClass="entr" presetSubtype="16" fill="hold" nodeType="withEffect">
                                  <p:stCondLst>
                                    <p:cond delay="0"/>
                                  </p:stCondLst>
                                  <p:childTnLst>
                                    <p:set>
                                      <p:cBhvr>
                                        <p:cTn id="32" dur="1" fill="hold">
                                          <p:stCondLst>
                                            <p:cond delay="0"/>
                                          </p:stCondLst>
                                        </p:cTn>
                                        <p:tgtEl>
                                          <p:spTgt spid="62"/>
                                        </p:tgtEl>
                                        <p:attrNameLst>
                                          <p:attrName>style.visibility</p:attrName>
                                        </p:attrNameLst>
                                      </p:cBhvr>
                                      <p:to>
                                        <p:strVal val="visible"/>
                                      </p:to>
                                    </p:set>
                                    <p:anim calcmode="lin" valueType="num">
                                      <p:cBhvr>
                                        <p:cTn id="33" dur="500" fill="hold"/>
                                        <p:tgtEl>
                                          <p:spTgt spid="62"/>
                                        </p:tgtEl>
                                        <p:attrNameLst>
                                          <p:attrName>ppt_w</p:attrName>
                                        </p:attrNameLst>
                                      </p:cBhvr>
                                      <p:tavLst>
                                        <p:tav tm="0">
                                          <p:val>
                                            <p:fltVal val="0"/>
                                          </p:val>
                                        </p:tav>
                                        <p:tav tm="100000">
                                          <p:val>
                                            <p:strVal val="#ppt_w"/>
                                          </p:val>
                                        </p:tav>
                                      </p:tavLst>
                                    </p:anim>
                                    <p:anim calcmode="lin" valueType="num">
                                      <p:cBhvr>
                                        <p:cTn id="34" dur="500" fill="hold"/>
                                        <p:tgtEl>
                                          <p:spTgt spid="62"/>
                                        </p:tgtEl>
                                        <p:attrNameLst>
                                          <p:attrName>ppt_h</p:attrName>
                                        </p:attrNameLst>
                                      </p:cBhvr>
                                      <p:tavLst>
                                        <p:tav tm="0">
                                          <p:val>
                                            <p:fltVal val="0"/>
                                          </p:val>
                                        </p:tav>
                                        <p:tav tm="100000">
                                          <p:val>
                                            <p:strVal val="#ppt_h"/>
                                          </p:val>
                                        </p:tav>
                                      </p:tavLst>
                                    </p:anim>
                                  </p:childTnLst>
                                </p:cTn>
                              </p:par>
                              <p:par>
                                <p:cTn id="35" presetID="23" presetClass="entr" presetSubtype="16" fill="hold" nodeType="withEffect">
                                  <p:stCondLst>
                                    <p:cond delay="0"/>
                                  </p:stCondLst>
                                  <p:childTnLst>
                                    <p:set>
                                      <p:cBhvr>
                                        <p:cTn id="36" dur="1" fill="hold">
                                          <p:stCondLst>
                                            <p:cond delay="0"/>
                                          </p:stCondLst>
                                        </p:cTn>
                                        <p:tgtEl>
                                          <p:spTgt spid="65"/>
                                        </p:tgtEl>
                                        <p:attrNameLst>
                                          <p:attrName>style.visibility</p:attrName>
                                        </p:attrNameLst>
                                      </p:cBhvr>
                                      <p:to>
                                        <p:strVal val="visible"/>
                                      </p:to>
                                    </p:set>
                                    <p:anim calcmode="lin" valueType="num">
                                      <p:cBhvr>
                                        <p:cTn id="37" dur="500" fill="hold"/>
                                        <p:tgtEl>
                                          <p:spTgt spid="65"/>
                                        </p:tgtEl>
                                        <p:attrNameLst>
                                          <p:attrName>ppt_w</p:attrName>
                                        </p:attrNameLst>
                                      </p:cBhvr>
                                      <p:tavLst>
                                        <p:tav tm="0">
                                          <p:val>
                                            <p:fltVal val="0"/>
                                          </p:val>
                                        </p:tav>
                                        <p:tav tm="100000">
                                          <p:val>
                                            <p:strVal val="#ppt_w"/>
                                          </p:val>
                                        </p:tav>
                                      </p:tavLst>
                                    </p:anim>
                                    <p:anim calcmode="lin" valueType="num">
                                      <p:cBhvr>
                                        <p:cTn id="38" dur="500" fill="hold"/>
                                        <p:tgtEl>
                                          <p:spTgt spid="65"/>
                                        </p:tgtEl>
                                        <p:attrNameLst>
                                          <p:attrName>ppt_h</p:attrName>
                                        </p:attrNameLst>
                                      </p:cBhvr>
                                      <p:tavLst>
                                        <p:tav tm="0">
                                          <p:val>
                                            <p:fltVal val="0"/>
                                          </p:val>
                                        </p:tav>
                                        <p:tav tm="100000">
                                          <p:val>
                                            <p:strVal val="#ppt_h"/>
                                          </p:val>
                                        </p:tav>
                                      </p:tavLst>
                                    </p:anim>
                                  </p:childTnLst>
                                </p:cTn>
                              </p:par>
                              <p:par>
                                <p:cTn id="39" presetID="23" presetClass="entr" presetSubtype="16" fill="hold" nodeType="withEffect">
                                  <p:stCondLst>
                                    <p:cond delay="0"/>
                                  </p:stCondLst>
                                  <p:childTnLst>
                                    <p:set>
                                      <p:cBhvr>
                                        <p:cTn id="40" dur="1" fill="hold">
                                          <p:stCondLst>
                                            <p:cond delay="0"/>
                                          </p:stCondLst>
                                        </p:cTn>
                                        <p:tgtEl>
                                          <p:spTgt spid="68"/>
                                        </p:tgtEl>
                                        <p:attrNameLst>
                                          <p:attrName>style.visibility</p:attrName>
                                        </p:attrNameLst>
                                      </p:cBhvr>
                                      <p:to>
                                        <p:strVal val="visible"/>
                                      </p:to>
                                    </p:set>
                                    <p:anim calcmode="lin" valueType="num">
                                      <p:cBhvr>
                                        <p:cTn id="41" dur="500" fill="hold"/>
                                        <p:tgtEl>
                                          <p:spTgt spid="68"/>
                                        </p:tgtEl>
                                        <p:attrNameLst>
                                          <p:attrName>ppt_w</p:attrName>
                                        </p:attrNameLst>
                                      </p:cBhvr>
                                      <p:tavLst>
                                        <p:tav tm="0">
                                          <p:val>
                                            <p:fltVal val="0"/>
                                          </p:val>
                                        </p:tav>
                                        <p:tav tm="100000">
                                          <p:val>
                                            <p:strVal val="#ppt_w"/>
                                          </p:val>
                                        </p:tav>
                                      </p:tavLst>
                                    </p:anim>
                                    <p:anim calcmode="lin" valueType="num">
                                      <p:cBhvr>
                                        <p:cTn id="42" dur="500" fill="hold"/>
                                        <p:tgtEl>
                                          <p:spTgt spid="68"/>
                                        </p:tgtEl>
                                        <p:attrNameLst>
                                          <p:attrName>ppt_h</p:attrName>
                                        </p:attrNameLst>
                                      </p:cBhvr>
                                      <p:tavLst>
                                        <p:tav tm="0">
                                          <p:val>
                                            <p:fltVal val="0"/>
                                          </p:val>
                                        </p:tav>
                                        <p:tav tm="100000">
                                          <p:val>
                                            <p:strVal val="#ppt_h"/>
                                          </p:val>
                                        </p:tav>
                                      </p:tavLst>
                                    </p:anim>
                                  </p:childTnLst>
                                </p:cTn>
                              </p:par>
                            </p:childTnLst>
                          </p:cTn>
                        </p:par>
                        <p:par>
                          <p:cTn id="43" fill="hold">
                            <p:stCondLst>
                              <p:cond delay="500"/>
                            </p:stCondLst>
                            <p:childTnLst>
                              <p:par>
                                <p:cTn id="44" presetID="23" presetClass="entr" presetSubtype="16" fill="hold" grpId="0" nodeType="afterEffect">
                                  <p:stCondLst>
                                    <p:cond delay="0"/>
                                  </p:stCondLst>
                                  <p:childTnLst>
                                    <p:set>
                                      <p:cBhvr>
                                        <p:cTn id="45" dur="1" fill="hold">
                                          <p:stCondLst>
                                            <p:cond delay="0"/>
                                          </p:stCondLst>
                                        </p:cTn>
                                        <p:tgtEl>
                                          <p:spTgt spid="78"/>
                                        </p:tgtEl>
                                        <p:attrNameLst>
                                          <p:attrName>style.visibility</p:attrName>
                                        </p:attrNameLst>
                                      </p:cBhvr>
                                      <p:to>
                                        <p:strVal val="visible"/>
                                      </p:to>
                                    </p:set>
                                    <p:anim calcmode="lin" valueType="num">
                                      <p:cBhvr>
                                        <p:cTn id="46" dur="500" fill="hold"/>
                                        <p:tgtEl>
                                          <p:spTgt spid="78"/>
                                        </p:tgtEl>
                                        <p:attrNameLst>
                                          <p:attrName>ppt_w</p:attrName>
                                        </p:attrNameLst>
                                      </p:cBhvr>
                                      <p:tavLst>
                                        <p:tav tm="0">
                                          <p:val>
                                            <p:fltVal val="0"/>
                                          </p:val>
                                        </p:tav>
                                        <p:tav tm="100000">
                                          <p:val>
                                            <p:strVal val="#ppt_w"/>
                                          </p:val>
                                        </p:tav>
                                      </p:tavLst>
                                    </p:anim>
                                    <p:anim calcmode="lin" valueType="num">
                                      <p:cBhvr>
                                        <p:cTn id="47" dur="500" fill="hold"/>
                                        <p:tgtEl>
                                          <p:spTgt spid="78"/>
                                        </p:tgtEl>
                                        <p:attrNameLst>
                                          <p:attrName>ppt_h</p:attrName>
                                        </p:attrNameLst>
                                      </p:cBhvr>
                                      <p:tavLst>
                                        <p:tav tm="0">
                                          <p:val>
                                            <p:fltVal val="0"/>
                                          </p:val>
                                        </p:tav>
                                        <p:tav tm="100000">
                                          <p:val>
                                            <p:strVal val="#ppt_h"/>
                                          </p:val>
                                        </p:tav>
                                      </p:tavLst>
                                    </p:anim>
                                  </p:childTnLst>
                                </p:cTn>
                              </p:par>
                              <p:par>
                                <p:cTn id="48" presetID="23" presetClass="entr" presetSubtype="16" fill="hold" grpId="0" nodeType="withEffect">
                                  <p:stCondLst>
                                    <p:cond delay="0"/>
                                  </p:stCondLst>
                                  <p:childTnLst>
                                    <p:set>
                                      <p:cBhvr>
                                        <p:cTn id="49" dur="1" fill="hold">
                                          <p:stCondLst>
                                            <p:cond delay="0"/>
                                          </p:stCondLst>
                                        </p:cTn>
                                        <p:tgtEl>
                                          <p:spTgt spid="87"/>
                                        </p:tgtEl>
                                        <p:attrNameLst>
                                          <p:attrName>style.visibility</p:attrName>
                                        </p:attrNameLst>
                                      </p:cBhvr>
                                      <p:to>
                                        <p:strVal val="visible"/>
                                      </p:to>
                                    </p:set>
                                    <p:anim calcmode="lin" valueType="num">
                                      <p:cBhvr>
                                        <p:cTn id="50" dur="500" fill="hold"/>
                                        <p:tgtEl>
                                          <p:spTgt spid="87"/>
                                        </p:tgtEl>
                                        <p:attrNameLst>
                                          <p:attrName>ppt_w</p:attrName>
                                        </p:attrNameLst>
                                      </p:cBhvr>
                                      <p:tavLst>
                                        <p:tav tm="0">
                                          <p:val>
                                            <p:fltVal val="0"/>
                                          </p:val>
                                        </p:tav>
                                        <p:tav tm="100000">
                                          <p:val>
                                            <p:strVal val="#ppt_w"/>
                                          </p:val>
                                        </p:tav>
                                      </p:tavLst>
                                    </p:anim>
                                    <p:anim calcmode="lin" valueType="num">
                                      <p:cBhvr>
                                        <p:cTn id="51" dur="500" fill="hold"/>
                                        <p:tgtEl>
                                          <p:spTgt spid="87"/>
                                        </p:tgtEl>
                                        <p:attrNameLst>
                                          <p:attrName>ppt_h</p:attrName>
                                        </p:attrNameLst>
                                      </p:cBhvr>
                                      <p:tavLst>
                                        <p:tav tm="0">
                                          <p:val>
                                            <p:fltVal val="0"/>
                                          </p:val>
                                        </p:tav>
                                        <p:tav tm="100000">
                                          <p:val>
                                            <p:strVal val="#ppt_h"/>
                                          </p:val>
                                        </p:tav>
                                      </p:tavLst>
                                    </p:anim>
                                  </p:childTnLst>
                                </p:cTn>
                              </p:par>
                              <p:par>
                                <p:cTn id="52" presetID="23" presetClass="entr" presetSubtype="16" fill="hold" grpId="0" nodeType="withEffect">
                                  <p:stCondLst>
                                    <p:cond delay="0"/>
                                  </p:stCondLst>
                                  <p:childTnLst>
                                    <p:set>
                                      <p:cBhvr>
                                        <p:cTn id="53" dur="1" fill="hold">
                                          <p:stCondLst>
                                            <p:cond delay="0"/>
                                          </p:stCondLst>
                                        </p:cTn>
                                        <p:tgtEl>
                                          <p:spTgt spid="79"/>
                                        </p:tgtEl>
                                        <p:attrNameLst>
                                          <p:attrName>style.visibility</p:attrName>
                                        </p:attrNameLst>
                                      </p:cBhvr>
                                      <p:to>
                                        <p:strVal val="visible"/>
                                      </p:to>
                                    </p:set>
                                    <p:anim calcmode="lin" valueType="num">
                                      <p:cBhvr>
                                        <p:cTn id="54" dur="500" fill="hold"/>
                                        <p:tgtEl>
                                          <p:spTgt spid="79"/>
                                        </p:tgtEl>
                                        <p:attrNameLst>
                                          <p:attrName>ppt_w</p:attrName>
                                        </p:attrNameLst>
                                      </p:cBhvr>
                                      <p:tavLst>
                                        <p:tav tm="0">
                                          <p:val>
                                            <p:fltVal val="0"/>
                                          </p:val>
                                        </p:tav>
                                        <p:tav tm="100000">
                                          <p:val>
                                            <p:strVal val="#ppt_w"/>
                                          </p:val>
                                        </p:tav>
                                      </p:tavLst>
                                    </p:anim>
                                    <p:anim calcmode="lin" valueType="num">
                                      <p:cBhvr>
                                        <p:cTn id="55" dur="500" fill="hold"/>
                                        <p:tgtEl>
                                          <p:spTgt spid="79"/>
                                        </p:tgtEl>
                                        <p:attrNameLst>
                                          <p:attrName>ppt_h</p:attrName>
                                        </p:attrNameLst>
                                      </p:cBhvr>
                                      <p:tavLst>
                                        <p:tav tm="0">
                                          <p:val>
                                            <p:fltVal val="0"/>
                                          </p:val>
                                        </p:tav>
                                        <p:tav tm="100000">
                                          <p:val>
                                            <p:strVal val="#ppt_h"/>
                                          </p:val>
                                        </p:tav>
                                      </p:tavLst>
                                    </p:anim>
                                  </p:childTnLst>
                                </p:cTn>
                              </p:par>
                              <p:par>
                                <p:cTn id="56" presetID="23" presetClass="entr" presetSubtype="16" fill="hold" grpId="0" nodeType="withEffect">
                                  <p:stCondLst>
                                    <p:cond delay="0"/>
                                  </p:stCondLst>
                                  <p:childTnLst>
                                    <p:set>
                                      <p:cBhvr>
                                        <p:cTn id="57" dur="1" fill="hold">
                                          <p:stCondLst>
                                            <p:cond delay="0"/>
                                          </p:stCondLst>
                                        </p:cTn>
                                        <p:tgtEl>
                                          <p:spTgt spid="88"/>
                                        </p:tgtEl>
                                        <p:attrNameLst>
                                          <p:attrName>style.visibility</p:attrName>
                                        </p:attrNameLst>
                                      </p:cBhvr>
                                      <p:to>
                                        <p:strVal val="visible"/>
                                      </p:to>
                                    </p:set>
                                    <p:anim calcmode="lin" valueType="num">
                                      <p:cBhvr>
                                        <p:cTn id="58" dur="500" fill="hold"/>
                                        <p:tgtEl>
                                          <p:spTgt spid="88"/>
                                        </p:tgtEl>
                                        <p:attrNameLst>
                                          <p:attrName>ppt_w</p:attrName>
                                        </p:attrNameLst>
                                      </p:cBhvr>
                                      <p:tavLst>
                                        <p:tav tm="0">
                                          <p:val>
                                            <p:fltVal val="0"/>
                                          </p:val>
                                        </p:tav>
                                        <p:tav tm="100000">
                                          <p:val>
                                            <p:strVal val="#ppt_w"/>
                                          </p:val>
                                        </p:tav>
                                      </p:tavLst>
                                    </p:anim>
                                    <p:anim calcmode="lin" valueType="num">
                                      <p:cBhvr>
                                        <p:cTn id="59" dur="500" fill="hold"/>
                                        <p:tgtEl>
                                          <p:spTgt spid="88"/>
                                        </p:tgtEl>
                                        <p:attrNameLst>
                                          <p:attrName>ppt_h</p:attrName>
                                        </p:attrNameLst>
                                      </p:cBhvr>
                                      <p:tavLst>
                                        <p:tav tm="0">
                                          <p:val>
                                            <p:fltVal val="0"/>
                                          </p:val>
                                        </p:tav>
                                        <p:tav tm="100000">
                                          <p:val>
                                            <p:strVal val="#ppt_h"/>
                                          </p:val>
                                        </p:tav>
                                      </p:tavLst>
                                    </p:anim>
                                  </p:childTnLst>
                                </p:cTn>
                              </p:par>
                            </p:childTnLst>
                          </p:cTn>
                        </p:par>
                      </p:childTnLst>
                    </p:cTn>
                  </p:par>
                  <p:par>
                    <p:cTn id="60" fill="hold">
                      <p:stCondLst>
                        <p:cond delay="indefinite"/>
                      </p:stCondLst>
                      <p:childTnLst>
                        <p:par>
                          <p:cTn id="61" fill="hold">
                            <p:stCondLst>
                              <p:cond delay="0"/>
                            </p:stCondLst>
                            <p:childTnLst>
                              <p:par>
                                <p:cTn id="62" presetID="23" presetClass="entr" presetSubtype="16" fill="hold" nodeType="clickEffect">
                                  <p:stCondLst>
                                    <p:cond delay="0"/>
                                  </p:stCondLst>
                                  <p:childTnLst>
                                    <p:set>
                                      <p:cBhvr>
                                        <p:cTn id="63" dur="1" fill="hold">
                                          <p:stCondLst>
                                            <p:cond delay="0"/>
                                          </p:stCondLst>
                                        </p:cTn>
                                        <p:tgtEl>
                                          <p:spTgt spid="114"/>
                                        </p:tgtEl>
                                        <p:attrNameLst>
                                          <p:attrName>style.visibility</p:attrName>
                                        </p:attrNameLst>
                                      </p:cBhvr>
                                      <p:to>
                                        <p:strVal val="visible"/>
                                      </p:to>
                                    </p:set>
                                    <p:anim calcmode="lin" valueType="num">
                                      <p:cBhvr>
                                        <p:cTn id="64" dur="500" fill="hold"/>
                                        <p:tgtEl>
                                          <p:spTgt spid="114"/>
                                        </p:tgtEl>
                                        <p:attrNameLst>
                                          <p:attrName>ppt_w</p:attrName>
                                        </p:attrNameLst>
                                      </p:cBhvr>
                                      <p:tavLst>
                                        <p:tav tm="0">
                                          <p:val>
                                            <p:fltVal val="0"/>
                                          </p:val>
                                        </p:tav>
                                        <p:tav tm="100000">
                                          <p:val>
                                            <p:strVal val="#ppt_w"/>
                                          </p:val>
                                        </p:tav>
                                      </p:tavLst>
                                    </p:anim>
                                    <p:anim calcmode="lin" valueType="num">
                                      <p:cBhvr>
                                        <p:cTn id="65" dur="500" fill="hold"/>
                                        <p:tgtEl>
                                          <p:spTgt spid="114"/>
                                        </p:tgtEl>
                                        <p:attrNameLst>
                                          <p:attrName>ppt_h</p:attrName>
                                        </p:attrNameLst>
                                      </p:cBhvr>
                                      <p:tavLst>
                                        <p:tav tm="0">
                                          <p:val>
                                            <p:fltVal val="0"/>
                                          </p:val>
                                        </p:tav>
                                        <p:tav tm="100000">
                                          <p:val>
                                            <p:strVal val="#ppt_h"/>
                                          </p:val>
                                        </p:tav>
                                      </p:tavLst>
                                    </p:anim>
                                  </p:childTnLst>
                                </p:cTn>
                              </p:par>
                              <p:par>
                                <p:cTn id="66" presetID="23" presetClass="entr" presetSubtype="16" fill="hold" grpId="0" nodeType="withEffect">
                                  <p:stCondLst>
                                    <p:cond delay="0"/>
                                  </p:stCondLst>
                                  <p:childTnLst>
                                    <p:set>
                                      <p:cBhvr>
                                        <p:cTn id="67" dur="1" fill="hold">
                                          <p:stCondLst>
                                            <p:cond delay="0"/>
                                          </p:stCondLst>
                                        </p:cTn>
                                        <p:tgtEl>
                                          <p:spTgt spid="115"/>
                                        </p:tgtEl>
                                        <p:attrNameLst>
                                          <p:attrName>style.visibility</p:attrName>
                                        </p:attrNameLst>
                                      </p:cBhvr>
                                      <p:to>
                                        <p:strVal val="visible"/>
                                      </p:to>
                                    </p:set>
                                    <p:anim calcmode="lin" valueType="num">
                                      <p:cBhvr>
                                        <p:cTn id="68" dur="500" fill="hold"/>
                                        <p:tgtEl>
                                          <p:spTgt spid="115"/>
                                        </p:tgtEl>
                                        <p:attrNameLst>
                                          <p:attrName>ppt_w</p:attrName>
                                        </p:attrNameLst>
                                      </p:cBhvr>
                                      <p:tavLst>
                                        <p:tav tm="0">
                                          <p:val>
                                            <p:fltVal val="0"/>
                                          </p:val>
                                        </p:tav>
                                        <p:tav tm="100000">
                                          <p:val>
                                            <p:strVal val="#ppt_w"/>
                                          </p:val>
                                        </p:tav>
                                      </p:tavLst>
                                    </p:anim>
                                    <p:anim calcmode="lin" valueType="num">
                                      <p:cBhvr>
                                        <p:cTn id="69" dur="500" fill="hold"/>
                                        <p:tgtEl>
                                          <p:spTgt spid="115"/>
                                        </p:tgtEl>
                                        <p:attrNameLst>
                                          <p:attrName>ppt_h</p:attrName>
                                        </p:attrNameLst>
                                      </p:cBhvr>
                                      <p:tavLst>
                                        <p:tav tm="0">
                                          <p:val>
                                            <p:fltVal val="0"/>
                                          </p:val>
                                        </p:tav>
                                        <p:tav tm="100000">
                                          <p:val>
                                            <p:strVal val="#ppt_h"/>
                                          </p:val>
                                        </p:tav>
                                      </p:tavLst>
                                    </p:anim>
                                  </p:childTnLst>
                                </p:cTn>
                              </p:par>
                            </p:childTnLst>
                          </p:cTn>
                        </p:par>
                      </p:childTnLst>
                    </p:cTn>
                  </p:par>
                  <p:par>
                    <p:cTn id="70" fill="hold">
                      <p:stCondLst>
                        <p:cond delay="indefinite"/>
                      </p:stCondLst>
                      <p:childTnLst>
                        <p:par>
                          <p:cTn id="71" fill="hold">
                            <p:stCondLst>
                              <p:cond delay="0"/>
                            </p:stCondLst>
                            <p:childTnLst>
                              <p:par>
                                <p:cTn id="72" presetID="23" presetClass="entr" presetSubtype="16" fill="hold" grpId="0" nodeType="clickEffect">
                                  <p:stCondLst>
                                    <p:cond delay="0"/>
                                  </p:stCondLst>
                                  <p:childTnLst>
                                    <p:set>
                                      <p:cBhvr>
                                        <p:cTn id="73" dur="1" fill="hold">
                                          <p:stCondLst>
                                            <p:cond delay="0"/>
                                          </p:stCondLst>
                                        </p:cTn>
                                        <p:tgtEl>
                                          <p:spTgt spid="170"/>
                                        </p:tgtEl>
                                        <p:attrNameLst>
                                          <p:attrName>style.visibility</p:attrName>
                                        </p:attrNameLst>
                                      </p:cBhvr>
                                      <p:to>
                                        <p:strVal val="visible"/>
                                      </p:to>
                                    </p:set>
                                    <p:anim calcmode="lin" valueType="num">
                                      <p:cBhvr>
                                        <p:cTn id="74" dur="500" fill="hold"/>
                                        <p:tgtEl>
                                          <p:spTgt spid="170"/>
                                        </p:tgtEl>
                                        <p:attrNameLst>
                                          <p:attrName>ppt_w</p:attrName>
                                        </p:attrNameLst>
                                      </p:cBhvr>
                                      <p:tavLst>
                                        <p:tav tm="0">
                                          <p:val>
                                            <p:fltVal val="0"/>
                                          </p:val>
                                        </p:tav>
                                        <p:tav tm="100000">
                                          <p:val>
                                            <p:strVal val="#ppt_w"/>
                                          </p:val>
                                        </p:tav>
                                      </p:tavLst>
                                    </p:anim>
                                    <p:anim calcmode="lin" valueType="num">
                                      <p:cBhvr>
                                        <p:cTn id="75" dur="500" fill="hold"/>
                                        <p:tgtEl>
                                          <p:spTgt spid="170"/>
                                        </p:tgtEl>
                                        <p:attrNameLst>
                                          <p:attrName>ppt_h</p:attrName>
                                        </p:attrNameLst>
                                      </p:cBhvr>
                                      <p:tavLst>
                                        <p:tav tm="0">
                                          <p:val>
                                            <p:fltVal val="0"/>
                                          </p:val>
                                        </p:tav>
                                        <p:tav tm="100000">
                                          <p:val>
                                            <p:strVal val="#ppt_h"/>
                                          </p:val>
                                        </p:tav>
                                      </p:tavLst>
                                    </p:anim>
                                  </p:childTnLst>
                                </p:cTn>
                              </p:par>
                              <p:par>
                                <p:cTn id="76" presetID="23" presetClass="entr" presetSubtype="16" fill="hold" grpId="0" nodeType="withEffect">
                                  <p:stCondLst>
                                    <p:cond delay="0"/>
                                  </p:stCondLst>
                                  <p:childTnLst>
                                    <p:set>
                                      <p:cBhvr>
                                        <p:cTn id="77" dur="1" fill="hold">
                                          <p:stCondLst>
                                            <p:cond delay="0"/>
                                          </p:stCondLst>
                                        </p:cTn>
                                        <p:tgtEl>
                                          <p:spTgt spid="107"/>
                                        </p:tgtEl>
                                        <p:attrNameLst>
                                          <p:attrName>style.visibility</p:attrName>
                                        </p:attrNameLst>
                                      </p:cBhvr>
                                      <p:to>
                                        <p:strVal val="visible"/>
                                      </p:to>
                                    </p:set>
                                    <p:anim calcmode="lin" valueType="num">
                                      <p:cBhvr>
                                        <p:cTn id="78" dur="500" fill="hold"/>
                                        <p:tgtEl>
                                          <p:spTgt spid="107"/>
                                        </p:tgtEl>
                                        <p:attrNameLst>
                                          <p:attrName>ppt_w</p:attrName>
                                        </p:attrNameLst>
                                      </p:cBhvr>
                                      <p:tavLst>
                                        <p:tav tm="0">
                                          <p:val>
                                            <p:fltVal val="0"/>
                                          </p:val>
                                        </p:tav>
                                        <p:tav tm="100000">
                                          <p:val>
                                            <p:strVal val="#ppt_w"/>
                                          </p:val>
                                        </p:tav>
                                      </p:tavLst>
                                    </p:anim>
                                    <p:anim calcmode="lin" valueType="num">
                                      <p:cBhvr>
                                        <p:cTn id="79" dur="500" fill="hold"/>
                                        <p:tgtEl>
                                          <p:spTgt spid="107"/>
                                        </p:tgtEl>
                                        <p:attrNameLst>
                                          <p:attrName>ppt_h</p:attrName>
                                        </p:attrNameLst>
                                      </p:cBhvr>
                                      <p:tavLst>
                                        <p:tav tm="0">
                                          <p:val>
                                            <p:fltVal val="0"/>
                                          </p:val>
                                        </p:tav>
                                        <p:tav tm="100000">
                                          <p:val>
                                            <p:strVal val="#ppt_h"/>
                                          </p:val>
                                        </p:tav>
                                      </p:tavLst>
                                    </p:anim>
                                  </p:childTnLst>
                                </p:cTn>
                              </p:par>
                              <p:par>
                                <p:cTn id="80" presetID="23" presetClass="entr" presetSubtype="16" fill="hold" grpId="0" nodeType="withEffect">
                                  <p:stCondLst>
                                    <p:cond delay="0"/>
                                  </p:stCondLst>
                                  <p:childTnLst>
                                    <p:set>
                                      <p:cBhvr>
                                        <p:cTn id="81" dur="1" fill="hold">
                                          <p:stCondLst>
                                            <p:cond delay="0"/>
                                          </p:stCondLst>
                                        </p:cTn>
                                        <p:tgtEl>
                                          <p:spTgt spid="106"/>
                                        </p:tgtEl>
                                        <p:attrNameLst>
                                          <p:attrName>style.visibility</p:attrName>
                                        </p:attrNameLst>
                                      </p:cBhvr>
                                      <p:to>
                                        <p:strVal val="visible"/>
                                      </p:to>
                                    </p:set>
                                    <p:anim calcmode="lin" valueType="num">
                                      <p:cBhvr>
                                        <p:cTn id="82" dur="500" fill="hold"/>
                                        <p:tgtEl>
                                          <p:spTgt spid="106"/>
                                        </p:tgtEl>
                                        <p:attrNameLst>
                                          <p:attrName>ppt_w</p:attrName>
                                        </p:attrNameLst>
                                      </p:cBhvr>
                                      <p:tavLst>
                                        <p:tav tm="0">
                                          <p:val>
                                            <p:fltVal val="0"/>
                                          </p:val>
                                        </p:tav>
                                        <p:tav tm="100000">
                                          <p:val>
                                            <p:strVal val="#ppt_w"/>
                                          </p:val>
                                        </p:tav>
                                      </p:tavLst>
                                    </p:anim>
                                    <p:anim calcmode="lin" valueType="num">
                                      <p:cBhvr>
                                        <p:cTn id="83" dur="500" fill="hold"/>
                                        <p:tgtEl>
                                          <p:spTgt spid="106"/>
                                        </p:tgtEl>
                                        <p:attrNameLst>
                                          <p:attrName>ppt_h</p:attrName>
                                        </p:attrNameLst>
                                      </p:cBhvr>
                                      <p:tavLst>
                                        <p:tav tm="0">
                                          <p:val>
                                            <p:fltVal val="0"/>
                                          </p:val>
                                        </p:tav>
                                        <p:tav tm="100000">
                                          <p:val>
                                            <p:strVal val="#ppt_h"/>
                                          </p:val>
                                        </p:tav>
                                      </p:tavLst>
                                    </p:anim>
                                  </p:childTnLst>
                                </p:cTn>
                              </p:par>
                              <p:par>
                                <p:cTn id="84" presetID="23" presetClass="entr" presetSubtype="16" fill="hold" grpId="0" nodeType="withEffect">
                                  <p:stCondLst>
                                    <p:cond delay="0"/>
                                  </p:stCondLst>
                                  <p:childTnLst>
                                    <p:set>
                                      <p:cBhvr>
                                        <p:cTn id="85" dur="1" fill="hold">
                                          <p:stCondLst>
                                            <p:cond delay="0"/>
                                          </p:stCondLst>
                                        </p:cTn>
                                        <p:tgtEl>
                                          <p:spTgt spid="105"/>
                                        </p:tgtEl>
                                        <p:attrNameLst>
                                          <p:attrName>style.visibility</p:attrName>
                                        </p:attrNameLst>
                                      </p:cBhvr>
                                      <p:to>
                                        <p:strVal val="visible"/>
                                      </p:to>
                                    </p:set>
                                    <p:anim calcmode="lin" valueType="num">
                                      <p:cBhvr>
                                        <p:cTn id="86" dur="500" fill="hold"/>
                                        <p:tgtEl>
                                          <p:spTgt spid="105"/>
                                        </p:tgtEl>
                                        <p:attrNameLst>
                                          <p:attrName>ppt_w</p:attrName>
                                        </p:attrNameLst>
                                      </p:cBhvr>
                                      <p:tavLst>
                                        <p:tav tm="0">
                                          <p:val>
                                            <p:fltVal val="0"/>
                                          </p:val>
                                        </p:tav>
                                        <p:tav tm="100000">
                                          <p:val>
                                            <p:strVal val="#ppt_w"/>
                                          </p:val>
                                        </p:tav>
                                      </p:tavLst>
                                    </p:anim>
                                    <p:anim calcmode="lin" valueType="num">
                                      <p:cBhvr>
                                        <p:cTn id="87" dur="500" fill="hold"/>
                                        <p:tgtEl>
                                          <p:spTgt spid="105"/>
                                        </p:tgtEl>
                                        <p:attrNameLst>
                                          <p:attrName>ppt_h</p:attrName>
                                        </p:attrNameLst>
                                      </p:cBhvr>
                                      <p:tavLst>
                                        <p:tav tm="0">
                                          <p:val>
                                            <p:fltVal val="0"/>
                                          </p:val>
                                        </p:tav>
                                        <p:tav tm="100000">
                                          <p:val>
                                            <p:strVal val="#ppt_h"/>
                                          </p:val>
                                        </p:tav>
                                      </p:tavLst>
                                    </p:anim>
                                  </p:childTnLst>
                                </p:cTn>
                              </p:par>
                              <p:par>
                                <p:cTn id="88" presetID="23" presetClass="entr" presetSubtype="16" fill="hold" grpId="0" nodeType="withEffect">
                                  <p:stCondLst>
                                    <p:cond delay="0"/>
                                  </p:stCondLst>
                                  <p:childTnLst>
                                    <p:set>
                                      <p:cBhvr>
                                        <p:cTn id="89" dur="1" fill="hold">
                                          <p:stCondLst>
                                            <p:cond delay="0"/>
                                          </p:stCondLst>
                                        </p:cTn>
                                        <p:tgtEl>
                                          <p:spTgt spid="109"/>
                                        </p:tgtEl>
                                        <p:attrNameLst>
                                          <p:attrName>style.visibility</p:attrName>
                                        </p:attrNameLst>
                                      </p:cBhvr>
                                      <p:to>
                                        <p:strVal val="visible"/>
                                      </p:to>
                                    </p:set>
                                    <p:anim calcmode="lin" valueType="num">
                                      <p:cBhvr>
                                        <p:cTn id="90" dur="500" fill="hold"/>
                                        <p:tgtEl>
                                          <p:spTgt spid="109"/>
                                        </p:tgtEl>
                                        <p:attrNameLst>
                                          <p:attrName>ppt_w</p:attrName>
                                        </p:attrNameLst>
                                      </p:cBhvr>
                                      <p:tavLst>
                                        <p:tav tm="0">
                                          <p:val>
                                            <p:fltVal val="0"/>
                                          </p:val>
                                        </p:tav>
                                        <p:tav tm="100000">
                                          <p:val>
                                            <p:strVal val="#ppt_w"/>
                                          </p:val>
                                        </p:tav>
                                      </p:tavLst>
                                    </p:anim>
                                    <p:anim calcmode="lin" valueType="num">
                                      <p:cBhvr>
                                        <p:cTn id="91" dur="500" fill="hold"/>
                                        <p:tgtEl>
                                          <p:spTgt spid="109"/>
                                        </p:tgtEl>
                                        <p:attrNameLst>
                                          <p:attrName>ppt_h</p:attrName>
                                        </p:attrNameLst>
                                      </p:cBhvr>
                                      <p:tavLst>
                                        <p:tav tm="0">
                                          <p:val>
                                            <p:fltVal val="0"/>
                                          </p:val>
                                        </p:tav>
                                        <p:tav tm="100000">
                                          <p:val>
                                            <p:strVal val="#ppt_h"/>
                                          </p:val>
                                        </p:tav>
                                      </p:tavLst>
                                    </p:anim>
                                  </p:childTnLst>
                                </p:cTn>
                              </p:par>
                              <p:par>
                                <p:cTn id="92" presetID="23" presetClass="entr" presetSubtype="16" fill="hold" grpId="0" nodeType="withEffect">
                                  <p:stCondLst>
                                    <p:cond delay="0"/>
                                  </p:stCondLst>
                                  <p:childTnLst>
                                    <p:set>
                                      <p:cBhvr>
                                        <p:cTn id="93" dur="1" fill="hold">
                                          <p:stCondLst>
                                            <p:cond delay="0"/>
                                          </p:stCondLst>
                                        </p:cTn>
                                        <p:tgtEl>
                                          <p:spTgt spid="111"/>
                                        </p:tgtEl>
                                        <p:attrNameLst>
                                          <p:attrName>style.visibility</p:attrName>
                                        </p:attrNameLst>
                                      </p:cBhvr>
                                      <p:to>
                                        <p:strVal val="visible"/>
                                      </p:to>
                                    </p:set>
                                    <p:anim calcmode="lin" valueType="num">
                                      <p:cBhvr>
                                        <p:cTn id="94" dur="500" fill="hold"/>
                                        <p:tgtEl>
                                          <p:spTgt spid="111"/>
                                        </p:tgtEl>
                                        <p:attrNameLst>
                                          <p:attrName>ppt_w</p:attrName>
                                        </p:attrNameLst>
                                      </p:cBhvr>
                                      <p:tavLst>
                                        <p:tav tm="0">
                                          <p:val>
                                            <p:fltVal val="0"/>
                                          </p:val>
                                        </p:tav>
                                        <p:tav tm="100000">
                                          <p:val>
                                            <p:strVal val="#ppt_w"/>
                                          </p:val>
                                        </p:tav>
                                      </p:tavLst>
                                    </p:anim>
                                    <p:anim calcmode="lin" valueType="num">
                                      <p:cBhvr>
                                        <p:cTn id="95" dur="500" fill="hold"/>
                                        <p:tgtEl>
                                          <p:spTgt spid="111"/>
                                        </p:tgtEl>
                                        <p:attrNameLst>
                                          <p:attrName>ppt_h</p:attrName>
                                        </p:attrNameLst>
                                      </p:cBhvr>
                                      <p:tavLst>
                                        <p:tav tm="0">
                                          <p:val>
                                            <p:fltVal val="0"/>
                                          </p:val>
                                        </p:tav>
                                        <p:tav tm="100000">
                                          <p:val>
                                            <p:strVal val="#ppt_h"/>
                                          </p:val>
                                        </p:tav>
                                      </p:tavLst>
                                    </p:anim>
                                  </p:childTnLst>
                                </p:cTn>
                              </p:par>
                              <p:par>
                                <p:cTn id="96" presetID="23" presetClass="entr" presetSubtype="16" fill="hold" grpId="0" nodeType="withEffect">
                                  <p:stCondLst>
                                    <p:cond delay="0"/>
                                  </p:stCondLst>
                                  <p:childTnLst>
                                    <p:set>
                                      <p:cBhvr>
                                        <p:cTn id="97" dur="1" fill="hold">
                                          <p:stCondLst>
                                            <p:cond delay="0"/>
                                          </p:stCondLst>
                                        </p:cTn>
                                        <p:tgtEl>
                                          <p:spTgt spid="112"/>
                                        </p:tgtEl>
                                        <p:attrNameLst>
                                          <p:attrName>style.visibility</p:attrName>
                                        </p:attrNameLst>
                                      </p:cBhvr>
                                      <p:to>
                                        <p:strVal val="visible"/>
                                      </p:to>
                                    </p:set>
                                    <p:anim calcmode="lin" valueType="num">
                                      <p:cBhvr>
                                        <p:cTn id="98" dur="500" fill="hold"/>
                                        <p:tgtEl>
                                          <p:spTgt spid="112"/>
                                        </p:tgtEl>
                                        <p:attrNameLst>
                                          <p:attrName>ppt_w</p:attrName>
                                        </p:attrNameLst>
                                      </p:cBhvr>
                                      <p:tavLst>
                                        <p:tav tm="0">
                                          <p:val>
                                            <p:fltVal val="0"/>
                                          </p:val>
                                        </p:tav>
                                        <p:tav tm="100000">
                                          <p:val>
                                            <p:strVal val="#ppt_w"/>
                                          </p:val>
                                        </p:tav>
                                      </p:tavLst>
                                    </p:anim>
                                    <p:anim calcmode="lin" valueType="num">
                                      <p:cBhvr>
                                        <p:cTn id="99" dur="500" fill="hold"/>
                                        <p:tgtEl>
                                          <p:spTgt spid="112"/>
                                        </p:tgtEl>
                                        <p:attrNameLst>
                                          <p:attrName>ppt_h</p:attrName>
                                        </p:attrNameLst>
                                      </p:cBhvr>
                                      <p:tavLst>
                                        <p:tav tm="0">
                                          <p:val>
                                            <p:fltVal val="0"/>
                                          </p:val>
                                        </p:tav>
                                        <p:tav tm="100000">
                                          <p:val>
                                            <p:strVal val="#ppt_h"/>
                                          </p:val>
                                        </p:tav>
                                      </p:tavLst>
                                    </p:anim>
                                  </p:childTnLst>
                                </p:cTn>
                              </p:par>
                              <p:par>
                                <p:cTn id="100" presetID="23" presetClass="entr" presetSubtype="16" fill="hold" grpId="0" nodeType="withEffect">
                                  <p:stCondLst>
                                    <p:cond delay="0"/>
                                  </p:stCondLst>
                                  <p:childTnLst>
                                    <p:set>
                                      <p:cBhvr>
                                        <p:cTn id="101" dur="1" fill="hold">
                                          <p:stCondLst>
                                            <p:cond delay="0"/>
                                          </p:stCondLst>
                                        </p:cTn>
                                        <p:tgtEl>
                                          <p:spTgt spid="108"/>
                                        </p:tgtEl>
                                        <p:attrNameLst>
                                          <p:attrName>style.visibility</p:attrName>
                                        </p:attrNameLst>
                                      </p:cBhvr>
                                      <p:to>
                                        <p:strVal val="visible"/>
                                      </p:to>
                                    </p:set>
                                    <p:anim calcmode="lin" valueType="num">
                                      <p:cBhvr>
                                        <p:cTn id="102" dur="500" fill="hold"/>
                                        <p:tgtEl>
                                          <p:spTgt spid="108"/>
                                        </p:tgtEl>
                                        <p:attrNameLst>
                                          <p:attrName>ppt_w</p:attrName>
                                        </p:attrNameLst>
                                      </p:cBhvr>
                                      <p:tavLst>
                                        <p:tav tm="0">
                                          <p:val>
                                            <p:fltVal val="0"/>
                                          </p:val>
                                        </p:tav>
                                        <p:tav tm="100000">
                                          <p:val>
                                            <p:strVal val="#ppt_w"/>
                                          </p:val>
                                        </p:tav>
                                      </p:tavLst>
                                    </p:anim>
                                    <p:anim calcmode="lin" valueType="num">
                                      <p:cBhvr>
                                        <p:cTn id="103" dur="500" fill="hold"/>
                                        <p:tgtEl>
                                          <p:spTgt spid="108"/>
                                        </p:tgtEl>
                                        <p:attrNameLst>
                                          <p:attrName>ppt_h</p:attrName>
                                        </p:attrNameLst>
                                      </p:cBhvr>
                                      <p:tavLst>
                                        <p:tav tm="0">
                                          <p:val>
                                            <p:fltVal val="0"/>
                                          </p:val>
                                        </p:tav>
                                        <p:tav tm="100000">
                                          <p:val>
                                            <p:strVal val="#ppt_h"/>
                                          </p:val>
                                        </p:tav>
                                      </p:tavLst>
                                    </p:anim>
                                  </p:childTnLst>
                                </p:cTn>
                              </p:par>
                            </p:childTnLst>
                          </p:cTn>
                        </p:par>
                        <p:par>
                          <p:cTn id="104" fill="hold">
                            <p:stCondLst>
                              <p:cond delay="500"/>
                            </p:stCondLst>
                            <p:childTnLst>
                              <p:par>
                                <p:cTn id="105" presetID="23" presetClass="entr" presetSubtype="16" fill="hold" nodeType="afterEffect">
                                  <p:stCondLst>
                                    <p:cond delay="0"/>
                                  </p:stCondLst>
                                  <p:childTnLst>
                                    <p:set>
                                      <p:cBhvr>
                                        <p:cTn id="106" dur="1" fill="hold">
                                          <p:stCondLst>
                                            <p:cond delay="0"/>
                                          </p:stCondLst>
                                        </p:cTn>
                                        <p:tgtEl>
                                          <p:spTgt spid="94"/>
                                        </p:tgtEl>
                                        <p:attrNameLst>
                                          <p:attrName>style.visibility</p:attrName>
                                        </p:attrNameLst>
                                      </p:cBhvr>
                                      <p:to>
                                        <p:strVal val="visible"/>
                                      </p:to>
                                    </p:set>
                                    <p:anim calcmode="lin" valueType="num">
                                      <p:cBhvr>
                                        <p:cTn id="107" dur="500" fill="hold"/>
                                        <p:tgtEl>
                                          <p:spTgt spid="94"/>
                                        </p:tgtEl>
                                        <p:attrNameLst>
                                          <p:attrName>ppt_w</p:attrName>
                                        </p:attrNameLst>
                                      </p:cBhvr>
                                      <p:tavLst>
                                        <p:tav tm="0">
                                          <p:val>
                                            <p:fltVal val="0"/>
                                          </p:val>
                                        </p:tav>
                                        <p:tav tm="100000">
                                          <p:val>
                                            <p:strVal val="#ppt_w"/>
                                          </p:val>
                                        </p:tav>
                                      </p:tavLst>
                                    </p:anim>
                                    <p:anim calcmode="lin" valueType="num">
                                      <p:cBhvr>
                                        <p:cTn id="108" dur="500" fill="hold"/>
                                        <p:tgtEl>
                                          <p:spTgt spid="94"/>
                                        </p:tgtEl>
                                        <p:attrNameLst>
                                          <p:attrName>ppt_h</p:attrName>
                                        </p:attrNameLst>
                                      </p:cBhvr>
                                      <p:tavLst>
                                        <p:tav tm="0">
                                          <p:val>
                                            <p:fltVal val="0"/>
                                          </p:val>
                                        </p:tav>
                                        <p:tav tm="100000">
                                          <p:val>
                                            <p:strVal val="#ppt_h"/>
                                          </p:val>
                                        </p:tav>
                                      </p:tavLst>
                                    </p:anim>
                                  </p:childTnLst>
                                </p:cTn>
                              </p:par>
                              <p:par>
                                <p:cTn id="109" presetID="23" presetClass="entr" presetSubtype="16" fill="hold" nodeType="withEffect">
                                  <p:stCondLst>
                                    <p:cond delay="0"/>
                                  </p:stCondLst>
                                  <p:childTnLst>
                                    <p:set>
                                      <p:cBhvr>
                                        <p:cTn id="110" dur="1" fill="hold">
                                          <p:stCondLst>
                                            <p:cond delay="0"/>
                                          </p:stCondLst>
                                        </p:cTn>
                                        <p:tgtEl>
                                          <p:spTgt spid="133"/>
                                        </p:tgtEl>
                                        <p:attrNameLst>
                                          <p:attrName>style.visibility</p:attrName>
                                        </p:attrNameLst>
                                      </p:cBhvr>
                                      <p:to>
                                        <p:strVal val="visible"/>
                                      </p:to>
                                    </p:set>
                                    <p:anim calcmode="lin" valueType="num">
                                      <p:cBhvr>
                                        <p:cTn id="111" dur="500" fill="hold"/>
                                        <p:tgtEl>
                                          <p:spTgt spid="133"/>
                                        </p:tgtEl>
                                        <p:attrNameLst>
                                          <p:attrName>ppt_w</p:attrName>
                                        </p:attrNameLst>
                                      </p:cBhvr>
                                      <p:tavLst>
                                        <p:tav tm="0">
                                          <p:val>
                                            <p:fltVal val="0"/>
                                          </p:val>
                                        </p:tav>
                                        <p:tav tm="100000">
                                          <p:val>
                                            <p:strVal val="#ppt_w"/>
                                          </p:val>
                                        </p:tav>
                                      </p:tavLst>
                                    </p:anim>
                                    <p:anim calcmode="lin" valueType="num">
                                      <p:cBhvr>
                                        <p:cTn id="112" dur="500" fill="hold"/>
                                        <p:tgtEl>
                                          <p:spTgt spid="133"/>
                                        </p:tgtEl>
                                        <p:attrNameLst>
                                          <p:attrName>ppt_h</p:attrName>
                                        </p:attrNameLst>
                                      </p:cBhvr>
                                      <p:tavLst>
                                        <p:tav tm="0">
                                          <p:val>
                                            <p:fltVal val="0"/>
                                          </p:val>
                                        </p:tav>
                                        <p:tav tm="100000">
                                          <p:val>
                                            <p:strVal val="#ppt_h"/>
                                          </p:val>
                                        </p:tav>
                                      </p:tavLst>
                                    </p:anim>
                                  </p:childTnLst>
                                </p:cTn>
                              </p:par>
                              <p:par>
                                <p:cTn id="113" presetID="23" presetClass="entr" presetSubtype="16" fill="hold" nodeType="withEffect">
                                  <p:stCondLst>
                                    <p:cond delay="0"/>
                                  </p:stCondLst>
                                  <p:childTnLst>
                                    <p:set>
                                      <p:cBhvr>
                                        <p:cTn id="114" dur="1" fill="hold">
                                          <p:stCondLst>
                                            <p:cond delay="0"/>
                                          </p:stCondLst>
                                        </p:cTn>
                                        <p:tgtEl>
                                          <p:spTgt spid="130"/>
                                        </p:tgtEl>
                                        <p:attrNameLst>
                                          <p:attrName>style.visibility</p:attrName>
                                        </p:attrNameLst>
                                      </p:cBhvr>
                                      <p:to>
                                        <p:strVal val="visible"/>
                                      </p:to>
                                    </p:set>
                                    <p:anim calcmode="lin" valueType="num">
                                      <p:cBhvr>
                                        <p:cTn id="115" dur="500" fill="hold"/>
                                        <p:tgtEl>
                                          <p:spTgt spid="130"/>
                                        </p:tgtEl>
                                        <p:attrNameLst>
                                          <p:attrName>ppt_w</p:attrName>
                                        </p:attrNameLst>
                                      </p:cBhvr>
                                      <p:tavLst>
                                        <p:tav tm="0">
                                          <p:val>
                                            <p:fltVal val="0"/>
                                          </p:val>
                                        </p:tav>
                                        <p:tav tm="100000">
                                          <p:val>
                                            <p:strVal val="#ppt_w"/>
                                          </p:val>
                                        </p:tav>
                                      </p:tavLst>
                                    </p:anim>
                                    <p:anim calcmode="lin" valueType="num">
                                      <p:cBhvr>
                                        <p:cTn id="116" dur="500" fill="hold"/>
                                        <p:tgtEl>
                                          <p:spTgt spid="130"/>
                                        </p:tgtEl>
                                        <p:attrNameLst>
                                          <p:attrName>ppt_h</p:attrName>
                                        </p:attrNameLst>
                                      </p:cBhvr>
                                      <p:tavLst>
                                        <p:tav tm="0">
                                          <p:val>
                                            <p:fltVal val="0"/>
                                          </p:val>
                                        </p:tav>
                                        <p:tav tm="100000">
                                          <p:val>
                                            <p:strVal val="#ppt_h"/>
                                          </p:val>
                                        </p:tav>
                                      </p:tavLst>
                                    </p:anim>
                                  </p:childTnLst>
                                </p:cTn>
                              </p:par>
                              <p:par>
                                <p:cTn id="117" presetID="23" presetClass="entr" presetSubtype="16" fill="hold" nodeType="withEffect">
                                  <p:stCondLst>
                                    <p:cond delay="0"/>
                                  </p:stCondLst>
                                  <p:childTnLst>
                                    <p:set>
                                      <p:cBhvr>
                                        <p:cTn id="118" dur="1" fill="hold">
                                          <p:stCondLst>
                                            <p:cond delay="0"/>
                                          </p:stCondLst>
                                        </p:cTn>
                                        <p:tgtEl>
                                          <p:spTgt spid="101"/>
                                        </p:tgtEl>
                                        <p:attrNameLst>
                                          <p:attrName>style.visibility</p:attrName>
                                        </p:attrNameLst>
                                      </p:cBhvr>
                                      <p:to>
                                        <p:strVal val="visible"/>
                                      </p:to>
                                    </p:set>
                                    <p:anim calcmode="lin" valueType="num">
                                      <p:cBhvr>
                                        <p:cTn id="119" dur="500" fill="hold"/>
                                        <p:tgtEl>
                                          <p:spTgt spid="101"/>
                                        </p:tgtEl>
                                        <p:attrNameLst>
                                          <p:attrName>ppt_w</p:attrName>
                                        </p:attrNameLst>
                                      </p:cBhvr>
                                      <p:tavLst>
                                        <p:tav tm="0">
                                          <p:val>
                                            <p:fltVal val="0"/>
                                          </p:val>
                                        </p:tav>
                                        <p:tav tm="100000">
                                          <p:val>
                                            <p:strVal val="#ppt_w"/>
                                          </p:val>
                                        </p:tav>
                                      </p:tavLst>
                                    </p:anim>
                                    <p:anim calcmode="lin" valueType="num">
                                      <p:cBhvr>
                                        <p:cTn id="120" dur="500" fill="hold"/>
                                        <p:tgtEl>
                                          <p:spTgt spid="101"/>
                                        </p:tgtEl>
                                        <p:attrNameLst>
                                          <p:attrName>ppt_h</p:attrName>
                                        </p:attrNameLst>
                                      </p:cBhvr>
                                      <p:tavLst>
                                        <p:tav tm="0">
                                          <p:val>
                                            <p:fltVal val="0"/>
                                          </p:val>
                                        </p:tav>
                                        <p:tav tm="100000">
                                          <p:val>
                                            <p:strVal val="#ppt_h"/>
                                          </p:val>
                                        </p:tav>
                                      </p:tavLst>
                                    </p:anim>
                                  </p:childTnLst>
                                </p:cTn>
                              </p:par>
                            </p:childTnLst>
                          </p:cTn>
                        </p:par>
                        <p:par>
                          <p:cTn id="121" fill="hold">
                            <p:stCondLst>
                              <p:cond delay="1000"/>
                            </p:stCondLst>
                            <p:childTnLst>
                              <p:par>
                                <p:cTn id="122" presetID="23" presetClass="entr" presetSubtype="16" fill="hold" nodeType="afterEffect">
                                  <p:stCondLst>
                                    <p:cond delay="0"/>
                                  </p:stCondLst>
                                  <p:childTnLst>
                                    <p:set>
                                      <p:cBhvr>
                                        <p:cTn id="123" dur="1" fill="hold">
                                          <p:stCondLst>
                                            <p:cond delay="0"/>
                                          </p:stCondLst>
                                        </p:cTn>
                                        <p:tgtEl>
                                          <p:spTgt spid="91"/>
                                        </p:tgtEl>
                                        <p:attrNameLst>
                                          <p:attrName>style.visibility</p:attrName>
                                        </p:attrNameLst>
                                      </p:cBhvr>
                                      <p:to>
                                        <p:strVal val="visible"/>
                                      </p:to>
                                    </p:set>
                                    <p:anim calcmode="lin" valueType="num">
                                      <p:cBhvr>
                                        <p:cTn id="124" dur="500" fill="hold"/>
                                        <p:tgtEl>
                                          <p:spTgt spid="91"/>
                                        </p:tgtEl>
                                        <p:attrNameLst>
                                          <p:attrName>ppt_w</p:attrName>
                                        </p:attrNameLst>
                                      </p:cBhvr>
                                      <p:tavLst>
                                        <p:tav tm="0">
                                          <p:val>
                                            <p:fltVal val="0"/>
                                          </p:val>
                                        </p:tav>
                                        <p:tav tm="100000">
                                          <p:val>
                                            <p:strVal val="#ppt_w"/>
                                          </p:val>
                                        </p:tav>
                                      </p:tavLst>
                                    </p:anim>
                                    <p:anim calcmode="lin" valueType="num">
                                      <p:cBhvr>
                                        <p:cTn id="125" dur="500" fill="hold"/>
                                        <p:tgtEl>
                                          <p:spTgt spid="91"/>
                                        </p:tgtEl>
                                        <p:attrNameLst>
                                          <p:attrName>ppt_h</p:attrName>
                                        </p:attrNameLst>
                                      </p:cBhvr>
                                      <p:tavLst>
                                        <p:tav tm="0">
                                          <p:val>
                                            <p:fltVal val="0"/>
                                          </p:val>
                                        </p:tav>
                                        <p:tav tm="100000">
                                          <p:val>
                                            <p:strVal val="#ppt_h"/>
                                          </p:val>
                                        </p:tav>
                                      </p:tavLst>
                                    </p:anim>
                                  </p:childTnLst>
                                </p:cTn>
                              </p:par>
                              <p:par>
                                <p:cTn id="126" presetID="23" presetClass="entr" presetSubtype="16" fill="hold" nodeType="withEffect">
                                  <p:stCondLst>
                                    <p:cond delay="0"/>
                                  </p:stCondLst>
                                  <p:childTnLst>
                                    <p:set>
                                      <p:cBhvr>
                                        <p:cTn id="127" dur="1" fill="hold">
                                          <p:stCondLst>
                                            <p:cond delay="0"/>
                                          </p:stCondLst>
                                        </p:cTn>
                                        <p:tgtEl>
                                          <p:spTgt spid="90"/>
                                        </p:tgtEl>
                                        <p:attrNameLst>
                                          <p:attrName>style.visibility</p:attrName>
                                        </p:attrNameLst>
                                      </p:cBhvr>
                                      <p:to>
                                        <p:strVal val="visible"/>
                                      </p:to>
                                    </p:set>
                                    <p:anim calcmode="lin" valueType="num">
                                      <p:cBhvr>
                                        <p:cTn id="128" dur="500" fill="hold"/>
                                        <p:tgtEl>
                                          <p:spTgt spid="90"/>
                                        </p:tgtEl>
                                        <p:attrNameLst>
                                          <p:attrName>ppt_w</p:attrName>
                                        </p:attrNameLst>
                                      </p:cBhvr>
                                      <p:tavLst>
                                        <p:tav tm="0">
                                          <p:val>
                                            <p:fltVal val="0"/>
                                          </p:val>
                                        </p:tav>
                                        <p:tav tm="100000">
                                          <p:val>
                                            <p:strVal val="#ppt_w"/>
                                          </p:val>
                                        </p:tav>
                                      </p:tavLst>
                                    </p:anim>
                                    <p:anim calcmode="lin" valueType="num">
                                      <p:cBhvr>
                                        <p:cTn id="129" dur="500" fill="hold"/>
                                        <p:tgtEl>
                                          <p:spTgt spid="90"/>
                                        </p:tgtEl>
                                        <p:attrNameLst>
                                          <p:attrName>ppt_h</p:attrName>
                                        </p:attrNameLst>
                                      </p:cBhvr>
                                      <p:tavLst>
                                        <p:tav tm="0">
                                          <p:val>
                                            <p:fltVal val="0"/>
                                          </p:val>
                                        </p:tav>
                                        <p:tav tm="100000">
                                          <p:val>
                                            <p:strVal val="#ppt_h"/>
                                          </p:val>
                                        </p:tav>
                                      </p:tavLst>
                                    </p:anim>
                                  </p:childTnLst>
                                </p:cTn>
                              </p:par>
                            </p:childTnLst>
                          </p:cTn>
                        </p:par>
                      </p:childTnLst>
                    </p:cTn>
                  </p:par>
                  <p:par>
                    <p:cTn id="130" fill="hold">
                      <p:stCondLst>
                        <p:cond delay="indefinite"/>
                      </p:stCondLst>
                      <p:childTnLst>
                        <p:par>
                          <p:cTn id="131" fill="hold">
                            <p:stCondLst>
                              <p:cond delay="0"/>
                            </p:stCondLst>
                            <p:childTnLst>
                              <p:par>
                                <p:cTn id="132" presetID="23" presetClass="entr" presetSubtype="16" fill="hold" grpId="0" nodeType="clickEffect">
                                  <p:stCondLst>
                                    <p:cond delay="0"/>
                                  </p:stCondLst>
                                  <p:childTnLst>
                                    <p:set>
                                      <p:cBhvr>
                                        <p:cTn id="133" dur="1" fill="hold">
                                          <p:stCondLst>
                                            <p:cond delay="0"/>
                                          </p:stCondLst>
                                        </p:cTn>
                                        <p:tgtEl>
                                          <p:spTgt spid="117"/>
                                        </p:tgtEl>
                                        <p:attrNameLst>
                                          <p:attrName>style.visibility</p:attrName>
                                        </p:attrNameLst>
                                      </p:cBhvr>
                                      <p:to>
                                        <p:strVal val="visible"/>
                                      </p:to>
                                    </p:set>
                                    <p:anim calcmode="lin" valueType="num">
                                      <p:cBhvr>
                                        <p:cTn id="134" dur="500" fill="hold"/>
                                        <p:tgtEl>
                                          <p:spTgt spid="117"/>
                                        </p:tgtEl>
                                        <p:attrNameLst>
                                          <p:attrName>ppt_w</p:attrName>
                                        </p:attrNameLst>
                                      </p:cBhvr>
                                      <p:tavLst>
                                        <p:tav tm="0">
                                          <p:val>
                                            <p:fltVal val="0"/>
                                          </p:val>
                                        </p:tav>
                                        <p:tav tm="100000">
                                          <p:val>
                                            <p:strVal val="#ppt_w"/>
                                          </p:val>
                                        </p:tav>
                                      </p:tavLst>
                                    </p:anim>
                                    <p:anim calcmode="lin" valueType="num">
                                      <p:cBhvr>
                                        <p:cTn id="135" dur="500" fill="hold"/>
                                        <p:tgtEl>
                                          <p:spTgt spid="117"/>
                                        </p:tgtEl>
                                        <p:attrNameLst>
                                          <p:attrName>ppt_h</p:attrName>
                                        </p:attrNameLst>
                                      </p:cBhvr>
                                      <p:tavLst>
                                        <p:tav tm="0">
                                          <p:val>
                                            <p:fltVal val="0"/>
                                          </p:val>
                                        </p:tav>
                                        <p:tav tm="100000">
                                          <p:val>
                                            <p:strVal val="#ppt_h"/>
                                          </p:val>
                                        </p:tav>
                                      </p:tavLst>
                                    </p:anim>
                                  </p:childTnLst>
                                </p:cTn>
                              </p:par>
                            </p:childTnLst>
                          </p:cTn>
                        </p:par>
                      </p:childTnLst>
                    </p:cTn>
                  </p:par>
                  <p:par>
                    <p:cTn id="136" fill="hold">
                      <p:stCondLst>
                        <p:cond delay="indefinite"/>
                      </p:stCondLst>
                      <p:childTnLst>
                        <p:par>
                          <p:cTn id="137" fill="hold">
                            <p:stCondLst>
                              <p:cond delay="0"/>
                            </p:stCondLst>
                            <p:childTnLst>
                              <p:par>
                                <p:cTn id="138" presetID="23" presetClass="entr" presetSubtype="16" fill="hold" nodeType="clickEffect">
                                  <p:stCondLst>
                                    <p:cond delay="0"/>
                                  </p:stCondLst>
                                  <p:childTnLst>
                                    <p:set>
                                      <p:cBhvr>
                                        <p:cTn id="139" dur="1" fill="hold">
                                          <p:stCondLst>
                                            <p:cond delay="0"/>
                                          </p:stCondLst>
                                        </p:cTn>
                                        <p:tgtEl>
                                          <p:spTgt spid="140"/>
                                        </p:tgtEl>
                                        <p:attrNameLst>
                                          <p:attrName>style.visibility</p:attrName>
                                        </p:attrNameLst>
                                      </p:cBhvr>
                                      <p:to>
                                        <p:strVal val="visible"/>
                                      </p:to>
                                    </p:set>
                                    <p:anim calcmode="lin" valueType="num">
                                      <p:cBhvr>
                                        <p:cTn id="140" dur="500" fill="hold"/>
                                        <p:tgtEl>
                                          <p:spTgt spid="140"/>
                                        </p:tgtEl>
                                        <p:attrNameLst>
                                          <p:attrName>ppt_w</p:attrName>
                                        </p:attrNameLst>
                                      </p:cBhvr>
                                      <p:tavLst>
                                        <p:tav tm="0">
                                          <p:val>
                                            <p:fltVal val="0"/>
                                          </p:val>
                                        </p:tav>
                                        <p:tav tm="100000">
                                          <p:val>
                                            <p:strVal val="#ppt_w"/>
                                          </p:val>
                                        </p:tav>
                                      </p:tavLst>
                                    </p:anim>
                                    <p:anim calcmode="lin" valueType="num">
                                      <p:cBhvr>
                                        <p:cTn id="141" dur="500" fill="hold"/>
                                        <p:tgtEl>
                                          <p:spTgt spid="140"/>
                                        </p:tgtEl>
                                        <p:attrNameLst>
                                          <p:attrName>ppt_h</p:attrName>
                                        </p:attrNameLst>
                                      </p:cBhvr>
                                      <p:tavLst>
                                        <p:tav tm="0">
                                          <p:val>
                                            <p:fltVal val="0"/>
                                          </p:val>
                                        </p:tav>
                                        <p:tav tm="100000">
                                          <p:val>
                                            <p:strVal val="#ppt_h"/>
                                          </p:val>
                                        </p:tav>
                                      </p:tavLst>
                                    </p:anim>
                                  </p:childTnLst>
                                </p:cTn>
                              </p:par>
                              <p:par>
                                <p:cTn id="142" presetID="23" presetClass="entr" presetSubtype="16" fill="hold" grpId="0" nodeType="withEffect">
                                  <p:stCondLst>
                                    <p:cond delay="0"/>
                                  </p:stCondLst>
                                  <p:childTnLst>
                                    <p:set>
                                      <p:cBhvr>
                                        <p:cTn id="143" dur="1" fill="hold">
                                          <p:stCondLst>
                                            <p:cond delay="0"/>
                                          </p:stCondLst>
                                        </p:cTn>
                                        <p:tgtEl>
                                          <p:spTgt spid="167"/>
                                        </p:tgtEl>
                                        <p:attrNameLst>
                                          <p:attrName>style.visibility</p:attrName>
                                        </p:attrNameLst>
                                      </p:cBhvr>
                                      <p:to>
                                        <p:strVal val="visible"/>
                                      </p:to>
                                    </p:set>
                                    <p:anim calcmode="lin" valueType="num">
                                      <p:cBhvr>
                                        <p:cTn id="144" dur="500" fill="hold"/>
                                        <p:tgtEl>
                                          <p:spTgt spid="167"/>
                                        </p:tgtEl>
                                        <p:attrNameLst>
                                          <p:attrName>ppt_w</p:attrName>
                                        </p:attrNameLst>
                                      </p:cBhvr>
                                      <p:tavLst>
                                        <p:tav tm="0">
                                          <p:val>
                                            <p:fltVal val="0"/>
                                          </p:val>
                                        </p:tav>
                                        <p:tav tm="100000">
                                          <p:val>
                                            <p:strVal val="#ppt_w"/>
                                          </p:val>
                                        </p:tav>
                                      </p:tavLst>
                                    </p:anim>
                                    <p:anim calcmode="lin" valueType="num">
                                      <p:cBhvr>
                                        <p:cTn id="145" dur="500" fill="hold"/>
                                        <p:tgtEl>
                                          <p:spTgt spid="16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78" grpId="0"/>
      <p:bldP spid="79" grpId="0"/>
      <p:bldP spid="87" grpId="0"/>
      <p:bldP spid="88" grpId="0"/>
      <p:bldP spid="105" grpId="0" animBg="1"/>
      <p:bldP spid="106" grpId="0" animBg="1"/>
      <p:bldP spid="107" grpId="0" animBg="1"/>
      <p:bldP spid="108" grpId="0" animBg="1"/>
      <p:bldP spid="109" grpId="0" animBg="1"/>
      <p:bldP spid="111" grpId="0" animBg="1"/>
      <p:bldP spid="112" grpId="0" animBg="1"/>
      <p:bldP spid="115" grpId="0" animBg="1"/>
      <p:bldP spid="117" grpId="0" animBg="1"/>
      <p:bldP spid="139" grpId="0"/>
      <p:bldP spid="167" grpId="0" animBg="1"/>
      <p:bldP spid="17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bg-BG" sz="3600" b="1" dirty="0" smtClean="0">
                <a:solidFill>
                  <a:schemeClr val="accent2"/>
                </a:solidFill>
                <a:latin typeface="Segoe UI Black" panose="020B0A02040204020203" pitchFamily="34" charset="0"/>
                <a:ea typeface="Segoe UI Black" panose="020B0A02040204020203" pitchFamily="34" charset="0"/>
              </a:rPr>
              <a:t>Преглед</a:t>
            </a:r>
            <a:endParaRPr lang="el-GR" b="1" dirty="0">
              <a:solidFill>
                <a:schemeClr val="accent2"/>
              </a:solidFill>
              <a:latin typeface="Segoe UI Black" panose="020B0A02040204020203" pitchFamily="34" charset="0"/>
              <a:ea typeface="Segoe UI Black" panose="020B0A02040204020203" pitchFamily="34" charset="0"/>
            </a:endParaRPr>
          </a:p>
        </p:txBody>
      </p:sp>
      <p:sp>
        <p:nvSpPr>
          <p:cNvPr id="3" name="Content Placeholder 2"/>
          <p:cNvSpPr>
            <a:spLocks noGrp="1"/>
          </p:cNvSpPr>
          <p:nvPr>
            <p:ph idx="1"/>
          </p:nvPr>
        </p:nvSpPr>
        <p:spPr/>
        <p:txBody>
          <a:bodyPr>
            <a:normAutofit fontScale="92500"/>
          </a:bodyPr>
          <a:lstStyle/>
          <a:p>
            <a:r>
              <a:rPr lang="bg-BG" sz="2200" b="1" dirty="0" smtClean="0">
                <a:latin typeface="Segoe UI Light" panose="020B0502040204020203" pitchFamily="34" charset="0"/>
                <a:cs typeface="Segoe UI Light" panose="020B0502040204020203" pitchFamily="34" charset="0"/>
              </a:rPr>
              <a:t>Съвременен мултисекторен подход към случаи на насилие и пренебрегване на деца (НПД)</a:t>
            </a:r>
            <a:endParaRPr lang="en-US" sz="2200" b="1" dirty="0" smtClean="0">
              <a:latin typeface="Segoe UI Light" panose="020B0502040204020203" pitchFamily="34" charset="0"/>
              <a:cs typeface="Segoe UI Light" panose="020B0502040204020203" pitchFamily="34" charset="0"/>
            </a:endParaRPr>
          </a:p>
          <a:p>
            <a:pPr lvl="1"/>
            <a:r>
              <a:rPr lang="bg-BG" sz="2200" dirty="0" smtClean="0">
                <a:latin typeface="Segoe UI Light" panose="020B0502040204020203" pitchFamily="34" charset="0"/>
                <a:cs typeface="Segoe UI Light" panose="020B0502040204020203" pitchFamily="34" charset="0"/>
              </a:rPr>
              <a:t>Аминистриране на инцидент на  НПД на ниво случай</a:t>
            </a:r>
            <a:r>
              <a:rPr lang="en-US" sz="2200" dirty="0" smtClean="0">
                <a:latin typeface="Segoe UI Light" panose="020B0502040204020203" pitchFamily="34" charset="0"/>
                <a:cs typeface="Segoe UI Light" panose="020B0502040204020203" pitchFamily="34" charset="0"/>
              </a:rPr>
              <a:t> : </a:t>
            </a:r>
            <a:r>
              <a:rPr lang="bg-BG" sz="2200" dirty="0" smtClean="0">
                <a:latin typeface="Segoe UI Light" panose="020B0502040204020203" pitchFamily="34" charset="0"/>
                <a:cs typeface="Segoe UI Light" panose="020B0502040204020203" pitchFamily="34" charset="0"/>
              </a:rPr>
              <a:t>пример</a:t>
            </a:r>
            <a:endParaRPr lang="en-US" sz="2200" dirty="0" smtClean="0">
              <a:latin typeface="Segoe UI Light" panose="020B0502040204020203" pitchFamily="34" charset="0"/>
              <a:cs typeface="Segoe UI Light" panose="020B0502040204020203" pitchFamily="34" charset="0"/>
            </a:endParaRPr>
          </a:p>
          <a:p>
            <a:pPr lvl="1"/>
            <a:r>
              <a:rPr lang="bg-BG" sz="2200" dirty="0" smtClean="0">
                <a:latin typeface="Segoe UI Light" panose="020B0502040204020203" pitchFamily="34" charset="0"/>
                <a:cs typeface="Segoe UI Light" panose="020B0502040204020203" pitchFamily="34" charset="0"/>
              </a:rPr>
              <a:t>НПД на ниво обществено здраве</a:t>
            </a:r>
            <a:endParaRPr lang="en-US" sz="2200" b="1" dirty="0" smtClean="0">
              <a:latin typeface="Segoe UI Light" panose="020B0502040204020203" pitchFamily="34" charset="0"/>
              <a:cs typeface="Segoe UI Light" panose="020B0502040204020203" pitchFamily="34" charset="0"/>
            </a:endParaRPr>
          </a:p>
          <a:p>
            <a:r>
              <a:rPr lang="bg-BG" sz="2200" b="1" dirty="0" smtClean="0">
                <a:latin typeface="Segoe UI Light" panose="020B0502040204020203" pitchFamily="34" charset="0"/>
                <a:cs typeface="Segoe UI Light" panose="020B0502040204020203" pitchFamily="34" charset="0"/>
              </a:rPr>
              <a:t>Сектори, предлагащи на услуги за деца</a:t>
            </a:r>
            <a:endParaRPr lang="en-US" sz="2200" b="1" dirty="0" smtClean="0">
              <a:latin typeface="Segoe UI Light" panose="020B0502040204020203" pitchFamily="34" charset="0"/>
              <a:cs typeface="Segoe UI Light" panose="020B0502040204020203" pitchFamily="34" charset="0"/>
            </a:endParaRPr>
          </a:p>
          <a:p>
            <a:pPr lvl="1"/>
            <a:r>
              <a:rPr lang="bg-BG" sz="2200" dirty="0" smtClean="0">
                <a:latin typeface="Segoe UI Light" panose="020B0502040204020203" pitchFamily="34" charset="0"/>
                <a:cs typeface="Segoe UI Light" panose="020B0502040204020203" pitchFamily="34" charset="0"/>
              </a:rPr>
              <a:t>Различни отговорности</a:t>
            </a:r>
            <a:r>
              <a:rPr lang="el-GR" sz="2200" dirty="0" smtClean="0">
                <a:latin typeface="Segoe UI Light" panose="020B0502040204020203" pitchFamily="34" charset="0"/>
                <a:cs typeface="Segoe UI Light" panose="020B0502040204020203" pitchFamily="34" charset="0"/>
                <a:sym typeface="Wingdings" pitchFamily="2" charset="2"/>
              </a:rPr>
              <a:t> </a:t>
            </a:r>
            <a:r>
              <a:rPr lang="bg-BG" sz="2200" dirty="0" smtClean="0">
                <a:latin typeface="Segoe UI Light" panose="020B0502040204020203" pitchFamily="34" charset="0"/>
                <a:cs typeface="Segoe UI Light" panose="020B0502040204020203" pitchFamily="34" charset="0"/>
                <a:sym typeface="Wingdings" pitchFamily="2" charset="2"/>
              </a:rPr>
              <a:t>различни интереси</a:t>
            </a:r>
            <a:r>
              <a:rPr lang="el-GR" sz="2200" dirty="0" smtClean="0">
                <a:latin typeface="Segoe UI Light" panose="020B0502040204020203" pitchFamily="34" charset="0"/>
                <a:cs typeface="Segoe UI Light" panose="020B0502040204020203" pitchFamily="34" charset="0"/>
                <a:sym typeface="Wingdings" pitchFamily="2" charset="2"/>
              </a:rPr>
              <a:t></a:t>
            </a:r>
            <a:r>
              <a:rPr lang="el-GR" sz="2200" dirty="0" smtClean="0">
                <a:latin typeface="Segoe UI Light" panose="020B0502040204020203" pitchFamily="34" charset="0"/>
                <a:cs typeface="Segoe UI Light" panose="020B0502040204020203" pitchFamily="34" charset="0"/>
              </a:rPr>
              <a:t> </a:t>
            </a:r>
            <a:r>
              <a:rPr lang="bg-BG" sz="2200" dirty="0" smtClean="0">
                <a:latin typeface="Segoe UI Light" panose="020B0502040204020203" pitchFamily="34" charset="0"/>
                <a:cs typeface="Segoe UI Light" panose="020B0502040204020203" pitchFamily="34" charset="0"/>
              </a:rPr>
              <a:t>различни данни</a:t>
            </a:r>
            <a:endParaRPr lang="en-US" sz="2200" dirty="0" smtClean="0">
              <a:latin typeface="Segoe UI Light" panose="020B0502040204020203" pitchFamily="34" charset="0"/>
              <a:cs typeface="Segoe UI Light" panose="020B0502040204020203" pitchFamily="34" charset="0"/>
            </a:endParaRPr>
          </a:p>
          <a:p>
            <a:pPr lvl="1"/>
            <a:r>
              <a:rPr lang="bg-BG" sz="2200" dirty="0" smtClean="0">
                <a:latin typeface="Segoe UI Light" panose="020B0502040204020203" pitchFamily="34" charset="0"/>
                <a:cs typeface="Segoe UI Light" panose="020B0502040204020203" pitchFamily="34" charset="0"/>
              </a:rPr>
              <a:t>Защо и как е разработена минималната база от  данни (МБД)</a:t>
            </a:r>
            <a:endParaRPr lang="el-GR" sz="2200" dirty="0">
              <a:latin typeface="Segoe UI Light" panose="020B0502040204020203" pitchFamily="34" charset="0"/>
              <a:cs typeface="Segoe UI Light" panose="020B0502040204020203" pitchFamily="34" charset="0"/>
            </a:endParaRPr>
          </a:p>
        </p:txBody>
      </p:sp>
      <p:pic>
        <p:nvPicPr>
          <p:cNvPr id="4" name="Picture 2"/>
          <p:cNvPicPr>
            <a:picLocks noChangeAspect="1" noChangeArrowheads="1"/>
          </p:cNvPicPr>
          <p:nvPr/>
        </p:nvPicPr>
        <p:blipFill>
          <a:blip r:embed="rId3" cstate="print"/>
          <a:srcRect/>
          <a:stretch>
            <a:fillRect/>
          </a:stretch>
        </p:blipFill>
        <p:spPr bwMode="auto">
          <a:xfrm>
            <a:off x="6120556" y="4602720"/>
            <a:ext cx="2915940" cy="508405"/>
          </a:xfrm>
          <a:prstGeom prst="rect">
            <a:avLst/>
          </a:prstGeom>
          <a:noFill/>
          <a:ln w="9525">
            <a:noFill/>
            <a:miter lim="800000"/>
            <a:headEnd/>
            <a:tailEnd/>
          </a:ln>
        </p:spPr>
      </p:pic>
      <p:sp>
        <p:nvSpPr>
          <p:cNvPr id="5" name="Rectangle 3"/>
          <p:cNvSpPr>
            <a:spLocks noChangeArrowheads="1"/>
          </p:cNvSpPr>
          <p:nvPr/>
        </p:nvSpPr>
        <p:spPr bwMode="auto">
          <a:xfrm>
            <a:off x="2002148" y="4595594"/>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r">
              <a:tabLst>
                <a:tab pos="2636773" algn="ctr"/>
                <a:tab pos="5273543" algn="r"/>
              </a:tabLst>
            </a:pPr>
            <a:r>
              <a:rPr lang="bg-BG" sz="1000" b="1" dirty="0">
                <a:solidFill>
                  <a:schemeClr val="accent1"/>
                </a:solidFill>
                <a:latin typeface="Agency FB" pitchFamily="34" charset="0"/>
                <a:cs typeface="Times New Roman" pitchFamily="18" charset="0"/>
              </a:rPr>
              <a:t>Семинар за Оператори на системата </a:t>
            </a:r>
            <a:r>
              <a:rPr lang="en-US" sz="1000" b="1" dirty="0">
                <a:solidFill>
                  <a:schemeClr val="accent1"/>
                </a:solidFill>
                <a:latin typeface="Agency FB" pitchFamily="34" charset="0"/>
                <a:cs typeface="Times New Roman" pitchFamily="18" charset="0"/>
              </a:rPr>
              <a:t>CAN-MDS</a:t>
            </a:r>
            <a:r>
              <a:rPr lang="bg-BG" sz="1000" b="1" dirty="0">
                <a:solidFill>
                  <a:schemeClr val="accent1"/>
                </a:solidFill>
                <a:latin typeface="Agency FB" pitchFamily="34" charset="0"/>
                <a:cs typeface="Times New Roman" pitchFamily="18" charset="0"/>
              </a:rPr>
              <a:t>  </a:t>
            </a:r>
            <a:endParaRPr lang="en-US" sz="1400" b="1" dirty="0">
              <a:solidFill>
                <a:schemeClr val="accent1"/>
              </a:solidFill>
            </a:endParaRPr>
          </a:p>
        </p:txBody>
      </p:sp>
      <p:pic>
        <p:nvPicPr>
          <p:cNvPr id="6" name="Picture 5"/>
          <p:cNvPicPr>
            <a:picLocks noChangeAspect="1"/>
          </p:cNvPicPr>
          <p:nvPr/>
        </p:nvPicPr>
        <p:blipFill>
          <a:blip r:embed="rId4" cstate="print"/>
          <a:stretch>
            <a:fillRect/>
          </a:stretch>
        </p:blipFill>
        <p:spPr>
          <a:xfrm>
            <a:off x="1611992" y="4728643"/>
            <a:ext cx="471335" cy="312397"/>
          </a:xfrm>
          <a:prstGeom prst="rect">
            <a:avLst/>
          </a:prstGeom>
        </p:spPr>
      </p:pic>
      <p:pic>
        <p:nvPicPr>
          <p:cNvPr id="1026" name="Picture 2"/>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960539" y="4669394"/>
            <a:ext cx="409927" cy="4926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0838494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92500" lnSpcReduction="20000"/>
          </a:bodyPr>
          <a:lstStyle/>
          <a:p>
            <a:r>
              <a:rPr lang="ru-RU" altLang="bg-BG" sz="1800" dirty="0" smtClean="0"/>
              <a:t>Координационен </a:t>
            </a:r>
            <a:r>
              <a:rPr lang="ru-RU" altLang="bg-BG" sz="1800" dirty="0"/>
              <a:t>механизъм за взаимодействие при работа в случаи на деца, жертви на насилие или в риск от насилие и за взаимодействие при кризисна интервенция </a:t>
            </a:r>
            <a:r>
              <a:rPr lang="ru-RU" altLang="bg-BG" sz="1800" dirty="0" smtClean="0"/>
              <a:t> (2010)</a:t>
            </a:r>
          </a:p>
          <a:p>
            <a:r>
              <a:rPr lang="ru-RU" altLang="bg-BG" sz="1800" dirty="0"/>
              <a:t>Споразумение за координация и сътрудничество между регионалните структури за закрила на детето при случаи на деца жертви на насилие или в риск от насилие (15.03.2010)</a:t>
            </a:r>
          </a:p>
          <a:p>
            <a:pPr marL="0" indent="0">
              <a:buNone/>
            </a:pPr>
            <a:r>
              <a:rPr lang="ru-RU" altLang="bg-BG" sz="1800" dirty="0" smtClean="0"/>
              <a:t>• Разписани </a:t>
            </a:r>
            <a:r>
              <a:rPr lang="ru-RU" altLang="bg-BG" sz="1800" dirty="0"/>
              <a:t>отговорности на институциите и техните представители</a:t>
            </a:r>
          </a:p>
          <a:p>
            <a:pPr marL="0" indent="0">
              <a:buNone/>
            </a:pPr>
            <a:r>
              <a:rPr lang="ru-RU" altLang="bg-BG" sz="1800" dirty="0" smtClean="0"/>
              <a:t>• Процедура </a:t>
            </a:r>
            <a:r>
              <a:rPr lang="ru-RU" altLang="bg-BG" sz="1800" dirty="0"/>
              <a:t>за идентификация и оценка</a:t>
            </a:r>
          </a:p>
          <a:p>
            <a:pPr marL="0" indent="0">
              <a:buNone/>
            </a:pPr>
            <a:r>
              <a:rPr lang="ru-RU" altLang="bg-BG" sz="1800" dirty="0" smtClean="0"/>
              <a:t>• Процедура </a:t>
            </a:r>
            <a:r>
              <a:rPr lang="ru-RU" altLang="bg-BG" sz="1800" dirty="0"/>
              <a:t>за кризисна интервенция</a:t>
            </a:r>
          </a:p>
          <a:p>
            <a:pPr marL="0" indent="0">
              <a:buNone/>
            </a:pPr>
            <a:endParaRPr lang="bg-BG" altLang="bg-BG" sz="1800" dirty="0"/>
          </a:p>
          <a:p>
            <a:r>
              <a:rPr lang="bg-BG" altLang="bg-BG" sz="1800" dirty="0" smtClean="0"/>
              <a:t>Въпреки, че с въвеждането на Координационния  механизъм  постепенно се подобрява работата по случаите на </a:t>
            </a:r>
            <a:r>
              <a:rPr lang="bg-BG" altLang="bg-BG" sz="1800" dirty="0"/>
              <a:t>насилие или риск от насилие над </a:t>
            </a:r>
            <a:r>
              <a:rPr lang="bg-BG" altLang="bg-BG" sz="1800" dirty="0" smtClean="0"/>
              <a:t>дете, все още комуникацията между отделните сектори и ангажираните в тях специалисти е незадоволителна.  </a:t>
            </a:r>
          </a:p>
          <a:p>
            <a:endParaRPr lang="bg-BG" altLang="bg-BG" sz="1800" dirty="0"/>
          </a:p>
          <a:p>
            <a:pPr marL="0" indent="0">
              <a:buNone/>
            </a:pPr>
            <a:endParaRPr lang="en-US" sz="1700" dirty="0" smtClean="0"/>
          </a:p>
        </p:txBody>
      </p:sp>
      <p:sp>
        <p:nvSpPr>
          <p:cNvPr id="11" name="Rectangle 2"/>
          <p:cNvSpPr>
            <a:spLocks noGrp="1" noChangeArrowheads="1"/>
          </p:cNvSpPr>
          <p:nvPr>
            <p:ph type="title"/>
          </p:nvPr>
        </p:nvSpPr>
        <p:spPr>
          <a:xfrm>
            <a:off x="0" y="267494"/>
            <a:ext cx="7560840" cy="708422"/>
          </a:xfrm>
        </p:spPr>
        <p:txBody>
          <a:bodyPr>
            <a:noAutofit/>
          </a:bodyPr>
          <a:lstStyle/>
          <a:p>
            <a:pPr algn="r"/>
            <a:r>
              <a:rPr lang="bg-BG" sz="2800" b="1" dirty="0" smtClean="0">
                <a:solidFill>
                  <a:schemeClr val="tx2"/>
                </a:solidFill>
                <a:effectLst>
                  <a:outerShdw blurRad="38100" dist="38100" dir="2700000" algn="tl">
                    <a:srgbClr val="000000">
                      <a:alpha val="43137"/>
                    </a:srgbClr>
                  </a:outerShdw>
                </a:effectLst>
              </a:rPr>
              <a:t>Наличие на мултисекторен подход при случаи на насилие и пренебрегване на деца</a:t>
            </a:r>
            <a:r>
              <a:rPr lang="en-US" sz="2400" b="1" dirty="0" smtClean="0">
                <a:solidFill>
                  <a:schemeClr val="tx2"/>
                </a:solidFill>
                <a:effectLst>
                  <a:outerShdw blurRad="38100" dist="38100" dir="2700000" algn="tl">
                    <a:srgbClr val="000000">
                      <a:alpha val="43137"/>
                    </a:srgbClr>
                  </a:outerShdw>
                </a:effectLst>
              </a:rPr>
              <a:t>: </a:t>
            </a:r>
            <a:r>
              <a:rPr lang="bg-BG" sz="2400" b="1" dirty="0" smtClean="0">
                <a:solidFill>
                  <a:schemeClr val="tx2"/>
                </a:solidFill>
                <a:effectLst>
                  <a:outerShdw blurRad="38100" dist="38100" dir="2700000" algn="tl">
                    <a:srgbClr val="000000">
                      <a:alpha val="43137"/>
                    </a:srgbClr>
                  </a:outerShdw>
                </a:effectLst>
              </a:rPr>
              <a:t>България</a:t>
            </a:r>
            <a:endParaRPr lang="el-GR" sz="1600" b="1" dirty="0">
              <a:solidFill>
                <a:schemeClr val="tx2"/>
              </a:solidFill>
              <a:latin typeface="Arial Narrow"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1970341" y="1059582"/>
            <a:ext cx="5400600" cy="1512168"/>
          </a:xfrm>
          <a:prstGeom prst="roundRect">
            <a:avLst>
              <a:gd name="adj" fmla="val 6646"/>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fontAlgn="base">
              <a:spcBef>
                <a:spcPct val="0"/>
              </a:spcBef>
              <a:spcAft>
                <a:spcPct val="0"/>
              </a:spcAft>
            </a:pPr>
            <a:r>
              <a:rPr lang="ru-RU" b="1" i="1" dirty="0" smtClean="0">
                <a:solidFill>
                  <a:schemeClr val="accent1">
                    <a:lumMod val="75000"/>
                  </a:schemeClr>
                </a:solidFill>
                <a:latin typeface="Calibri" pitchFamily="34" charset="0"/>
                <a:ea typeface="Calibri" pitchFamily="34" charset="0"/>
                <a:cs typeface="Tahoma" pitchFamily="34" charset="0"/>
              </a:rPr>
              <a:t>В </a:t>
            </a:r>
            <a:r>
              <a:rPr lang="ru-RU" b="1" i="1" dirty="0">
                <a:solidFill>
                  <a:schemeClr val="accent1">
                    <a:lumMod val="75000"/>
                  </a:schemeClr>
                </a:solidFill>
                <a:latin typeface="Calibri" pitchFamily="34" charset="0"/>
                <a:ea typeface="Calibri" pitchFamily="34" charset="0"/>
                <a:cs typeface="Tahoma" pitchFamily="34" charset="0"/>
              </a:rPr>
              <a:t>администрирането на случаи на </a:t>
            </a:r>
            <a:r>
              <a:rPr lang="ru-RU" b="1" i="1" dirty="0" smtClean="0">
                <a:solidFill>
                  <a:schemeClr val="accent1">
                    <a:lumMod val="75000"/>
                  </a:schemeClr>
                </a:solidFill>
                <a:latin typeface="Calibri" pitchFamily="34" charset="0"/>
                <a:ea typeface="Calibri" pitchFamily="34" charset="0"/>
                <a:cs typeface="Tahoma" pitchFamily="34" charset="0"/>
              </a:rPr>
              <a:t>НПД участват</a:t>
            </a:r>
            <a:endParaRPr lang="ru-RU" b="1" i="1" dirty="0">
              <a:solidFill>
                <a:schemeClr val="accent1">
                  <a:lumMod val="75000"/>
                </a:schemeClr>
              </a:solidFill>
              <a:latin typeface="Calibri" pitchFamily="34" charset="0"/>
              <a:ea typeface="Calibri" pitchFamily="34" charset="0"/>
              <a:cs typeface="Tahoma" pitchFamily="34" charset="0"/>
            </a:endParaRPr>
          </a:p>
          <a:p>
            <a:pPr lvl="0" fontAlgn="base">
              <a:spcBef>
                <a:spcPct val="0"/>
              </a:spcBef>
              <a:spcAft>
                <a:spcPct val="0"/>
              </a:spcAft>
            </a:pPr>
            <a:r>
              <a:rPr lang="ru-RU" b="1" i="1" dirty="0" smtClean="0">
                <a:solidFill>
                  <a:schemeClr val="accent1">
                    <a:lumMod val="75000"/>
                  </a:schemeClr>
                </a:solidFill>
                <a:latin typeface="Calibri" pitchFamily="34" charset="0"/>
                <a:ea typeface="Calibri" pitchFamily="34" charset="0"/>
                <a:cs typeface="Tahoma" pitchFamily="34" charset="0"/>
              </a:rPr>
              <a:t>Много професионалисти , които имат: </a:t>
            </a:r>
          </a:p>
          <a:p>
            <a:pPr lvl="0" fontAlgn="base">
              <a:spcBef>
                <a:spcPct val="0"/>
              </a:spcBef>
              <a:spcAft>
                <a:spcPct val="0"/>
              </a:spcAft>
            </a:pPr>
            <a:r>
              <a:rPr lang="ru-RU" b="1" i="1" dirty="0" smtClean="0">
                <a:solidFill>
                  <a:schemeClr val="accent1">
                    <a:lumMod val="75000"/>
                  </a:schemeClr>
                </a:solidFill>
                <a:latin typeface="Calibri" pitchFamily="34" charset="0"/>
                <a:ea typeface="Calibri" pitchFamily="34" charset="0"/>
                <a:cs typeface="Tahoma" pitchFamily="34" charset="0"/>
              </a:rPr>
              <a:t>- различна експертиза </a:t>
            </a:r>
          </a:p>
          <a:p>
            <a:pPr lvl="0" fontAlgn="base">
              <a:spcBef>
                <a:spcPct val="0"/>
              </a:spcBef>
              <a:spcAft>
                <a:spcPct val="0"/>
              </a:spcAft>
            </a:pPr>
            <a:r>
              <a:rPr lang="ru-RU" b="1" i="1" dirty="0" smtClean="0">
                <a:solidFill>
                  <a:schemeClr val="accent1">
                    <a:lumMod val="75000"/>
                  </a:schemeClr>
                </a:solidFill>
                <a:latin typeface="Calibri" pitchFamily="34" charset="0"/>
                <a:ea typeface="Calibri" pitchFamily="34" charset="0"/>
                <a:cs typeface="Tahoma" pitchFamily="34" charset="0"/>
              </a:rPr>
              <a:t>- </a:t>
            </a:r>
            <a:r>
              <a:rPr lang="ru-RU" b="1" i="1" dirty="0">
                <a:solidFill>
                  <a:schemeClr val="accent1">
                    <a:lumMod val="75000"/>
                  </a:schemeClr>
                </a:solidFill>
                <a:latin typeface="Calibri" pitchFamily="34" charset="0"/>
                <a:ea typeface="Calibri" pitchFamily="34" charset="0"/>
                <a:cs typeface="Tahoma" pitchFamily="34" charset="0"/>
              </a:rPr>
              <a:t>различни законово определени отговорности</a:t>
            </a:r>
          </a:p>
          <a:p>
            <a:pPr lvl="0" fontAlgn="base">
              <a:spcBef>
                <a:spcPct val="0"/>
              </a:spcBef>
              <a:spcAft>
                <a:spcPct val="0"/>
              </a:spcAft>
            </a:pPr>
            <a:r>
              <a:rPr lang="ru-RU" b="1" i="1" dirty="0">
                <a:solidFill>
                  <a:schemeClr val="accent1">
                    <a:lumMod val="75000"/>
                  </a:schemeClr>
                </a:solidFill>
                <a:latin typeface="Calibri" pitchFamily="34" charset="0"/>
                <a:ea typeface="Calibri" pitchFamily="34" charset="0"/>
                <a:cs typeface="Tahoma" pitchFamily="34" charset="0"/>
              </a:rPr>
              <a:t> </a:t>
            </a:r>
            <a:r>
              <a:rPr lang="ru-RU" b="1" i="1" dirty="0" smtClean="0">
                <a:solidFill>
                  <a:schemeClr val="accent1">
                    <a:lumMod val="75000"/>
                  </a:schemeClr>
                </a:solidFill>
                <a:latin typeface="Calibri" pitchFamily="34" charset="0"/>
                <a:ea typeface="Calibri" pitchFamily="34" charset="0"/>
                <a:cs typeface="Tahoma" pitchFamily="34" charset="0"/>
              </a:rPr>
              <a:t>- работят </a:t>
            </a:r>
            <a:r>
              <a:rPr lang="ru-RU" b="1" i="1" dirty="0">
                <a:solidFill>
                  <a:schemeClr val="accent1">
                    <a:lumMod val="75000"/>
                  </a:schemeClr>
                </a:solidFill>
                <a:latin typeface="Calibri" pitchFamily="34" charset="0"/>
                <a:ea typeface="Calibri" pitchFamily="34" charset="0"/>
                <a:cs typeface="Tahoma" pitchFamily="34" charset="0"/>
              </a:rPr>
              <a:t>в различни </a:t>
            </a:r>
            <a:r>
              <a:rPr lang="ru-RU" b="1" i="1" dirty="0" smtClean="0">
                <a:solidFill>
                  <a:schemeClr val="accent1">
                    <a:lumMod val="75000"/>
                  </a:schemeClr>
                </a:solidFill>
                <a:latin typeface="Calibri" pitchFamily="34" charset="0"/>
                <a:ea typeface="Calibri" pitchFamily="34" charset="0"/>
                <a:cs typeface="Tahoma" pitchFamily="34" charset="0"/>
              </a:rPr>
              <a:t>сектори</a:t>
            </a:r>
            <a:endParaRPr lang="en-US" b="1" i="1" dirty="0" smtClean="0">
              <a:solidFill>
                <a:schemeClr val="accent1">
                  <a:lumMod val="75000"/>
                </a:schemeClr>
              </a:solidFill>
              <a:latin typeface="Calibri" pitchFamily="34" charset="0"/>
              <a:ea typeface="Calibri" pitchFamily="34" charset="0"/>
              <a:cs typeface="Tahoma" pitchFamily="34" charset="0"/>
            </a:endParaRPr>
          </a:p>
        </p:txBody>
      </p:sp>
      <p:sp>
        <p:nvSpPr>
          <p:cNvPr id="8" name="Rounded Rectangle 7"/>
          <p:cNvSpPr/>
          <p:nvPr/>
        </p:nvSpPr>
        <p:spPr>
          <a:xfrm>
            <a:off x="0" y="87474"/>
            <a:ext cx="1928794"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bg-BG" sz="1400" b="1" dirty="0" smtClean="0">
                <a:solidFill>
                  <a:schemeClr val="accent1">
                    <a:lumMod val="75000"/>
                  </a:schemeClr>
                </a:solidFill>
                <a:latin typeface="Calibri" pitchFamily="34" charset="0"/>
                <a:ea typeface="Calibri" pitchFamily="34" charset="0"/>
                <a:cs typeface="Tahoma" pitchFamily="34" charset="0"/>
              </a:rPr>
              <a:t>РАМКА</a:t>
            </a:r>
            <a:r>
              <a:rPr lang="en-US" sz="1400" b="1" dirty="0" smtClean="0">
                <a:solidFill>
                  <a:schemeClr val="accent1">
                    <a:lumMod val="75000"/>
                  </a:schemeClr>
                </a:solidFill>
                <a:latin typeface="Calibri" pitchFamily="34" charset="0"/>
                <a:ea typeface="Calibri" pitchFamily="34" charset="0"/>
                <a:cs typeface="Tahoma" pitchFamily="34" charset="0"/>
              </a:rPr>
              <a:t> &amp; </a:t>
            </a:r>
            <a:r>
              <a:rPr lang="bg-BG" sz="1400" b="1" dirty="0" smtClean="0">
                <a:solidFill>
                  <a:schemeClr val="accent1">
                    <a:lumMod val="75000"/>
                  </a:schemeClr>
                </a:solidFill>
                <a:latin typeface="Calibri" pitchFamily="34" charset="0"/>
                <a:ea typeface="Calibri" pitchFamily="34" charset="0"/>
                <a:cs typeface="Tahoma" pitchFamily="34" charset="0"/>
              </a:rPr>
              <a:t>ОРГАНИ ЗА АДМИНИСТРАЦИЯ НА СЛУЧАИ НА  НПД</a:t>
            </a:r>
            <a:endParaRPr lang="en-US" sz="1400" b="1" dirty="0" smtClean="0">
              <a:solidFill>
                <a:schemeClr val="accent1">
                  <a:lumMod val="75000"/>
                </a:schemeClr>
              </a:solidFill>
              <a:latin typeface="Calibri" pitchFamily="34" charset="0"/>
              <a:ea typeface="Calibri" pitchFamily="34" charset="0"/>
              <a:cs typeface="Tahoma" pitchFamily="34" charset="0"/>
            </a:endParaRPr>
          </a:p>
          <a:p>
            <a:pPr lvl="0" fontAlgn="base">
              <a:spcBef>
                <a:spcPct val="0"/>
              </a:spcBef>
              <a:spcAft>
                <a:spcPct val="0"/>
              </a:spcAft>
            </a:pPr>
            <a:endParaRPr lang="en-US" sz="700" b="1" i="1" dirty="0" smtClean="0">
              <a:solidFill>
                <a:schemeClr val="accent1">
                  <a:lumMod val="75000"/>
                </a:schemeClr>
              </a:solidFill>
              <a:latin typeface="Calibri" pitchFamily="34" charset="0"/>
              <a:ea typeface="Calibri" pitchFamily="34" charset="0"/>
              <a:cs typeface="Tahoma" pitchFamily="34" charset="0"/>
            </a:endParaRPr>
          </a:p>
        </p:txBody>
      </p:sp>
      <p:sp>
        <p:nvSpPr>
          <p:cNvPr id="9" name="Rounded Rectangle 8"/>
          <p:cNvSpPr/>
          <p:nvPr/>
        </p:nvSpPr>
        <p:spPr>
          <a:xfrm>
            <a:off x="2123728" y="2729440"/>
            <a:ext cx="4464496" cy="1930542"/>
          </a:xfrm>
          <a:prstGeom prst="roundRect">
            <a:avLst>
              <a:gd name="adj" fmla="val 6646"/>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marL="177800" lvl="0" fontAlgn="base">
              <a:spcBef>
                <a:spcPct val="0"/>
              </a:spcBef>
              <a:spcAft>
                <a:spcPct val="0"/>
              </a:spcAft>
            </a:pPr>
            <a:r>
              <a:rPr lang="en-US" b="1" i="1" dirty="0" smtClean="0">
                <a:solidFill>
                  <a:schemeClr val="accent1">
                    <a:lumMod val="75000"/>
                  </a:schemeClr>
                </a:solidFill>
                <a:latin typeface="Calibri" pitchFamily="34" charset="0"/>
                <a:ea typeface="Calibri" pitchFamily="34" charset="0"/>
                <a:cs typeface="Tahoma" pitchFamily="34" charset="0"/>
              </a:rPr>
              <a:t>- </a:t>
            </a:r>
            <a:r>
              <a:rPr lang="bg-BG" b="1" i="1" dirty="0" smtClean="0">
                <a:solidFill>
                  <a:schemeClr val="accent1">
                    <a:lumMod val="75000"/>
                  </a:schemeClr>
                </a:solidFill>
                <a:latin typeface="Calibri" pitchFamily="34" charset="0"/>
                <a:ea typeface="Calibri" pitchFamily="34" charset="0"/>
                <a:cs typeface="Tahoma" pitchFamily="34" charset="0"/>
              </a:rPr>
              <a:t>Социални дейности</a:t>
            </a:r>
            <a:endParaRPr lang="en-US" b="1" i="1" dirty="0" smtClean="0">
              <a:solidFill>
                <a:schemeClr val="accent1">
                  <a:lumMod val="75000"/>
                </a:schemeClr>
              </a:solidFill>
              <a:latin typeface="Calibri" pitchFamily="34" charset="0"/>
              <a:ea typeface="Calibri" pitchFamily="34" charset="0"/>
              <a:cs typeface="Tahoma" pitchFamily="34" charset="0"/>
            </a:endParaRPr>
          </a:p>
          <a:p>
            <a:pPr marL="177800" lvl="0" fontAlgn="base">
              <a:spcBef>
                <a:spcPct val="0"/>
              </a:spcBef>
              <a:spcAft>
                <a:spcPct val="0"/>
              </a:spcAft>
            </a:pPr>
            <a:r>
              <a:rPr lang="en-US" b="1" i="1" dirty="0" smtClean="0">
                <a:solidFill>
                  <a:schemeClr val="accent1">
                    <a:lumMod val="75000"/>
                  </a:schemeClr>
                </a:solidFill>
                <a:latin typeface="Calibri" pitchFamily="34" charset="0"/>
                <a:ea typeface="Calibri" pitchFamily="34" charset="0"/>
                <a:cs typeface="Tahoma" pitchFamily="34" charset="0"/>
              </a:rPr>
              <a:t>- </a:t>
            </a:r>
            <a:r>
              <a:rPr lang="bg-BG" b="1" i="1" dirty="0" smtClean="0">
                <a:solidFill>
                  <a:schemeClr val="accent1">
                    <a:lumMod val="75000"/>
                  </a:schemeClr>
                </a:solidFill>
                <a:latin typeface="Calibri" pitchFamily="34" charset="0"/>
                <a:ea typeface="Calibri" pitchFamily="34" charset="0"/>
                <a:cs typeface="Tahoma" pitchFamily="34" charset="0"/>
              </a:rPr>
              <a:t>Здравеопазване</a:t>
            </a:r>
            <a:endParaRPr lang="en-US" b="1" i="1" dirty="0" smtClean="0">
              <a:solidFill>
                <a:schemeClr val="accent1">
                  <a:lumMod val="75000"/>
                </a:schemeClr>
              </a:solidFill>
              <a:latin typeface="Calibri" pitchFamily="34" charset="0"/>
              <a:ea typeface="Calibri" pitchFamily="34" charset="0"/>
              <a:cs typeface="Tahoma" pitchFamily="34" charset="0"/>
            </a:endParaRPr>
          </a:p>
          <a:p>
            <a:pPr marL="177800" lvl="0" fontAlgn="base">
              <a:spcBef>
                <a:spcPct val="0"/>
              </a:spcBef>
              <a:spcAft>
                <a:spcPct val="0"/>
              </a:spcAft>
            </a:pPr>
            <a:r>
              <a:rPr lang="en-US" b="1" i="1" dirty="0" smtClean="0">
                <a:solidFill>
                  <a:schemeClr val="accent1">
                    <a:lumMod val="75000"/>
                  </a:schemeClr>
                </a:solidFill>
                <a:latin typeface="Calibri" pitchFamily="34" charset="0"/>
                <a:ea typeface="Calibri" pitchFamily="34" charset="0"/>
                <a:cs typeface="Tahoma" pitchFamily="34" charset="0"/>
              </a:rPr>
              <a:t>- </a:t>
            </a:r>
            <a:r>
              <a:rPr lang="bg-BG" b="1" i="1" dirty="0" smtClean="0">
                <a:solidFill>
                  <a:schemeClr val="accent1">
                    <a:lumMod val="75000"/>
                  </a:schemeClr>
                </a:solidFill>
                <a:latin typeface="Calibri" pitchFamily="34" charset="0"/>
                <a:ea typeface="Calibri" pitchFamily="34" charset="0"/>
                <a:cs typeface="Tahoma" pitchFamily="34" charset="0"/>
              </a:rPr>
              <a:t>Психично здраве</a:t>
            </a:r>
            <a:endParaRPr lang="en-US" b="1" i="1" dirty="0" smtClean="0">
              <a:solidFill>
                <a:schemeClr val="accent1">
                  <a:lumMod val="75000"/>
                </a:schemeClr>
              </a:solidFill>
              <a:latin typeface="Calibri" pitchFamily="34" charset="0"/>
              <a:ea typeface="Calibri" pitchFamily="34" charset="0"/>
              <a:cs typeface="Tahoma" pitchFamily="34" charset="0"/>
            </a:endParaRPr>
          </a:p>
          <a:p>
            <a:pPr marL="177800" lvl="0" fontAlgn="base">
              <a:spcBef>
                <a:spcPct val="0"/>
              </a:spcBef>
              <a:spcAft>
                <a:spcPct val="0"/>
              </a:spcAft>
            </a:pPr>
            <a:r>
              <a:rPr lang="en-US" b="1" i="1" dirty="0" smtClean="0">
                <a:solidFill>
                  <a:schemeClr val="accent1">
                    <a:lumMod val="75000"/>
                  </a:schemeClr>
                </a:solidFill>
                <a:latin typeface="Calibri" pitchFamily="34" charset="0"/>
                <a:ea typeface="Calibri" pitchFamily="34" charset="0"/>
                <a:cs typeface="Tahoma" pitchFamily="34" charset="0"/>
              </a:rPr>
              <a:t>- </a:t>
            </a:r>
            <a:r>
              <a:rPr lang="bg-BG" b="1" i="1" dirty="0" smtClean="0">
                <a:solidFill>
                  <a:schemeClr val="accent1">
                    <a:lumMod val="75000"/>
                  </a:schemeClr>
                </a:solidFill>
                <a:latin typeface="Calibri" pitchFamily="34" charset="0"/>
                <a:ea typeface="Calibri" pitchFamily="34" charset="0"/>
                <a:cs typeface="Tahoma" pitchFamily="34" charset="0"/>
              </a:rPr>
              <a:t>Правосъдие</a:t>
            </a:r>
            <a:endParaRPr lang="en-US" b="1" i="1" dirty="0" smtClean="0">
              <a:solidFill>
                <a:schemeClr val="accent1">
                  <a:lumMod val="75000"/>
                </a:schemeClr>
              </a:solidFill>
              <a:latin typeface="Calibri" pitchFamily="34" charset="0"/>
              <a:ea typeface="Calibri" pitchFamily="34" charset="0"/>
              <a:cs typeface="Tahoma" pitchFamily="34" charset="0"/>
            </a:endParaRPr>
          </a:p>
          <a:p>
            <a:pPr marL="177800" lvl="0" fontAlgn="base">
              <a:spcBef>
                <a:spcPct val="0"/>
              </a:spcBef>
              <a:spcAft>
                <a:spcPct val="0"/>
              </a:spcAft>
            </a:pPr>
            <a:r>
              <a:rPr lang="en-US" b="1" i="1" dirty="0" smtClean="0">
                <a:solidFill>
                  <a:schemeClr val="accent1">
                    <a:lumMod val="75000"/>
                  </a:schemeClr>
                </a:solidFill>
                <a:latin typeface="Calibri" pitchFamily="34" charset="0"/>
                <a:ea typeface="Calibri" pitchFamily="34" charset="0"/>
                <a:cs typeface="Tahoma" pitchFamily="34" charset="0"/>
              </a:rPr>
              <a:t>- </a:t>
            </a:r>
            <a:r>
              <a:rPr lang="bg-BG" b="1" i="1" dirty="0" smtClean="0">
                <a:solidFill>
                  <a:schemeClr val="accent1">
                    <a:lumMod val="75000"/>
                  </a:schemeClr>
                </a:solidFill>
                <a:latin typeface="Calibri" pitchFamily="34" charset="0"/>
                <a:ea typeface="Calibri" pitchFamily="34" charset="0"/>
                <a:cs typeface="Tahoma" pitchFamily="34" charset="0"/>
              </a:rPr>
              <a:t>Полиция</a:t>
            </a:r>
            <a:endParaRPr lang="el-GR" sz="1400" dirty="0" smtClean="0">
              <a:solidFill>
                <a:schemeClr val="accent1">
                  <a:lumMod val="75000"/>
                </a:schemeClr>
              </a:solidFill>
              <a:latin typeface="Arial" pitchFamily="34" charset="0"/>
              <a:cs typeface="Arial" pitchFamily="34" charset="0"/>
            </a:endParaRPr>
          </a:p>
          <a:p>
            <a:pPr marL="177800" lvl="0" eaLnBrk="0" fontAlgn="base" hangingPunct="0">
              <a:spcBef>
                <a:spcPct val="0"/>
              </a:spcBef>
              <a:spcAft>
                <a:spcPct val="0"/>
              </a:spcAft>
            </a:pPr>
            <a:r>
              <a:rPr lang="en-US" b="1" i="1" dirty="0" smtClean="0">
                <a:solidFill>
                  <a:schemeClr val="accent1">
                    <a:lumMod val="75000"/>
                  </a:schemeClr>
                </a:solidFill>
                <a:latin typeface="Calibri" pitchFamily="34" charset="0"/>
                <a:ea typeface="Calibri" pitchFamily="34" charset="0"/>
                <a:cs typeface="Tahoma" pitchFamily="34" charset="0"/>
              </a:rPr>
              <a:t>- </a:t>
            </a:r>
            <a:r>
              <a:rPr lang="bg-BG" b="1" i="1" dirty="0" smtClean="0">
                <a:solidFill>
                  <a:schemeClr val="accent1">
                    <a:lumMod val="75000"/>
                  </a:schemeClr>
                </a:solidFill>
                <a:latin typeface="Calibri" pitchFamily="34" charset="0"/>
                <a:ea typeface="Calibri" pitchFamily="34" charset="0"/>
                <a:cs typeface="Tahoma" pitchFamily="34" charset="0"/>
              </a:rPr>
              <a:t>Образование</a:t>
            </a:r>
            <a:endParaRPr lang="en-US" b="1" i="1" dirty="0" smtClean="0">
              <a:solidFill>
                <a:schemeClr val="accent1">
                  <a:lumMod val="75000"/>
                </a:schemeClr>
              </a:solidFill>
              <a:latin typeface="Calibri" pitchFamily="34" charset="0"/>
              <a:ea typeface="Calibri" pitchFamily="34" charset="0"/>
              <a:cs typeface="Tahoma" pitchFamily="34" charset="0"/>
            </a:endParaRPr>
          </a:p>
          <a:p>
            <a:pPr marL="177800" lvl="0" eaLnBrk="0" fontAlgn="base" hangingPunct="0">
              <a:spcBef>
                <a:spcPct val="0"/>
              </a:spcBef>
              <a:spcAft>
                <a:spcPct val="0"/>
              </a:spcAft>
            </a:pPr>
            <a:r>
              <a:rPr lang="en-US" b="1" i="1" dirty="0" smtClean="0">
                <a:solidFill>
                  <a:schemeClr val="accent1">
                    <a:lumMod val="75000"/>
                  </a:schemeClr>
                </a:solidFill>
                <a:latin typeface="Calibri" pitchFamily="34" charset="0"/>
                <a:ea typeface="Calibri" pitchFamily="34" charset="0"/>
                <a:cs typeface="Tahoma" pitchFamily="34" charset="0"/>
              </a:rPr>
              <a:t>- </a:t>
            </a:r>
            <a:r>
              <a:rPr lang="bg-BG" b="1" i="1" dirty="0" smtClean="0">
                <a:solidFill>
                  <a:schemeClr val="accent1">
                    <a:lumMod val="75000"/>
                  </a:schemeClr>
                </a:solidFill>
                <a:latin typeface="Calibri" pitchFamily="34" charset="0"/>
                <a:cs typeface="Tahoma" pitchFamily="34" charset="0"/>
              </a:rPr>
              <a:t>Други</a:t>
            </a:r>
            <a:endParaRPr lang="el-GR" sz="4000" dirty="0" smtClean="0">
              <a:solidFill>
                <a:schemeClr val="accent1">
                  <a:lumMod val="75000"/>
                </a:schemeClr>
              </a:solidFill>
              <a:latin typeface="Arial" pitchFamily="34" charset="0"/>
              <a:cs typeface="Arial" pitchFamily="34" charset="0"/>
            </a:endParaRPr>
          </a:p>
        </p:txBody>
      </p:sp>
      <p:sp>
        <p:nvSpPr>
          <p:cNvPr id="10" name="Round Same Side Corner Rectangle 9"/>
          <p:cNvSpPr/>
          <p:nvPr/>
        </p:nvSpPr>
        <p:spPr>
          <a:xfrm>
            <a:off x="234925" y="272944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dirty="0" smtClean="0"/>
              <a:t>Болница</a:t>
            </a:r>
            <a:endParaRPr lang="el-GR" dirty="0"/>
          </a:p>
        </p:txBody>
      </p:sp>
      <p:sp>
        <p:nvSpPr>
          <p:cNvPr id="11" name="Round Same Side Corner Rectangle 10"/>
          <p:cNvSpPr/>
          <p:nvPr/>
        </p:nvSpPr>
        <p:spPr>
          <a:xfrm>
            <a:off x="611574" y="1428586"/>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dirty="0" smtClean="0"/>
              <a:t>НПО</a:t>
            </a:r>
            <a:endParaRPr lang="el-GR" dirty="0"/>
          </a:p>
        </p:txBody>
      </p:sp>
      <p:sp>
        <p:nvSpPr>
          <p:cNvPr id="12" name="Round Same Side Corner Rectangle 11"/>
          <p:cNvSpPr/>
          <p:nvPr/>
        </p:nvSpPr>
        <p:spPr>
          <a:xfrm>
            <a:off x="1970341" y="449284"/>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dirty="0" smtClean="0"/>
              <a:t>Полиция</a:t>
            </a:r>
            <a:endParaRPr lang="el-GR" dirty="0"/>
          </a:p>
        </p:txBody>
      </p:sp>
      <p:sp>
        <p:nvSpPr>
          <p:cNvPr id="13" name="Round Same Side Corner Rectangle 12"/>
          <p:cNvSpPr/>
          <p:nvPr/>
        </p:nvSpPr>
        <p:spPr>
          <a:xfrm>
            <a:off x="3885843" y="367030"/>
            <a:ext cx="1332533" cy="34111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Социални служби</a:t>
            </a:r>
            <a:endParaRPr lang="el-GR" sz="1600" dirty="0"/>
          </a:p>
        </p:txBody>
      </p:sp>
      <p:sp>
        <p:nvSpPr>
          <p:cNvPr id="14" name="Round Same Side Corner Rectangle 13"/>
          <p:cNvSpPr/>
          <p:nvPr/>
        </p:nvSpPr>
        <p:spPr>
          <a:xfrm>
            <a:off x="5916268" y="544279"/>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Правосъдие</a:t>
            </a:r>
            <a:endParaRPr lang="el-GR" sz="1600" dirty="0"/>
          </a:p>
        </p:txBody>
      </p:sp>
      <p:sp>
        <p:nvSpPr>
          <p:cNvPr id="15" name="Round Same Side Corner Rectangle 14"/>
          <p:cNvSpPr/>
          <p:nvPr/>
        </p:nvSpPr>
        <p:spPr>
          <a:xfrm>
            <a:off x="7598928" y="1168495"/>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Училище</a:t>
            </a:r>
            <a:endParaRPr lang="el-GR" sz="1600" dirty="0"/>
          </a:p>
        </p:txBody>
      </p:sp>
      <p:sp>
        <p:nvSpPr>
          <p:cNvPr id="16" name="Round Same Side Corner Rectangle 15"/>
          <p:cNvSpPr/>
          <p:nvPr/>
        </p:nvSpPr>
        <p:spPr>
          <a:xfrm>
            <a:off x="7598928" y="231289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Болница</a:t>
            </a:r>
            <a:r>
              <a:rPr lang="en-US" sz="1600" dirty="0" smtClean="0"/>
              <a:t> II</a:t>
            </a:r>
            <a:endParaRPr lang="el-GR"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childTnLst>
                                </p:cTn>
                              </p:par>
                              <p:par>
                                <p:cTn id="14" presetID="23" presetClass="entr" presetSubtype="16"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3491880" y="-236562"/>
            <a:ext cx="2160240" cy="1620180"/>
          </a:xfrm>
          <a:prstGeom prst="rect">
            <a:avLst/>
          </a:prstGeom>
          <a:noFill/>
        </p:spPr>
      </p:pic>
      <p:pic>
        <p:nvPicPr>
          <p:cNvPr id="4" name="Picture 20" descr="https://encrypted-tbn2.gstatic.com/images?q=tbn:ANd9GcQMUmxjThBv5XYUttgo1sES5xa5imXqXPbyn9fsZNJskocl34aI"/>
          <p:cNvPicPr>
            <a:picLocks noChangeAspect="1" noChangeArrowheads="1"/>
          </p:cNvPicPr>
          <p:nvPr/>
        </p:nvPicPr>
        <p:blipFill>
          <a:blip r:embed="rId4" cstate="print">
            <a:clrChange>
              <a:clrFrom>
                <a:srgbClr val="E0E0E0"/>
              </a:clrFrom>
              <a:clrTo>
                <a:srgbClr val="E0E0E0">
                  <a:alpha val="0"/>
                </a:srgbClr>
              </a:clrTo>
            </a:clrChange>
          </a:blip>
          <a:srcRect/>
          <a:stretch>
            <a:fillRect/>
          </a:stretch>
        </p:blipFill>
        <p:spPr bwMode="auto">
          <a:xfrm>
            <a:off x="1048803" y="3873430"/>
            <a:ext cx="968833" cy="728252"/>
          </a:xfrm>
          <a:prstGeom prst="rect">
            <a:avLst/>
          </a:prstGeom>
          <a:noFill/>
        </p:spPr>
      </p:pic>
      <p:pic>
        <p:nvPicPr>
          <p:cNvPr id="13"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100803" y="3977467"/>
            <a:ext cx="968833" cy="728252"/>
          </a:xfrm>
          <a:prstGeom prst="rect">
            <a:avLst/>
          </a:prstGeom>
          <a:noFill/>
        </p:spPr>
      </p:pic>
      <p:pic>
        <p:nvPicPr>
          <p:cNvPr id="1843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43472" y="2156836"/>
            <a:ext cx="2104000" cy="1560540"/>
          </a:xfrm>
          <a:prstGeom prst="rect">
            <a:avLst/>
          </a:prstGeom>
          <a:noFill/>
        </p:spPr>
      </p:pic>
      <p:pic>
        <p:nvPicPr>
          <p:cNvPr id="22"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249645" y="856386"/>
            <a:ext cx="2104000" cy="1560540"/>
          </a:xfrm>
          <a:prstGeom prst="rect">
            <a:avLst/>
          </a:prstGeom>
          <a:noFill/>
        </p:spPr>
      </p:pic>
      <p:pic>
        <p:nvPicPr>
          <p:cNvPr id="2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619672" y="-122916"/>
            <a:ext cx="2104000" cy="1560540"/>
          </a:xfrm>
          <a:prstGeom prst="rect">
            <a:avLst/>
          </a:prstGeom>
          <a:noFill/>
        </p:spPr>
      </p:pic>
      <p:pic>
        <p:nvPicPr>
          <p:cNvPr id="25"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5537327" y="-60156"/>
            <a:ext cx="2104000" cy="1560540"/>
          </a:xfrm>
          <a:prstGeom prst="rect">
            <a:avLst/>
          </a:prstGeom>
          <a:noFill/>
        </p:spPr>
      </p:pic>
      <p:pic>
        <p:nvPicPr>
          <p:cNvPr id="26"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20527" y="596296"/>
            <a:ext cx="2104000" cy="1560540"/>
          </a:xfrm>
          <a:prstGeom prst="rect">
            <a:avLst/>
          </a:prstGeom>
          <a:noFill/>
        </p:spPr>
      </p:pic>
      <p:sp>
        <p:nvSpPr>
          <p:cNvPr id="27" name="Round Same Side Corner Rectangle 26"/>
          <p:cNvSpPr/>
          <p:nvPr/>
        </p:nvSpPr>
        <p:spPr>
          <a:xfrm>
            <a:off x="234925" y="272944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dirty="0" smtClean="0"/>
              <a:t>Болница </a:t>
            </a:r>
            <a:r>
              <a:rPr lang="en-US" dirty="0" smtClean="0"/>
              <a:t>l</a:t>
            </a:r>
            <a:endParaRPr lang="el-GR" dirty="0"/>
          </a:p>
        </p:txBody>
      </p:sp>
      <p:sp>
        <p:nvSpPr>
          <p:cNvPr id="28" name="Round Same Side Corner Rectangle 27"/>
          <p:cNvSpPr/>
          <p:nvPr/>
        </p:nvSpPr>
        <p:spPr>
          <a:xfrm>
            <a:off x="611574" y="1428586"/>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dirty="0" smtClean="0"/>
              <a:t>НПО</a:t>
            </a:r>
            <a:endParaRPr lang="el-GR" dirty="0"/>
          </a:p>
        </p:txBody>
      </p:sp>
      <p:sp>
        <p:nvSpPr>
          <p:cNvPr id="29" name="Round Same Side Corner Rectangle 28"/>
          <p:cNvSpPr/>
          <p:nvPr/>
        </p:nvSpPr>
        <p:spPr>
          <a:xfrm>
            <a:off x="1970341" y="449284"/>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dirty="0" smtClean="0"/>
              <a:t>Полиция</a:t>
            </a:r>
            <a:endParaRPr lang="el-GR" dirty="0"/>
          </a:p>
        </p:txBody>
      </p:sp>
      <p:sp>
        <p:nvSpPr>
          <p:cNvPr id="30" name="Round Same Side Corner Rectangle 29"/>
          <p:cNvSpPr/>
          <p:nvPr/>
        </p:nvSpPr>
        <p:spPr>
          <a:xfrm>
            <a:off x="3885843" y="36703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Социални услуги</a:t>
            </a:r>
            <a:endParaRPr lang="el-GR" sz="1600" dirty="0"/>
          </a:p>
        </p:txBody>
      </p:sp>
      <p:sp>
        <p:nvSpPr>
          <p:cNvPr id="31" name="Round Same Side Corner Rectangle 30"/>
          <p:cNvSpPr/>
          <p:nvPr/>
        </p:nvSpPr>
        <p:spPr>
          <a:xfrm>
            <a:off x="5916268" y="544279"/>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Правосъдие</a:t>
            </a:r>
            <a:endParaRPr lang="el-GR" sz="1600" dirty="0"/>
          </a:p>
        </p:txBody>
      </p:sp>
      <p:sp>
        <p:nvSpPr>
          <p:cNvPr id="32" name="Round Same Side Corner Rectangle 31"/>
          <p:cNvSpPr/>
          <p:nvPr/>
        </p:nvSpPr>
        <p:spPr>
          <a:xfrm>
            <a:off x="7598928" y="1168495"/>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Училище</a:t>
            </a:r>
            <a:endParaRPr lang="el-GR" sz="1600" dirty="0"/>
          </a:p>
        </p:txBody>
      </p:sp>
      <p:pic>
        <p:nvPicPr>
          <p:cNvPr id="3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20528" y="1740692"/>
            <a:ext cx="2104000" cy="1560540"/>
          </a:xfrm>
          <a:prstGeom prst="rect">
            <a:avLst/>
          </a:prstGeom>
          <a:noFill/>
        </p:spPr>
      </p:pic>
      <p:sp>
        <p:nvSpPr>
          <p:cNvPr id="34" name="Round Same Side Corner Rectangle 33"/>
          <p:cNvSpPr/>
          <p:nvPr/>
        </p:nvSpPr>
        <p:spPr>
          <a:xfrm>
            <a:off x="7598928" y="231289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Болница</a:t>
            </a:r>
            <a:r>
              <a:rPr lang="en-US" sz="1600" dirty="0" smtClean="0"/>
              <a:t>II</a:t>
            </a:r>
            <a:endParaRPr lang="el-GR" sz="1600" dirty="0"/>
          </a:p>
        </p:txBody>
      </p:sp>
      <p:pic>
        <p:nvPicPr>
          <p:cNvPr id="20483" name="Picture 3"/>
          <p:cNvPicPr>
            <a:picLocks noChangeAspect="1" noChangeArrowheads="1"/>
          </p:cNvPicPr>
          <p:nvPr/>
        </p:nvPicPr>
        <p:blipFill>
          <a:blip r:embed="rId5" cstate="print"/>
          <a:srcRect/>
          <a:stretch>
            <a:fillRect/>
          </a:stretch>
        </p:blipFill>
        <p:spPr bwMode="auto">
          <a:xfrm>
            <a:off x="1960527" y="4365328"/>
            <a:ext cx="420800" cy="528680"/>
          </a:xfrm>
          <a:prstGeom prst="rect">
            <a:avLst/>
          </a:prstGeom>
          <a:noFill/>
          <a:ln w="9525">
            <a:noFill/>
            <a:miter lim="800000"/>
            <a:headEnd/>
            <a:tailEnd/>
          </a:ln>
          <a:effectLst/>
        </p:spPr>
      </p:pic>
      <p:sp>
        <p:nvSpPr>
          <p:cNvPr id="37" name="Rectangle 36"/>
          <p:cNvSpPr/>
          <p:nvPr/>
        </p:nvSpPr>
        <p:spPr>
          <a:xfrm>
            <a:off x="5677599" y="908411"/>
            <a:ext cx="378511"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8" name="Rectangle 37"/>
          <p:cNvSpPr/>
          <p:nvPr/>
        </p:nvSpPr>
        <p:spPr>
          <a:xfrm>
            <a:off x="3798608" y="680807"/>
            <a:ext cx="378511"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9" name="Rectangle 38"/>
          <p:cNvSpPr/>
          <p:nvPr/>
        </p:nvSpPr>
        <p:spPr>
          <a:xfrm>
            <a:off x="8604463" y="2733776"/>
            <a:ext cx="378511"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35"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781609" y="3873433"/>
            <a:ext cx="968833" cy="728252"/>
          </a:xfrm>
          <a:prstGeom prst="rect">
            <a:avLst/>
          </a:prstGeom>
          <a:noFill/>
        </p:spPr>
      </p:pic>
      <p:pic>
        <p:nvPicPr>
          <p:cNvPr id="50"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537342" y="3975907"/>
            <a:ext cx="968833" cy="728252"/>
          </a:xfrm>
          <a:prstGeom prst="rect">
            <a:avLst/>
          </a:prstGeom>
          <a:noFill/>
        </p:spPr>
      </p:pic>
      <p:sp>
        <p:nvSpPr>
          <p:cNvPr id="51" name="Round Same Side Corner Rectangle 50"/>
          <p:cNvSpPr/>
          <p:nvPr/>
        </p:nvSpPr>
        <p:spPr>
          <a:xfrm>
            <a:off x="5326942" y="4632358"/>
            <a:ext cx="1332533" cy="38766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Приемна грижа</a:t>
            </a:r>
            <a:endParaRPr lang="el-GR" sz="1600" dirty="0"/>
          </a:p>
        </p:txBody>
      </p:sp>
      <p:sp>
        <p:nvSpPr>
          <p:cNvPr id="48" name="Rounded Rectangle 47"/>
          <p:cNvSpPr/>
          <p:nvPr/>
        </p:nvSpPr>
        <p:spPr>
          <a:xfrm>
            <a:off x="73099" y="87474"/>
            <a:ext cx="1656184"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ru-RU" sz="1400" b="1" dirty="0">
                <a:solidFill>
                  <a:schemeClr val="accent1">
                    <a:lumMod val="75000"/>
                  </a:schemeClr>
                </a:solidFill>
                <a:latin typeface="Calibri" pitchFamily="34" charset="0"/>
                <a:ea typeface="Calibri" pitchFamily="34" charset="0"/>
                <a:cs typeface="Tahoma" pitchFamily="34" charset="0"/>
              </a:rPr>
              <a:t>Сцената на администриране на случаи на </a:t>
            </a:r>
            <a:r>
              <a:rPr lang="ru-RU" sz="1400" b="1" dirty="0" smtClean="0">
                <a:solidFill>
                  <a:schemeClr val="accent1">
                    <a:lumMod val="75000"/>
                  </a:schemeClr>
                </a:solidFill>
                <a:latin typeface="Calibri" pitchFamily="34" charset="0"/>
                <a:ea typeface="Calibri" pitchFamily="34" charset="0"/>
                <a:cs typeface="Tahoma" pitchFamily="34" charset="0"/>
              </a:rPr>
              <a:t>НПД</a:t>
            </a:r>
          </a:p>
          <a:p>
            <a:pPr lvl="0" fontAlgn="base">
              <a:spcBef>
                <a:spcPct val="0"/>
              </a:spcBef>
              <a:spcAft>
                <a:spcPct val="0"/>
              </a:spcAft>
            </a:pPr>
            <a:endParaRPr lang="ru-RU" sz="1400" b="1" dirty="0">
              <a:solidFill>
                <a:schemeClr val="accent1">
                  <a:lumMod val="75000"/>
                </a:schemeClr>
              </a:solidFill>
              <a:latin typeface="Calibri" pitchFamily="34" charset="0"/>
              <a:ea typeface="Calibri" pitchFamily="34" charset="0"/>
              <a:cs typeface="Tahoma" pitchFamily="34" charset="0"/>
            </a:endParaRPr>
          </a:p>
        </p:txBody>
      </p:sp>
      <p:sp>
        <p:nvSpPr>
          <p:cNvPr id="53" name="Rounded Rectangle 52"/>
          <p:cNvSpPr/>
          <p:nvPr/>
        </p:nvSpPr>
        <p:spPr>
          <a:xfrm>
            <a:off x="145107" y="773836"/>
            <a:ext cx="1512168" cy="269150"/>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bg-BG" sz="1300" b="1" dirty="0" smtClean="0">
                <a:solidFill>
                  <a:schemeClr val="bg1"/>
                </a:solidFill>
                <a:latin typeface="Calibri" pitchFamily="34" charset="0"/>
                <a:ea typeface="Calibri" pitchFamily="34" charset="0"/>
                <a:cs typeface="Tahoma" pitchFamily="34" charset="0"/>
              </a:rPr>
              <a:t>Примерни случаи</a:t>
            </a:r>
            <a:endParaRPr lang="en-US" sz="1300" b="1" i="1" dirty="0" smtClean="0">
              <a:solidFill>
                <a:schemeClr val="bg1"/>
              </a:solidFill>
              <a:latin typeface="Calibri" pitchFamily="34" charset="0"/>
              <a:ea typeface="Calibri" pitchFamily="34" charset="0"/>
              <a:cs typeface="Tahoma" pitchFamily="34" charset="0"/>
            </a:endParaRPr>
          </a:p>
        </p:txBody>
      </p:sp>
      <p:sp>
        <p:nvSpPr>
          <p:cNvPr id="54" name="Rounded Rectangle 53"/>
          <p:cNvSpPr/>
          <p:nvPr/>
        </p:nvSpPr>
        <p:spPr>
          <a:xfrm>
            <a:off x="3302874" y="2156836"/>
            <a:ext cx="2563980" cy="1144396"/>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bg-BG" sz="1400" b="1" dirty="0" smtClean="0">
                <a:solidFill>
                  <a:schemeClr val="bg1"/>
                </a:solidFill>
                <a:latin typeface="Calibri" pitchFamily="34" charset="0"/>
                <a:ea typeface="Calibri" pitchFamily="34" charset="0"/>
                <a:cs typeface="Tahoma" pitchFamily="34" charset="0"/>
              </a:rPr>
              <a:t>Случай </a:t>
            </a:r>
            <a:r>
              <a:rPr lang="en-US" sz="1400" b="1" dirty="0" smtClean="0">
                <a:solidFill>
                  <a:schemeClr val="bg1"/>
                </a:solidFill>
                <a:latin typeface="Calibri" pitchFamily="34" charset="0"/>
                <a:ea typeface="Calibri" pitchFamily="34" charset="0"/>
                <a:cs typeface="Tahoma" pitchFamily="34" charset="0"/>
              </a:rPr>
              <a:t>1: </a:t>
            </a:r>
          </a:p>
          <a:p>
            <a:pPr lvl="0" algn="ctr" fontAlgn="base">
              <a:spcBef>
                <a:spcPct val="0"/>
              </a:spcBef>
              <a:spcAft>
                <a:spcPct val="0"/>
              </a:spcAft>
            </a:pPr>
            <a:r>
              <a:rPr lang="bg-BG" sz="1400" b="1" dirty="0" smtClean="0">
                <a:solidFill>
                  <a:schemeClr val="bg1"/>
                </a:solidFill>
                <a:latin typeface="Calibri" pitchFamily="34" charset="0"/>
                <a:ea typeface="Calibri" pitchFamily="34" charset="0"/>
                <a:cs typeface="Tahoma" pitchFamily="34" charset="0"/>
              </a:rPr>
              <a:t>Сексуално насилие над деца</a:t>
            </a:r>
            <a:endParaRPr lang="en-US" sz="1400" b="1" i="1" dirty="0" smtClean="0">
              <a:solidFill>
                <a:schemeClr val="bg1"/>
              </a:solidFill>
              <a:latin typeface="Calibri" pitchFamily="34" charset="0"/>
              <a:ea typeface="Calibri"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8434"/>
                                        </p:tgtEl>
                                        <p:attrNameLst>
                                          <p:attrName>style.visibility</p:attrName>
                                        </p:attrNameLst>
                                      </p:cBhvr>
                                      <p:to>
                                        <p:strVal val="visible"/>
                                      </p:to>
                                    </p:set>
                                    <p:anim calcmode="lin" valueType="num">
                                      <p:cBhvr>
                                        <p:cTn id="11" dur="500" fill="hold"/>
                                        <p:tgtEl>
                                          <p:spTgt spid="18434"/>
                                        </p:tgtEl>
                                        <p:attrNameLst>
                                          <p:attrName>ppt_w</p:attrName>
                                        </p:attrNameLst>
                                      </p:cBhvr>
                                      <p:tavLst>
                                        <p:tav tm="0">
                                          <p:val>
                                            <p:fltVal val="0"/>
                                          </p:val>
                                        </p:tav>
                                        <p:tav tm="100000">
                                          <p:val>
                                            <p:strVal val="#ppt_w"/>
                                          </p:val>
                                        </p:tav>
                                      </p:tavLst>
                                    </p:anim>
                                    <p:anim calcmode="lin" valueType="num">
                                      <p:cBhvr>
                                        <p:cTn id="12" dur="500" fill="hold"/>
                                        <p:tgtEl>
                                          <p:spTgt spid="18434"/>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500" fill="hold"/>
                                        <p:tgtEl>
                                          <p:spTgt spid="24"/>
                                        </p:tgtEl>
                                        <p:attrNameLst>
                                          <p:attrName>ppt_w</p:attrName>
                                        </p:attrNameLst>
                                      </p:cBhvr>
                                      <p:tavLst>
                                        <p:tav tm="0">
                                          <p:val>
                                            <p:fltVal val="0"/>
                                          </p:val>
                                        </p:tav>
                                        <p:tav tm="100000">
                                          <p:val>
                                            <p:strVal val="#ppt_w"/>
                                          </p:val>
                                        </p:tav>
                                      </p:tavLst>
                                    </p:anim>
                                    <p:anim calcmode="lin" valueType="num">
                                      <p:cBhvr>
                                        <p:cTn id="24" dur="500" fill="hold"/>
                                        <p:tgtEl>
                                          <p:spTgt spid="24"/>
                                        </p:tgtEl>
                                        <p:attrNameLst>
                                          <p:attrName>ppt_h</p:attrName>
                                        </p:attrNameLst>
                                      </p:cBhvr>
                                      <p:tavLst>
                                        <p:tav tm="0">
                                          <p:val>
                                            <p:flt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childTnLst>
                                </p:cTn>
                              </p:par>
                              <p:par>
                                <p:cTn id="29" presetID="23" presetClass="entr" presetSubtype="16"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fltVal val="0"/>
                                          </p:val>
                                        </p:tav>
                                        <p:tav tm="100000">
                                          <p:val>
                                            <p:strVal val="#ppt_w"/>
                                          </p:val>
                                        </p:tav>
                                      </p:tavLst>
                                    </p:anim>
                                    <p:anim calcmode="lin" valueType="num">
                                      <p:cBhvr>
                                        <p:cTn id="32" dur="500" fill="hold"/>
                                        <p:tgtEl>
                                          <p:spTgt spid="26"/>
                                        </p:tgtEl>
                                        <p:attrNameLst>
                                          <p:attrName>ppt_h</p:attrName>
                                        </p:attrNameLst>
                                      </p:cBhvr>
                                      <p:tavLst>
                                        <p:tav tm="0">
                                          <p:val>
                                            <p:fltVal val="0"/>
                                          </p:val>
                                        </p:tav>
                                        <p:tav tm="100000">
                                          <p:val>
                                            <p:strVal val="#ppt_h"/>
                                          </p:val>
                                        </p:tav>
                                      </p:tavLst>
                                    </p:anim>
                                  </p:childTnLst>
                                </p:cTn>
                              </p:par>
                              <p:par>
                                <p:cTn id="33" presetID="23" presetClass="entr" presetSubtype="16"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childTnLst>
                                </p:cTn>
                              </p:par>
                              <p:par>
                                <p:cTn id="37" presetID="23" presetClass="entr" presetSubtype="16" fill="hold" nodeType="with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childTnLst>
                                </p:cTn>
                              </p:par>
                              <p:par>
                                <p:cTn id="41" presetID="23" presetClass="entr" presetSubtype="16" fill="hold" nodeType="with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childTnLst>
                                </p:cTn>
                              </p:par>
                              <p:par>
                                <p:cTn id="45" presetID="23" presetClass="entr" presetSubtype="16"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childTnLst>
                                </p:cTn>
                              </p:par>
                              <p:par>
                                <p:cTn id="49" presetID="23" presetClass="entr" presetSubtype="16" fill="hold"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p:cTn id="51" dur="500" fill="hold"/>
                                        <p:tgtEl>
                                          <p:spTgt spid="4"/>
                                        </p:tgtEl>
                                        <p:attrNameLst>
                                          <p:attrName>ppt_w</p:attrName>
                                        </p:attrNameLst>
                                      </p:cBhvr>
                                      <p:tavLst>
                                        <p:tav tm="0">
                                          <p:val>
                                            <p:fltVal val="0"/>
                                          </p:val>
                                        </p:tav>
                                        <p:tav tm="100000">
                                          <p:val>
                                            <p:strVal val="#ppt_w"/>
                                          </p:val>
                                        </p:tav>
                                      </p:tavLst>
                                    </p:anim>
                                    <p:anim calcmode="lin" valueType="num">
                                      <p:cBhvr>
                                        <p:cTn id="52"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fade">
                                      <p:cBhvr>
                                        <p:cTn id="57" dur="2000"/>
                                        <p:tgtEl>
                                          <p:spTgt spid="54"/>
                                        </p:tgtEl>
                                      </p:cBhvr>
                                    </p:animEffect>
                                  </p:childTnLst>
                                  <p:subTnLst>
                                    <p:set>
                                      <p:cBhvr override="childStyle">
                                        <p:cTn dur="1" fill="hold" display="0" masterRel="nextClick" afterEffect="1"/>
                                        <p:tgtEl>
                                          <p:spTgt spid="54"/>
                                        </p:tgtEl>
                                        <p:attrNameLst>
                                          <p:attrName>style.visibility</p:attrName>
                                        </p:attrNameLst>
                                      </p:cBhvr>
                                      <p:to>
                                        <p:strVal val="hidden"/>
                                      </p:to>
                                    </p:set>
                                  </p:subTnLst>
                                </p:cTn>
                              </p:par>
                              <p:par>
                                <p:cTn id="58" presetID="10" presetClass="entr" presetSubtype="0" fill="hold" nodeType="withEffect">
                                  <p:stCondLst>
                                    <p:cond delay="0"/>
                                  </p:stCondLst>
                                  <p:childTnLst>
                                    <p:set>
                                      <p:cBhvr>
                                        <p:cTn id="59" dur="1" fill="hold">
                                          <p:stCondLst>
                                            <p:cond delay="0"/>
                                          </p:stCondLst>
                                        </p:cTn>
                                        <p:tgtEl>
                                          <p:spTgt spid="20483"/>
                                        </p:tgtEl>
                                        <p:attrNameLst>
                                          <p:attrName>style.visibility</p:attrName>
                                        </p:attrNameLst>
                                      </p:cBhvr>
                                      <p:to>
                                        <p:strVal val="visible"/>
                                      </p:to>
                                    </p:set>
                                    <p:animEffect transition="in" filter="fade">
                                      <p:cBhvr>
                                        <p:cTn id="60" dur="2000"/>
                                        <p:tgtEl>
                                          <p:spTgt spid="20483"/>
                                        </p:tgtEl>
                                      </p:cBhvr>
                                    </p:animEffect>
                                  </p:childTnLst>
                                </p:cTn>
                              </p:par>
                            </p:childTnLst>
                          </p:cTn>
                        </p:par>
                      </p:childTnLst>
                    </p:cTn>
                  </p:par>
                  <p:par>
                    <p:cTn id="61" fill="hold">
                      <p:stCondLst>
                        <p:cond delay="indefinite"/>
                      </p:stCondLst>
                      <p:childTnLst>
                        <p:par>
                          <p:cTn id="62" fill="hold">
                            <p:stCondLst>
                              <p:cond delay="0"/>
                            </p:stCondLst>
                            <p:childTnLst>
                              <p:par>
                                <p:cTn id="63" presetID="0" presetClass="path" presetSubtype="0" accel="50000" decel="50000" fill="hold" nodeType="clickEffect">
                                  <p:stCondLst>
                                    <p:cond delay="0"/>
                                  </p:stCondLst>
                                  <p:childTnLst>
                                    <p:animMotion origin="layout" path="M -1.38889E-6 -1.48148E-6 C 0.02482 -0.01111 0.06736 -0.00509 0.08333 -0.00555 C 0.1026 -0.01065 0.07951 -0.00509 0.12222 -0.00926 C 0.1316 -0.01018 0.14219 -0.01736 0.15139 -0.02037 C 0.15607 -0.02454 0.15972 -0.02592 0.16528 -0.02778 C 0.17569 -0.03704 0.1625 -0.02616 0.175 -0.03333 C 0.17656 -0.03426 0.1776 -0.03611 0.17916 -0.03704 C 0.18055 -0.03796 0.18194 -0.03819 0.18333 -0.03889 C 0.19114 -0.0493 0.20121 -0.05717 0.20972 -0.06667 C 0.21458 -0.07199 0.21701 -0.0787 0.22222 -0.08333 C 0.22621 -0.0912 0.23055 -0.1 0.23611 -0.10555 C 0.23958 -0.11458 0.2441 -0.12176 0.24861 -0.12963 C 0.25486 -0.14028 0.25833 -0.15185 0.26389 -0.16296 C 0.26649 -0.16829 0.26823 -0.1743 0.27083 -0.17963 C 0.2717 -0.18148 0.27361 -0.18518 0.27361 -0.18518 C 0.27448 -0.19028 0.27882 -0.20555 0.28055 -0.20926 C 0.28281 -0.21412 0.2875 -0.22407 0.2875 -0.22407 C 0.28975 -0.23588 0.28785 -0.2294 0.29444 -0.24259 C 0.29531 -0.24444 0.29722 -0.24815 0.29722 -0.24815 C 0.29913 -0.2581 0.30295 -0.2669 0.30833 -0.27407 C 0.31267 -0.29143 0.3316 -0.30648 0.34166 -0.31852 C 0.35208 -0.33079 0.3592 -0.34699 0.37083 -0.35741 C 0.38368 -0.38287 0.36962 -0.35764 0.38194 -0.37407 C 0.38316 -0.37569 0.38368 -0.37801 0.38472 -0.37963 C 0.38732 -0.38356 0.38993 -0.3875 0.39305 -0.39074 C 0.39496 -0.39259 0.39705 -0.39398 0.39861 -0.39629 C 0.40208 -0.40162 0.40503 -0.40764 0.40833 -0.41296 C 0.41493 -0.42361 0.40798 -0.41342 0.4125 -0.42407 C 0.41441 -0.4287 0.41753 -0.43241 0.41944 -0.43704 C 0.42465 -0.4493 0.4316 -0.4618 0.43611 -0.47407 C 0.43698 -0.47662 0.4375 -0.4794 0.43889 -0.48148 C 0.43993 -0.4831 0.44184 -0.48379 0.44305 -0.48518 C 0.45017 -0.49305 0.45625 -0.50069 0.46528 -0.5037 C 0.47326 -0.51088 0.48003 -0.51389 0.48889 -0.51852 C 0.49166 -0.51991 0.49479 -0.52014 0.49722 -0.52222 C 0.51423 -0.53727 0.54635 -0.54074 0.56528 -0.54259 C 0.5835 -0.54861 0.5625 -0.54213 0.60694 -0.54629 C 0.6158 -0.54722 0.6283 -0.56528 0.63611 -0.57222 C 0.63802 -0.57592 0.64045 -0.58333 0.64444 -0.58333 " pathEditMode="relative" ptsTypes="ffffffffffffffffffffffffffffffffffffffA">
                                      <p:cBhvr>
                                        <p:cTn id="64" dur="2000" fill="hold"/>
                                        <p:tgtEl>
                                          <p:spTgt spid="20483"/>
                                        </p:tgtEl>
                                        <p:attrNameLst>
                                          <p:attrName>ppt_x</p:attrName>
                                          <p:attrName>ppt_y</p:attrName>
                                        </p:attrNameLst>
                                      </p:cBhvr>
                                    </p:animMotion>
                                  </p:childTnLst>
                                </p:cTn>
                              </p:par>
                            </p:childTnLst>
                          </p:cTn>
                        </p:par>
                      </p:childTnLst>
                    </p:cTn>
                  </p:par>
                  <p:par>
                    <p:cTn id="65" fill="hold">
                      <p:stCondLst>
                        <p:cond delay="indefinite"/>
                      </p:stCondLst>
                      <p:childTnLst>
                        <p:par>
                          <p:cTn id="66" fill="hold">
                            <p:stCondLst>
                              <p:cond delay="0"/>
                            </p:stCondLst>
                            <p:childTnLst>
                              <p:par>
                                <p:cTn id="67" presetID="0" presetClass="path" presetSubtype="0" accel="50000" decel="50000" fill="hold" nodeType="clickEffect">
                                  <p:stCondLst>
                                    <p:cond delay="0"/>
                                  </p:stCondLst>
                                  <p:childTnLst>
                                    <p:animMotion origin="layout" path="M 0.64444 -0.58333 C 0.62622 -0.58495 0.60851 -0.5875 0.59028 -0.58889 C 0.54878 -0.58634 0.51007 -0.58078 0.46806 -0.57963 C 0.42726 -0.575 0.44583 -0.57685 0.4125 -0.57407 C 0.37101 -0.57569 0.32743 -0.57477 0.2875 -0.59259 C 0.27934 -0.59629 0.26823 -0.60856 0.26111 -0.61481 C 0.25469 -0.64074 0.26111 -0.61273 0.26111 -0.68333 C 0.26111 -0.70393 0.25833 -0.72268 0.25833 -0.74259 " pathEditMode="relative" ptsTypes="fffffffA">
                                      <p:cBhvr>
                                        <p:cTn id="68" dur="2000" fill="hold"/>
                                        <p:tgtEl>
                                          <p:spTgt spid="20483"/>
                                        </p:tgtEl>
                                        <p:attrNameLst>
                                          <p:attrName>ppt_x</p:attrName>
                                          <p:attrName>ppt_y</p:attrName>
                                        </p:attrNameLst>
                                      </p:cBhvr>
                                    </p:animMotion>
                                  </p:childTnLst>
                                </p:cTn>
                              </p:par>
                            </p:childTnLst>
                          </p:cTn>
                        </p:par>
                        <p:par>
                          <p:cTn id="69" fill="hold">
                            <p:stCondLst>
                              <p:cond delay="2000"/>
                            </p:stCondLst>
                            <p:childTnLst>
                              <p:par>
                                <p:cTn id="70" presetID="23" presetClass="entr" presetSubtype="16" fill="hold" grpId="0" nodeType="afterEffect">
                                  <p:stCondLst>
                                    <p:cond delay="0"/>
                                  </p:stCondLst>
                                  <p:childTnLst>
                                    <p:set>
                                      <p:cBhvr>
                                        <p:cTn id="71" dur="1" fill="hold">
                                          <p:stCondLst>
                                            <p:cond delay="0"/>
                                          </p:stCondLst>
                                        </p:cTn>
                                        <p:tgtEl>
                                          <p:spTgt spid="38"/>
                                        </p:tgtEl>
                                        <p:attrNameLst>
                                          <p:attrName>style.visibility</p:attrName>
                                        </p:attrNameLst>
                                      </p:cBhvr>
                                      <p:to>
                                        <p:strVal val="visible"/>
                                      </p:to>
                                    </p:set>
                                    <p:anim calcmode="lin" valueType="num">
                                      <p:cBhvr>
                                        <p:cTn id="72" dur="500" fill="hold"/>
                                        <p:tgtEl>
                                          <p:spTgt spid="38"/>
                                        </p:tgtEl>
                                        <p:attrNameLst>
                                          <p:attrName>ppt_w</p:attrName>
                                        </p:attrNameLst>
                                      </p:cBhvr>
                                      <p:tavLst>
                                        <p:tav tm="0">
                                          <p:val>
                                            <p:fltVal val="0"/>
                                          </p:val>
                                        </p:tav>
                                        <p:tav tm="100000">
                                          <p:val>
                                            <p:strVal val="#ppt_w"/>
                                          </p:val>
                                        </p:tav>
                                      </p:tavLst>
                                    </p:anim>
                                    <p:anim calcmode="lin" valueType="num">
                                      <p:cBhvr>
                                        <p:cTn id="73" dur="500" fill="hold"/>
                                        <p:tgtEl>
                                          <p:spTgt spid="38"/>
                                        </p:tgtEl>
                                        <p:attrNameLst>
                                          <p:attrName>ppt_h</p:attrName>
                                        </p:attrNameLst>
                                      </p:cBhvr>
                                      <p:tavLst>
                                        <p:tav tm="0">
                                          <p:val>
                                            <p:fltVal val="0"/>
                                          </p:val>
                                        </p:tav>
                                        <p:tav tm="100000">
                                          <p:val>
                                            <p:strVal val="#ppt_h"/>
                                          </p:val>
                                        </p:tav>
                                      </p:tavLst>
                                    </p:anim>
                                  </p:childTnLst>
                                </p:cTn>
                              </p:par>
                            </p:childTnLst>
                          </p:cTn>
                        </p:par>
                      </p:childTnLst>
                    </p:cTn>
                  </p:par>
                  <p:par>
                    <p:cTn id="74" fill="hold">
                      <p:stCondLst>
                        <p:cond delay="indefinite"/>
                      </p:stCondLst>
                      <p:childTnLst>
                        <p:par>
                          <p:cTn id="75" fill="hold">
                            <p:stCondLst>
                              <p:cond delay="0"/>
                            </p:stCondLst>
                            <p:childTnLst>
                              <p:par>
                                <p:cTn id="76" presetID="0" presetClass="path" presetSubtype="0" accel="50000" decel="50000" fill="hold" nodeType="clickEffect">
                                  <p:stCondLst>
                                    <p:cond delay="0"/>
                                  </p:stCondLst>
                                  <p:childTnLst>
                                    <p:animMotion origin="layout" path="M 0.25833 -0.74259 C 0.25781 -0.72222 0.25694 -0.70185 0.25694 -0.68148 C 0.25694 -0.67106 0.25798 -0.66041 0.25833 -0.65 C 0.26007 -0.6081 0.26198 -0.5824 0.27916 -0.54814 C 0.28264 -0.5412 0.28507 -0.53426 0.29028 -0.52963 C 0.29514 -0.52014 0.3 -0.51111 0.30833 -0.5074 C 0.31215 -0.50069 0.31701 -0.49537 0.32222 -0.49074 C 0.32517 -0.48819 0.32899 -0.48773 0.33194 -0.48518 C 0.3408 -0.47777 0.34774 -0.46944 0.35833 -0.46666 C 0.3625 -0.46296 0.36666 -0.46111 0.37083 -0.4574 C 0.37465 -0.44977 0.38021 -0.44421 0.38472 -0.43703 C 0.39132 -0.42662 0.39948 -0.41157 0.40833 -0.4037 C 0.41458 -0.39814 0.41649 -0.39745 0.42083 -0.39074 C 0.43385 -0.37037 0.41232 -0.40023 0.43333 -0.37222 C 0.4375 -0.36666 0.43732 -0.35949 0.44166 -0.3537 C 0.4526 -0.33912 0.46805 -0.3199 0.48333 -0.31481 C 0.4908 -0.3074 0.49913 -0.30393 0.50833 -0.30185 C 0.52743 -0.28912 0.55139 -0.29305 0.57222 -0.29074 C 0.59375 -0.29189 0.61285 -0.29143 0.63333 -0.29814 C 0.63732 -0.30162 0.64288 -0.30555 0.64583 -0.31111 C 0.65225 -0.32291 0.65069 -0.33889 0.65555 -0.35185 " pathEditMode="relative" ptsTypes="ffffffffffffffffffffA">
                                      <p:cBhvr>
                                        <p:cTn id="77" dur="2000" fill="hold"/>
                                        <p:tgtEl>
                                          <p:spTgt spid="20483"/>
                                        </p:tgtEl>
                                        <p:attrNameLst>
                                          <p:attrName>ppt_x</p:attrName>
                                          <p:attrName>ppt_y</p:attrName>
                                        </p:attrNameLst>
                                      </p:cBhvr>
                                    </p:animMotion>
                                  </p:childTnLst>
                                </p:cTn>
                              </p:par>
                            </p:childTnLst>
                          </p:cTn>
                        </p:par>
                        <p:par>
                          <p:cTn id="78" fill="hold">
                            <p:stCondLst>
                              <p:cond delay="2000"/>
                            </p:stCondLst>
                            <p:childTnLst>
                              <p:par>
                                <p:cTn id="79" presetID="23" presetClass="entr" presetSubtype="16" fill="hold" grpId="0" nodeType="afterEffect">
                                  <p:stCondLst>
                                    <p:cond delay="0"/>
                                  </p:stCondLst>
                                  <p:childTnLst>
                                    <p:set>
                                      <p:cBhvr>
                                        <p:cTn id="80" dur="1" fill="hold">
                                          <p:stCondLst>
                                            <p:cond delay="0"/>
                                          </p:stCondLst>
                                        </p:cTn>
                                        <p:tgtEl>
                                          <p:spTgt spid="39"/>
                                        </p:tgtEl>
                                        <p:attrNameLst>
                                          <p:attrName>style.visibility</p:attrName>
                                        </p:attrNameLst>
                                      </p:cBhvr>
                                      <p:to>
                                        <p:strVal val="visible"/>
                                      </p:to>
                                    </p:set>
                                    <p:anim calcmode="lin" valueType="num">
                                      <p:cBhvr>
                                        <p:cTn id="81" dur="500" fill="hold"/>
                                        <p:tgtEl>
                                          <p:spTgt spid="39"/>
                                        </p:tgtEl>
                                        <p:attrNameLst>
                                          <p:attrName>ppt_w</p:attrName>
                                        </p:attrNameLst>
                                      </p:cBhvr>
                                      <p:tavLst>
                                        <p:tav tm="0">
                                          <p:val>
                                            <p:fltVal val="0"/>
                                          </p:val>
                                        </p:tav>
                                        <p:tav tm="100000">
                                          <p:val>
                                            <p:strVal val="#ppt_w"/>
                                          </p:val>
                                        </p:tav>
                                      </p:tavLst>
                                    </p:anim>
                                    <p:anim calcmode="lin" valueType="num">
                                      <p:cBhvr>
                                        <p:cTn id="82" dur="500" fill="hold"/>
                                        <p:tgtEl>
                                          <p:spTgt spid="39"/>
                                        </p:tgtEl>
                                        <p:attrNameLst>
                                          <p:attrName>ppt_h</p:attrName>
                                        </p:attrNameLst>
                                      </p:cBhvr>
                                      <p:tavLst>
                                        <p:tav tm="0">
                                          <p:val>
                                            <p:fltVal val="0"/>
                                          </p:val>
                                        </p:tav>
                                        <p:tav tm="100000">
                                          <p:val>
                                            <p:strVal val="#ppt_h"/>
                                          </p:val>
                                        </p:tav>
                                      </p:tavLst>
                                    </p:anim>
                                  </p:childTnLst>
                                </p:cTn>
                              </p:par>
                            </p:childTnLst>
                          </p:cTn>
                        </p:par>
                      </p:childTnLst>
                    </p:cTn>
                  </p:par>
                  <p:par>
                    <p:cTn id="83" fill="hold">
                      <p:stCondLst>
                        <p:cond delay="indefinite"/>
                      </p:stCondLst>
                      <p:childTnLst>
                        <p:par>
                          <p:cTn id="84" fill="hold">
                            <p:stCondLst>
                              <p:cond delay="0"/>
                            </p:stCondLst>
                            <p:childTnLst>
                              <p:par>
                                <p:cTn id="85" presetID="0" presetClass="path" presetSubtype="0" accel="50000" decel="50000" fill="hold" nodeType="clickEffect">
                                  <p:stCondLst>
                                    <p:cond delay="0"/>
                                  </p:stCondLst>
                                  <p:childTnLst>
                                    <p:animMotion origin="layout" path="M 0.65555 -0.35186 C 0.65538 -0.35047 0.65399 -0.33635 0.65277 -0.33519 C 0.65034 -0.33288 0.64722 -0.33264 0.64444 -0.33149 C 0.64305 -0.33079 0.64027 -0.32963 0.64027 -0.32963 C 0.59513 -0.33079 0.55104 -0.32894 0.50694 -0.34075 C 0.49704 -0.34954 0.50104 -0.34491 0.49444 -0.35371 C 0.49184 -0.36436 0.48871 -0.37454 0.48611 -0.38519 C 0.48402 -0.40394 0.48072 -0.42176 0.47916 -0.44075 C 0.48072 -0.51112 0.48229 -0.53403 0.48055 -0.61297 C 0.47986 -0.64723 0.47222 -0.67825 0.47222 -0.71297 " pathEditMode="relative" ptsTypes="fffffffffA">
                                      <p:cBhvr>
                                        <p:cTn id="86" dur="2000" fill="hold"/>
                                        <p:tgtEl>
                                          <p:spTgt spid="20483"/>
                                        </p:tgtEl>
                                        <p:attrNameLst>
                                          <p:attrName>ppt_x</p:attrName>
                                          <p:attrName>ppt_y</p:attrName>
                                        </p:attrNameLst>
                                      </p:cBhvr>
                                    </p:animMotion>
                                  </p:childTnLst>
                                </p:cTn>
                              </p:par>
                            </p:childTnLst>
                          </p:cTn>
                        </p:par>
                        <p:par>
                          <p:cTn id="87" fill="hold">
                            <p:stCondLst>
                              <p:cond delay="2000"/>
                            </p:stCondLst>
                            <p:childTnLst>
                              <p:par>
                                <p:cTn id="88" presetID="23" presetClass="entr" presetSubtype="16" fill="hold" grpId="0" nodeType="after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childTnLst>
                                </p:cTn>
                              </p:par>
                            </p:childTnLst>
                          </p:cTn>
                        </p:par>
                      </p:childTnLst>
                    </p:cTn>
                  </p:par>
                  <p:par>
                    <p:cTn id="92" fill="hold">
                      <p:stCondLst>
                        <p:cond delay="indefinite"/>
                      </p:stCondLst>
                      <p:childTnLst>
                        <p:par>
                          <p:cTn id="93" fill="hold">
                            <p:stCondLst>
                              <p:cond delay="0"/>
                            </p:stCondLst>
                            <p:childTnLst>
                              <p:par>
                                <p:cTn id="94" presetID="0" presetClass="path" presetSubtype="0" accel="50000" decel="50000" fill="hold" nodeType="clickEffect">
                                  <p:stCondLst>
                                    <p:cond delay="0"/>
                                  </p:stCondLst>
                                  <p:childTnLst>
                                    <p:animMotion origin="layout" path="M 0.51892 -0.7044 C 0.51267 -0.67963 0.51371 -0.65231 0.50781 -0.62847 C 0.50486 -0.60069 0.50711 -0.61088 0.50364 -0.59699 C 0.49948 -0.55347 0.50034 -0.50856 0.49392 -0.46551 C 0.4927 -0.44236 0.49184 -0.41782 0.48836 -0.39514 C 0.48663 -0.36968 0.4842 -0.34444 0.48142 -0.31921 C 0.48003 -0.30579 0.47864 -0.27847 0.47864 -0.27824 C 0.47899 -0.26528 0.47916 -0.23356 0.48142 -0.21551 C 0.4835 -0.19861 0.48802 -0.18218 0.49114 -0.16551 C 0.48906 -0.14931 0.4927 -0.15718 0.48559 -0.15255 C 0.48402 -0.15162 0.48298 -0.14977 0.48142 -0.14884 C 0.47882 -0.14722 0.47309 -0.14514 0.47309 -0.14491 C 0.46614 -0.14583 0.4592 -0.14606 0.45225 -0.14699 C 0.44444 -0.14815 0.43645 -0.15301 0.42864 -0.1544 C 0.40955 -0.15255 0.3993 -0.14884 0.38281 -0.13773 C 0.37448 -0.13218 0.37708 -0.13657 0.37031 -0.12847 C 0.36302 -0.11968 0.35764 -0.10972 0.35086 -0.10093 C 0.34878 -0.08981 0.34496 -0.08148 0.34114 -0.07106 C 0.33958 -0.05602 0.3335 -0.02384 0.34114 -0.01366 C 0.34357 -0.01042 0.3467 -0.0088 0.34948 -0.00625 C 0.35086 -0.00509 0.35191 -0.00255 0.35364 -0.00255 C 0.35781 -0.00255 0.36198 -0.00255 0.36614 -0.00255 " pathEditMode="relative" rAng="0" ptsTypes="fffffffffffffffffffffA">
                                      <p:cBhvr>
                                        <p:cTn id="95" dur="2000" fill="hold"/>
                                        <p:tgtEl>
                                          <p:spTgt spid="20483"/>
                                        </p:tgtEl>
                                        <p:attrNameLst>
                                          <p:attrName>ppt_x</p:attrName>
                                          <p:attrName>ppt_y</p:attrName>
                                        </p:attrNameLst>
                                      </p:cBhvr>
                                      <p:rCtr x="-9300" y="35100"/>
                                    </p:animMotion>
                                  </p:childTnLst>
                                </p:cTn>
                              </p:par>
                            </p:childTnLst>
                          </p:cTn>
                        </p:par>
                        <p:par>
                          <p:cTn id="96" fill="hold">
                            <p:stCondLst>
                              <p:cond delay="2000"/>
                            </p:stCondLst>
                            <p:childTnLst>
                              <p:par>
                                <p:cTn id="97" presetID="23" presetClass="entr" presetSubtype="16" fill="hold" grpId="0" nodeType="afterEffect">
                                  <p:stCondLst>
                                    <p:cond delay="0"/>
                                  </p:stCondLst>
                                  <p:childTnLst>
                                    <p:set>
                                      <p:cBhvr>
                                        <p:cTn id="98" dur="1" fill="hold">
                                          <p:stCondLst>
                                            <p:cond delay="0"/>
                                          </p:stCondLst>
                                        </p:cTn>
                                        <p:tgtEl>
                                          <p:spTgt spid="51"/>
                                        </p:tgtEl>
                                        <p:attrNameLst>
                                          <p:attrName>style.visibility</p:attrName>
                                        </p:attrNameLst>
                                      </p:cBhvr>
                                      <p:to>
                                        <p:strVal val="visible"/>
                                      </p:to>
                                    </p:set>
                                    <p:anim calcmode="lin" valueType="num">
                                      <p:cBhvr>
                                        <p:cTn id="99" dur="500" fill="hold"/>
                                        <p:tgtEl>
                                          <p:spTgt spid="51"/>
                                        </p:tgtEl>
                                        <p:attrNameLst>
                                          <p:attrName>ppt_w</p:attrName>
                                        </p:attrNameLst>
                                      </p:cBhvr>
                                      <p:tavLst>
                                        <p:tav tm="0">
                                          <p:val>
                                            <p:fltVal val="0"/>
                                          </p:val>
                                        </p:tav>
                                        <p:tav tm="100000">
                                          <p:val>
                                            <p:strVal val="#ppt_w"/>
                                          </p:val>
                                        </p:tav>
                                      </p:tavLst>
                                    </p:anim>
                                    <p:anim calcmode="lin" valueType="num">
                                      <p:cBhvr>
                                        <p:cTn id="100" dur="500" fill="hold"/>
                                        <p:tgtEl>
                                          <p:spTgt spid="5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51" grpId="0" animBg="1"/>
      <p:bldP spid="53" grpId="0" animBg="1"/>
      <p:bldP spid="5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3491880" y="-236562"/>
            <a:ext cx="2160240" cy="1620180"/>
          </a:xfrm>
          <a:prstGeom prst="rect">
            <a:avLst/>
          </a:prstGeom>
          <a:noFill/>
        </p:spPr>
      </p:pic>
      <p:pic>
        <p:nvPicPr>
          <p:cNvPr id="4" name="Picture 20" descr="https://encrypted-tbn2.gstatic.com/images?q=tbn:ANd9GcQMUmxjThBv5XYUttgo1sES5xa5imXqXPbyn9fsZNJskocl34aI"/>
          <p:cNvPicPr>
            <a:picLocks noChangeAspect="1" noChangeArrowheads="1"/>
          </p:cNvPicPr>
          <p:nvPr/>
        </p:nvPicPr>
        <p:blipFill>
          <a:blip r:embed="rId4" cstate="print">
            <a:clrChange>
              <a:clrFrom>
                <a:srgbClr val="E0E0E0"/>
              </a:clrFrom>
              <a:clrTo>
                <a:srgbClr val="E0E0E0">
                  <a:alpha val="0"/>
                </a:srgbClr>
              </a:clrTo>
            </a:clrChange>
          </a:blip>
          <a:srcRect/>
          <a:stretch>
            <a:fillRect/>
          </a:stretch>
        </p:blipFill>
        <p:spPr bwMode="auto">
          <a:xfrm>
            <a:off x="1048803" y="3873430"/>
            <a:ext cx="968833" cy="728252"/>
          </a:xfrm>
          <a:prstGeom prst="rect">
            <a:avLst/>
          </a:prstGeom>
          <a:noFill/>
        </p:spPr>
      </p:pic>
      <p:pic>
        <p:nvPicPr>
          <p:cNvPr id="13"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100803" y="3977467"/>
            <a:ext cx="968833" cy="728252"/>
          </a:xfrm>
          <a:prstGeom prst="rect">
            <a:avLst/>
          </a:prstGeom>
          <a:noFill/>
        </p:spPr>
      </p:pic>
      <p:pic>
        <p:nvPicPr>
          <p:cNvPr id="1843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43472" y="2156836"/>
            <a:ext cx="2104000" cy="1560540"/>
          </a:xfrm>
          <a:prstGeom prst="rect">
            <a:avLst/>
          </a:prstGeom>
          <a:noFill/>
        </p:spPr>
      </p:pic>
      <p:pic>
        <p:nvPicPr>
          <p:cNvPr id="22"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249645" y="856386"/>
            <a:ext cx="2104000" cy="1560540"/>
          </a:xfrm>
          <a:prstGeom prst="rect">
            <a:avLst/>
          </a:prstGeom>
          <a:noFill/>
        </p:spPr>
      </p:pic>
      <p:pic>
        <p:nvPicPr>
          <p:cNvPr id="2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619672" y="-122916"/>
            <a:ext cx="2104000" cy="1560540"/>
          </a:xfrm>
          <a:prstGeom prst="rect">
            <a:avLst/>
          </a:prstGeom>
          <a:noFill/>
        </p:spPr>
      </p:pic>
      <p:pic>
        <p:nvPicPr>
          <p:cNvPr id="25"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5537327" y="-60156"/>
            <a:ext cx="2104000" cy="1560540"/>
          </a:xfrm>
          <a:prstGeom prst="rect">
            <a:avLst/>
          </a:prstGeom>
          <a:noFill/>
        </p:spPr>
      </p:pic>
      <p:pic>
        <p:nvPicPr>
          <p:cNvPr id="26"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20527" y="596296"/>
            <a:ext cx="2104000" cy="1560540"/>
          </a:xfrm>
          <a:prstGeom prst="rect">
            <a:avLst/>
          </a:prstGeom>
          <a:noFill/>
        </p:spPr>
      </p:pic>
      <p:sp>
        <p:nvSpPr>
          <p:cNvPr id="27" name="Round Same Side Corner Rectangle 26"/>
          <p:cNvSpPr/>
          <p:nvPr/>
        </p:nvSpPr>
        <p:spPr>
          <a:xfrm>
            <a:off x="234925" y="272944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dirty="0" smtClean="0"/>
              <a:t>Болница</a:t>
            </a:r>
            <a:endParaRPr lang="el-GR" dirty="0"/>
          </a:p>
        </p:txBody>
      </p:sp>
      <p:sp>
        <p:nvSpPr>
          <p:cNvPr id="28" name="Round Same Side Corner Rectangle 27"/>
          <p:cNvSpPr/>
          <p:nvPr/>
        </p:nvSpPr>
        <p:spPr>
          <a:xfrm>
            <a:off x="611574" y="1428586"/>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NGO</a:t>
            </a:r>
            <a:endParaRPr lang="el-GR" dirty="0"/>
          </a:p>
        </p:txBody>
      </p:sp>
      <p:sp>
        <p:nvSpPr>
          <p:cNvPr id="29" name="Round Same Side Corner Rectangle 28"/>
          <p:cNvSpPr/>
          <p:nvPr/>
        </p:nvSpPr>
        <p:spPr>
          <a:xfrm>
            <a:off x="1970341" y="449284"/>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dirty="0"/>
              <a:t>Полиция</a:t>
            </a:r>
            <a:endParaRPr lang="el-GR" dirty="0"/>
          </a:p>
        </p:txBody>
      </p:sp>
      <p:sp>
        <p:nvSpPr>
          <p:cNvPr id="30" name="Round Same Side Corner Rectangle 29"/>
          <p:cNvSpPr/>
          <p:nvPr/>
        </p:nvSpPr>
        <p:spPr>
          <a:xfrm>
            <a:off x="3885843" y="36703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a:t>Социални услуги</a:t>
            </a:r>
            <a:endParaRPr lang="el-GR" sz="1600" dirty="0"/>
          </a:p>
        </p:txBody>
      </p:sp>
      <p:sp>
        <p:nvSpPr>
          <p:cNvPr id="31" name="Round Same Side Corner Rectangle 30"/>
          <p:cNvSpPr/>
          <p:nvPr/>
        </p:nvSpPr>
        <p:spPr>
          <a:xfrm>
            <a:off x="5916268" y="544279"/>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Правосъдие</a:t>
            </a:r>
            <a:endParaRPr lang="el-GR" sz="1600" dirty="0"/>
          </a:p>
        </p:txBody>
      </p:sp>
      <p:sp>
        <p:nvSpPr>
          <p:cNvPr id="32" name="Round Same Side Corner Rectangle 31"/>
          <p:cNvSpPr/>
          <p:nvPr/>
        </p:nvSpPr>
        <p:spPr>
          <a:xfrm>
            <a:off x="7606261" y="1124758"/>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Училище</a:t>
            </a:r>
            <a:endParaRPr lang="el-GR" sz="1600" dirty="0"/>
          </a:p>
        </p:txBody>
      </p:sp>
      <p:pic>
        <p:nvPicPr>
          <p:cNvPr id="3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20528" y="1740692"/>
            <a:ext cx="2104000" cy="1560540"/>
          </a:xfrm>
          <a:prstGeom prst="rect">
            <a:avLst/>
          </a:prstGeom>
          <a:noFill/>
        </p:spPr>
      </p:pic>
      <p:sp>
        <p:nvSpPr>
          <p:cNvPr id="34" name="Round Same Side Corner Rectangle 33"/>
          <p:cNvSpPr/>
          <p:nvPr/>
        </p:nvSpPr>
        <p:spPr>
          <a:xfrm>
            <a:off x="7598928" y="231289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Болница</a:t>
            </a:r>
            <a:r>
              <a:rPr lang="en-US" sz="1600" dirty="0" smtClean="0"/>
              <a:t>l II</a:t>
            </a:r>
            <a:endParaRPr lang="el-GR" sz="1600" dirty="0"/>
          </a:p>
        </p:txBody>
      </p:sp>
      <p:pic>
        <p:nvPicPr>
          <p:cNvPr id="20482" name="Picture 2"/>
          <p:cNvPicPr>
            <a:picLocks noChangeAspect="1" noChangeArrowheads="1"/>
          </p:cNvPicPr>
          <p:nvPr/>
        </p:nvPicPr>
        <p:blipFill>
          <a:blip r:embed="rId5" cstate="print"/>
          <a:srcRect/>
          <a:stretch>
            <a:fillRect/>
          </a:stretch>
        </p:blipFill>
        <p:spPr bwMode="auto">
          <a:xfrm>
            <a:off x="768261" y="3977466"/>
            <a:ext cx="392172" cy="688096"/>
          </a:xfrm>
          <a:prstGeom prst="rect">
            <a:avLst/>
          </a:prstGeom>
          <a:noFill/>
          <a:ln w="9525">
            <a:noFill/>
            <a:miter lim="800000"/>
            <a:headEnd/>
            <a:tailEnd/>
          </a:ln>
          <a:effectLst/>
        </p:spPr>
      </p:pic>
      <p:pic>
        <p:nvPicPr>
          <p:cNvPr id="35"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781609" y="3873433"/>
            <a:ext cx="968833" cy="728252"/>
          </a:xfrm>
          <a:prstGeom prst="rect">
            <a:avLst/>
          </a:prstGeom>
          <a:noFill/>
        </p:spPr>
      </p:pic>
      <p:pic>
        <p:nvPicPr>
          <p:cNvPr id="50"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537342" y="3975907"/>
            <a:ext cx="968833" cy="728252"/>
          </a:xfrm>
          <a:prstGeom prst="rect">
            <a:avLst/>
          </a:prstGeom>
          <a:noFill/>
        </p:spPr>
      </p:pic>
      <p:sp>
        <p:nvSpPr>
          <p:cNvPr id="48" name="Rounded Rectangle 47"/>
          <p:cNvSpPr/>
          <p:nvPr/>
        </p:nvSpPr>
        <p:spPr>
          <a:xfrm>
            <a:off x="179512" y="0"/>
            <a:ext cx="1726317" cy="1059582"/>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bg-BG" sz="1400" b="1" dirty="0" smtClean="0">
                <a:solidFill>
                  <a:schemeClr val="accent1">
                    <a:lumMod val="75000"/>
                  </a:schemeClr>
                </a:solidFill>
                <a:latin typeface="Calibri" pitchFamily="34" charset="0"/>
                <a:ea typeface="Calibri" pitchFamily="34" charset="0"/>
                <a:cs typeface="Tahoma" pitchFamily="34" charset="0"/>
              </a:rPr>
              <a:t>Сцената на администриране на случаи на НПД</a:t>
            </a:r>
            <a:endParaRPr lang="en-US" sz="1400" b="1" dirty="0" smtClean="0">
              <a:solidFill>
                <a:schemeClr val="accent1">
                  <a:lumMod val="75000"/>
                </a:schemeClr>
              </a:solidFill>
              <a:latin typeface="Calibri" pitchFamily="34" charset="0"/>
              <a:ea typeface="Calibri" pitchFamily="34" charset="0"/>
              <a:cs typeface="Tahoma" pitchFamily="34" charset="0"/>
            </a:endParaRPr>
          </a:p>
          <a:p>
            <a:pPr lvl="0" fontAlgn="base">
              <a:spcBef>
                <a:spcPct val="0"/>
              </a:spcBef>
              <a:spcAft>
                <a:spcPct val="0"/>
              </a:spcAft>
            </a:pPr>
            <a:r>
              <a:rPr lang="en-US" sz="1400" b="1" i="1" dirty="0" smtClean="0">
                <a:solidFill>
                  <a:schemeClr val="accent1">
                    <a:lumMod val="75000"/>
                  </a:schemeClr>
                </a:solidFill>
                <a:latin typeface="Calibri" pitchFamily="34" charset="0"/>
                <a:ea typeface="Calibri" pitchFamily="34" charset="0"/>
                <a:cs typeface="Tahoma" pitchFamily="34" charset="0"/>
              </a:rPr>
              <a:t>The example of e</a:t>
            </a:r>
          </a:p>
        </p:txBody>
      </p:sp>
      <p:sp>
        <p:nvSpPr>
          <p:cNvPr id="53" name="Rounded Rectangle 52"/>
          <p:cNvSpPr/>
          <p:nvPr/>
        </p:nvSpPr>
        <p:spPr>
          <a:xfrm>
            <a:off x="270374" y="720114"/>
            <a:ext cx="1387946" cy="332952"/>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bg-BG" sz="1200" b="1" dirty="0">
                <a:solidFill>
                  <a:schemeClr val="bg1"/>
                </a:solidFill>
                <a:latin typeface="Calibri" pitchFamily="34" charset="0"/>
                <a:ea typeface="Calibri" pitchFamily="34" charset="0"/>
                <a:cs typeface="Tahoma" pitchFamily="34" charset="0"/>
              </a:rPr>
              <a:t>Примерни случаи</a:t>
            </a:r>
          </a:p>
        </p:txBody>
      </p:sp>
      <p:sp>
        <p:nvSpPr>
          <p:cNvPr id="54" name="Rounded Rectangle 53"/>
          <p:cNvSpPr/>
          <p:nvPr/>
        </p:nvSpPr>
        <p:spPr>
          <a:xfrm>
            <a:off x="3723672" y="2355726"/>
            <a:ext cx="1928448" cy="503144"/>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bg-BG" sz="1400" b="1" dirty="0" smtClean="0">
                <a:solidFill>
                  <a:schemeClr val="bg1"/>
                </a:solidFill>
                <a:latin typeface="Calibri" pitchFamily="34" charset="0"/>
                <a:ea typeface="Calibri" pitchFamily="34" charset="0"/>
                <a:cs typeface="Tahoma" pitchFamily="34" charset="0"/>
              </a:rPr>
              <a:t>Случай </a:t>
            </a:r>
            <a:r>
              <a:rPr lang="en-US" sz="1400" b="1" dirty="0" smtClean="0">
                <a:solidFill>
                  <a:schemeClr val="bg1"/>
                </a:solidFill>
                <a:latin typeface="Calibri" pitchFamily="34" charset="0"/>
                <a:ea typeface="Calibri" pitchFamily="34" charset="0"/>
                <a:cs typeface="Tahoma" pitchFamily="34" charset="0"/>
              </a:rPr>
              <a:t> 2: </a:t>
            </a:r>
          </a:p>
          <a:p>
            <a:pPr lvl="0" algn="ctr" fontAlgn="base">
              <a:spcBef>
                <a:spcPct val="0"/>
              </a:spcBef>
              <a:spcAft>
                <a:spcPct val="0"/>
              </a:spcAft>
            </a:pPr>
            <a:r>
              <a:rPr lang="bg-BG" sz="1400" b="1" dirty="0" smtClean="0">
                <a:solidFill>
                  <a:schemeClr val="bg1"/>
                </a:solidFill>
                <a:latin typeface="Calibri" pitchFamily="34" charset="0"/>
                <a:ea typeface="Calibri" pitchFamily="34" charset="0"/>
                <a:cs typeface="Tahoma" pitchFamily="34" charset="0"/>
              </a:rPr>
              <a:t>физическо</a:t>
            </a:r>
            <a:r>
              <a:rPr lang="en-US" sz="1400" b="1" dirty="0" smtClean="0">
                <a:solidFill>
                  <a:schemeClr val="bg1"/>
                </a:solidFill>
                <a:latin typeface="Calibri" pitchFamily="34" charset="0"/>
                <a:ea typeface="Calibri" pitchFamily="34" charset="0"/>
                <a:cs typeface="Tahoma" pitchFamily="34" charset="0"/>
              </a:rPr>
              <a:t>  </a:t>
            </a:r>
            <a:r>
              <a:rPr lang="bg-BG" sz="1400" b="1" dirty="0" smtClean="0">
                <a:solidFill>
                  <a:schemeClr val="bg1"/>
                </a:solidFill>
                <a:latin typeface="Calibri" pitchFamily="34" charset="0"/>
                <a:ea typeface="Calibri" pitchFamily="34" charset="0"/>
                <a:cs typeface="Tahoma" pitchFamily="34" charset="0"/>
              </a:rPr>
              <a:t>насилие</a:t>
            </a:r>
            <a:endParaRPr lang="en-US" sz="1400" b="1" i="1" dirty="0" smtClean="0">
              <a:solidFill>
                <a:schemeClr val="bg1"/>
              </a:solidFill>
              <a:latin typeface="Calibri" pitchFamily="34" charset="0"/>
              <a:ea typeface="Calibri"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10" presetClass="entr" presetSubtype="0" fill="hold" nodeType="withEffect">
                                  <p:stCondLst>
                                    <p:cond delay="0"/>
                                  </p:stCondLst>
                                  <p:childTnLst>
                                    <p:set>
                                      <p:cBhvr>
                                        <p:cTn id="9" dur="1" fill="hold">
                                          <p:stCondLst>
                                            <p:cond delay="0"/>
                                          </p:stCondLst>
                                        </p:cTn>
                                        <p:tgtEl>
                                          <p:spTgt spid="20482"/>
                                        </p:tgtEl>
                                        <p:attrNameLst>
                                          <p:attrName>style.visibility</p:attrName>
                                        </p:attrNameLst>
                                      </p:cBhvr>
                                      <p:to>
                                        <p:strVal val="visible"/>
                                      </p:to>
                                    </p:set>
                                    <p:animEffect transition="in" filter="fade">
                                      <p:cBhvr>
                                        <p:cTn id="10" dur="500"/>
                                        <p:tgtEl>
                                          <p:spTgt spid="20482"/>
                                        </p:tgtEl>
                                      </p:cBhvr>
                                    </p:animEffect>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5.27778E-6 1.11111E-6 C -0.00364 -0.0007 -0.00763 -0.00023 -0.0111 -0.00186 C -0.01301 -0.00278 -0.01371 -0.00579 -0.01527 -0.00741 C -0.01701 -0.00903 -0.01926 -0.00949 -0.02083 -0.01111 C -0.04461 -0.03658 -0.01978 -0.01389 -0.03333 -0.02593 C -0.04235 -0.04398 -0.04097 -0.04329 -0.04583 -0.06297 C -0.04687 -0.07199 -0.04895 -0.0838 -0.04583 -0.0926 C -0.04131 -0.10556 -0.03576 -0.10209 -0.02916 -0.10926 C -0.0276 -0.11088 -0.02673 -0.11343 -0.02499 -0.11482 C -0.02152 -0.11783 -0.01788 -0.12037 -0.01388 -0.12223 C -0.01249 -0.12292 -0.01093 -0.12315 -0.00972 -0.12408 C -0.00676 -0.12616 -0.00138 -0.13148 -0.00138 -0.13148 C 0.00643 -0.14699 5.27778E-6 -0.16945 -0.00138 -0.18704 C 5.27778E-6 -0.21922 5.27778E-6 -0.20811 5.27778E-6 -0.22037 " pathEditMode="relative" ptsTypes="fffffffffffffA">
                                      <p:cBhvr>
                                        <p:cTn id="14" dur="2000" fill="hold"/>
                                        <p:tgtEl>
                                          <p:spTgt spid="20482"/>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nodeType="clickEffect">
                                  <p:stCondLst>
                                    <p:cond delay="0"/>
                                  </p:stCondLst>
                                  <p:childTnLst>
                                    <p:animMotion origin="layout" path="M 4.16667E-6 -0.22038 C -0.00122 -0.20788 -0.00122 -0.18936 -0.00556 -0.17778 C -0.01302 -0.15788 -0.03438 -0.14237 -0.05 -0.13704 C -0.06667 -0.12223 -0.08108 -0.10278 -0.08611 -0.07593 C -0.08837 -0.06389 -0.08872 -0.05116 -0.09028 -0.03889 C -0.08976 -0.03079 -0.08976 -0.02269 -0.08889 -0.01482 C -0.08716 -0.00093 -0.08681 -0.00741 -0.08334 0.00185 C -0.0783 0.01504 -0.07396 0.02638 -0.0625 0.03148 C -0.05781 0.04097 -0.04219 0.05069 -0.03334 0.0537 C -0.02639 0.053 -0.01945 0.05277 -0.0125 0.05185 C -0.0059 0.05092 -0.00035 0.04328 0.00555 0.04074 C 0.01041 0.03865 0.01354 0.03888 0.01805 0.03888 " pathEditMode="relative" ptsTypes="fffffffffffA">
                                      <p:cBhvr>
                                        <p:cTn id="18" dur="2000" fill="hold"/>
                                        <p:tgtEl>
                                          <p:spTgt spid="20482"/>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nodeType="clickEffect">
                                  <p:stCondLst>
                                    <p:cond delay="0"/>
                                  </p:stCondLst>
                                  <p:childTnLst>
                                    <p:animMotion origin="layout" path="M 0.01806 0.03888 C 0.01493 0.02615 0.00538 0.01643 -0.00278 0.00925 C -0.00555 0.00671 -0.00955 0.00763 -0.0125 0.00555 C -0.02326 -0.00163 -0.01041 0.00462 -0.02083 -6.66667E-6 C -0.03038 -0.01922 -0.0151 0.00949 -0.02916 -0.00926 C -0.03159 -0.01251 -0.03281 -0.01667 -0.03472 -0.02038 C -0.03698 -0.02501 -0.04028 -0.03519 -0.04028 -0.03519 C -0.03958 -0.05047 -0.04166 -0.07339 -0.02778 -0.07964 C -0.00382 -0.11158 0.0257 -0.12153 0.05834 -0.12778 C 0.07292 -0.13426 0.08906 -0.1345 0.10417 -0.13704 C 0.18854 -0.13612 0.27153 -0.13658 0.35556 -0.12964 C 0.40695 -0.13033 0.45834 -0.13033 0.50972 -0.13149 C 0.52969 -0.13195 0.55712 -0.13658 0.57622 -0.1463 C 0.59219 -0.15417 0.60851 -0.16598 0.625 -0.17038 C 0.63611 -0.18033 0.64896 -0.18751 0.66111 -0.19445 C 0.66302 -0.19561 0.66493 -0.19676 0.66667 -0.19815 C 0.66806 -0.19931 0.66927 -0.20093 0.67084 -0.20186 C 0.67344 -0.20348 0.67656 -0.20371 0.67917 -0.20556 C 0.68698 -0.21065 0.69271 -0.2176 0.70139 -0.22038 C 0.70851 -0.22663 0.71528 -0.23241 0.72361 -0.23519 C 0.73542 -0.25093 0.74636 -0.25186 0.7625 -0.25371 C 0.77084 -0.25741 0.77743 -0.26019 0.78472 -0.26667 C 0.78768 -0.27269 0.78577 -0.27223 0.78889 -0.27223 " pathEditMode="relative" ptsTypes="ffffffffffffffffffffffA">
                                      <p:cBhvr>
                                        <p:cTn id="22" dur="2000" fill="hold"/>
                                        <p:tgtEl>
                                          <p:spTgt spid="20482"/>
                                        </p:tgtEl>
                                        <p:attrNameLst>
                                          <p:attrName>ppt_x</p:attrName>
                                          <p:attrName>ppt_y</p:attrName>
                                        </p:attrNameLst>
                                      </p:cBhvr>
                                    </p:animMotion>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nodeType="clickEffect">
                                  <p:stCondLst>
                                    <p:cond delay="0"/>
                                  </p:stCondLst>
                                  <p:childTnLst>
                                    <p:animMotion origin="layout" path="M 0.78889 -0.27223 C 0.78559 -0.25903 0.79028 -0.27408 0.78333 -0.26297 C 0.77934 -0.25672 0.77882 -0.24977 0.77361 -0.24445 C 0.74826 -0.21829 0.71285 -0.21274 0.68194 -0.20927 C 0.65139 -0.20116 0.62257 -0.20464 0.5901 -0.20371 C 0.56667 -0.19839 0.5434 -0.19746 0.51944 -0.1963 C 0.49323 -0.19283 0.46649 -0.1845 0.4401 -0.18334 C 0.41858 -0.18241 0.3967 -0.18218 0.37483 -0.18149 C 0.30851 -0.17269 0.24462 -0.17501 0.17639 -0.17408 C 0.16528 -0.17153 0.15399 -0.16968 0.14288 -0.16667 C 0.13733 -0.16158 0.13299 -0.15927 0.12622 -0.15741 C 0.11892 -0.1507 0.11128 -0.15001 0.10278 -0.1463 C 0.08142 -0.13681 0.05972 -0.1338 0.0375 -0.12964 C 0.02396 -0.12362 0.03212 -0.12616 0.0125 -0.12408 C -0.00451 -0.11945 -0.0217 -0.11528 -0.03889 -0.11112 C -0.04722 -0.10903 -0.06771 -0.10602 -0.075 -0.09815 C -0.08646 -0.08589 -0.09236 -0.06852 -0.09583 -0.05001 C -0.09531 -0.0419 -0.09514 -0.03403 -0.09444 -0.02593 C -0.09375 -0.01899 -0.09236 -0.0213 -0.09028 -0.01482 C -0.08906 -0.01135 -0.08542 0.01018 -0.08333 0.01296 C -0.07274 0.02708 -0.06476 0.04166 -0.05 0.04814 C -0.04635 0.04745 -0.03889 0.04629 -0.03889 0.04629 " pathEditMode="relative" ptsTypes="fffffffffffffffffffffA">
                                      <p:cBhvr>
                                        <p:cTn id="26" dur="2000" fill="hold"/>
                                        <p:tgtEl>
                                          <p:spTgt spid="2048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3491880" y="-236562"/>
            <a:ext cx="2160240" cy="1620180"/>
          </a:xfrm>
          <a:prstGeom prst="rect">
            <a:avLst/>
          </a:prstGeom>
          <a:noFill/>
        </p:spPr>
      </p:pic>
      <p:pic>
        <p:nvPicPr>
          <p:cNvPr id="4" name="Picture 20" descr="https://encrypted-tbn2.gstatic.com/images?q=tbn:ANd9GcQMUmxjThBv5XYUttgo1sES5xa5imXqXPbyn9fsZNJskocl34aI"/>
          <p:cNvPicPr>
            <a:picLocks noChangeAspect="1" noChangeArrowheads="1"/>
          </p:cNvPicPr>
          <p:nvPr/>
        </p:nvPicPr>
        <p:blipFill>
          <a:blip r:embed="rId4" cstate="print">
            <a:clrChange>
              <a:clrFrom>
                <a:srgbClr val="E0E0E0"/>
              </a:clrFrom>
              <a:clrTo>
                <a:srgbClr val="E0E0E0">
                  <a:alpha val="0"/>
                </a:srgbClr>
              </a:clrTo>
            </a:clrChange>
          </a:blip>
          <a:srcRect/>
          <a:stretch>
            <a:fillRect/>
          </a:stretch>
        </p:blipFill>
        <p:spPr bwMode="auto">
          <a:xfrm>
            <a:off x="1048803" y="3873430"/>
            <a:ext cx="968833" cy="728252"/>
          </a:xfrm>
          <a:prstGeom prst="rect">
            <a:avLst/>
          </a:prstGeom>
          <a:noFill/>
        </p:spPr>
      </p:pic>
      <p:pic>
        <p:nvPicPr>
          <p:cNvPr id="13"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100803" y="3977467"/>
            <a:ext cx="968833" cy="728252"/>
          </a:xfrm>
          <a:prstGeom prst="rect">
            <a:avLst/>
          </a:prstGeom>
          <a:noFill/>
        </p:spPr>
      </p:pic>
      <p:pic>
        <p:nvPicPr>
          <p:cNvPr id="1843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43472" y="2156836"/>
            <a:ext cx="2104000" cy="1560540"/>
          </a:xfrm>
          <a:prstGeom prst="rect">
            <a:avLst/>
          </a:prstGeom>
          <a:noFill/>
        </p:spPr>
      </p:pic>
      <p:pic>
        <p:nvPicPr>
          <p:cNvPr id="22"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249645" y="856386"/>
            <a:ext cx="2104000" cy="1560540"/>
          </a:xfrm>
          <a:prstGeom prst="rect">
            <a:avLst/>
          </a:prstGeom>
          <a:noFill/>
        </p:spPr>
      </p:pic>
      <p:pic>
        <p:nvPicPr>
          <p:cNvPr id="2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619672" y="-122916"/>
            <a:ext cx="2104000" cy="1560540"/>
          </a:xfrm>
          <a:prstGeom prst="rect">
            <a:avLst/>
          </a:prstGeom>
          <a:noFill/>
        </p:spPr>
      </p:pic>
      <p:pic>
        <p:nvPicPr>
          <p:cNvPr id="25"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5537327" y="-60156"/>
            <a:ext cx="2104000" cy="1560540"/>
          </a:xfrm>
          <a:prstGeom prst="rect">
            <a:avLst/>
          </a:prstGeom>
          <a:noFill/>
        </p:spPr>
      </p:pic>
      <p:pic>
        <p:nvPicPr>
          <p:cNvPr id="26"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20527" y="596296"/>
            <a:ext cx="2104000" cy="1560540"/>
          </a:xfrm>
          <a:prstGeom prst="rect">
            <a:avLst/>
          </a:prstGeom>
          <a:noFill/>
        </p:spPr>
      </p:pic>
      <p:sp>
        <p:nvSpPr>
          <p:cNvPr id="27" name="Round Same Side Corner Rectangle 26"/>
          <p:cNvSpPr/>
          <p:nvPr/>
        </p:nvSpPr>
        <p:spPr>
          <a:xfrm>
            <a:off x="234925" y="272944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dirty="0" smtClean="0"/>
              <a:t>Болница </a:t>
            </a:r>
            <a:r>
              <a:rPr lang="en-US" dirty="0" smtClean="0"/>
              <a:t>l</a:t>
            </a:r>
            <a:endParaRPr lang="el-GR" dirty="0"/>
          </a:p>
        </p:txBody>
      </p:sp>
      <p:sp>
        <p:nvSpPr>
          <p:cNvPr id="28" name="Round Same Side Corner Rectangle 27"/>
          <p:cNvSpPr/>
          <p:nvPr/>
        </p:nvSpPr>
        <p:spPr>
          <a:xfrm>
            <a:off x="611574" y="1428586"/>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NGO</a:t>
            </a:r>
            <a:endParaRPr lang="el-GR" dirty="0"/>
          </a:p>
        </p:txBody>
      </p:sp>
      <p:sp>
        <p:nvSpPr>
          <p:cNvPr id="29" name="Round Same Side Corner Rectangle 28"/>
          <p:cNvSpPr/>
          <p:nvPr/>
        </p:nvSpPr>
        <p:spPr>
          <a:xfrm>
            <a:off x="1970341" y="449284"/>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dirty="0"/>
              <a:t>Полиция</a:t>
            </a:r>
            <a:endParaRPr lang="el-GR" dirty="0"/>
          </a:p>
        </p:txBody>
      </p:sp>
      <p:sp>
        <p:nvSpPr>
          <p:cNvPr id="30" name="Round Same Side Corner Rectangle 29"/>
          <p:cNvSpPr/>
          <p:nvPr/>
        </p:nvSpPr>
        <p:spPr>
          <a:xfrm>
            <a:off x="3885843" y="367030"/>
            <a:ext cx="1406237" cy="29032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a:t>Социални услуги</a:t>
            </a:r>
            <a:endParaRPr lang="el-GR" sz="1600" dirty="0"/>
          </a:p>
        </p:txBody>
      </p:sp>
      <p:sp>
        <p:nvSpPr>
          <p:cNvPr id="31" name="Round Same Side Corner Rectangle 30"/>
          <p:cNvSpPr/>
          <p:nvPr/>
        </p:nvSpPr>
        <p:spPr>
          <a:xfrm>
            <a:off x="5916268" y="544279"/>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Правосъдие</a:t>
            </a:r>
            <a:endParaRPr lang="el-GR" sz="1600" dirty="0"/>
          </a:p>
        </p:txBody>
      </p:sp>
      <p:sp>
        <p:nvSpPr>
          <p:cNvPr id="32" name="Round Same Side Corner Rectangle 31"/>
          <p:cNvSpPr/>
          <p:nvPr/>
        </p:nvSpPr>
        <p:spPr>
          <a:xfrm>
            <a:off x="7598928" y="1168495"/>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Училище</a:t>
            </a:r>
            <a:r>
              <a:rPr lang="en-US" sz="1600" dirty="0" smtClean="0"/>
              <a:t>l</a:t>
            </a:r>
            <a:endParaRPr lang="el-GR" sz="1600" dirty="0"/>
          </a:p>
        </p:txBody>
      </p:sp>
      <p:pic>
        <p:nvPicPr>
          <p:cNvPr id="3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20528" y="1740692"/>
            <a:ext cx="2104000" cy="1560540"/>
          </a:xfrm>
          <a:prstGeom prst="rect">
            <a:avLst/>
          </a:prstGeom>
          <a:noFill/>
        </p:spPr>
      </p:pic>
      <p:sp>
        <p:nvSpPr>
          <p:cNvPr id="34" name="Round Same Side Corner Rectangle 33"/>
          <p:cNvSpPr/>
          <p:nvPr/>
        </p:nvSpPr>
        <p:spPr>
          <a:xfrm>
            <a:off x="7598928" y="231289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Болница</a:t>
            </a:r>
            <a:r>
              <a:rPr lang="en-US" sz="1600" dirty="0" smtClean="0"/>
              <a:t>l II</a:t>
            </a:r>
            <a:endParaRPr lang="el-GR" sz="1600" dirty="0"/>
          </a:p>
        </p:txBody>
      </p:sp>
      <p:pic>
        <p:nvPicPr>
          <p:cNvPr id="35"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781609" y="3873433"/>
            <a:ext cx="968833" cy="728252"/>
          </a:xfrm>
          <a:prstGeom prst="rect">
            <a:avLst/>
          </a:prstGeom>
          <a:noFill/>
        </p:spPr>
      </p:pic>
      <p:grpSp>
        <p:nvGrpSpPr>
          <p:cNvPr id="2" name="Group 35"/>
          <p:cNvGrpSpPr/>
          <p:nvPr/>
        </p:nvGrpSpPr>
        <p:grpSpPr>
          <a:xfrm>
            <a:off x="7430928" y="4237557"/>
            <a:ext cx="420800" cy="520180"/>
            <a:chOff x="3203848" y="4293096"/>
            <a:chExt cx="1512168" cy="2201281"/>
          </a:xfrm>
        </p:grpSpPr>
        <p:grpSp>
          <p:nvGrpSpPr>
            <p:cNvPr id="3" name="Group 93"/>
            <p:cNvGrpSpPr/>
            <p:nvPr/>
          </p:nvGrpSpPr>
          <p:grpSpPr>
            <a:xfrm>
              <a:off x="3203848" y="4293096"/>
              <a:ext cx="1512168" cy="2201281"/>
              <a:chOff x="3203848" y="4293096"/>
              <a:chExt cx="1512168" cy="2201281"/>
            </a:xfrm>
          </p:grpSpPr>
          <p:sp>
            <p:nvSpPr>
              <p:cNvPr id="43" name="Freeform 42"/>
              <p:cNvSpPr/>
              <p:nvPr/>
            </p:nvSpPr>
            <p:spPr>
              <a:xfrm>
                <a:off x="3419872" y="5949280"/>
                <a:ext cx="362857" cy="529771"/>
              </a:xfrm>
              <a:custGeom>
                <a:avLst/>
                <a:gdLst>
                  <a:gd name="connsiteX0" fmla="*/ 362857 w 362857"/>
                  <a:gd name="connsiteY0" fmla="*/ 0 h 529771"/>
                  <a:gd name="connsiteX1" fmla="*/ 290286 w 362857"/>
                  <a:gd name="connsiteY1" fmla="*/ 319315 h 529771"/>
                  <a:gd name="connsiteX2" fmla="*/ 174172 w 362857"/>
                  <a:gd name="connsiteY2" fmla="*/ 508000 h 529771"/>
                  <a:gd name="connsiteX3" fmla="*/ 14514 w 362857"/>
                  <a:gd name="connsiteY3" fmla="*/ 449943 h 529771"/>
                  <a:gd name="connsiteX4" fmla="*/ 87086 w 362857"/>
                  <a:gd name="connsiteY4" fmla="*/ 377372 h 529771"/>
                  <a:gd name="connsiteX5" fmla="*/ 203200 w 362857"/>
                  <a:gd name="connsiteY5" fmla="*/ 464457 h 529771"/>
                  <a:gd name="connsiteX6" fmla="*/ 217714 w 362857"/>
                  <a:gd name="connsiteY6" fmla="*/ 478972 h 52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2857" h="529771">
                    <a:moveTo>
                      <a:pt x="362857" y="0"/>
                    </a:moveTo>
                    <a:cubicBezTo>
                      <a:pt x="342295" y="117324"/>
                      <a:pt x="321733" y="234648"/>
                      <a:pt x="290286" y="319315"/>
                    </a:cubicBezTo>
                    <a:cubicBezTo>
                      <a:pt x="258839" y="403982"/>
                      <a:pt x="220134" y="486229"/>
                      <a:pt x="174172" y="508000"/>
                    </a:cubicBezTo>
                    <a:cubicBezTo>
                      <a:pt x="128210" y="529771"/>
                      <a:pt x="29028" y="471714"/>
                      <a:pt x="14514" y="449943"/>
                    </a:cubicBezTo>
                    <a:cubicBezTo>
                      <a:pt x="0" y="428172"/>
                      <a:pt x="55638" y="374953"/>
                      <a:pt x="87086" y="377372"/>
                    </a:cubicBezTo>
                    <a:cubicBezTo>
                      <a:pt x="118534" y="379791"/>
                      <a:pt x="181429" y="447524"/>
                      <a:pt x="203200" y="464457"/>
                    </a:cubicBezTo>
                    <a:cubicBezTo>
                      <a:pt x="224971" y="481390"/>
                      <a:pt x="221342" y="480181"/>
                      <a:pt x="217714" y="478972"/>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l-GR"/>
              </a:p>
            </p:txBody>
          </p:sp>
          <p:sp>
            <p:nvSpPr>
              <p:cNvPr id="44" name="Freeform 43"/>
              <p:cNvSpPr/>
              <p:nvPr/>
            </p:nvSpPr>
            <p:spPr>
              <a:xfrm flipH="1">
                <a:off x="4001007" y="5964606"/>
                <a:ext cx="362857" cy="529771"/>
              </a:xfrm>
              <a:custGeom>
                <a:avLst/>
                <a:gdLst>
                  <a:gd name="connsiteX0" fmla="*/ 362857 w 362857"/>
                  <a:gd name="connsiteY0" fmla="*/ 0 h 529771"/>
                  <a:gd name="connsiteX1" fmla="*/ 290286 w 362857"/>
                  <a:gd name="connsiteY1" fmla="*/ 319315 h 529771"/>
                  <a:gd name="connsiteX2" fmla="*/ 174172 w 362857"/>
                  <a:gd name="connsiteY2" fmla="*/ 508000 h 529771"/>
                  <a:gd name="connsiteX3" fmla="*/ 14514 w 362857"/>
                  <a:gd name="connsiteY3" fmla="*/ 449943 h 529771"/>
                  <a:gd name="connsiteX4" fmla="*/ 87086 w 362857"/>
                  <a:gd name="connsiteY4" fmla="*/ 377372 h 529771"/>
                  <a:gd name="connsiteX5" fmla="*/ 203200 w 362857"/>
                  <a:gd name="connsiteY5" fmla="*/ 464457 h 529771"/>
                  <a:gd name="connsiteX6" fmla="*/ 217714 w 362857"/>
                  <a:gd name="connsiteY6" fmla="*/ 478972 h 52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2857" h="529771">
                    <a:moveTo>
                      <a:pt x="362857" y="0"/>
                    </a:moveTo>
                    <a:cubicBezTo>
                      <a:pt x="342295" y="117324"/>
                      <a:pt x="321733" y="234648"/>
                      <a:pt x="290286" y="319315"/>
                    </a:cubicBezTo>
                    <a:cubicBezTo>
                      <a:pt x="258839" y="403982"/>
                      <a:pt x="220134" y="486229"/>
                      <a:pt x="174172" y="508000"/>
                    </a:cubicBezTo>
                    <a:cubicBezTo>
                      <a:pt x="128210" y="529771"/>
                      <a:pt x="29028" y="471714"/>
                      <a:pt x="14514" y="449943"/>
                    </a:cubicBezTo>
                    <a:cubicBezTo>
                      <a:pt x="0" y="428172"/>
                      <a:pt x="55638" y="374953"/>
                      <a:pt x="87086" y="377372"/>
                    </a:cubicBezTo>
                    <a:cubicBezTo>
                      <a:pt x="118534" y="379791"/>
                      <a:pt x="181429" y="447524"/>
                      <a:pt x="203200" y="464457"/>
                    </a:cubicBezTo>
                    <a:cubicBezTo>
                      <a:pt x="224971" y="481390"/>
                      <a:pt x="221342" y="480181"/>
                      <a:pt x="217714" y="478972"/>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l-GR"/>
              </a:p>
            </p:txBody>
          </p:sp>
          <p:pic>
            <p:nvPicPr>
              <p:cNvPr id="45" name="Picture 2" descr="http://freedesignfile.com/upload/2013/08/School-child-3.jpg"/>
              <p:cNvPicPr>
                <a:picLocks noChangeAspect="1" noChangeArrowheads="1"/>
              </p:cNvPicPr>
              <p:nvPr/>
            </p:nvPicPr>
            <p:blipFill>
              <a:blip r:embed="rId5" cstate="print">
                <a:clrChange>
                  <a:clrFrom>
                    <a:srgbClr val="FFFFFE"/>
                  </a:clrFrom>
                  <a:clrTo>
                    <a:srgbClr val="FFFFFE">
                      <a:alpha val="0"/>
                    </a:srgbClr>
                  </a:clrTo>
                </a:clrChange>
              </a:blip>
              <a:srcRect l="61991" t="19274" r="6257" b="22902"/>
              <a:stretch>
                <a:fillRect/>
              </a:stretch>
            </p:blipFill>
            <p:spPr bwMode="auto">
              <a:xfrm>
                <a:off x="3203848" y="4293096"/>
                <a:ext cx="1512168" cy="1944216"/>
              </a:xfrm>
              <a:prstGeom prst="rect">
                <a:avLst/>
              </a:prstGeom>
              <a:noFill/>
            </p:spPr>
          </p:pic>
          <p:sp>
            <p:nvSpPr>
              <p:cNvPr id="46" name="Oval 45"/>
              <p:cNvSpPr/>
              <p:nvPr/>
            </p:nvSpPr>
            <p:spPr>
              <a:xfrm>
                <a:off x="3635896" y="5229200"/>
                <a:ext cx="432048" cy="216024"/>
              </a:xfrm>
              <a:prstGeom prst="ellipse">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grpSp>
        <p:sp>
          <p:nvSpPr>
            <p:cNvPr id="42" name="Arc 41"/>
            <p:cNvSpPr/>
            <p:nvPr/>
          </p:nvSpPr>
          <p:spPr>
            <a:xfrm>
              <a:off x="3491880" y="5271492"/>
              <a:ext cx="576064" cy="288032"/>
            </a:xfrm>
            <a:prstGeom prst="arc">
              <a:avLst>
                <a:gd name="adj1" fmla="val 16200000"/>
                <a:gd name="adj2" fmla="val 20570841"/>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l-GR"/>
            </a:p>
          </p:txBody>
        </p:sp>
      </p:grpSp>
      <p:pic>
        <p:nvPicPr>
          <p:cNvPr id="50"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537342" y="3975907"/>
            <a:ext cx="968833" cy="728252"/>
          </a:xfrm>
          <a:prstGeom prst="rect">
            <a:avLst/>
          </a:prstGeom>
          <a:noFill/>
        </p:spPr>
      </p:pic>
      <p:sp>
        <p:nvSpPr>
          <p:cNvPr id="52" name="Rectangle 51"/>
          <p:cNvSpPr/>
          <p:nvPr/>
        </p:nvSpPr>
        <p:spPr>
          <a:xfrm>
            <a:off x="3783992" y="926760"/>
            <a:ext cx="378511"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solidFill>
                  <a:schemeClr val="accent3"/>
                </a:solidFill>
                <a:effectLst>
                  <a:outerShdw blurRad="50800" dist="39000" dir="5460000" algn="tl">
                    <a:srgbClr val="000000">
                      <a:alpha val="38000"/>
                    </a:srgbClr>
                  </a:outerShdw>
                </a:effectLst>
              </a:rPr>
              <a:t>C</a:t>
            </a:r>
            <a:endParaRPr lang="en-US" sz="3600" b="1" cap="none" spc="0" dirty="0">
              <a:ln w="11430"/>
              <a:solidFill>
                <a:schemeClr val="accent3"/>
              </a:solidFill>
              <a:effectLst>
                <a:outerShdw blurRad="50800" dist="39000" dir="5460000" algn="tl">
                  <a:srgbClr val="000000">
                    <a:alpha val="38000"/>
                  </a:srgbClr>
                </a:outerShdw>
              </a:effectLst>
            </a:endParaRPr>
          </a:p>
        </p:txBody>
      </p:sp>
      <p:sp>
        <p:nvSpPr>
          <p:cNvPr id="48" name="Rounded Rectangle 47"/>
          <p:cNvSpPr/>
          <p:nvPr/>
        </p:nvSpPr>
        <p:spPr>
          <a:xfrm>
            <a:off x="107504" y="87474"/>
            <a:ext cx="1656184"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bg-BG" sz="1400" b="1" dirty="0">
                <a:solidFill>
                  <a:schemeClr val="accent1">
                    <a:lumMod val="75000"/>
                  </a:schemeClr>
                </a:solidFill>
                <a:latin typeface="Calibri" pitchFamily="34" charset="0"/>
                <a:ea typeface="Calibri" pitchFamily="34" charset="0"/>
                <a:cs typeface="Tahoma" pitchFamily="34" charset="0"/>
              </a:rPr>
              <a:t>Сцената на администриране на случаи на НПД</a:t>
            </a:r>
            <a:endParaRPr lang="en-US" sz="1400" b="1" dirty="0">
              <a:solidFill>
                <a:schemeClr val="accent1">
                  <a:lumMod val="75000"/>
                </a:schemeClr>
              </a:solidFill>
              <a:latin typeface="Calibri" pitchFamily="34" charset="0"/>
              <a:ea typeface="Calibri" pitchFamily="34" charset="0"/>
              <a:cs typeface="Tahoma" pitchFamily="34" charset="0"/>
            </a:endParaRPr>
          </a:p>
          <a:p>
            <a:pPr lvl="0" fontAlgn="base">
              <a:spcBef>
                <a:spcPct val="0"/>
              </a:spcBef>
              <a:spcAft>
                <a:spcPct val="0"/>
              </a:spcAft>
            </a:pPr>
            <a:r>
              <a:rPr lang="en-US" sz="1400" b="1" i="1" dirty="0" smtClean="0">
                <a:solidFill>
                  <a:schemeClr val="accent1">
                    <a:lumMod val="75000"/>
                  </a:schemeClr>
                </a:solidFill>
                <a:latin typeface="Calibri" pitchFamily="34" charset="0"/>
                <a:ea typeface="Calibri" pitchFamily="34" charset="0"/>
                <a:cs typeface="Tahoma" pitchFamily="34" charset="0"/>
              </a:rPr>
              <a:t>The example of Greece</a:t>
            </a:r>
          </a:p>
        </p:txBody>
      </p:sp>
      <p:sp>
        <p:nvSpPr>
          <p:cNvPr id="53" name="Rounded Rectangle 52"/>
          <p:cNvSpPr/>
          <p:nvPr/>
        </p:nvSpPr>
        <p:spPr>
          <a:xfrm>
            <a:off x="145107" y="727470"/>
            <a:ext cx="1512168" cy="398580"/>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bg-BG" sz="1300" b="1" dirty="0">
                <a:solidFill>
                  <a:schemeClr val="bg1"/>
                </a:solidFill>
                <a:latin typeface="Calibri" pitchFamily="34" charset="0"/>
                <a:ea typeface="Calibri" pitchFamily="34" charset="0"/>
                <a:cs typeface="Tahoma" pitchFamily="34" charset="0"/>
              </a:rPr>
              <a:t>Примерни случаи</a:t>
            </a:r>
          </a:p>
        </p:txBody>
      </p:sp>
      <p:sp>
        <p:nvSpPr>
          <p:cNvPr id="54" name="Rounded Rectangle 53"/>
          <p:cNvSpPr/>
          <p:nvPr/>
        </p:nvSpPr>
        <p:spPr>
          <a:xfrm>
            <a:off x="3491881" y="2355726"/>
            <a:ext cx="2045446" cy="581380"/>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bg-BG" sz="1400" b="1" dirty="0" smtClean="0">
                <a:solidFill>
                  <a:schemeClr val="bg1"/>
                </a:solidFill>
                <a:latin typeface="Calibri" pitchFamily="34" charset="0"/>
                <a:ea typeface="Calibri" pitchFamily="34" charset="0"/>
                <a:cs typeface="Tahoma" pitchFamily="34" charset="0"/>
              </a:rPr>
              <a:t>Случай</a:t>
            </a:r>
            <a:r>
              <a:rPr lang="en-US" sz="1400" b="1" dirty="0" smtClean="0">
                <a:solidFill>
                  <a:schemeClr val="bg1"/>
                </a:solidFill>
                <a:latin typeface="Calibri" pitchFamily="34" charset="0"/>
                <a:ea typeface="Calibri" pitchFamily="34" charset="0"/>
                <a:cs typeface="Tahoma" pitchFamily="34" charset="0"/>
              </a:rPr>
              <a:t> 3: </a:t>
            </a:r>
          </a:p>
          <a:p>
            <a:pPr lvl="0" algn="ctr" fontAlgn="base">
              <a:spcBef>
                <a:spcPct val="0"/>
              </a:spcBef>
              <a:spcAft>
                <a:spcPct val="0"/>
              </a:spcAft>
            </a:pPr>
            <a:r>
              <a:rPr lang="bg-BG" sz="1400" b="1" dirty="0" smtClean="0">
                <a:solidFill>
                  <a:schemeClr val="bg1"/>
                </a:solidFill>
                <a:latin typeface="Calibri" pitchFamily="34" charset="0"/>
                <a:ea typeface="Calibri" pitchFamily="34" charset="0"/>
                <a:cs typeface="Tahoma" pitchFamily="34" charset="0"/>
              </a:rPr>
              <a:t>Физичеко пренебрегване</a:t>
            </a:r>
            <a:endParaRPr lang="en-US" sz="1400" b="1" i="1" dirty="0" smtClean="0">
              <a:solidFill>
                <a:schemeClr val="bg1"/>
              </a:solidFill>
              <a:latin typeface="Calibri" pitchFamily="34" charset="0"/>
              <a:ea typeface="Calibri"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1.94444E-6 -2.59259E-6 C -0.01198 -0.00139 -0.02187 -0.0044 -0.03333 -0.00741 C -0.0401 -0.01435 -0.04878 -0.01852 -0.05416 -0.02778 C -0.05885 -0.03565 -0.06146 -0.04306 -0.06666 -0.05 C -0.06909 -0.05949 -0.07257 -0.06806 -0.075 -0.07778 C -0.07587 -0.08148 -0.07778 -0.08889 -0.07778 -0.08889 C -0.08194 -0.12732 -0.08594 -0.16505 -0.08889 -0.20371 C -0.08819 -0.26181 -0.09427 -0.36435 -0.06528 -0.42222 C -0.06232 -0.43796 -0.05816 -0.45301 -0.05139 -0.46667 C -0.04948 -0.47709 -0.04514 -0.48519 -0.04166 -0.49445 C -0.03368 -0.51574 -0.02899 -0.52732 -0.01111 -0.53519 C 0.00035 -0.54028 0.01302 -0.53634 0.025 -0.53704 C 0.03351 -0.53982 0.04132 -0.54121 0.05 -0.54259 C 0.05521 -0.54421 0.06007 -0.54653 0.06528 -0.54815 C 0.06667 -0.55 0.06823 -0.55162 0.06945 -0.55371 C 0.07049 -0.55533 0.07222 -0.55926 0.07222 -0.55926 " pathEditMode="relative" ptsTypes="fffffffffffffffA">
                                      <p:cBhvr>
                                        <p:cTn id="14" dur="2000" fill="hold"/>
                                        <p:tgtEl>
                                          <p:spTgt spid="2"/>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nodeType="clickEffect">
                                  <p:stCondLst>
                                    <p:cond delay="0"/>
                                  </p:stCondLst>
                                  <p:childTnLst>
                                    <p:animMotion origin="layout" path="M 0.07222 -0.55904 C 0.05608 -0.55186 0.03906 -0.55117 0.02222 -0.54978 C 0.00243 -0.5433 -0.01753 -0.53658 -0.0375 -0.53126 C -0.04601 -0.52894 -0.05417 -0.52455 -0.0625 -0.522 C -0.07812 -0.51737 -0.09392 -0.5132 -0.10972 -0.51089 C -0.13316 -0.50302 -0.15781 -0.49885 -0.18194 -0.49607 C -0.19601 -0.49144 -0.21059 -0.48959 -0.225 -0.48681 C -0.25156 -0.48172 -0.27569 -0.47709 -0.30278 -0.4757 C -0.34931 -0.47709 -0.39392 -0.47941 -0.44028 -0.4757 C -0.45312 -0.47223 -0.46615 -0.47084 -0.47917 -0.4683 C -0.48889 -0.4639 -0.47917 -0.46783 -0.49861 -0.46459 C -0.50885 -0.46297 -0.51858 -0.45881 -0.52917 -0.45718 C -0.54601 -0.44978 -0.56441 -0.44631 -0.58194 -0.44237 C -0.6026 -0.44353 -0.61476 -0.44515 -0.63333 -0.44793 C -0.63889 -0.44978 -0.64427 -0.45186 -0.65 -0.45348 C -0.65556 -0.45718 -0.66111 -0.45765 -0.66667 -0.46089 C -0.67431 -0.46529 -0.68229 -0.47131 -0.69028 -0.47385 C -0.69549 -0.47848 -0.69722 -0.48404 -0.69722 -0.49237 " pathEditMode="relative" ptsTypes="fffffffffffffffffA">
                                      <p:cBhvr>
                                        <p:cTn id="18" dur="2000" fill="hold"/>
                                        <p:tgtEl>
                                          <p:spTgt spid="2"/>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nodeType="clickEffect">
                                  <p:stCondLst>
                                    <p:cond delay="0"/>
                                  </p:stCondLst>
                                  <p:childTnLst>
                                    <p:animMotion origin="layout" path="M -0.69722 -0.49237 C -0.68594 -0.49052 -0.67691 -0.4882 -0.66528 -0.48681 C -0.64774 -0.48103 -0.625 -0.48079 -0.60694 -0.47941 C -0.57587 -0.48033 -0.54462 -0.47941 -0.51389 -0.48681 C -0.49948 -0.49029 -0.48733 -0.5007 -0.47361 -0.50533 C -0.47083 -0.50788 -0.46805 -0.51019 -0.46528 -0.51274 C -0.44844 -0.52779 -0.46423 -0.50742 -0.45139 -0.52015 C -0.4493 -0.52223 -0.44774 -0.52524 -0.44583 -0.52755 C -0.4441 -0.52964 -0.44201 -0.53103 -0.44028 -0.53311 C -0.4368 -0.53728 -0.43055 -0.54607 -0.43055 -0.54607 C -0.42795 -0.55649 -0.43021 -0.55024 -0.42083 -0.56274 C -0.41528 -0.57015 -0.41076 -0.58589 -0.40417 -0.59237 C -0.39479 -0.60186 -0.38837 -0.61459 -0.38194 -0.62755 C -0.38003 -0.63126 -0.37743 -0.6345 -0.37639 -0.63867 C -0.37396 -0.64816 -0.36944 -0.65556 -0.36667 -0.66459 C -0.36493 -0.67015 -0.36458 -0.67848 -0.36111 -0.68311 " pathEditMode="relative" ptsTypes="fffffffffffffffA">
                                      <p:cBhvr>
                                        <p:cTn id="22" dur="2000" fill="hold"/>
                                        <p:tgtEl>
                                          <p:spTgt spid="2"/>
                                        </p:tgtEl>
                                        <p:attrNameLst>
                                          <p:attrName>ppt_x</p:attrName>
                                          <p:attrName>ppt_y</p:attrName>
                                        </p:attrNameLst>
                                      </p:cBhvr>
                                    </p:animMotion>
                                  </p:childTnLst>
                                </p:cTn>
                              </p:par>
                            </p:childTnLst>
                          </p:cTn>
                        </p:par>
                        <p:par>
                          <p:cTn id="23" fill="hold">
                            <p:stCondLst>
                              <p:cond delay="2000"/>
                            </p:stCondLst>
                            <p:childTnLst>
                              <p:par>
                                <p:cTn id="24" presetID="23" presetClass="entr" presetSubtype="16" fill="hold" grpId="0" nodeType="after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p:cTn id="26" dur="500" fill="hold"/>
                                        <p:tgtEl>
                                          <p:spTgt spid="52"/>
                                        </p:tgtEl>
                                        <p:attrNameLst>
                                          <p:attrName>ppt_w</p:attrName>
                                        </p:attrNameLst>
                                      </p:cBhvr>
                                      <p:tavLst>
                                        <p:tav tm="0">
                                          <p:val>
                                            <p:fltVal val="0"/>
                                          </p:val>
                                        </p:tav>
                                        <p:tav tm="100000">
                                          <p:val>
                                            <p:strVal val="#ppt_w"/>
                                          </p:val>
                                        </p:tav>
                                      </p:tavLst>
                                    </p:anim>
                                    <p:anim calcmode="lin" valueType="num">
                                      <p:cBhvr>
                                        <p:cTn id="27" dur="500" fill="hold"/>
                                        <p:tgtEl>
                                          <p:spTgt spid="52"/>
                                        </p:tgtEl>
                                        <p:attrNameLst>
                                          <p:attrName>ppt_h</p:attrName>
                                        </p:attrNameLst>
                                      </p:cBhvr>
                                      <p:tavLst>
                                        <p:tav tm="0">
                                          <p:val>
                                            <p:fltVal val="0"/>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0" presetClass="path" presetSubtype="0" accel="50000" decel="50000" fill="hold" nodeType="clickEffect">
                                  <p:stCondLst>
                                    <p:cond delay="0"/>
                                  </p:stCondLst>
                                  <p:childTnLst>
                                    <p:animMotion origin="layout" path="M -0.36112 -0.68311 C -0.36007 -0.65163 -0.36164 -0.60695 -0.33889 -0.58681 C -0.33455 -0.57825 -0.32691 -0.57501 -0.32084 -0.5683 C -0.31615 -0.5632 -0.31771 -0.56251 -0.3125 -0.55904 C -0.30625 -0.55487 -0.31007 -0.56019 -0.30417 -0.55348 C -0.30261 -0.55186 -0.30157 -0.54931 -0.3 -0.54792 C -0.29705 -0.54538 -0.29341 -0.54468 -0.29028 -0.54237 C -0.2849 -0.53843 -0.27882 -0.53566 -0.27362 -0.53126 C -0.27171 -0.52964 -0.27014 -0.52709 -0.26806 -0.5257 C -0.26546 -0.52385 -0.25973 -0.522 -0.25973 -0.522 C -0.25591 -0.51436 -0.24931 -0.51274 -0.24306 -0.50718 C -0.23629 -0.50117 -0.24132 -0.50302 -0.23612 -0.49607 C -0.23455 -0.49399 -0.23212 -0.49283 -0.23056 -0.49052 C -0.2283 -0.48728 -0.22691 -0.48311 -0.225 -0.47941 C -0.22396 -0.47732 -0.22205 -0.47593 -0.22084 -0.47385 C -0.2158 -0.46575 -0.21129 -0.45672 -0.20695 -0.44792 C -0.20452 -0.43496 -0.2066 -0.44283 -0.19862 -0.4257 C -0.19636 -0.42107 -0.19011 -0.39769 -0.18889 -0.39237 C -0.18403 -0.37084 -0.18334 -0.34769 -0.18056 -0.3257 C -0.17934 -0.30186 -0.17796 -0.27686 -0.17362 -0.25348 C -0.17066 -0.21459 -0.16303 -0.17547 -0.15 -0.14052 C -0.14757 -0.13427 -0.14948 -0.13473 -0.14723 -0.12755 C -0.14514 -0.12084 -0.14063 -0.10672 -0.1375 -0.09978 C -0.13577 -0.09607 -0.13299 -0.09283 -0.13195 -0.08867 C -0.1283 -0.07431 -0.12553 -0.07038 -0.11806 -0.05742 C -0.11146 -0.04561 -0.10921 -0.03982 -0.10139 -0.02964 C -0.10018 -0.02802 -0.09983 -0.02524 -0.09862 -0.02408 C -0.07431 0.00439 -0.03594 0.01874 -0.00417 0.01874 " pathEditMode="relative" ptsTypes="fffffffffffffffffffffffffffA">
                                      <p:cBhvr>
                                        <p:cTn id="31" dur="2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0" descr="https://encrypted-tbn2.gstatic.com/images?q=tbn:ANd9GcQMUmxjThBv5XYUttgo1sES5xa5imXqXPbyn9fsZNJskocl34aI"/>
          <p:cNvPicPr>
            <a:picLocks noChangeAspect="1" noChangeArrowheads="1"/>
          </p:cNvPicPr>
          <p:nvPr/>
        </p:nvPicPr>
        <p:blipFill>
          <a:blip r:embed="rId3" cstate="print">
            <a:clrChange>
              <a:clrFrom>
                <a:srgbClr val="E0E0E0"/>
              </a:clrFrom>
              <a:clrTo>
                <a:srgbClr val="E0E0E0">
                  <a:alpha val="0"/>
                </a:srgbClr>
              </a:clrTo>
            </a:clrChange>
          </a:blip>
          <a:srcRect/>
          <a:stretch>
            <a:fillRect/>
          </a:stretch>
        </p:blipFill>
        <p:spPr bwMode="auto">
          <a:xfrm>
            <a:off x="899593" y="4083918"/>
            <a:ext cx="994730" cy="756084"/>
          </a:xfrm>
          <a:prstGeom prst="rect">
            <a:avLst/>
          </a:prstGeom>
          <a:noFill/>
        </p:spPr>
      </p:pic>
      <p:pic>
        <p:nvPicPr>
          <p:cNvPr id="13" name="Picture 20" descr="https://encrypted-tbn2.gstatic.com/images?q=tbn:ANd9GcQMUmxjThBv5XYUttgo1sES5xa5imXqXPbyn9fsZNJskocl34aI"/>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979712" y="4191930"/>
            <a:ext cx="994730" cy="756084"/>
          </a:xfrm>
          <a:prstGeom prst="rect">
            <a:avLst/>
          </a:prstGeom>
          <a:noFill/>
        </p:spPr>
      </p:pic>
      <p:pic>
        <p:nvPicPr>
          <p:cNvPr id="18434"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324544" y="2301720"/>
            <a:ext cx="2160240" cy="1620180"/>
          </a:xfrm>
          <a:prstGeom prst="rect">
            <a:avLst/>
          </a:prstGeom>
          <a:noFill/>
        </p:spPr>
      </p:pic>
      <p:pic>
        <p:nvPicPr>
          <p:cNvPr id="22"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323528" y="951570"/>
            <a:ext cx="2160240" cy="1620180"/>
          </a:xfrm>
          <a:prstGeom prst="rect">
            <a:avLst/>
          </a:prstGeom>
          <a:noFill/>
        </p:spPr>
      </p:pic>
      <p:pic>
        <p:nvPicPr>
          <p:cNvPr id="23"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1547664" y="-182556"/>
            <a:ext cx="2160240" cy="1620180"/>
          </a:xfrm>
          <a:prstGeom prst="rect">
            <a:avLst/>
          </a:prstGeom>
          <a:noFill/>
        </p:spPr>
      </p:pic>
      <p:pic>
        <p:nvPicPr>
          <p:cNvPr id="24"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3491880" y="-236562"/>
            <a:ext cx="2160240" cy="1620180"/>
          </a:xfrm>
          <a:prstGeom prst="rect">
            <a:avLst/>
          </a:prstGeom>
          <a:noFill/>
        </p:spPr>
      </p:pic>
      <p:pic>
        <p:nvPicPr>
          <p:cNvPr id="25"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5508104" y="0"/>
            <a:ext cx="2160240" cy="1620180"/>
          </a:xfrm>
          <a:prstGeom prst="rect">
            <a:avLst/>
          </a:prstGeom>
          <a:noFill/>
        </p:spPr>
      </p:pic>
      <p:pic>
        <p:nvPicPr>
          <p:cNvPr id="26"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7236296" y="681540"/>
            <a:ext cx="2160240" cy="1620180"/>
          </a:xfrm>
          <a:prstGeom prst="rect">
            <a:avLst/>
          </a:prstGeom>
          <a:noFill/>
        </p:spPr>
      </p:pic>
      <p:sp>
        <p:nvSpPr>
          <p:cNvPr id="27" name="Round Same Side Corner Rectangle 26"/>
          <p:cNvSpPr/>
          <p:nvPr/>
        </p:nvSpPr>
        <p:spPr>
          <a:xfrm>
            <a:off x="107504" y="2890184"/>
            <a:ext cx="1368152" cy="20032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dirty="0" smtClean="0"/>
              <a:t>болница</a:t>
            </a:r>
            <a:endParaRPr lang="el-GR" dirty="0"/>
          </a:p>
        </p:txBody>
      </p:sp>
      <p:sp>
        <p:nvSpPr>
          <p:cNvPr id="28" name="Round Same Side Corner Rectangle 27"/>
          <p:cNvSpPr/>
          <p:nvPr/>
        </p:nvSpPr>
        <p:spPr>
          <a:xfrm>
            <a:off x="698082" y="1545636"/>
            <a:ext cx="1368152" cy="20032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dirty="0" smtClean="0"/>
              <a:t>НПО</a:t>
            </a:r>
            <a:endParaRPr lang="el-GR" dirty="0"/>
          </a:p>
        </p:txBody>
      </p:sp>
      <p:sp>
        <p:nvSpPr>
          <p:cNvPr id="29" name="Round Same Side Corner Rectangle 28"/>
          <p:cNvSpPr/>
          <p:nvPr/>
        </p:nvSpPr>
        <p:spPr>
          <a:xfrm>
            <a:off x="1907704" y="411510"/>
            <a:ext cx="1368152" cy="20032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dirty="0" smtClean="0"/>
              <a:t>ПОЛИЦИЯ</a:t>
            </a:r>
            <a:endParaRPr lang="el-GR" dirty="0"/>
          </a:p>
        </p:txBody>
      </p:sp>
      <p:sp>
        <p:nvSpPr>
          <p:cNvPr id="30" name="Round Same Side Corner Rectangle 29"/>
          <p:cNvSpPr/>
          <p:nvPr/>
        </p:nvSpPr>
        <p:spPr>
          <a:xfrm>
            <a:off x="3880386" y="357504"/>
            <a:ext cx="1555710" cy="21602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200" dirty="0" smtClean="0"/>
              <a:t>СОЦИАЛНИ СЛУЖБИ</a:t>
            </a:r>
            <a:endParaRPr lang="el-GR" sz="1200" dirty="0"/>
          </a:p>
        </p:txBody>
      </p:sp>
      <p:sp>
        <p:nvSpPr>
          <p:cNvPr id="31" name="Round Same Side Corner Rectangle 30"/>
          <p:cNvSpPr/>
          <p:nvPr/>
        </p:nvSpPr>
        <p:spPr>
          <a:xfrm>
            <a:off x="5897172" y="627534"/>
            <a:ext cx="1368152" cy="20032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400" dirty="0" smtClean="0"/>
              <a:t>ПРАВОСЪДИЕ</a:t>
            </a:r>
            <a:endParaRPr lang="el-GR" sz="1400" dirty="0"/>
          </a:p>
        </p:txBody>
      </p:sp>
      <p:sp>
        <p:nvSpPr>
          <p:cNvPr id="32" name="Round Same Side Corner Rectangle 31"/>
          <p:cNvSpPr/>
          <p:nvPr/>
        </p:nvSpPr>
        <p:spPr>
          <a:xfrm>
            <a:off x="7624802" y="1275606"/>
            <a:ext cx="1368152" cy="20032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УЧИЛИЩЕ</a:t>
            </a:r>
            <a:endParaRPr lang="el-GR" sz="1600" dirty="0"/>
          </a:p>
        </p:txBody>
      </p:sp>
      <p:pic>
        <p:nvPicPr>
          <p:cNvPr id="33"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7236296" y="1869672"/>
            <a:ext cx="2160240" cy="1620180"/>
          </a:xfrm>
          <a:prstGeom prst="rect">
            <a:avLst/>
          </a:prstGeom>
          <a:noFill/>
        </p:spPr>
      </p:pic>
      <p:sp>
        <p:nvSpPr>
          <p:cNvPr id="34" name="Round Same Side Corner Rectangle 33"/>
          <p:cNvSpPr/>
          <p:nvPr/>
        </p:nvSpPr>
        <p:spPr>
          <a:xfrm>
            <a:off x="7624802" y="2463738"/>
            <a:ext cx="1368152" cy="20032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БОЛНИЦА</a:t>
            </a:r>
            <a:r>
              <a:rPr lang="en-US" sz="1600" dirty="0" smtClean="0"/>
              <a:t> II</a:t>
            </a:r>
            <a:endParaRPr lang="el-GR" sz="1600" dirty="0"/>
          </a:p>
        </p:txBody>
      </p:sp>
      <p:pic>
        <p:nvPicPr>
          <p:cNvPr id="35" name="Picture 20" descr="https://encrypted-tbn2.gstatic.com/images?q=tbn:ANd9GcQMUmxjThBv5XYUttgo1sES5xa5imXqXPbyn9fsZNJskocl34aI"/>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812360" y="4083918"/>
            <a:ext cx="994730" cy="756084"/>
          </a:xfrm>
          <a:prstGeom prst="rect">
            <a:avLst/>
          </a:prstGeom>
          <a:noFill/>
        </p:spPr>
      </p:pic>
      <p:pic>
        <p:nvPicPr>
          <p:cNvPr id="50" name="Picture 20" descr="https://encrypted-tbn2.gstatic.com/images?q=tbn:ANd9GcQMUmxjThBv5XYUttgo1sES5xa5imXqXPbyn9fsZNJskocl34aI"/>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508104" y="3975906"/>
            <a:ext cx="994730" cy="756084"/>
          </a:xfrm>
          <a:prstGeom prst="rect">
            <a:avLst/>
          </a:prstGeom>
          <a:noFill/>
        </p:spPr>
      </p:pic>
      <p:sp>
        <p:nvSpPr>
          <p:cNvPr id="51" name="Round Same Side Corner Rectangle 50"/>
          <p:cNvSpPr/>
          <p:nvPr/>
        </p:nvSpPr>
        <p:spPr>
          <a:xfrm>
            <a:off x="5112060" y="4657446"/>
            <a:ext cx="1692188" cy="362576"/>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bg-BG" sz="1600" dirty="0" smtClean="0"/>
              <a:t>Приемна грижа</a:t>
            </a:r>
            <a:endParaRPr lang="el-GR" sz="1600" dirty="0"/>
          </a:p>
        </p:txBody>
      </p:sp>
      <p:cxnSp>
        <p:nvCxnSpPr>
          <p:cNvPr id="41" name="Straight Arrow Connector 40"/>
          <p:cNvCxnSpPr/>
          <p:nvPr/>
        </p:nvCxnSpPr>
        <p:spPr>
          <a:xfrm flipH="1">
            <a:off x="1547664" y="1545636"/>
            <a:ext cx="6048672" cy="18902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H="1" flipV="1">
            <a:off x="4572000" y="1059582"/>
            <a:ext cx="3024336" cy="4860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flipH="1">
            <a:off x="2195736" y="1545636"/>
            <a:ext cx="5472608" cy="594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H="1" flipV="1">
            <a:off x="6588224" y="1275606"/>
            <a:ext cx="1080120" cy="2700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7668344" y="1545636"/>
            <a:ext cx="576064"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flipH="1" flipV="1">
            <a:off x="2555776" y="1113588"/>
            <a:ext cx="5112568"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H="1">
            <a:off x="2843808" y="1545636"/>
            <a:ext cx="4824536" cy="28623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2266866" y="1909975"/>
            <a:ext cx="5329470" cy="769795"/>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1" name="Straight Arrow Connector 80"/>
          <p:cNvCxnSpPr/>
          <p:nvPr/>
        </p:nvCxnSpPr>
        <p:spPr>
          <a:xfrm flipH="1">
            <a:off x="2123744" y="1923678"/>
            <a:ext cx="72007" cy="2376264"/>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2" name="Straight Arrow Connector 81"/>
          <p:cNvCxnSpPr/>
          <p:nvPr/>
        </p:nvCxnSpPr>
        <p:spPr>
          <a:xfrm>
            <a:off x="2201800" y="1886832"/>
            <a:ext cx="5610560" cy="2467116"/>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3" name="Straight Arrow Connector 82"/>
          <p:cNvCxnSpPr/>
          <p:nvPr/>
        </p:nvCxnSpPr>
        <p:spPr>
          <a:xfrm flipV="1">
            <a:off x="2201800" y="1329612"/>
            <a:ext cx="4314416" cy="55722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4" name="Straight Arrow Connector 83"/>
          <p:cNvCxnSpPr/>
          <p:nvPr/>
        </p:nvCxnSpPr>
        <p:spPr>
          <a:xfrm flipV="1">
            <a:off x="2201814" y="1113588"/>
            <a:ext cx="281969" cy="773244"/>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5" name="Straight Arrow Connector 84"/>
          <p:cNvCxnSpPr/>
          <p:nvPr/>
        </p:nvCxnSpPr>
        <p:spPr>
          <a:xfrm flipH="1">
            <a:off x="1547664" y="1886832"/>
            <a:ext cx="654136" cy="1441002"/>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6" name="Straight Arrow Connector 85"/>
          <p:cNvCxnSpPr/>
          <p:nvPr/>
        </p:nvCxnSpPr>
        <p:spPr>
          <a:xfrm flipV="1">
            <a:off x="2201814" y="1059582"/>
            <a:ext cx="2298193" cy="82725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96" name="Straight Arrow Connector 95"/>
          <p:cNvCxnSpPr>
            <a:endCxn id="13" idx="3"/>
          </p:cNvCxnSpPr>
          <p:nvPr/>
        </p:nvCxnSpPr>
        <p:spPr>
          <a:xfrm flipH="1">
            <a:off x="2974442" y="2949792"/>
            <a:ext cx="4621894" cy="162018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7" name="Straight Arrow Connector 96"/>
          <p:cNvCxnSpPr/>
          <p:nvPr/>
        </p:nvCxnSpPr>
        <p:spPr>
          <a:xfrm flipH="1" flipV="1">
            <a:off x="2627784" y="1221600"/>
            <a:ext cx="4968552" cy="172819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8" name="Straight Arrow Connector 97"/>
          <p:cNvCxnSpPr/>
          <p:nvPr/>
        </p:nvCxnSpPr>
        <p:spPr>
          <a:xfrm flipH="1" flipV="1">
            <a:off x="6588224" y="1329612"/>
            <a:ext cx="1008112" cy="162018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9" name="Straight Arrow Connector 98"/>
          <p:cNvCxnSpPr/>
          <p:nvPr/>
        </p:nvCxnSpPr>
        <p:spPr>
          <a:xfrm flipH="1" flipV="1">
            <a:off x="4572000" y="1113588"/>
            <a:ext cx="3024336" cy="183620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6" name="Curved Connector 115"/>
          <p:cNvCxnSpPr/>
          <p:nvPr/>
        </p:nvCxnSpPr>
        <p:spPr>
          <a:xfrm rot="16200000" flipH="1">
            <a:off x="4545192" y="-795892"/>
            <a:ext cx="182556" cy="3960440"/>
          </a:xfrm>
          <a:prstGeom prst="curvedConnector3">
            <a:avLst>
              <a:gd name="adj1" fmla="val 521878"/>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18" name="Curved Connector 117"/>
          <p:cNvCxnSpPr/>
          <p:nvPr/>
        </p:nvCxnSpPr>
        <p:spPr>
          <a:xfrm>
            <a:off x="4644008" y="1059582"/>
            <a:ext cx="1944216" cy="270030"/>
          </a:xfrm>
          <a:prstGeom prst="curved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31" name="Curved Connector 130"/>
          <p:cNvCxnSpPr>
            <a:endCxn id="13" idx="0"/>
          </p:cNvCxnSpPr>
          <p:nvPr/>
        </p:nvCxnSpPr>
        <p:spPr>
          <a:xfrm rot="5400000">
            <a:off x="1958365" y="1578302"/>
            <a:ext cx="3132348" cy="2094923"/>
          </a:xfrm>
          <a:prstGeom prst="curved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36" name="Curved Connector 135"/>
          <p:cNvCxnSpPr>
            <a:endCxn id="50" idx="0"/>
          </p:cNvCxnSpPr>
          <p:nvPr/>
        </p:nvCxnSpPr>
        <p:spPr>
          <a:xfrm rot="5400000">
            <a:off x="4811686" y="2199372"/>
            <a:ext cx="2970329" cy="582755"/>
          </a:xfrm>
          <a:prstGeom prst="curvedConnector3">
            <a:avLst>
              <a:gd name="adj1" fmla="val 50000"/>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38" name="Curved Connector 137"/>
          <p:cNvCxnSpPr/>
          <p:nvPr/>
        </p:nvCxnSpPr>
        <p:spPr>
          <a:xfrm rot="5400000">
            <a:off x="3158845" y="816563"/>
            <a:ext cx="2970331" cy="3888433"/>
          </a:xfrm>
          <a:prstGeom prst="curvedConnector3">
            <a:avLst>
              <a:gd name="adj1" fmla="val 50000"/>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41" name="Curved Connector 140"/>
          <p:cNvCxnSpPr/>
          <p:nvPr/>
        </p:nvCxnSpPr>
        <p:spPr>
          <a:xfrm rot="10800000">
            <a:off x="4644008" y="1113596"/>
            <a:ext cx="1944218" cy="216023"/>
          </a:xfrm>
          <a:prstGeom prst="curvedConnector3">
            <a:avLst>
              <a:gd name="adj1" fmla="val 50000"/>
            </a:avLst>
          </a:prstGeom>
          <a:ln>
            <a:tailEnd type="arrow"/>
          </a:ln>
        </p:spPr>
        <p:style>
          <a:lnRef idx="3">
            <a:schemeClr val="accent5"/>
          </a:lnRef>
          <a:fillRef idx="0">
            <a:schemeClr val="accent5"/>
          </a:fillRef>
          <a:effectRef idx="2">
            <a:schemeClr val="accent5"/>
          </a:effectRef>
          <a:fontRef idx="minor">
            <a:schemeClr val="tx1"/>
          </a:fontRef>
        </p:style>
      </p:cxnSp>
      <p:sp>
        <p:nvSpPr>
          <p:cNvPr id="45" name="Rounded Rectangle 44"/>
          <p:cNvSpPr/>
          <p:nvPr/>
        </p:nvSpPr>
        <p:spPr>
          <a:xfrm>
            <a:off x="107504" y="87474"/>
            <a:ext cx="1656184"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bg-BG" sz="1400" b="1" dirty="0" smtClean="0">
                <a:solidFill>
                  <a:schemeClr val="accent1">
                    <a:lumMod val="75000"/>
                  </a:schemeClr>
                </a:solidFill>
                <a:latin typeface="Calibri" pitchFamily="34" charset="0"/>
                <a:ea typeface="Calibri" pitchFamily="34" charset="0"/>
                <a:cs typeface="Tahoma" pitchFamily="34" charset="0"/>
              </a:rPr>
              <a:t>Взаимовръзка</a:t>
            </a:r>
            <a:endParaRPr lang="en-US" sz="1400" b="1" dirty="0" smtClean="0">
              <a:solidFill>
                <a:schemeClr val="accent1">
                  <a:lumMod val="75000"/>
                </a:schemeClr>
              </a:solidFill>
              <a:latin typeface="Calibri" pitchFamily="34" charset="0"/>
              <a:ea typeface="Calibri"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dissolve">
                                      <p:cBhvr>
                                        <p:cTn id="7" dur="500"/>
                                        <p:tgtEl>
                                          <p:spTgt spid="57"/>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70"/>
                                        </p:tgtEl>
                                        <p:attrNameLst>
                                          <p:attrName>style.visibility</p:attrName>
                                        </p:attrNameLst>
                                      </p:cBhvr>
                                      <p:to>
                                        <p:strVal val="visible"/>
                                      </p:to>
                                    </p:set>
                                    <p:animEffect transition="in" filter="dissolve">
                                      <p:cBhvr>
                                        <p:cTn id="11" dur="500"/>
                                        <p:tgtEl>
                                          <p:spTgt spid="70"/>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dissolve">
                                      <p:cBhvr>
                                        <p:cTn id="15" dur="500"/>
                                        <p:tgtEl>
                                          <p:spTgt spid="77"/>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dissolve">
                                      <p:cBhvr>
                                        <p:cTn id="19" dur="500"/>
                                        <p:tgtEl>
                                          <p:spTgt spid="41"/>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dissolve">
                                      <p:cBhvr>
                                        <p:cTn id="23" dur="500"/>
                                        <p:tgtEl>
                                          <p:spTgt spid="54"/>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dissolve">
                                      <p:cBhvr>
                                        <p:cTn id="27" dur="500"/>
                                        <p:tgtEl>
                                          <p:spTgt spid="48"/>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dissolve">
                                      <p:cBhvr>
                                        <p:cTn id="31" dur="500"/>
                                        <p:tgtEl>
                                          <p:spTgt spid="73"/>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85"/>
                                        </p:tgtEl>
                                        <p:attrNameLst>
                                          <p:attrName>style.visibility</p:attrName>
                                        </p:attrNameLst>
                                      </p:cBhvr>
                                      <p:to>
                                        <p:strVal val="visible"/>
                                      </p:to>
                                    </p:set>
                                    <p:animEffect transition="in" filter="dissolve">
                                      <p:cBhvr>
                                        <p:cTn id="35" dur="500"/>
                                        <p:tgtEl>
                                          <p:spTgt spid="85"/>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dissolve">
                                      <p:cBhvr>
                                        <p:cTn id="39" dur="500"/>
                                        <p:tgtEl>
                                          <p:spTgt spid="81"/>
                                        </p:tgtEl>
                                      </p:cBhvr>
                                    </p:animEffect>
                                  </p:childTnLst>
                                </p:cTn>
                              </p:par>
                            </p:childTnLst>
                          </p:cTn>
                        </p:par>
                        <p:par>
                          <p:cTn id="40" fill="hold">
                            <p:stCondLst>
                              <p:cond delay="4500"/>
                            </p:stCondLst>
                            <p:childTnLst>
                              <p:par>
                                <p:cTn id="41" presetID="9" presetClass="entr" presetSubtype="0" fill="hold" nodeType="afterEffect">
                                  <p:stCondLst>
                                    <p:cond delay="0"/>
                                  </p:stCondLst>
                                  <p:childTnLst>
                                    <p:set>
                                      <p:cBhvr>
                                        <p:cTn id="42" dur="1" fill="hold">
                                          <p:stCondLst>
                                            <p:cond delay="0"/>
                                          </p:stCondLst>
                                        </p:cTn>
                                        <p:tgtEl>
                                          <p:spTgt spid="82"/>
                                        </p:tgtEl>
                                        <p:attrNameLst>
                                          <p:attrName>style.visibility</p:attrName>
                                        </p:attrNameLst>
                                      </p:cBhvr>
                                      <p:to>
                                        <p:strVal val="visible"/>
                                      </p:to>
                                    </p:set>
                                    <p:animEffect transition="in" filter="dissolve">
                                      <p:cBhvr>
                                        <p:cTn id="43" dur="500"/>
                                        <p:tgtEl>
                                          <p:spTgt spid="82"/>
                                        </p:tgtEl>
                                      </p:cBhvr>
                                    </p:animEffect>
                                  </p:childTnLst>
                                </p:cTn>
                              </p:par>
                            </p:childTnLst>
                          </p:cTn>
                        </p:par>
                        <p:par>
                          <p:cTn id="44" fill="hold">
                            <p:stCondLst>
                              <p:cond delay="5000"/>
                            </p:stCondLst>
                            <p:childTnLst>
                              <p:par>
                                <p:cTn id="45" presetID="9" presetClass="entr" presetSubtype="0" fill="hold" nodeType="afterEffect">
                                  <p:stCondLst>
                                    <p:cond delay="0"/>
                                  </p:stCondLst>
                                  <p:childTnLst>
                                    <p:set>
                                      <p:cBhvr>
                                        <p:cTn id="46" dur="1" fill="hold">
                                          <p:stCondLst>
                                            <p:cond delay="0"/>
                                          </p:stCondLst>
                                        </p:cTn>
                                        <p:tgtEl>
                                          <p:spTgt spid="80"/>
                                        </p:tgtEl>
                                        <p:attrNameLst>
                                          <p:attrName>style.visibility</p:attrName>
                                        </p:attrNameLst>
                                      </p:cBhvr>
                                      <p:to>
                                        <p:strVal val="visible"/>
                                      </p:to>
                                    </p:set>
                                    <p:animEffect transition="in" filter="dissolve">
                                      <p:cBhvr>
                                        <p:cTn id="47" dur="500"/>
                                        <p:tgtEl>
                                          <p:spTgt spid="80"/>
                                        </p:tgtEl>
                                      </p:cBhvr>
                                    </p:animEffect>
                                  </p:childTnLst>
                                </p:cTn>
                              </p:par>
                            </p:childTnLst>
                          </p:cTn>
                        </p:par>
                        <p:par>
                          <p:cTn id="48" fill="hold">
                            <p:stCondLst>
                              <p:cond delay="5500"/>
                            </p:stCondLst>
                            <p:childTnLst>
                              <p:par>
                                <p:cTn id="49" presetID="9" presetClass="entr" presetSubtype="0" fill="hold" nodeType="after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dissolve">
                                      <p:cBhvr>
                                        <p:cTn id="51" dur="500"/>
                                        <p:tgtEl>
                                          <p:spTgt spid="83"/>
                                        </p:tgtEl>
                                      </p:cBhvr>
                                    </p:animEffect>
                                  </p:childTnLst>
                                </p:cTn>
                              </p:par>
                            </p:childTnLst>
                          </p:cTn>
                        </p:par>
                        <p:par>
                          <p:cTn id="52" fill="hold">
                            <p:stCondLst>
                              <p:cond delay="6000"/>
                            </p:stCondLst>
                            <p:childTnLst>
                              <p:par>
                                <p:cTn id="53" presetID="9" presetClass="entr" presetSubtype="0" fill="hold"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dissolve">
                                      <p:cBhvr>
                                        <p:cTn id="55" dur="500"/>
                                        <p:tgtEl>
                                          <p:spTgt spid="86"/>
                                        </p:tgtEl>
                                      </p:cBhvr>
                                    </p:animEffect>
                                  </p:childTnLst>
                                </p:cTn>
                              </p:par>
                            </p:childTnLst>
                          </p:cTn>
                        </p:par>
                        <p:par>
                          <p:cTn id="56" fill="hold">
                            <p:stCondLst>
                              <p:cond delay="6500"/>
                            </p:stCondLst>
                            <p:childTnLst>
                              <p:par>
                                <p:cTn id="57" presetID="9" presetClass="entr" presetSubtype="0" fill="hold" nodeType="after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dissolve">
                                      <p:cBhvr>
                                        <p:cTn id="59" dur="500"/>
                                        <p:tgtEl>
                                          <p:spTgt spid="84"/>
                                        </p:tgtEl>
                                      </p:cBhvr>
                                    </p:animEffect>
                                  </p:childTnLst>
                                </p:cTn>
                              </p:par>
                            </p:childTnLst>
                          </p:cTn>
                        </p:par>
                        <p:par>
                          <p:cTn id="60" fill="hold">
                            <p:stCondLst>
                              <p:cond delay="7000"/>
                            </p:stCondLst>
                            <p:childTnLst>
                              <p:par>
                                <p:cTn id="61" presetID="9" presetClass="entr" presetSubtype="0" fill="hold" nodeType="afterEffect">
                                  <p:stCondLst>
                                    <p:cond delay="0"/>
                                  </p:stCondLst>
                                  <p:childTnLst>
                                    <p:set>
                                      <p:cBhvr>
                                        <p:cTn id="62" dur="1" fill="hold">
                                          <p:stCondLst>
                                            <p:cond delay="0"/>
                                          </p:stCondLst>
                                        </p:cTn>
                                        <p:tgtEl>
                                          <p:spTgt spid="96"/>
                                        </p:tgtEl>
                                        <p:attrNameLst>
                                          <p:attrName>style.visibility</p:attrName>
                                        </p:attrNameLst>
                                      </p:cBhvr>
                                      <p:to>
                                        <p:strVal val="visible"/>
                                      </p:to>
                                    </p:set>
                                    <p:animEffect transition="in" filter="dissolve">
                                      <p:cBhvr>
                                        <p:cTn id="63" dur="500"/>
                                        <p:tgtEl>
                                          <p:spTgt spid="96"/>
                                        </p:tgtEl>
                                      </p:cBhvr>
                                    </p:animEffect>
                                  </p:childTnLst>
                                </p:cTn>
                              </p:par>
                            </p:childTnLst>
                          </p:cTn>
                        </p:par>
                        <p:par>
                          <p:cTn id="64" fill="hold">
                            <p:stCondLst>
                              <p:cond delay="7500"/>
                            </p:stCondLst>
                            <p:childTnLst>
                              <p:par>
                                <p:cTn id="65" presetID="9" presetClass="entr" presetSubtype="0" fill="hold" nodeType="afterEffect">
                                  <p:stCondLst>
                                    <p:cond delay="0"/>
                                  </p:stCondLst>
                                  <p:childTnLst>
                                    <p:set>
                                      <p:cBhvr>
                                        <p:cTn id="66" dur="1" fill="hold">
                                          <p:stCondLst>
                                            <p:cond delay="0"/>
                                          </p:stCondLst>
                                        </p:cTn>
                                        <p:tgtEl>
                                          <p:spTgt spid="97"/>
                                        </p:tgtEl>
                                        <p:attrNameLst>
                                          <p:attrName>style.visibility</p:attrName>
                                        </p:attrNameLst>
                                      </p:cBhvr>
                                      <p:to>
                                        <p:strVal val="visible"/>
                                      </p:to>
                                    </p:set>
                                    <p:animEffect transition="in" filter="dissolve">
                                      <p:cBhvr>
                                        <p:cTn id="67" dur="500"/>
                                        <p:tgtEl>
                                          <p:spTgt spid="97"/>
                                        </p:tgtEl>
                                      </p:cBhvr>
                                    </p:animEffect>
                                  </p:childTnLst>
                                </p:cTn>
                              </p:par>
                            </p:childTnLst>
                          </p:cTn>
                        </p:par>
                        <p:par>
                          <p:cTn id="68" fill="hold">
                            <p:stCondLst>
                              <p:cond delay="8000"/>
                            </p:stCondLst>
                            <p:childTnLst>
                              <p:par>
                                <p:cTn id="69" presetID="9" presetClass="entr" presetSubtype="0" fill="hold" nodeType="afterEffect">
                                  <p:stCondLst>
                                    <p:cond delay="0"/>
                                  </p:stCondLst>
                                  <p:childTnLst>
                                    <p:set>
                                      <p:cBhvr>
                                        <p:cTn id="70" dur="1" fill="hold">
                                          <p:stCondLst>
                                            <p:cond delay="0"/>
                                          </p:stCondLst>
                                        </p:cTn>
                                        <p:tgtEl>
                                          <p:spTgt spid="99"/>
                                        </p:tgtEl>
                                        <p:attrNameLst>
                                          <p:attrName>style.visibility</p:attrName>
                                        </p:attrNameLst>
                                      </p:cBhvr>
                                      <p:to>
                                        <p:strVal val="visible"/>
                                      </p:to>
                                    </p:set>
                                    <p:animEffect transition="in" filter="dissolve">
                                      <p:cBhvr>
                                        <p:cTn id="71" dur="500"/>
                                        <p:tgtEl>
                                          <p:spTgt spid="99"/>
                                        </p:tgtEl>
                                      </p:cBhvr>
                                    </p:animEffect>
                                  </p:childTnLst>
                                </p:cTn>
                              </p:par>
                            </p:childTnLst>
                          </p:cTn>
                        </p:par>
                        <p:par>
                          <p:cTn id="72" fill="hold">
                            <p:stCondLst>
                              <p:cond delay="8500"/>
                            </p:stCondLst>
                            <p:childTnLst>
                              <p:par>
                                <p:cTn id="73" presetID="9" presetClass="entr" presetSubtype="0" fill="hold" nodeType="afterEffect">
                                  <p:stCondLst>
                                    <p:cond delay="0"/>
                                  </p:stCondLst>
                                  <p:childTnLst>
                                    <p:set>
                                      <p:cBhvr>
                                        <p:cTn id="74" dur="1" fill="hold">
                                          <p:stCondLst>
                                            <p:cond delay="0"/>
                                          </p:stCondLst>
                                        </p:cTn>
                                        <p:tgtEl>
                                          <p:spTgt spid="98"/>
                                        </p:tgtEl>
                                        <p:attrNameLst>
                                          <p:attrName>style.visibility</p:attrName>
                                        </p:attrNameLst>
                                      </p:cBhvr>
                                      <p:to>
                                        <p:strVal val="visible"/>
                                      </p:to>
                                    </p:set>
                                    <p:animEffect transition="in" filter="dissolve">
                                      <p:cBhvr>
                                        <p:cTn id="75" dur="500"/>
                                        <p:tgtEl>
                                          <p:spTgt spid="98"/>
                                        </p:tgtEl>
                                      </p:cBhvr>
                                    </p:animEffect>
                                  </p:childTnLst>
                                </p:cTn>
                              </p:par>
                            </p:childTnLst>
                          </p:cTn>
                        </p:par>
                        <p:par>
                          <p:cTn id="76" fill="hold">
                            <p:stCondLst>
                              <p:cond delay="9000"/>
                            </p:stCondLst>
                            <p:childTnLst>
                              <p:par>
                                <p:cTn id="77" presetID="9" presetClass="entr" presetSubtype="0" fill="hold" nodeType="afterEffect">
                                  <p:stCondLst>
                                    <p:cond delay="0"/>
                                  </p:stCondLst>
                                  <p:childTnLst>
                                    <p:set>
                                      <p:cBhvr>
                                        <p:cTn id="78" dur="1" fill="hold">
                                          <p:stCondLst>
                                            <p:cond delay="0"/>
                                          </p:stCondLst>
                                        </p:cTn>
                                        <p:tgtEl>
                                          <p:spTgt spid="116"/>
                                        </p:tgtEl>
                                        <p:attrNameLst>
                                          <p:attrName>style.visibility</p:attrName>
                                        </p:attrNameLst>
                                      </p:cBhvr>
                                      <p:to>
                                        <p:strVal val="visible"/>
                                      </p:to>
                                    </p:set>
                                    <p:animEffect transition="in" filter="dissolve">
                                      <p:cBhvr>
                                        <p:cTn id="79" dur="500"/>
                                        <p:tgtEl>
                                          <p:spTgt spid="116"/>
                                        </p:tgtEl>
                                      </p:cBhvr>
                                    </p:animEffect>
                                  </p:childTnLst>
                                </p:cTn>
                              </p:par>
                            </p:childTnLst>
                          </p:cTn>
                        </p:par>
                        <p:par>
                          <p:cTn id="80" fill="hold">
                            <p:stCondLst>
                              <p:cond delay="9500"/>
                            </p:stCondLst>
                            <p:childTnLst>
                              <p:par>
                                <p:cTn id="81" presetID="9" presetClass="entr" presetSubtype="0" fill="hold" nodeType="afterEffect">
                                  <p:stCondLst>
                                    <p:cond delay="0"/>
                                  </p:stCondLst>
                                  <p:childTnLst>
                                    <p:set>
                                      <p:cBhvr>
                                        <p:cTn id="82" dur="1" fill="hold">
                                          <p:stCondLst>
                                            <p:cond delay="0"/>
                                          </p:stCondLst>
                                        </p:cTn>
                                        <p:tgtEl>
                                          <p:spTgt spid="118"/>
                                        </p:tgtEl>
                                        <p:attrNameLst>
                                          <p:attrName>style.visibility</p:attrName>
                                        </p:attrNameLst>
                                      </p:cBhvr>
                                      <p:to>
                                        <p:strVal val="visible"/>
                                      </p:to>
                                    </p:set>
                                    <p:animEffect transition="in" filter="dissolve">
                                      <p:cBhvr>
                                        <p:cTn id="83" dur="500"/>
                                        <p:tgtEl>
                                          <p:spTgt spid="118"/>
                                        </p:tgtEl>
                                      </p:cBhvr>
                                    </p:animEffect>
                                  </p:childTnLst>
                                </p:cTn>
                              </p:par>
                            </p:childTnLst>
                          </p:cTn>
                        </p:par>
                        <p:par>
                          <p:cTn id="84" fill="hold">
                            <p:stCondLst>
                              <p:cond delay="10000"/>
                            </p:stCondLst>
                            <p:childTnLst>
                              <p:par>
                                <p:cTn id="85" presetID="9" presetClass="entr" presetSubtype="0" fill="hold" nodeType="afterEffect">
                                  <p:stCondLst>
                                    <p:cond delay="0"/>
                                  </p:stCondLst>
                                  <p:childTnLst>
                                    <p:set>
                                      <p:cBhvr>
                                        <p:cTn id="86" dur="1" fill="hold">
                                          <p:stCondLst>
                                            <p:cond delay="0"/>
                                          </p:stCondLst>
                                        </p:cTn>
                                        <p:tgtEl>
                                          <p:spTgt spid="131"/>
                                        </p:tgtEl>
                                        <p:attrNameLst>
                                          <p:attrName>style.visibility</p:attrName>
                                        </p:attrNameLst>
                                      </p:cBhvr>
                                      <p:to>
                                        <p:strVal val="visible"/>
                                      </p:to>
                                    </p:set>
                                    <p:animEffect transition="in" filter="dissolve">
                                      <p:cBhvr>
                                        <p:cTn id="87" dur="500"/>
                                        <p:tgtEl>
                                          <p:spTgt spid="131"/>
                                        </p:tgtEl>
                                      </p:cBhvr>
                                    </p:animEffect>
                                  </p:childTnLst>
                                </p:cTn>
                              </p:par>
                            </p:childTnLst>
                          </p:cTn>
                        </p:par>
                        <p:par>
                          <p:cTn id="88" fill="hold">
                            <p:stCondLst>
                              <p:cond delay="10500"/>
                            </p:stCondLst>
                            <p:childTnLst>
                              <p:par>
                                <p:cTn id="89" presetID="9" presetClass="entr" presetSubtype="0" fill="hold" nodeType="afterEffect">
                                  <p:stCondLst>
                                    <p:cond delay="0"/>
                                  </p:stCondLst>
                                  <p:childTnLst>
                                    <p:set>
                                      <p:cBhvr>
                                        <p:cTn id="90" dur="1" fill="hold">
                                          <p:stCondLst>
                                            <p:cond delay="0"/>
                                          </p:stCondLst>
                                        </p:cTn>
                                        <p:tgtEl>
                                          <p:spTgt spid="141"/>
                                        </p:tgtEl>
                                        <p:attrNameLst>
                                          <p:attrName>style.visibility</p:attrName>
                                        </p:attrNameLst>
                                      </p:cBhvr>
                                      <p:to>
                                        <p:strVal val="visible"/>
                                      </p:to>
                                    </p:set>
                                    <p:animEffect transition="in" filter="dissolve">
                                      <p:cBhvr>
                                        <p:cTn id="91" dur="500"/>
                                        <p:tgtEl>
                                          <p:spTgt spid="141"/>
                                        </p:tgtEl>
                                      </p:cBhvr>
                                    </p:animEffect>
                                  </p:childTnLst>
                                </p:cTn>
                              </p:par>
                            </p:childTnLst>
                          </p:cTn>
                        </p:par>
                        <p:par>
                          <p:cTn id="92" fill="hold">
                            <p:stCondLst>
                              <p:cond delay="11000"/>
                            </p:stCondLst>
                            <p:childTnLst>
                              <p:par>
                                <p:cTn id="93" presetID="9" presetClass="entr" presetSubtype="0" fill="hold" nodeType="afterEffect">
                                  <p:stCondLst>
                                    <p:cond delay="0"/>
                                  </p:stCondLst>
                                  <p:childTnLst>
                                    <p:set>
                                      <p:cBhvr>
                                        <p:cTn id="94" dur="1" fill="hold">
                                          <p:stCondLst>
                                            <p:cond delay="0"/>
                                          </p:stCondLst>
                                        </p:cTn>
                                        <p:tgtEl>
                                          <p:spTgt spid="138"/>
                                        </p:tgtEl>
                                        <p:attrNameLst>
                                          <p:attrName>style.visibility</p:attrName>
                                        </p:attrNameLst>
                                      </p:cBhvr>
                                      <p:to>
                                        <p:strVal val="visible"/>
                                      </p:to>
                                    </p:set>
                                    <p:animEffect transition="in" filter="dissolve">
                                      <p:cBhvr>
                                        <p:cTn id="95" dur="500"/>
                                        <p:tgtEl>
                                          <p:spTgt spid="138"/>
                                        </p:tgtEl>
                                      </p:cBhvr>
                                    </p:animEffect>
                                  </p:childTnLst>
                                </p:cTn>
                              </p:par>
                            </p:childTnLst>
                          </p:cTn>
                        </p:par>
                        <p:par>
                          <p:cTn id="96" fill="hold">
                            <p:stCondLst>
                              <p:cond delay="11500"/>
                            </p:stCondLst>
                            <p:childTnLst>
                              <p:par>
                                <p:cTn id="97" presetID="9" presetClass="entr" presetSubtype="0" fill="hold" nodeType="afterEffect">
                                  <p:stCondLst>
                                    <p:cond delay="0"/>
                                  </p:stCondLst>
                                  <p:childTnLst>
                                    <p:set>
                                      <p:cBhvr>
                                        <p:cTn id="98" dur="1" fill="hold">
                                          <p:stCondLst>
                                            <p:cond delay="0"/>
                                          </p:stCondLst>
                                        </p:cTn>
                                        <p:tgtEl>
                                          <p:spTgt spid="136"/>
                                        </p:tgtEl>
                                        <p:attrNameLst>
                                          <p:attrName>style.visibility</p:attrName>
                                        </p:attrNameLst>
                                      </p:cBhvr>
                                      <p:to>
                                        <p:strVal val="visible"/>
                                      </p:to>
                                    </p:set>
                                    <p:animEffect transition="in" filter="dissolve">
                                      <p:cBhvr>
                                        <p:cTn id="99"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2173</TotalTime>
  <Words>3457</Words>
  <Application>Microsoft Office PowerPoint</Application>
  <PresentationFormat>On-screen Show (16:9)</PresentationFormat>
  <Paragraphs>508</Paragraphs>
  <Slides>25</Slides>
  <Notes>24</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CAN-MDS  Обосновка</vt:lpstr>
      <vt:lpstr>Slide 2</vt:lpstr>
      <vt:lpstr>Преглед</vt:lpstr>
      <vt:lpstr>Наличие на мултисекторен подход при случаи на насилие и пренебрегване на деца: България</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Различни отговорности различни интереси различни данни</vt:lpstr>
      <vt:lpstr>CAN-MDS: всички релевантни сектори&amp; оператори могат да допринесат с информация за едни и същи елементи от данни</vt:lpstr>
      <vt:lpstr>CAN-MDS: Всички релевантни сектори&amp; оператори могат да допринесат с информация за едни и същи елементи от данни</vt:lpstr>
      <vt:lpstr>CAN-MDS: всички релевантни сектори&amp; оператори могат да допринесат с информация за едни и същи елементи от данни</vt:lpstr>
      <vt:lpstr> Готов за използване инструмент за администрация на индивидуални случаи</vt:lpstr>
      <vt:lpstr>CAN-MDS: всички релевантни сектори&amp; оператори са в състояние да предоставят информация за едни и същи елементи от данни</vt:lpstr>
      <vt:lpstr>CAN-MDS: всички релевантни сектори&amp; оператори са в състояние да предоставят информация за едни и същи елементи от данни</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sdf</dc:title>
  <dc:creator>iyplaptop1</dc:creator>
  <cp:lastModifiedBy>iyplaptop1</cp:lastModifiedBy>
  <cp:revision>134</cp:revision>
  <dcterms:created xsi:type="dcterms:W3CDTF">2015-09-23T14:40:47Z</dcterms:created>
  <dcterms:modified xsi:type="dcterms:W3CDTF">2022-02-01T10:59:03Z</dcterms:modified>
</cp:coreProperties>
</file>