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00" r:id="rId3"/>
    <p:sldId id="299" r:id="rId4"/>
    <p:sldId id="258" r:id="rId5"/>
    <p:sldId id="260" r:id="rId6"/>
    <p:sldId id="262" r:id="rId7"/>
    <p:sldId id="291" r:id="rId8"/>
    <p:sldId id="292" r:id="rId9"/>
    <p:sldId id="293" r:id="rId10"/>
    <p:sldId id="294" r:id="rId11"/>
    <p:sldId id="295" r:id="rId12"/>
    <p:sldId id="275" r:id="rId13"/>
    <p:sldId id="277" r:id="rId14"/>
    <p:sldId id="296" r:id="rId15"/>
    <p:sldId id="280" r:id="rId16"/>
    <p:sldId id="282" r:id="rId17"/>
    <p:sldId id="297" r:id="rId18"/>
    <p:sldId id="283" r:id="rId19"/>
    <p:sldId id="257" r:id="rId20"/>
    <p:sldId id="298" r:id="rId21"/>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9485" autoAdjust="0"/>
    <p:restoredTop sz="85075" autoAdjust="0"/>
  </p:normalViewPr>
  <p:slideViewPr>
    <p:cSldViewPr snapToGrid="0">
      <p:cViewPr>
        <p:scale>
          <a:sx n="66" d="100"/>
          <a:sy n="66" d="100"/>
        </p:scale>
        <p:origin x="-1038" y="-17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document most useful for this phase of practice might have been saved in your archive  as CAN-MDS Data Collection</a:t>
            </a:r>
            <a:r>
              <a:rPr lang="en-US" baseline="0" dirty="0"/>
              <a:t> Protocol</a:t>
            </a:r>
            <a:r>
              <a:rPr lang="en-US" dirty="0"/>
              <a:t>.
</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solidFill>
                  <a:schemeClr val="tx1">
                    <a:lumMod val="50000"/>
                    <a:lumOff val="50000"/>
                  </a:schemeClr>
                </a:solidFill>
                <a:effectLst>
                  <a:outerShdw blurRad="20000" dist="25000" dir="2700000">
                    <a:srgbClr val="000000">
                      <a:alpha val="30000"/>
                    </a:srgbClr>
                  </a:outerShdw>
                </a:effectLst>
                <a:latin typeface="Raleway-Light"/>
              </a:rPr>
              <a:t>let your training group know- and if they are resolved, do not forget to share the solutions!</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Ask from trainees to open CAN-MDS Data collection protocol and go through the pages</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Ask from trainees to open CAN-MDS Data collection protocol and go through the pages</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Along with the CAN-MDS Data collection protocol the following issues are going to be discussed:</a:t>
            </a:r>
          </a:p>
          <a:p>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a:solidFill>
                  <a:srgbClr val="595959"/>
                </a:solidFill>
                <a:latin typeface="Agency FB" pitchFamily="34" charset="0"/>
                <a:cs typeface="Times New Roman" pitchFamily="18" charset="0"/>
              </a:rPr>
              <a:t>“Coordinated Response to Child Abuse &amp; Neglect via Minimum Data Set: </a:t>
            </a:r>
            <a:r>
              <a:rPr lang="en-US" sz="1000" i="1" dirty="0">
                <a:solidFill>
                  <a:srgbClr val="595959"/>
                </a:solidFill>
                <a:latin typeface="Agency FB" pitchFamily="34" charset="0"/>
                <a:cs typeface="Times New Roman" pitchFamily="18" charset="0"/>
              </a:rPr>
              <a:t>from planning to practice</a:t>
            </a:r>
            <a:r>
              <a:rPr lang="en-US" sz="1000" dirty="0">
                <a:solidFill>
                  <a:srgbClr val="595959"/>
                </a:solidFill>
                <a:latin typeface="Agency FB" pitchFamily="34" charset="0"/>
                <a:cs typeface="Times New Roman" pitchFamily="18" charset="0"/>
              </a:rPr>
              <a:t>” [GA</a:t>
            </a:r>
            <a:r>
              <a:rPr lang="en-US" sz="1000" baseline="0" dirty="0">
                <a:solidFill>
                  <a:srgbClr val="595959"/>
                </a:solidFill>
                <a:latin typeface="Agency FB" pitchFamily="34" charset="0"/>
                <a:cs typeface="Times New Roman" pitchFamily="18" charset="0"/>
              </a:rPr>
              <a:t> </a:t>
            </a:r>
            <a:r>
              <a:rPr lang="en-US" sz="1000" baseline="0" dirty="0" err="1">
                <a:solidFill>
                  <a:srgbClr val="595959"/>
                </a:solidFill>
                <a:latin typeface="Agency FB" pitchFamily="34" charset="0"/>
                <a:cs typeface="Times New Roman" pitchFamily="18" charset="0"/>
              </a:rPr>
              <a:t>Nr</a:t>
            </a:r>
            <a:r>
              <a:rPr lang="en-US" sz="1000" dirty="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bg-BG" sz="1000" b="1" dirty="0" smtClean="0">
                <a:solidFill>
                  <a:schemeClr val="accent1"/>
                </a:solidFill>
                <a:latin typeface="Agency FB" pitchFamily="34" charset="0"/>
                <a:cs typeface="Times New Roman" pitchFamily="18" charset="0"/>
              </a:rPr>
              <a:t>Семинар за Оператори на  </a:t>
            </a:r>
            <a:r>
              <a:rPr lang="en-US" sz="1000" b="1" dirty="0" smtClean="0">
                <a:solidFill>
                  <a:schemeClr val="accent1"/>
                </a:solidFill>
                <a:latin typeface="Agency FB" pitchFamily="34" charset="0"/>
                <a:cs typeface="Times New Roman" pitchFamily="18" charset="0"/>
              </a:rPr>
              <a:t>CAN-MDS</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pic>
        <p:nvPicPr>
          <p:cNvPr id="9" name="Picture 8"/>
          <p:cNvPicPr/>
          <p:nvPr userDrawn="1"/>
        </p:nvPicPr>
        <p:blipFill>
          <a:blip r:embed="rId15" cstate="print">
            <a:extLst>
              <a:ext uri="{28A0092B-C50C-407E-A947-70E740481C1C}">
                <a14:useLocalDpi xmlns="" xmlns:a14="http://schemas.microsoft.com/office/drawing/2010/main" val="0"/>
              </a:ext>
            </a:extLst>
          </a:blip>
          <a:srcRect/>
          <a:stretch>
            <a:fillRect/>
          </a:stretch>
        </p:blipFill>
        <p:spPr bwMode="auto">
          <a:xfrm>
            <a:off x="1133805" y="6350369"/>
            <a:ext cx="432048" cy="508405"/>
          </a:xfrm>
          <a:prstGeom prst="rect">
            <a:avLst/>
          </a:prstGeom>
          <a:noFill/>
          <a:ln>
            <a:noFill/>
          </a:ln>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12.gif"/></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7.emf"/><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bg-BG" sz="4000" dirty="0">
                <a:solidFill>
                  <a:srgbClr val="0070C0"/>
                </a:solidFill>
                <a:latin typeface="Segoe UI Light" pitchFamily="34" charset="0"/>
                <a:cs typeface="Segoe UI Light" pitchFamily="34" charset="0"/>
              </a:rPr>
              <a:t>Демонстрация на системата</a:t>
            </a:r>
            <a:r>
              <a:rPr lang="el-GR" sz="4000" dirty="0">
                <a:solidFill>
                  <a:srgbClr val="0070C0"/>
                </a:solidFill>
                <a:latin typeface="Segoe UI Light" pitchFamily="34" charset="0"/>
                <a:cs typeface="Segoe UI Light" pitchFamily="34" charset="0"/>
              </a:rPr>
              <a:t/>
            </a:r>
            <a:br>
              <a:rPr lang="el-GR" sz="4000" dirty="0">
                <a:solidFill>
                  <a:srgbClr val="0070C0"/>
                </a:solidFill>
                <a:latin typeface="Segoe UI Light" pitchFamily="34" charset="0"/>
                <a:cs typeface="Segoe UI Light" pitchFamily="34" charset="0"/>
              </a:rPr>
            </a:br>
            <a:r>
              <a:rPr lang="en-US" sz="4000" dirty="0" smtClean="0">
                <a:solidFill>
                  <a:srgbClr val="0070C0"/>
                </a:solidFill>
                <a:latin typeface="Segoe UI Light" pitchFamily="34" charset="0"/>
                <a:cs typeface="Segoe UI Light" pitchFamily="34" charset="0"/>
              </a:rPr>
              <a:t>CAN-MDS</a:t>
            </a:r>
            <a:endParaRPr lang="el-GR" sz="4000" dirty="0">
              <a:solidFill>
                <a:srgbClr val="0070C0"/>
              </a:solidFill>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a:solidFill>
                <a:schemeClr val="bg1">
                  <a:lumMod val="50000"/>
                </a:schemeClr>
              </a:solidFill>
              <a:latin typeface="Segoe UI Black" panose="020B0A02040204020203" pitchFamily="34" charset="0"/>
              <a:ea typeface="Segoe UI Black" panose="020B0A02040204020203" pitchFamily="34" charset="0"/>
              <a:cs typeface="+mj-cs"/>
            </a:endParaRPr>
          </a:p>
          <a:p>
            <a:r>
              <a:rPr lang="bg-BG" sz="4000" b="1" dirty="0" smtClean="0">
                <a:solidFill>
                  <a:srgbClr val="0070C0"/>
                </a:solidFill>
                <a:ea typeface="Segoe UI Black" panose="020B0A02040204020203" pitchFamily="34" charset="0"/>
              </a:rPr>
              <a:t>ПРОТОКОЛ ЗА СЪБИРАНЕ НА ДАННИ</a:t>
            </a:r>
            <a:endParaRPr lang="en-US" sz="4000" b="1" dirty="0">
              <a:solidFill>
                <a:srgbClr val="0070C0"/>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r>
              <a:rPr lang="ru-RU" sz="3200" dirty="0">
                <a:latin typeface="Segoe UI Black" panose="020B0A02040204020203" pitchFamily="34" charset="0"/>
                <a:ea typeface="Segoe UI Black" panose="020B0A02040204020203" pitchFamily="34" charset="0"/>
              </a:rPr>
              <a:t>когато се предполага или идентифицира случай на НПД</a:t>
            </a: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4"/>
            <a:ext cx="11320040" cy="4560425"/>
          </a:xfrm>
          <a:prstGeom prst="rect">
            <a:avLst/>
          </a:prstGeom>
        </p:spPr>
        <p:txBody>
          <a:bodyPr wrap="square">
            <a:normAutofit fontScale="92500"/>
          </a:bodyPr>
          <a:lstStyle/>
          <a:p>
            <a:pPr marL="450850" indent="-450850">
              <a:lnSpc>
                <a:spcPct val="100800"/>
              </a:lnSpc>
              <a:buClr>
                <a:schemeClr val="tx2"/>
              </a:buClr>
              <a:buFont typeface="Wingdings 3" panose="05040102010807070707" pitchFamily="18" charset="2"/>
              <a:buChar char="´"/>
            </a:pPr>
            <a:r>
              <a:rPr lang="ru-RU" sz="2200" dirty="0">
                <a:latin typeface="Segoe UI Light" panose="020B0502040204020203" pitchFamily="34" charset="0"/>
                <a:cs typeface="Segoe UI Light" panose="020B0502040204020203" pitchFamily="34" charset="0"/>
              </a:rPr>
              <a:t>Операторът продължава с поддържане на информация за случая (според обичайната му практика)</a:t>
            </a:r>
          </a:p>
          <a:p>
            <a:pPr>
              <a:lnSpc>
                <a:spcPct val="100800"/>
              </a:lnSpc>
              <a:buClr>
                <a:schemeClr val="tx2"/>
              </a:buCl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u-RU" sz="2200" b="1" dirty="0">
                <a:solidFill>
                  <a:schemeClr val="accent1"/>
                </a:solidFill>
                <a:latin typeface="Segoe UI Light" panose="020B0502040204020203" pitchFamily="34" charset="0"/>
                <a:cs typeface="Segoe UI Light" panose="020B0502040204020203" pitchFamily="34" charset="0"/>
              </a:rPr>
              <a:t>Моля, обърнете внимание, че прилагането на рутинната политика за скрининг трябва да се извършва съгласно съществуващите разпоредби в рамките на конкретната обстановка</a:t>
            </a: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bg-BG" sz="3200" dirty="0">
                <a:latin typeface="Segoe UI Black" panose="020B0A02040204020203" pitchFamily="34" charset="0"/>
                <a:ea typeface="Segoe UI Black" panose="020B0A02040204020203" pitchFamily="34" charset="0"/>
              </a:rPr>
              <a:t>Следващи две действия, които трябва да се запомнят</a:t>
            </a:r>
            <a:r>
              <a:rPr lang="en-US" sz="3200" dirty="0">
                <a:latin typeface="Segoe UI Black" panose="020B0A02040204020203" pitchFamily="34" charset="0"/>
                <a:ea typeface="Segoe UI Black" panose="020B0A02040204020203" pitchFamily="34" charset="0"/>
              </a:rPr>
              <a:t>:</a:t>
            </a: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u-RU" sz="2200" dirty="0">
                <a:latin typeface="Segoe UI Light" panose="020B0502040204020203" pitchFamily="34" charset="0"/>
                <a:cs typeface="Segoe UI Light" panose="020B0502040204020203" pitchFamily="34" charset="0"/>
              </a:rPr>
              <a:t>Контролен списък, включващ елементи от данни CAN-MDS (приложение I), помага за проверка на пълнотата на необходимата информация по време на </a:t>
            </a:r>
            <a:r>
              <a:rPr lang="bg-BG" sz="2200" dirty="0" smtClean="0">
                <a:latin typeface="Segoe UI Light" panose="020B0502040204020203" pitchFamily="34" charset="0"/>
                <a:cs typeface="Segoe UI Light" panose="020B0502040204020203" pitchFamily="34" charset="0"/>
              </a:rPr>
              <a:t>приема</a:t>
            </a: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u-RU" sz="2200" dirty="0">
                <a:latin typeface="Segoe UI Light" panose="020B0502040204020203" pitchFamily="34" charset="0"/>
                <a:cs typeface="Segoe UI Light" panose="020B0502040204020203" pitchFamily="34" charset="0"/>
              </a:rPr>
              <a:t>Операторът комуникира с CAN-MDS Администратора, за да поиска псевдоним за детето</a:t>
            </a:r>
            <a:r>
              <a:rPr lang="en-US" sz="2200" dirty="0">
                <a:latin typeface="Segoe UI Light" panose="020B0502040204020203" pitchFamily="34" charset="0"/>
                <a:cs typeface="Segoe UI Light" panose="020B0502040204020203" pitchFamily="34" charset="0"/>
              </a:rPr>
              <a:t>.</a:t>
            </a: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024436316"/>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r>
              <a:rPr lang="bg-BG" sz="3200" dirty="0" smtClean="0">
                <a:latin typeface="Segoe UI Black" panose="020B0A02040204020203" pitchFamily="34" charset="0"/>
                <a:ea typeface="Segoe UI Black" panose="020B0A02040204020203" pitchFamily="34" charset="0"/>
              </a:rPr>
              <a:t>Въвеждане </a:t>
            </a:r>
            <a:r>
              <a:rPr lang="bg-BG" sz="3200" dirty="0">
                <a:latin typeface="Segoe UI Black" panose="020B0A02040204020203" pitchFamily="34" charset="0"/>
                <a:ea typeface="Segoe UI Black" panose="020B0A02040204020203" pitchFamily="34" charset="0"/>
              </a:rPr>
              <a:t>на данни в </a:t>
            </a:r>
            <a:r>
              <a:rPr lang="en-US" sz="3200" dirty="0">
                <a:latin typeface="Segoe UI Black" panose="020B0A02040204020203" pitchFamily="34" charset="0"/>
                <a:ea typeface="Segoe UI Black" panose="020B0A02040204020203" pitchFamily="34" charset="0"/>
              </a:rPr>
              <a:t>CAN-MDS</a:t>
            </a:r>
          </a:p>
        </p:txBody>
      </p:sp>
      <p:sp>
        <p:nvSpPr>
          <p:cNvPr id="5" name="TextBox 4"/>
          <p:cNvSpPr txBox="1"/>
          <p:nvPr/>
        </p:nvSpPr>
        <p:spPr>
          <a:xfrm>
            <a:off x="370390" y="1643604"/>
            <a:ext cx="11320040" cy="4560425"/>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bg-BG" sz="2200" b="1" dirty="0">
                <a:solidFill>
                  <a:schemeClr val="accent1"/>
                </a:solidFill>
                <a:latin typeface="Segoe UI Light" panose="020B0502040204020203" pitchFamily="34" charset="0"/>
                <a:cs typeface="Segoe UI Light" panose="020B0502040204020203" pitchFamily="34" charset="0"/>
              </a:rPr>
              <a:t>Инструкции могат да бъдат намерени в Ръководството за </a:t>
            </a:r>
            <a:r>
              <a:rPr lang="bg-BG" sz="2200" b="1" dirty="0" smtClean="0">
                <a:solidFill>
                  <a:schemeClr val="accent1"/>
                </a:solidFill>
                <a:latin typeface="Segoe UI Light" panose="020B0502040204020203" pitchFamily="34" charset="0"/>
                <a:cs typeface="Segoe UI Light" panose="020B0502040204020203" pitchFamily="34" charset="0"/>
              </a:rPr>
              <a:t>Оператори и </a:t>
            </a:r>
            <a:r>
              <a:rPr lang="bg-BG" sz="2200" b="1" dirty="0">
                <a:solidFill>
                  <a:schemeClr val="accent1"/>
                </a:solidFill>
                <a:latin typeface="Segoe UI Light" panose="020B0502040204020203" pitchFamily="34" charset="0"/>
                <a:cs typeface="Segoe UI Light" panose="020B0502040204020203" pitchFamily="34" charset="0"/>
              </a:rPr>
              <a:t>в поетапното описание на Проктокола за събиране на данни, както е отбелязано </a:t>
            </a:r>
            <a:r>
              <a:rPr lang="bg-BG" sz="2200" b="1" dirty="0" smtClean="0">
                <a:solidFill>
                  <a:schemeClr val="accent1"/>
                </a:solidFill>
                <a:latin typeface="Segoe UI Light" panose="020B0502040204020203" pitchFamily="34" charset="0"/>
                <a:cs typeface="Segoe UI Light" panose="020B0502040204020203" pitchFamily="34" charset="0"/>
              </a:rPr>
              <a:t>по-нататък  в презентацията</a:t>
            </a:r>
            <a:endParaRPr lang="en-US" sz="2200" b="1" dirty="0">
              <a:solidFill>
                <a:schemeClr val="accent1"/>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bg-BG" sz="3200" dirty="0" smtClean="0">
                <a:latin typeface="Segoe UI Black" panose="020B0A02040204020203" pitchFamily="34" charset="0"/>
                <a:ea typeface="Segoe UI Black" panose="020B0A02040204020203" pitchFamily="34" charset="0"/>
              </a:rPr>
              <a:t>Запомнете следващи </a:t>
            </a:r>
            <a:r>
              <a:rPr lang="bg-BG" sz="3200" dirty="0">
                <a:latin typeface="Segoe UI Black" panose="020B0A02040204020203" pitchFamily="34" charset="0"/>
                <a:ea typeface="Segoe UI Black" panose="020B0A02040204020203" pitchFamily="34" charset="0"/>
              </a:rPr>
              <a:t>две действия </a:t>
            </a:r>
            <a:r>
              <a:rPr lang="en-US" sz="3200" dirty="0" smtClean="0">
                <a:latin typeface="Segoe UI Black" panose="020B0A02040204020203" pitchFamily="34" charset="0"/>
                <a:ea typeface="Segoe UI Black" panose="020B0A02040204020203" pitchFamily="34" charset="0"/>
              </a:rPr>
              <a:t>:</a:t>
            </a:r>
            <a:endParaRPr lang="en-US" sz="3200" dirty="0">
              <a:latin typeface="Segoe UI Black" panose="020B0A02040204020203" pitchFamily="34" charset="0"/>
              <a:ea typeface="Segoe UI Black" panose="020B0A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u-RU" sz="2200" dirty="0">
                <a:latin typeface="Segoe UI Light" panose="020B0502040204020203" pitchFamily="34" charset="0"/>
                <a:cs typeface="Segoe UI Light" panose="020B0502040204020203" pitchFamily="34" charset="0"/>
              </a:rPr>
              <a:t>Контролен списък, включващ елементи от данни CAN-MDS (приложение I), помага за проверка на пълнотата на необходимата информация по време на </a:t>
            </a:r>
            <a:r>
              <a:rPr lang="bg-BG" sz="2200" dirty="0">
                <a:latin typeface="Segoe UI Light" panose="020B0502040204020203" pitchFamily="34" charset="0"/>
                <a:cs typeface="Segoe UI Light" panose="020B0502040204020203" pitchFamily="34" charset="0"/>
              </a:rPr>
              <a:t>приема</a:t>
            </a:r>
            <a:endParaRPr lang="ru-RU"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ru-RU" sz="2200" dirty="0">
                <a:latin typeface="Segoe UI Light" panose="020B0502040204020203" pitchFamily="34" charset="0"/>
                <a:cs typeface="Segoe UI Light" panose="020B0502040204020203" pitchFamily="34" charset="0"/>
              </a:rPr>
              <a:t>Операторът комуникира с CAN-MDS Администратора, за да поиска псевдоним за детето</a:t>
            </a: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078535574"/>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10542" y="2141317"/>
            <a:ext cx="4572000" cy="2207147"/>
          </a:xfrm>
          <a:prstGeom prst="rect">
            <a:avLst/>
          </a:prstGeom>
        </p:spPr>
      </p:pic>
      <p:sp>
        <p:nvSpPr>
          <p:cNvPr id="4" name="TextBox 3"/>
          <p:cNvSpPr txBox="1"/>
          <p:nvPr/>
        </p:nvSpPr>
        <p:spPr>
          <a:xfrm>
            <a:off x="910542" y="1979271"/>
            <a:ext cx="4413813" cy="2369193"/>
          </a:xfrm>
          <a:prstGeom prst="rect">
            <a:avLst/>
          </a:prstGeom>
        </p:spPr>
        <p:txBody>
          <a:bodyPr wrap="square" lIns="178594" tIns="178594" rIns="178594" bIns="178594" anchor="ctr">
            <a:normAutofit/>
          </a:bodyPr>
          <a:lstStyle/>
          <a:p>
            <a:pPr algn="ctr"/>
            <a:r>
              <a:rPr lang="bg-BG" sz="5062" dirty="0">
                <a:solidFill>
                  <a:srgbClr val="FFFFFF"/>
                </a:solidFill>
                <a:effectLst>
                  <a:outerShdw blurRad="20000" dist="25000" dir="2700000">
                    <a:srgbClr val="000000">
                      <a:alpha val="30000"/>
                    </a:srgbClr>
                  </a:outerShdw>
                </a:effectLst>
                <a:latin typeface="Raleway-Light"/>
              </a:rPr>
              <a:t>Имате ли въпроси</a:t>
            </a:r>
            <a:r>
              <a:rPr lang="en-US" sz="5062" dirty="0">
                <a:solidFill>
                  <a:srgbClr val="FFFFFF"/>
                </a:solidFill>
                <a:effectLst>
                  <a:outerShdw blurRad="20000" dist="25000" dir="2700000">
                    <a:srgbClr val="000000">
                      <a:alpha val="30000"/>
                    </a:srgbClr>
                  </a:outerShdw>
                </a:effectLst>
                <a:latin typeface="Raleway-Light"/>
              </a:rPr>
              <a:t>?</a:t>
            </a: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Eleaf - https://www.flickr.com/photos/12348847@N00</a:t>
            </a:r>
          </a:p>
        </p:txBody>
      </p:sp>
      <p:sp>
        <p:nvSpPr>
          <p:cNvPr id="7" name="TextBox 6"/>
          <p:cNvSpPr txBox="1"/>
          <p:nvPr/>
        </p:nvSpPr>
        <p:spPr>
          <a:xfrm>
            <a:off x="6130725" y="289366"/>
            <a:ext cx="4572000" cy="5584785"/>
          </a:xfrm>
          <a:prstGeom prst="rect">
            <a:avLst/>
          </a:prstGeom>
        </p:spPr>
        <p:txBody>
          <a:bodyPr wrap="square" lIns="178594" tIns="178594" rIns="178594" bIns="178594" anchor="b">
            <a:normAutofit/>
          </a:bodyPr>
          <a:lstStyle/>
          <a:p>
            <a:pPr algn="ctr"/>
            <a:endParaRPr lang="en-US" sz="4800" dirty="0">
              <a:solidFill>
                <a:schemeClr val="tx1">
                  <a:lumMod val="50000"/>
                  <a:lumOff val="50000"/>
                </a:schemeClr>
              </a:solidFill>
              <a:effectLst>
                <a:outerShdw blurRad="20000" dist="25000" dir="2700000">
                  <a:srgbClr val="000000">
                    <a:alpha val="30000"/>
                  </a:srgbClr>
                </a:outerShdw>
              </a:effectLst>
              <a:latin typeface="Raleway-Light"/>
            </a:endParaRPr>
          </a:p>
        </p:txBody>
      </p:sp>
    </p:spTree>
    <p:extLst>
      <p:ext uri="{BB962C8B-B14F-4D97-AF65-F5344CB8AC3E}">
        <p14:creationId xmlns="" xmlns:p14="http://schemas.microsoft.com/office/powerpoint/2010/main" val="33546900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benben - https://www.flickr.com/photos/86956052@N00</a:t>
            </a:r>
          </a:p>
        </p:txBody>
      </p:sp>
      <p:sp>
        <p:nvSpPr>
          <p:cNvPr id="7" name="Rectangle 6"/>
          <p:cNvSpPr/>
          <p:nvPr/>
        </p:nvSpPr>
        <p:spPr>
          <a:xfrm>
            <a:off x="414784" y="761035"/>
            <a:ext cx="3578482" cy="2862322"/>
          </a:xfrm>
          <a:prstGeom prst="rect">
            <a:avLst/>
          </a:prstGeom>
        </p:spPr>
        <p:txBody>
          <a:bodyPr wrap="square">
            <a:spAutoFit/>
          </a:bodyPr>
          <a:lstStyle/>
          <a:p>
            <a:pPr algn="ctr"/>
            <a:r>
              <a:rPr lang="bg-BG"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Моля, отворете на </a:t>
            </a:r>
            <a:r>
              <a:rPr lang="bg-BG" sz="36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стр. </a:t>
            </a:r>
            <a:r>
              <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6 </a:t>
            </a:r>
            <a:r>
              <a:rPr lang="bg-BG"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от Протокола за събиране на </a:t>
            </a:r>
            <a:r>
              <a:rPr lang="bg-BG" sz="36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данни</a:t>
            </a:r>
            <a:endPar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151314" y="761035"/>
            <a:ext cx="7352938" cy="45062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78297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benben - https://www.flickr.com/photos/86956052@N00</a:t>
            </a:r>
          </a:p>
        </p:txBody>
      </p:sp>
      <p:sp>
        <p:nvSpPr>
          <p:cNvPr id="7" name="Rectangle 6"/>
          <p:cNvSpPr/>
          <p:nvPr/>
        </p:nvSpPr>
        <p:spPr>
          <a:xfrm>
            <a:off x="414784" y="761035"/>
            <a:ext cx="3578482" cy="646331"/>
          </a:xfrm>
          <a:prstGeom prst="rect">
            <a:avLst/>
          </a:prstGeom>
        </p:spPr>
        <p:txBody>
          <a:bodyPr wrap="square">
            <a:spAutoFit/>
          </a:bodyPr>
          <a:lstStyle/>
          <a:p>
            <a:pPr algn="ctr"/>
            <a:r>
              <a:rPr lang="bg-BG" sz="36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и</a:t>
            </a:r>
            <a:endPar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8" name="Picture 7"/>
          <p:cNvPicPr/>
          <p:nvPr/>
        </p:nvPicPr>
        <p:blipFill>
          <a:blip r:embed="rId2"/>
          <a:stretch>
            <a:fillRect/>
          </a:stretch>
        </p:blipFill>
        <p:spPr>
          <a:xfrm>
            <a:off x="4131804" y="946186"/>
            <a:ext cx="7408155" cy="4829581"/>
          </a:xfrm>
          <a:prstGeom prst="rect">
            <a:avLst/>
          </a:prstGeom>
          <a:ln>
            <a:noFill/>
          </a:ln>
          <a:effectLst>
            <a:outerShdw blurRad="190500" algn="tl" rotWithShape="0">
              <a:srgbClr val="000000">
                <a:alpha val="70000"/>
              </a:srgbClr>
            </a:outerShdw>
          </a:effectLst>
        </p:spPr>
      </p:pic>
      <p:pic>
        <p:nvPicPr>
          <p:cNvPr id="10" name="Picture 9"/>
          <p:cNvPicPr>
            <a:picLocks noChangeAspect="1"/>
          </p:cNvPicPr>
          <p:nvPr/>
        </p:nvPicPr>
        <p:blipFill rotWithShape="1">
          <a:blip r:embed="rId3"/>
          <a:srcRect t="56709" b="11730"/>
          <a:stretch/>
        </p:blipFill>
        <p:spPr>
          <a:xfrm>
            <a:off x="609600" y="3873930"/>
            <a:ext cx="9144000" cy="2164465"/>
          </a:xfrm>
          <a:prstGeom prst="rect">
            <a:avLst/>
          </a:prstGeom>
        </p:spPr>
      </p:pic>
    </p:spTree>
    <p:extLst>
      <p:ext uri="{BB962C8B-B14F-4D97-AF65-F5344CB8AC3E}">
        <p14:creationId xmlns="" xmlns:p14="http://schemas.microsoft.com/office/powerpoint/2010/main" val="1322698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0299" y="1987952"/>
            <a:ext cx="9144000" cy="2057400"/>
          </a:xfrm>
          <a:prstGeom prst="rect">
            <a:avLst/>
          </a:prstGeom>
          <a:solidFill>
            <a:srgbClr val="026287"/>
          </a:solidFill>
        </p:spPr>
        <p:txBody>
          <a:bodyPr wrap="square" lIns="178594" tIns="178594" rIns="178594" bIns="178594" anchor="ctr">
            <a:normAutofit fontScale="92500" lnSpcReduction="20000"/>
          </a:bodyPr>
          <a:lstStyle/>
          <a:p>
            <a:pPr algn="ctr"/>
            <a:r>
              <a:rPr lang="bg-BG" sz="2531" dirty="0">
                <a:solidFill>
                  <a:srgbClr val="FFFFFF"/>
                </a:solidFill>
                <a:effectLst>
                  <a:outerShdw blurRad="20000" dist="25000" dir="2700000">
                    <a:srgbClr val="000000">
                      <a:alpha val="30000"/>
                    </a:srgbClr>
                  </a:outerShdw>
                </a:effectLst>
                <a:latin typeface="Raleway-Light"/>
              </a:rPr>
              <a:t>Следващите части на </a:t>
            </a:r>
            <a:r>
              <a:rPr lang="bg-BG" sz="2531" dirty="0" smtClean="0">
                <a:solidFill>
                  <a:srgbClr val="FFFFFF"/>
                </a:solidFill>
                <a:effectLst>
                  <a:outerShdw blurRad="20000" dist="25000" dir="2700000">
                    <a:srgbClr val="000000">
                      <a:alpha val="30000"/>
                    </a:srgbClr>
                  </a:outerShdw>
                </a:effectLst>
                <a:latin typeface="Raleway-Light"/>
              </a:rPr>
              <a:t>демо</a:t>
            </a:r>
            <a:r>
              <a:rPr lang="en-US" sz="2531" dirty="0" smtClean="0">
                <a:solidFill>
                  <a:srgbClr val="FFFFFF"/>
                </a:solidFill>
                <a:effectLst>
                  <a:outerShdw blurRad="20000" dist="25000" dir="2700000">
                    <a:srgbClr val="000000">
                      <a:alpha val="30000"/>
                    </a:srgbClr>
                  </a:outerShdw>
                </a:effectLst>
                <a:latin typeface="Raleway-Light"/>
              </a:rPr>
              <a:t> </a:t>
            </a:r>
            <a:r>
              <a:rPr lang="bg-BG" sz="2531" dirty="0" smtClean="0">
                <a:solidFill>
                  <a:srgbClr val="FFFFFF"/>
                </a:solidFill>
                <a:effectLst>
                  <a:outerShdw blurRad="20000" dist="25000" dir="2700000">
                    <a:srgbClr val="000000">
                      <a:alpha val="30000"/>
                    </a:srgbClr>
                  </a:outerShdw>
                </a:effectLst>
                <a:latin typeface="Raleway-Light"/>
              </a:rPr>
              <a:t>версията </a:t>
            </a:r>
            <a:r>
              <a:rPr lang="bg-BG" sz="2531" dirty="0">
                <a:solidFill>
                  <a:srgbClr val="FFFFFF"/>
                </a:solidFill>
                <a:effectLst>
                  <a:outerShdw blurRad="20000" dist="25000" dir="2700000">
                    <a:srgbClr val="000000">
                      <a:alpha val="30000"/>
                    </a:srgbClr>
                  </a:outerShdw>
                </a:effectLst>
                <a:latin typeface="Raleway-Light"/>
              </a:rPr>
              <a:t>ще опишат стъпка по стъпка процедурите при </a:t>
            </a:r>
            <a:r>
              <a:rPr lang="bg-BG" sz="2531" dirty="0" smtClean="0">
                <a:solidFill>
                  <a:srgbClr val="FFFFFF"/>
                </a:solidFill>
                <a:effectLst>
                  <a:outerShdw blurRad="20000" dist="25000" dir="2700000">
                    <a:srgbClr val="000000">
                      <a:alpha val="30000"/>
                    </a:srgbClr>
                  </a:outerShdw>
                </a:effectLst>
                <a:latin typeface="Raleway-Light"/>
              </a:rPr>
              <a:t>въведждане </a:t>
            </a:r>
            <a:r>
              <a:rPr lang="bg-BG" sz="2531" dirty="0">
                <a:solidFill>
                  <a:srgbClr val="FFFFFF"/>
                </a:solidFill>
                <a:effectLst>
                  <a:outerShdw blurRad="20000" dist="25000" dir="2700000">
                    <a:srgbClr val="000000">
                      <a:alpha val="30000"/>
                    </a:srgbClr>
                  </a:outerShdw>
                </a:effectLst>
                <a:latin typeface="Raleway-Light"/>
              </a:rPr>
              <a:t>на данни в </a:t>
            </a:r>
            <a:r>
              <a:rPr lang="en-US" sz="2531" dirty="0">
                <a:solidFill>
                  <a:srgbClr val="FFFFFF"/>
                </a:solidFill>
                <a:effectLst>
                  <a:outerShdw blurRad="20000" dist="25000" dir="2700000">
                    <a:srgbClr val="000000">
                      <a:alpha val="30000"/>
                    </a:srgbClr>
                  </a:outerShdw>
                </a:effectLst>
                <a:latin typeface="Raleway-Light"/>
              </a:rPr>
              <a:t>CAN-MDS </a:t>
            </a:r>
            <a:r>
              <a:rPr lang="bg-BG" sz="2531" dirty="0">
                <a:solidFill>
                  <a:srgbClr val="FFFFFF"/>
                </a:solidFill>
                <a:effectLst>
                  <a:outerShdw blurRad="20000" dist="25000" dir="2700000">
                    <a:srgbClr val="000000">
                      <a:alpha val="30000"/>
                    </a:srgbClr>
                  </a:outerShdw>
                </a:effectLst>
                <a:latin typeface="Raleway-Light"/>
              </a:rPr>
              <a:t>приложението</a:t>
            </a:r>
            <a:r>
              <a:rPr lang="en-US" sz="2531" dirty="0">
                <a:solidFill>
                  <a:srgbClr val="FFFFFF"/>
                </a:solidFill>
                <a:effectLst>
                  <a:outerShdw blurRad="20000" dist="25000" dir="2700000">
                    <a:srgbClr val="000000">
                      <a:alpha val="30000"/>
                    </a:srgbClr>
                  </a:outerShdw>
                </a:effectLst>
                <a:latin typeface="Raleway-Light"/>
              </a:rPr>
              <a:t>.
</a:t>
            </a:r>
            <a:r>
              <a:rPr lang="bg-BG" sz="2531" dirty="0">
                <a:solidFill>
                  <a:srgbClr val="FFFFFF"/>
                </a:solidFill>
                <a:effectLst>
                  <a:outerShdw blurRad="20000" dist="25000" dir="2700000">
                    <a:srgbClr val="000000">
                      <a:alpha val="30000"/>
                    </a:srgbClr>
                  </a:outerShdw>
                </a:effectLst>
                <a:latin typeface="Raleway-Light"/>
              </a:rPr>
              <a:t>Ако се нуждаете от изясняване на по-ранни фази, моля прегледайте частите, които вече сме изяснили, толкова пъти, колкото е необходимо</a:t>
            </a:r>
            <a:r>
              <a:rPr lang="en-US" sz="2531" dirty="0">
                <a:solidFill>
                  <a:srgbClr val="FFFFFF"/>
                </a:solidFill>
                <a:effectLst>
                  <a:outerShdw blurRad="20000" dist="25000" dir="2700000">
                    <a:srgbClr val="000000">
                      <a:alpha val="30000"/>
                    </a:srgbClr>
                  </a:outerShdw>
                </a:effectLst>
                <a:latin typeface="Raleway-Light"/>
              </a:rPr>
              <a:t>!</a:t>
            </a:r>
          </a:p>
        </p:txBody>
      </p:sp>
    </p:spTree>
    <p:extLst>
      <p:ext uri="{BB962C8B-B14F-4D97-AF65-F5344CB8AC3E}">
        <p14:creationId xmlns="" xmlns:p14="http://schemas.microsoft.com/office/powerpoint/2010/main" val="2605970651"/>
      </p:ext>
    </p:extLst>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930" y="-8930"/>
            <a:ext cx="0" cy="0"/>
          </a:xfrm>
          <a:prstGeom prst="rect">
            <a:avLst/>
          </a:prstGeom>
        </p:spPr>
      </p:pic>
      <p:sp>
        <p:nvSpPr>
          <p:cNvPr id="4" name="TextBox 3"/>
          <p:cNvSpPr txBox="1"/>
          <p:nvPr/>
        </p:nvSpPr>
        <p:spPr>
          <a:xfrm>
            <a:off x="8635999" y="1171936"/>
            <a:ext cx="3414487" cy="4836978"/>
          </a:xfrm>
          <a:prstGeom prst="rect">
            <a:avLst/>
          </a:prstGeom>
          <a:solidFill>
            <a:srgbClr val="026287"/>
          </a:solidFill>
        </p:spPr>
        <p:txBody>
          <a:bodyPr wrap="square" lIns="178594" tIns="178594" rIns="178594" bIns="178594" anchor="ctr">
            <a:normAutofit fontScale="85000" lnSpcReduction="20000"/>
          </a:bodyPr>
          <a:lstStyle/>
          <a:p>
            <a:pPr algn="ctr"/>
            <a:r>
              <a:rPr lang="bg-BG" sz="4219" dirty="0">
                <a:solidFill>
                  <a:srgbClr val="FFFFFF"/>
                </a:solidFill>
                <a:effectLst>
                  <a:outerShdw blurRad="20000" dist="25000" dir="2700000">
                    <a:srgbClr val="000000">
                      <a:alpha val="30000"/>
                    </a:srgbClr>
                  </a:outerShdw>
                </a:effectLst>
                <a:latin typeface="Raleway-Light"/>
              </a:rPr>
              <a:t>Отделете малко време да проучите  цветовата схема и индикаторите, които се намират на въвеждащия екран</a:t>
            </a:r>
            <a:endParaRPr lang="en-US" sz="4219" dirty="0">
              <a:solidFill>
                <a:srgbClr val="FFFFFF"/>
              </a:solidFill>
              <a:effectLst>
                <a:outerShdw blurRad="20000" dist="25000" dir="2700000">
                  <a:srgbClr val="000000">
                    <a:alpha val="30000"/>
                  </a:srgbClr>
                </a:outerShdw>
              </a:effectLst>
              <a:latin typeface="Raleway-Light"/>
            </a:endParaRPr>
          </a:p>
        </p:txBody>
      </p:sp>
      <p:graphicFrame>
        <p:nvGraphicFramePr>
          <p:cNvPr id="6" name="Table 5"/>
          <p:cNvGraphicFramePr>
            <a:graphicFrameLocks noGrp="1"/>
          </p:cNvGraphicFramePr>
          <p:nvPr>
            <p:extLst>
              <p:ext uri="{D42A27DB-BD31-4B8C-83A1-F6EECF244321}">
                <p14:modId xmlns="" xmlns:p14="http://schemas.microsoft.com/office/powerpoint/2010/main" val="2436385063"/>
              </p:ext>
            </p:extLst>
          </p:nvPr>
        </p:nvGraphicFramePr>
        <p:xfrm>
          <a:off x="275771" y="391886"/>
          <a:ext cx="8204319" cy="524657"/>
        </p:xfrm>
        <a:graphic>
          <a:graphicData uri="http://schemas.openxmlformats.org/drawingml/2006/table">
            <a:tbl>
              <a:tblPr firstRow="1" firstCol="1" bandRow="1">
                <a:tableStyleId>{5C22544A-7EE6-4342-B048-85BDC9FD1C3A}</a:tableStyleId>
              </a:tblPr>
              <a:tblGrid>
                <a:gridCol w="8204319">
                  <a:extLst>
                    <a:ext uri="{9D8B030D-6E8A-4147-A177-3AD203B41FA5}">
                      <a16:colId xmlns="" xmlns:a16="http://schemas.microsoft.com/office/drawing/2014/main" val="20000"/>
                    </a:ext>
                  </a:extLst>
                </a:gridCol>
              </a:tblGrid>
              <a:tr h="524657">
                <a:tc>
                  <a:txBody>
                    <a:bodyPr/>
                    <a:lstStyle/>
                    <a:p>
                      <a:pPr>
                        <a:lnSpc>
                          <a:spcPct val="107000"/>
                        </a:lnSpc>
                        <a:spcAft>
                          <a:spcPts val="0"/>
                        </a:spcAft>
                      </a:pPr>
                      <a:r>
                        <a:rPr lang="en-US" sz="2800" dirty="0">
                          <a:effectLst/>
                        </a:rPr>
                        <a:t>e-CAN-MDS – </a:t>
                      </a:r>
                      <a:r>
                        <a:rPr lang="bg-BG" sz="2800" dirty="0">
                          <a:effectLst/>
                        </a:rPr>
                        <a:t>въвеждащ екран</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bl>
          </a:graphicData>
        </a:graphic>
      </p:graphicFrame>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05906" y="1171936"/>
            <a:ext cx="8430093" cy="49821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31" name="Picture 7" descr="*"/>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974975" y="1825625"/>
            <a:ext cx="142875" cy="142875"/>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974975" y="1825625"/>
            <a:ext cx="142875" cy="142875"/>
          </a:xfrm>
          <a:prstGeom prst="rect">
            <a:avLst/>
          </a:prstGeom>
          <a:noFill/>
          <a:extLst>
            <a:ext uri="{909E8E84-426E-40DD-AFC4-6F175D3DCCD1}">
              <a14:hiddenFill xmlns="" xmlns:a14="http://schemas.microsoft.com/office/drawing/2010/main">
                <a:solidFill>
                  <a:srgbClr val="FFFFFF"/>
                </a:solidFill>
              </a14:hiddenFill>
            </a:ext>
          </a:extLst>
        </p:spPr>
      </p:pic>
      <p:pic>
        <p:nvPicPr>
          <p:cNvPr id="1033" name="Picture 9" descr="*"/>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974975" y="1825625"/>
            <a:ext cx="142875" cy="142875"/>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974975" y="1825625"/>
            <a:ext cx="142875" cy="142875"/>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18" name="Table 17"/>
          <p:cNvGraphicFramePr>
            <a:graphicFrameLocks noGrp="1"/>
          </p:cNvGraphicFramePr>
          <p:nvPr>
            <p:extLst>
              <p:ext uri="{D42A27DB-BD31-4B8C-83A1-F6EECF244321}">
                <p14:modId xmlns="" xmlns:p14="http://schemas.microsoft.com/office/powerpoint/2010/main" val="4127936749"/>
              </p:ext>
            </p:extLst>
          </p:nvPr>
        </p:nvGraphicFramePr>
        <p:xfrm>
          <a:off x="580571" y="4296228"/>
          <a:ext cx="6850743" cy="3984046"/>
        </p:xfrm>
        <a:graphic>
          <a:graphicData uri="http://schemas.openxmlformats.org/drawingml/2006/table">
            <a:tbl>
              <a:tblPr firstRow="1" firstCol="1" bandRow="1"/>
              <a:tblGrid>
                <a:gridCol w="6850743"/>
              </a:tblGrid>
              <a:tr h="251432">
                <a:tc>
                  <a:txBody>
                    <a:bodyPr/>
                    <a:lstStyle/>
                    <a:p>
                      <a:pPr marL="0" algn="just" rtl="0" eaLnBrk="1" fontAlgn="t" latinLnBrk="0" hangingPunct="1">
                        <a:lnSpc>
                          <a:spcPct val="107000"/>
                        </a:lnSpc>
                        <a:spcBef>
                          <a:spcPts val="0"/>
                        </a:spcBef>
                        <a:spcAft>
                          <a:spcPts val="0"/>
                        </a:spcAft>
                      </a:pPr>
                      <a:r>
                        <a:rPr lang="bg-BG" sz="3000" b="1" i="0" u="none" strike="noStrike" kern="1200" dirty="0">
                          <a:solidFill>
                            <a:srgbClr val="FFFFFF"/>
                          </a:solidFill>
                          <a:effectLst/>
                          <a:latin typeface="Calibri"/>
                          <a:ea typeface="Calibri"/>
                          <a:cs typeface="Times New Roman"/>
                        </a:rPr>
                        <a:t>Забележки</a:t>
                      </a:r>
                      <a:endParaRPr lang="bg-BG" sz="1700" b="0" i="0" u="none" strike="noStrike" dirty="0">
                        <a:effectLst/>
                        <a:latin typeface="Arial"/>
                      </a:endParaRPr>
                    </a:p>
                  </a:txBody>
                  <a:tcPr marL="57910" marR="57910" marT="891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5B9BD5"/>
                    </a:solidFill>
                  </a:tcPr>
                </a:tc>
              </a:tr>
              <a:tr h="2812893">
                <a:tc>
                  <a:txBody>
                    <a:bodyPr/>
                    <a:lstStyle/>
                    <a:p>
                      <a:pPr marL="0" algn="l" rtl="0" eaLnBrk="1" fontAlgn="t" latinLnBrk="0" hangingPunct="1">
                        <a:lnSpc>
                          <a:spcPct val="107000"/>
                        </a:lnSpc>
                        <a:spcBef>
                          <a:spcPts val="0"/>
                        </a:spcBef>
                        <a:spcAft>
                          <a:spcPts val="0"/>
                        </a:spcAft>
                      </a:pPr>
                      <a:r>
                        <a:rPr lang="ru-RU" sz="1700" b="0" i="0" u="none" strike="noStrike" kern="1200" dirty="0">
                          <a:solidFill>
                            <a:srgbClr val="FFFFFF"/>
                          </a:solidFill>
                          <a:effectLst/>
                          <a:latin typeface="Calibri"/>
                        </a:rPr>
                        <a:t>В дясната част на екрана са налични оперативните инструменти на системата (включително падащо меню за избор на език, панел на оператора, бутони за печат и излизане).</a:t>
                      </a:r>
                      <a:r>
                        <a:rPr lang="ru-RU" sz="1700" b="0" i="0" u="none" strike="noStrike" kern="1200" dirty="0">
                          <a:solidFill>
                            <a:srgbClr val="FFFFFF"/>
                          </a:solidFill>
                          <a:effectLst/>
                          <a:latin typeface="Segoe UI Light"/>
                          <a:cs typeface="Segoe UI Light"/>
                        </a:rPr>
                        <a:t> </a:t>
                      </a:r>
                      <a:endParaRPr lang="ru-RU" sz="1700" b="0" i="0" u="none" strike="noStrike" dirty="0">
                        <a:effectLst/>
                        <a:latin typeface="Arial"/>
                      </a:endParaRPr>
                    </a:p>
                    <a:p>
                      <a:pPr marL="292608" indent="-292608" algn="l" rtl="0" eaLnBrk="1" fontAlgn="t" latinLnBrk="0" hangingPunct="1">
                        <a:lnSpc>
                          <a:spcPct val="107000"/>
                        </a:lnSpc>
                        <a:spcBef>
                          <a:spcPts val="0"/>
                        </a:spcBef>
                        <a:spcAft>
                          <a:spcPts val="0"/>
                        </a:spcAft>
                      </a:pPr>
                      <a:r>
                        <a:rPr lang="ru-RU" sz="1700" b="0" i="0" u="none" strike="noStrike" kern="1200" dirty="0">
                          <a:solidFill>
                            <a:srgbClr val="FFFFFF"/>
                          </a:solidFill>
                          <a:effectLst/>
                          <a:latin typeface="Calibri"/>
                          <a:cs typeface="Calibri"/>
                        </a:rPr>
                        <a:t>СЪВЕТ: Колоната в дясната страна на екрана всъщност представлява списък на MDS елементите с данни, който служи по МНОЖЕСТВО начини:</a:t>
                      </a:r>
                      <a:r>
                        <a:rPr lang="ru-RU" sz="1700" b="1" i="0" u="none" strike="noStrike" kern="1200" dirty="0">
                          <a:solidFill>
                            <a:srgbClr val="FFFFFF"/>
                          </a:solidFill>
                          <a:effectLst/>
                          <a:latin typeface="Calibri"/>
                          <a:cs typeface="Calibri"/>
                        </a:rPr>
                        <a:t>:</a:t>
                      </a:r>
                      <a:endParaRPr lang="ru-RU" sz="1700" b="0" i="0" u="none" strike="noStrike" dirty="0">
                        <a:effectLst/>
                        <a:latin typeface="Arial"/>
                      </a:endParaRPr>
                    </a:p>
                    <a:p>
                      <a:pPr marL="347472" indent="-347472" algn="l" rtl="0" eaLnBrk="1" fontAlgn="t" latinLnBrk="0" hangingPunct="1">
                        <a:spcBef>
                          <a:spcPts val="0"/>
                        </a:spcBef>
                        <a:spcAft>
                          <a:spcPts val="0"/>
                        </a:spcAft>
                      </a:pPr>
                      <a:r>
                        <a:rPr lang="ru-RU" sz="1700" b="0" i="0" u="none" strike="noStrike" kern="1200" dirty="0">
                          <a:solidFill>
                            <a:srgbClr val="FFFFFF"/>
                          </a:solidFill>
                          <a:effectLst/>
                          <a:latin typeface="Calibri"/>
                          <a:cs typeface="Calibri"/>
                        </a:rPr>
                        <a:t>Показва последователността от елементи на данните, които ще се записват</a:t>
                      </a:r>
                      <a:endParaRPr lang="ru-RU" sz="1700" b="0" i="0" u="none" strike="noStrike" dirty="0">
                        <a:effectLst/>
                        <a:latin typeface="Arial"/>
                      </a:endParaRPr>
                    </a:p>
                    <a:p>
                      <a:pPr marL="347472" indent="-347472" algn="l" rtl="0" eaLnBrk="1" fontAlgn="t" latinLnBrk="0" hangingPunct="1">
                        <a:spcBef>
                          <a:spcPts val="0"/>
                        </a:spcBef>
                        <a:spcAft>
                          <a:spcPts val="0"/>
                        </a:spcAft>
                      </a:pPr>
                      <a:r>
                        <a:rPr lang="ru-RU" sz="1700" b="0" i="0" u="none" strike="noStrike" kern="1200" dirty="0">
                          <a:solidFill>
                            <a:srgbClr val="FFFFFF"/>
                          </a:solidFill>
                          <a:effectLst/>
                          <a:latin typeface="Calibri"/>
                          <a:cs typeface="Calibri"/>
                        </a:rPr>
                        <a:t>Показва кой записва необходимата информация, а именно, вие (зелените кутии) или системата (оранжевите кутии) </a:t>
                      </a:r>
                      <a:endParaRPr lang="ru-RU" sz="1700" b="0" i="0" u="none" strike="noStrike" dirty="0">
                        <a:effectLst/>
                        <a:latin typeface="Arial"/>
                      </a:endParaRPr>
                    </a:p>
                    <a:p>
                      <a:pPr marL="347472" indent="-347472" algn="l" rtl="0" eaLnBrk="1" fontAlgn="t" latinLnBrk="0" hangingPunct="1">
                        <a:spcBef>
                          <a:spcPts val="0"/>
                        </a:spcBef>
                        <a:spcAft>
                          <a:spcPts val="0"/>
                        </a:spcAft>
                      </a:pPr>
                      <a:r>
                        <a:rPr lang="ru-RU" sz="1700" b="0" i="0" u="none" strike="noStrike" kern="1200" dirty="0">
                          <a:solidFill>
                            <a:srgbClr val="FFFFFF"/>
                          </a:solidFill>
                          <a:effectLst/>
                          <a:latin typeface="Calibri"/>
                          <a:cs typeface="Calibri"/>
                        </a:rPr>
                        <a:t>предоставя преглед на вече записаната информация и известия за потенциални дублирания</a:t>
                      </a:r>
                      <a:endParaRPr lang="ru-RU" sz="1700" b="0" i="0" u="none" strike="noStrike" dirty="0">
                        <a:effectLst/>
                        <a:latin typeface="Arial"/>
                      </a:endParaRPr>
                    </a:p>
                    <a:p>
                      <a:pPr marL="347472" indent="-347472" algn="l" rtl="0" eaLnBrk="1" fontAlgn="t" latinLnBrk="0" hangingPunct="1">
                        <a:spcBef>
                          <a:spcPts val="0"/>
                        </a:spcBef>
                        <a:spcAft>
                          <a:spcPts val="0"/>
                        </a:spcAft>
                      </a:pPr>
                      <a:r>
                        <a:rPr lang="ru-RU" sz="1700" b="0" i="0" u="none" strike="noStrike" kern="1200" dirty="0">
                          <a:solidFill>
                            <a:srgbClr val="FFFFFF"/>
                          </a:solidFill>
                          <a:effectLst/>
                          <a:latin typeface="Calibri"/>
                          <a:cs typeface="Calibri"/>
                        </a:rPr>
                        <a:t>Като меню за навигация между различните елементи от данни</a:t>
                      </a:r>
                      <a:endParaRPr lang="ru-RU" sz="1700" b="0" i="0" u="none" strike="noStrike" dirty="0">
                        <a:effectLst/>
                        <a:latin typeface="Arial"/>
                      </a:endParaRPr>
                    </a:p>
                  </a:txBody>
                  <a:tcPr marL="57910" marR="57910" marT="891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r>
            </a:tbl>
          </a:graphicData>
        </a:graphic>
      </p:graphicFrame>
    </p:spTree>
    <p:extLst>
      <p:ext uri="{BB962C8B-B14F-4D97-AF65-F5344CB8AC3E}">
        <p14:creationId xmlns="" xmlns:p14="http://schemas.microsoft.com/office/powerpoint/2010/main" val="3953134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619335625"/>
              </p:ext>
            </p:extLst>
          </p:nvPr>
        </p:nvGraphicFramePr>
        <p:xfrm>
          <a:off x="665170" y="858388"/>
          <a:ext cx="10017344" cy="652273"/>
        </p:xfrm>
        <a:graphic>
          <a:graphicData uri="http://schemas.openxmlformats.org/drawingml/2006/table">
            <a:tbl>
              <a:tblPr firstRow="1" firstCol="1" bandRow="1">
                <a:tableStyleId>{5C22544A-7EE6-4342-B048-85BDC9FD1C3A}</a:tableStyleId>
              </a:tblPr>
              <a:tblGrid>
                <a:gridCol w="10017344">
                  <a:extLst>
                    <a:ext uri="{9D8B030D-6E8A-4147-A177-3AD203B41FA5}">
                      <a16:colId xmlns="" xmlns:a16="http://schemas.microsoft.com/office/drawing/2014/main" val="20000"/>
                    </a:ext>
                  </a:extLst>
                </a:gridCol>
              </a:tblGrid>
              <a:tr h="0">
                <a:tc>
                  <a:txBody>
                    <a:bodyPr/>
                    <a:lstStyle/>
                    <a:p>
                      <a:pPr>
                        <a:lnSpc>
                          <a:spcPct val="107000"/>
                        </a:lnSpc>
                        <a:spcAft>
                          <a:spcPts val="0"/>
                        </a:spcAft>
                      </a:pPr>
                      <a:r>
                        <a:rPr lang="bg-BG" sz="2400" dirty="0">
                          <a:effectLst/>
                          <a:sym typeface="Wingdings" panose="05000000000000000000" pitchFamily="2" charset="2"/>
                        </a:rPr>
                        <a:t>Панел на оператора</a:t>
                      </a:r>
                      <a:r>
                        <a:rPr lang="el-GR" sz="2400" dirty="0">
                          <a:effectLst/>
                          <a:sym typeface="Wingdings" panose="05000000000000000000" pitchFamily="2" charset="2"/>
                        </a:rPr>
                        <a:t></a:t>
                      </a:r>
                      <a:r>
                        <a:rPr lang="el-GR" sz="2400" dirty="0">
                          <a:effectLst/>
                        </a:rPr>
                        <a:t> </a:t>
                      </a:r>
                      <a:r>
                        <a:rPr lang="bg-BG" sz="2400" dirty="0">
                          <a:effectLst/>
                        </a:rPr>
                        <a:t>нов инцидент</a:t>
                      </a:r>
                      <a:r>
                        <a:rPr lang="en-US" sz="2400" dirty="0">
                          <a:effectLst/>
                          <a:sym typeface="Wingdings" panose="05000000000000000000" pitchFamily="2" charset="2"/>
                        </a:rPr>
                        <a:t></a:t>
                      </a:r>
                      <a:r>
                        <a:rPr lang="en-US" sz="2400" dirty="0">
                          <a:effectLst/>
                        </a:rPr>
                        <a:t> ID </a:t>
                      </a:r>
                      <a:r>
                        <a:rPr lang="bg-BG" sz="2400" dirty="0">
                          <a:effectLst/>
                        </a:rPr>
                        <a:t>на службата и </a:t>
                      </a:r>
                      <a:r>
                        <a:rPr lang="en-US" sz="2400" dirty="0">
                          <a:effectLst/>
                        </a:rPr>
                        <a:t>ID</a:t>
                      </a:r>
                      <a:r>
                        <a:rPr lang="bg-BG" sz="2400" dirty="0">
                          <a:effectLst/>
                        </a:rPr>
                        <a:t> на оператора</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r h="0">
                <a:tc>
                  <a:txBody>
                    <a:bodyPr/>
                    <a:lstStyle/>
                    <a:p>
                      <a:pPr>
                        <a:lnSpc>
                          <a:spcPct val="107000"/>
                        </a:lnSpc>
                        <a:spcAft>
                          <a:spcPts val="0"/>
                        </a:spcAft>
                      </a:pP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 xmlns:a16="http://schemas.microsoft.com/office/drawing/2014/main" val="10001"/>
                  </a:ext>
                </a:extLst>
              </a:tr>
            </a:tbl>
          </a:graphicData>
        </a:graphic>
      </p:graphicFrame>
      <p:pic>
        <p:nvPicPr>
          <p:cNvPr id="3" name="Picture 2"/>
          <p:cNvPicPr/>
          <p:nvPr/>
        </p:nvPicPr>
        <p:blipFill rotWithShape="1">
          <a:blip r:embed="rId2" cstate="print">
            <a:extLst>
              <a:ext uri="{28A0092B-C50C-407E-A947-70E740481C1C}">
                <a14:useLocalDpi xmlns="" xmlns:a14="http://schemas.microsoft.com/office/drawing/2010/main" val="0"/>
              </a:ext>
            </a:extLst>
          </a:blip>
          <a:srcRect l="78830"/>
          <a:stretch/>
        </p:blipFill>
        <p:spPr bwMode="auto">
          <a:xfrm>
            <a:off x="776876" y="2007400"/>
            <a:ext cx="1266825" cy="3600450"/>
          </a:xfrm>
          <a:prstGeom prst="rect">
            <a:avLst/>
          </a:prstGeom>
          <a:ln>
            <a:noFill/>
          </a:ln>
          <a:effectLst>
            <a:outerShdw blurRad="190500" algn="tl" rotWithShape="0">
              <a:srgbClr val="000000">
                <a:alpha val="70000"/>
              </a:srgbClr>
            </a:outerShdw>
          </a:effectLst>
          <a:extLst>
            <a:ext uri="{53640926-AAD7-44D8-BBD7-CCE9431645EC}">
              <a14:shadowObscured xmlns="" xmlns:a14="http://schemas.microsoft.com/office/drawing/2010/main"/>
            </a:ext>
          </a:extLst>
        </p:spPr>
      </p:pic>
      <p:pic>
        <p:nvPicPr>
          <p:cNvPr id="4" name="Picture 3"/>
          <p:cNvPicPr/>
          <p:nvPr/>
        </p:nvPicPr>
        <p:blipFill rotWithShape="1">
          <a:blip r:embed="rId3">
            <a:extLst>
              <a:ext uri="{28A0092B-C50C-407E-A947-70E740481C1C}">
                <a14:useLocalDpi xmlns="" xmlns:a14="http://schemas.microsoft.com/office/drawing/2010/main" val="0"/>
              </a:ext>
            </a:extLst>
          </a:blip>
          <a:srcRect l="79625" t="23231" b="67109"/>
          <a:stretch/>
        </p:blipFill>
        <p:spPr>
          <a:xfrm>
            <a:off x="2476741" y="2035291"/>
            <a:ext cx="3789363" cy="1079500"/>
          </a:xfrm>
          <a:prstGeom prst="rect">
            <a:avLst/>
          </a:prstGeom>
          <a:ln>
            <a:noFill/>
          </a:ln>
          <a:effectLst>
            <a:outerShdw blurRad="190500" algn="tl" rotWithShape="0">
              <a:srgbClr val="000000">
                <a:alpha val="70000"/>
              </a:srgbClr>
            </a:outerShdw>
          </a:effectLst>
        </p:spPr>
      </p:pic>
      <p:sp>
        <p:nvSpPr>
          <p:cNvPr id="5" name="TextBox 4"/>
          <p:cNvSpPr txBox="1"/>
          <p:nvPr/>
        </p:nvSpPr>
        <p:spPr>
          <a:xfrm>
            <a:off x="2476741" y="3743210"/>
            <a:ext cx="9144000" cy="2057400"/>
          </a:xfrm>
          <a:prstGeom prst="rect">
            <a:avLst/>
          </a:prstGeom>
          <a:solidFill>
            <a:srgbClr val="026287"/>
          </a:solidFill>
        </p:spPr>
        <p:txBody>
          <a:bodyPr wrap="square" lIns="178594" tIns="178594" rIns="178594" bIns="178594" anchor="ctr">
            <a:normAutofit/>
          </a:bodyPr>
          <a:lstStyle/>
          <a:p>
            <a:pPr algn="ctr"/>
            <a:r>
              <a:rPr lang="ru-RU" sz="2812" dirty="0">
                <a:solidFill>
                  <a:srgbClr val="FFFFFF"/>
                </a:solidFill>
                <a:effectLst>
                  <a:outerShdw blurRad="20000" dist="25000" dir="2700000">
                    <a:srgbClr val="000000">
                      <a:alpha val="30000"/>
                    </a:srgbClr>
                  </a:outerShdw>
                </a:effectLst>
                <a:latin typeface="Raleway-Light"/>
              </a:rPr>
              <a:t>забележка: кодът на вашата агенция и вашият професионален код се попълват автоматично от приложението (в оранжево) (стр.7)</a:t>
            </a:r>
            <a:endParaRPr lang="en-US" sz="2812" dirty="0">
              <a:solidFill>
                <a:srgbClr val="FFFFFF"/>
              </a:solidFill>
              <a:effectLst>
                <a:outerShdw blurRad="20000" dist="25000" dir="2700000">
                  <a:srgbClr val="000000">
                    <a:alpha val="30000"/>
                  </a:srgbClr>
                </a:outerShdw>
              </a:effectLst>
              <a:latin typeface="Raleway-Light"/>
            </a:endParaRPr>
          </a:p>
        </p:txBody>
      </p:sp>
    </p:spTree>
    <p:extLst>
      <p:ext uri="{BB962C8B-B14F-4D97-AF65-F5344CB8AC3E}">
        <p14:creationId xmlns="" xmlns:p14="http://schemas.microsoft.com/office/powerpoint/2010/main" val="11164400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930" y="-8930"/>
            <a:ext cx="0" cy="0"/>
          </a:xfrm>
          <a:prstGeom prst="rect">
            <a:avLst/>
          </a:prstGeom>
        </p:spPr>
      </p:pic>
      <p:sp>
        <p:nvSpPr>
          <p:cNvPr id="4" name="TextBox 3"/>
          <p:cNvSpPr txBox="1"/>
          <p:nvPr/>
        </p:nvSpPr>
        <p:spPr>
          <a:xfrm>
            <a:off x="2873829" y="3900714"/>
            <a:ext cx="8534402" cy="2057400"/>
          </a:xfrm>
          <a:prstGeom prst="rect">
            <a:avLst/>
          </a:prstGeom>
          <a:solidFill>
            <a:srgbClr val="026287"/>
          </a:solidFill>
        </p:spPr>
        <p:txBody>
          <a:bodyPr wrap="square" lIns="178594" tIns="178594" rIns="178594" bIns="178594" anchor="ctr">
            <a:normAutofit fontScale="92500" lnSpcReduction="10000"/>
          </a:bodyPr>
          <a:lstStyle/>
          <a:p>
            <a:pPr algn="ctr"/>
            <a:r>
              <a:rPr lang="ru-RU" sz="4219" dirty="0">
                <a:solidFill>
                  <a:srgbClr val="FFFFFF"/>
                </a:solidFill>
                <a:effectLst>
                  <a:outerShdw blurRad="20000" dist="25000" dir="2700000">
                    <a:srgbClr val="000000">
                      <a:alpha val="30000"/>
                    </a:srgbClr>
                  </a:outerShdw>
                </a:effectLst>
                <a:latin typeface="Raleway-Light"/>
              </a:rPr>
              <a:t>практикувайте намирането на бутона на панела на оператора и отварянето на менюто</a:t>
            </a:r>
            <a:endParaRPr lang="en-US" sz="4219" dirty="0">
              <a:solidFill>
                <a:srgbClr val="FFFFFF"/>
              </a:solidFill>
              <a:effectLst>
                <a:outerShdw blurRad="20000" dist="25000" dir="2700000">
                  <a:srgbClr val="000000">
                    <a:alpha val="30000"/>
                  </a:srgbClr>
                </a:outerShdw>
              </a:effectLst>
              <a:latin typeface="Raleway-Light"/>
            </a:endParaRPr>
          </a:p>
        </p:txBody>
      </p:sp>
      <p:sp>
        <p:nvSpPr>
          <p:cNvPr id="5" name="Rectangle 4"/>
          <p:cNvSpPr/>
          <p:nvPr/>
        </p:nvSpPr>
        <p:spPr>
          <a:xfrm>
            <a:off x="5239660" y="2457194"/>
            <a:ext cx="6168571" cy="1475469"/>
          </a:xfrm>
          <a:prstGeom prst="rect">
            <a:avLst/>
          </a:prstGeom>
        </p:spPr>
        <p:txBody>
          <a:bodyPr wrap="square">
            <a:spAutoFit/>
          </a:bodyPr>
          <a:lstStyle/>
          <a:p>
            <a:pPr>
              <a:lnSpc>
                <a:spcPct val="107000"/>
              </a:lnSpc>
              <a:spcAft>
                <a:spcPts val="800"/>
              </a:spcAft>
            </a:pPr>
            <a:r>
              <a:rPr lang="bg-BG" sz="2400" b="1" dirty="0" smtClean="0">
                <a:latin typeface="Calibri" panose="020F0502020204030204" pitchFamily="34" charset="0"/>
                <a:ea typeface="Calibri" panose="020F0502020204030204" pitchFamily="34" charset="0"/>
                <a:cs typeface="Times New Roman" panose="02020603050405020304" pitchFamily="18" charset="0"/>
              </a:rPr>
              <a:t>Нов инцидент</a:t>
            </a:r>
            <a:r>
              <a:rPr lang="en-US" sz="2400" b="1" dirty="0" smtClean="0">
                <a:latin typeface="Calibri" panose="020F0502020204030204" pitchFamily="34" charset="0"/>
                <a:ea typeface="Calibri" panose="020F0502020204030204" pitchFamily="34" charset="0"/>
                <a:cs typeface="Times New Roman" panose="02020603050405020304" pitchFamily="18" charset="0"/>
              </a:rPr>
              <a:t>: </a:t>
            </a:r>
            <a:r>
              <a:rPr lang="ru-RU" sz="2000" dirty="0">
                <a:latin typeface="Calibri" panose="020F0502020204030204" pitchFamily="34" charset="0"/>
                <a:ea typeface="Times New Roman" panose="02020603050405020304" pitchFamily="18" charset="0"/>
              </a:rPr>
              <a:t>Чрез </a:t>
            </a:r>
            <a:r>
              <a:rPr lang="ru-RU" sz="2000" dirty="0" smtClean="0">
                <a:latin typeface="Calibri" panose="020F0502020204030204" pitchFamily="34" charset="0"/>
                <a:ea typeface="Times New Roman" panose="02020603050405020304" pitchFamily="18" charset="0"/>
              </a:rPr>
              <a:t>натискане </a:t>
            </a:r>
            <a:r>
              <a:rPr lang="ru-RU" sz="2000" dirty="0">
                <a:latin typeface="Calibri" panose="020F0502020204030204" pitchFamily="34" charset="0"/>
                <a:ea typeface="Times New Roman" panose="02020603050405020304" pitchFamily="18" charset="0"/>
              </a:rPr>
              <a:t>на бутона „нов инцидент“ Операторът ще излезе от „Панела на оператора“ и </a:t>
            </a:r>
            <a:r>
              <a:rPr lang="ru-RU" sz="2000" dirty="0" smtClean="0">
                <a:latin typeface="Calibri" panose="020F0502020204030204" pitchFamily="34" charset="0"/>
                <a:ea typeface="Times New Roman" panose="02020603050405020304" pitchFamily="18" charset="0"/>
              </a:rPr>
              <a:t>ще </a:t>
            </a:r>
            <a:r>
              <a:rPr lang="ru-RU" sz="2000" dirty="0">
                <a:latin typeface="Calibri" panose="020F0502020204030204" pitchFamily="34" charset="0"/>
                <a:ea typeface="Times New Roman" panose="02020603050405020304" pitchFamily="18" charset="0"/>
              </a:rPr>
              <a:t>може да продължи със записа на нов инцидент.</a:t>
            </a:r>
            <a:endParaRPr lang="el-GR" sz="3200" dirty="0">
              <a:effectLst/>
              <a:latin typeface="Times New Roman" panose="02020603050405020304" pitchFamily="18" charset="0"/>
              <a:ea typeface="Times New Roman" panose="02020603050405020304" pitchFamily="18" charset="0"/>
            </a:endParaRPr>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65642" y="932089"/>
            <a:ext cx="3608387" cy="2968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2476741" y="3743210"/>
            <a:ext cx="9144000" cy="2057400"/>
          </a:xfrm>
          <a:prstGeom prst="rect">
            <a:avLst/>
          </a:prstGeom>
          <a:solidFill>
            <a:srgbClr val="026287"/>
          </a:solidFill>
        </p:spPr>
        <p:txBody>
          <a:bodyPr wrap="square" lIns="178594" tIns="178594" rIns="178594" bIns="178594" anchor="ctr">
            <a:normAutofit/>
          </a:bodyPr>
          <a:lstStyle/>
          <a:p>
            <a:pPr algn="ctr"/>
            <a:r>
              <a:rPr lang="ru-RU" sz="2812" dirty="0">
                <a:solidFill>
                  <a:srgbClr val="FFFFFF"/>
                </a:solidFill>
                <a:effectLst>
                  <a:outerShdw blurRad="20000" dist="25000" dir="2700000">
                    <a:srgbClr val="000000">
                      <a:alpha val="30000"/>
                    </a:srgbClr>
                  </a:outerShdw>
                </a:effectLst>
                <a:latin typeface="Raleway-Light"/>
              </a:rPr>
              <a:t>забележка: кодът на вашата агенция и вашият професионален код се попълват автоматично от приложението (в оранжево) (стр.7)</a:t>
            </a:r>
            <a:endParaRPr lang="en-US" sz="2812" dirty="0">
              <a:solidFill>
                <a:srgbClr val="FFFFFF"/>
              </a:solidFill>
              <a:effectLst>
                <a:outerShdw blurRad="20000" dist="25000" dir="2700000">
                  <a:srgbClr val="000000">
                    <a:alpha val="30000"/>
                  </a:srgbClr>
                </a:outerShdw>
              </a:effectLst>
              <a:latin typeface="Raleway-Light"/>
            </a:endParaRPr>
          </a:p>
        </p:txBody>
      </p:sp>
      <p:pic>
        <p:nvPicPr>
          <p:cNvPr id="2"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3911841" y="932089"/>
            <a:ext cx="1816100" cy="1901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811338" y="871538"/>
            <a:ext cx="8569325" cy="51228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287430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365127"/>
            <a:ext cx="11654971" cy="1190627"/>
          </a:xfrm>
        </p:spPr>
        <p:txBody>
          <a:bodyPr>
            <a:normAutofit fontScale="90000"/>
          </a:bodyPr>
          <a:lstStyle/>
          <a:p>
            <a:r>
              <a:rPr lang="bg-BG" dirty="0"/>
              <a:t>Случай на НПД е идентифициран или предполагаем от Оператора</a:t>
            </a:r>
            <a:r>
              <a:rPr lang="en-US" dirty="0"/>
              <a:t/>
            </a:r>
            <a:br>
              <a:rPr lang="en-US" dirty="0"/>
            </a:br>
            <a:r>
              <a:rPr lang="en-US" sz="3100" i="1" dirty="0">
                <a:latin typeface="Segoe UI Light" panose="020B0502040204020203" pitchFamily="34" charset="0"/>
                <a:cs typeface="Segoe UI Light" panose="020B0502040204020203" pitchFamily="34" charset="0"/>
              </a:rPr>
              <a:t>(</a:t>
            </a:r>
            <a:r>
              <a:rPr lang="bg-BG" sz="2200" i="1" dirty="0">
                <a:latin typeface="Segoe UI Light" panose="020B0502040204020203" pitchFamily="34" charset="0"/>
                <a:cs typeface="Segoe UI Light" panose="020B0502040204020203" pitchFamily="34" charset="0"/>
              </a:rPr>
              <a:t>прилагане на рутинната политика за скрининг: в зависимост от спецификата на условията</a:t>
            </a:r>
            <a:r>
              <a:rPr lang="en-US" sz="3100" i="1" dirty="0">
                <a:latin typeface="Segoe UI Light" panose="020B0502040204020203" pitchFamily="34" charset="0"/>
                <a:cs typeface="Segoe UI Light" panose="020B0502040204020203" pitchFamily="34" charset="0"/>
              </a:rPr>
              <a:t>)</a:t>
            </a:r>
            <a:endParaRPr lang="el-GR" sz="3100" i="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838199" y="1825625"/>
            <a:ext cx="11078029" cy="4351338"/>
          </a:xfrm>
        </p:spPr>
        <p:txBody>
          <a:bodyPr>
            <a:normAutofit/>
          </a:bodyPr>
          <a:lstStyle/>
          <a:p>
            <a:pPr marL="2147888" indent="-2147888">
              <a:lnSpc>
                <a:spcPct val="150000"/>
              </a:lnSpc>
              <a:buNone/>
            </a:pPr>
            <a:r>
              <a:rPr lang="bg-BG" sz="2400" b="1" dirty="0"/>
              <a:t>Стр.</a:t>
            </a:r>
            <a:r>
              <a:rPr lang="en-US" sz="2400" b="1" dirty="0"/>
              <a:t> 17-45: 	</a:t>
            </a:r>
            <a:r>
              <a:rPr lang="bg-BG" sz="2400" b="1" dirty="0"/>
              <a:t>Процес на запис стъпка по стъпка </a:t>
            </a:r>
            <a:r>
              <a:rPr lang="en-US" sz="2400" b="1" dirty="0"/>
              <a:t> </a:t>
            </a:r>
          </a:p>
          <a:p>
            <a:pPr marL="2147888" indent="-2147888">
              <a:lnSpc>
                <a:spcPct val="150000"/>
              </a:lnSpc>
              <a:buNone/>
            </a:pPr>
            <a:r>
              <a:rPr lang="bg-BG" sz="2400" b="1" dirty="0"/>
              <a:t>Стр. </a:t>
            </a:r>
            <a:r>
              <a:rPr lang="en-US" sz="2400" b="1" dirty="0"/>
              <a:t>18</a:t>
            </a:r>
            <a:r>
              <a:rPr lang="en-US" sz="2400" dirty="0"/>
              <a:t>: 	</a:t>
            </a:r>
            <a:r>
              <a:rPr lang="bg-BG" sz="2400" dirty="0"/>
              <a:t>използване на </a:t>
            </a:r>
            <a:r>
              <a:rPr lang="en-US" sz="2400" dirty="0"/>
              <a:t>ID </a:t>
            </a:r>
            <a:r>
              <a:rPr lang="bg-BG" sz="2400" dirty="0"/>
              <a:t>на детето </a:t>
            </a:r>
            <a:r>
              <a:rPr lang="en-US" sz="2400" dirty="0"/>
              <a:t>(</a:t>
            </a:r>
            <a:r>
              <a:rPr lang="bg-BG" sz="2400" dirty="0"/>
              <a:t>псевдоним</a:t>
            </a:r>
            <a:r>
              <a:rPr lang="en-US" sz="2400" dirty="0"/>
              <a:t>) </a:t>
            </a:r>
            <a:r>
              <a:rPr lang="bg-BG" sz="2400" dirty="0"/>
              <a:t>или временен </a:t>
            </a:r>
            <a:r>
              <a:rPr lang="en-US" sz="2400" dirty="0"/>
              <a:t>ID</a:t>
            </a:r>
            <a:r>
              <a:rPr lang="bg-BG" sz="2400" dirty="0"/>
              <a:t> на детето</a:t>
            </a:r>
            <a:endParaRPr lang="en-US" sz="2400" dirty="0"/>
          </a:p>
          <a:p>
            <a:pPr marL="2147888" indent="-2147888">
              <a:lnSpc>
                <a:spcPct val="150000"/>
              </a:lnSpc>
              <a:buNone/>
            </a:pPr>
            <a:r>
              <a:rPr lang="bg-BG" sz="2400" b="1" dirty="0"/>
              <a:t>Стр.</a:t>
            </a:r>
            <a:r>
              <a:rPr lang="en-US" sz="2400" b="1" dirty="0"/>
              <a:t> 19</a:t>
            </a:r>
            <a:r>
              <a:rPr lang="en-US" sz="2400" dirty="0"/>
              <a:t>: 	</a:t>
            </a:r>
            <a:r>
              <a:rPr lang="bg-BG" sz="2400" dirty="0"/>
              <a:t>запис на нов инцидент за ПОЗНАТО или НЕИЗВЕСТНО дете</a:t>
            </a:r>
            <a:endParaRPr lang="en-US" sz="2400" dirty="0"/>
          </a:p>
          <a:p>
            <a:pPr marL="2147888" indent="-2147888">
              <a:lnSpc>
                <a:spcPct val="150000"/>
              </a:lnSpc>
              <a:buNone/>
            </a:pPr>
            <a:r>
              <a:rPr lang="bg-BG" sz="2400" b="1" dirty="0"/>
              <a:t>Стр.</a:t>
            </a:r>
            <a:r>
              <a:rPr lang="en-US" sz="2400" b="1" dirty="0"/>
              <a:t> 20-37</a:t>
            </a:r>
            <a:r>
              <a:rPr lang="en-US" sz="2400" dirty="0"/>
              <a:t>: 	</a:t>
            </a:r>
            <a:r>
              <a:rPr lang="bg-BG" sz="2400" dirty="0"/>
              <a:t>стъпка по стъпка запис на нов инцидент за ПОЗНАТО дете</a:t>
            </a:r>
            <a:endParaRPr lang="en-US" sz="2400" dirty="0">
              <a:highlight>
                <a:srgbClr val="FFFF00"/>
              </a:highlight>
            </a:endParaRPr>
          </a:p>
          <a:p>
            <a:pPr marL="2147888" indent="-2147888">
              <a:lnSpc>
                <a:spcPct val="150000"/>
              </a:lnSpc>
              <a:buNone/>
            </a:pPr>
            <a:r>
              <a:rPr lang="bg-BG" sz="2400" b="1" dirty="0"/>
              <a:t>Стр.</a:t>
            </a:r>
            <a:r>
              <a:rPr lang="en-US" sz="2400" b="1" dirty="0"/>
              <a:t> 38-45</a:t>
            </a:r>
            <a:r>
              <a:rPr lang="en-US" sz="2400" dirty="0"/>
              <a:t>: 	</a:t>
            </a:r>
            <a:r>
              <a:rPr lang="bg-BG" sz="2400" dirty="0"/>
              <a:t>стъпка по стъпка запис на нов инцидент за НЕИЗВЕСТНО дете</a:t>
            </a:r>
            <a:endParaRPr lang="el-GR" sz="2400" dirty="0"/>
          </a:p>
        </p:txBody>
      </p:sp>
    </p:spTree>
    <p:extLst>
      <p:ext uri="{BB962C8B-B14F-4D97-AF65-F5344CB8AC3E}">
        <p14:creationId xmlns="" xmlns:p14="http://schemas.microsoft.com/office/powerpoint/2010/main" val="370156375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7"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3"/>
          <p:cNvSpPr>
            <a:spLocks noChangeArrowheads="1"/>
          </p:cNvSpPr>
          <p:nvPr/>
        </p:nvSpPr>
        <p:spPr bwMode="auto">
          <a:xfrm>
            <a:off x="3382395" y="2719654"/>
            <a:ext cx="7343662" cy="1107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6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8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a:t>Случай на НПД се съобщава на службата от източник на информация</a:t>
            </a:r>
            <a:endParaRPr lang="el-GR" dirty="0"/>
          </a:p>
        </p:txBody>
      </p:sp>
      <p:sp>
        <p:nvSpPr>
          <p:cNvPr id="3" name="Content Placeholder 2"/>
          <p:cNvSpPr>
            <a:spLocks noGrp="1"/>
          </p:cNvSpPr>
          <p:nvPr>
            <p:ph idx="1"/>
          </p:nvPr>
        </p:nvSpPr>
        <p:spPr>
          <a:xfrm>
            <a:off x="838199" y="1825625"/>
            <a:ext cx="11078029" cy="4351338"/>
          </a:xfrm>
        </p:spPr>
        <p:txBody>
          <a:bodyPr>
            <a:normAutofit/>
          </a:bodyPr>
          <a:lstStyle/>
          <a:p>
            <a:pPr marL="2147888" indent="-2147888">
              <a:lnSpc>
                <a:spcPct val="150000"/>
              </a:lnSpc>
              <a:buNone/>
            </a:pPr>
            <a:r>
              <a:rPr lang="bg-BG" b="1" dirty="0"/>
              <a:t>Стр.</a:t>
            </a:r>
            <a:r>
              <a:rPr lang="en-US" b="1" dirty="0"/>
              <a:t> 46</a:t>
            </a:r>
            <a:r>
              <a:rPr lang="en-US" dirty="0"/>
              <a:t>: 	</a:t>
            </a:r>
            <a:r>
              <a:rPr lang="bg-BG" dirty="0"/>
              <a:t>какво се очаква от Оператора</a:t>
            </a:r>
            <a:endParaRPr lang="en-US" dirty="0"/>
          </a:p>
          <a:p>
            <a:pPr marL="2147888" indent="-2147888">
              <a:lnSpc>
                <a:spcPct val="150000"/>
              </a:lnSpc>
              <a:buNone/>
            </a:pPr>
            <a:r>
              <a:rPr lang="en-US" dirty="0"/>
              <a:t>	</a:t>
            </a:r>
            <a:r>
              <a:rPr lang="ru-RU" i="1" dirty="0"/>
              <a:t>използване на контролните списъци в Приложения I и II за проверка на пълнотата на необходимата информация</a:t>
            </a:r>
            <a:endParaRPr lang="en-US" i="1" dirty="0"/>
          </a:p>
          <a:p>
            <a:pPr marL="2147888" indent="-2147888">
              <a:lnSpc>
                <a:spcPct val="150000"/>
              </a:lnSpc>
              <a:buNone/>
            </a:pPr>
            <a:r>
              <a:rPr lang="bg-BG" b="1" dirty="0"/>
              <a:t>Стр.</a:t>
            </a:r>
            <a:r>
              <a:rPr lang="en-US" b="1" dirty="0"/>
              <a:t> 47-48</a:t>
            </a:r>
            <a:r>
              <a:rPr lang="en-US" dirty="0"/>
              <a:t>: 	</a:t>
            </a:r>
            <a:r>
              <a:rPr lang="bg-BG" dirty="0"/>
              <a:t>Въпроси </a:t>
            </a:r>
            <a:r>
              <a:rPr lang="bg-BG"/>
              <a:t>и подканяния </a:t>
            </a:r>
            <a:r>
              <a:rPr lang="bg-BG" dirty="0"/>
              <a:t>за събране на необходимата информация за </a:t>
            </a:r>
            <a:r>
              <a:rPr lang="en-US" dirty="0"/>
              <a:t>CAN-MDS</a:t>
            </a:r>
          </a:p>
        </p:txBody>
      </p:sp>
    </p:spTree>
    <p:extLst>
      <p:ext uri="{BB962C8B-B14F-4D97-AF65-F5344CB8AC3E}">
        <p14:creationId xmlns="" xmlns:p14="http://schemas.microsoft.com/office/powerpoint/2010/main" val="894422475"/>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Съдържание</a:t>
            </a:r>
            <a:endParaRPr lang="en-US" dirty="0"/>
          </a:p>
        </p:txBody>
      </p:sp>
      <p:sp>
        <p:nvSpPr>
          <p:cNvPr id="3" name="Content Placeholder 2"/>
          <p:cNvSpPr>
            <a:spLocks noGrp="1"/>
          </p:cNvSpPr>
          <p:nvPr>
            <p:ph idx="1"/>
          </p:nvPr>
        </p:nvSpPr>
        <p:spPr/>
        <p:txBody>
          <a:bodyPr>
            <a:normAutofit/>
          </a:bodyPr>
          <a:lstStyle/>
          <a:p>
            <a:r>
              <a:rPr lang="en-US" i="1" dirty="0"/>
              <a:t>CAN-MDS </a:t>
            </a:r>
            <a:r>
              <a:rPr lang="bg-BG" i="1" dirty="0"/>
              <a:t>протокол за събиране на данни</a:t>
            </a:r>
            <a:endParaRPr lang="en-US" i="1" dirty="0"/>
          </a:p>
          <a:p>
            <a:r>
              <a:rPr lang="bg-BG" dirty="0"/>
              <a:t>Кой ще използва </a:t>
            </a:r>
            <a:r>
              <a:rPr lang="en-US" dirty="0"/>
              <a:t>CAN-MDS </a:t>
            </a:r>
            <a:r>
              <a:rPr lang="bg-BG" dirty="0"/>
              <a:t>за докладване на НПД</a:t>
            </a:r>
            <a:r>
              <a:rPr lang="en-US" dirty="0"/>
              <a:t>?</a:t>
            </a:r>
          </a:p>
          <a:p>
            <a:r>
              <a:rPr lang="bg-BG" dirty="0"/>
              <a:t>Откъде идва информацията за случаите на НПД</a:t>
            </a:r>
            <a:r>
              <a:rPr lang="en-US" dirty="0"/>
              <a:t>?</a:t>
            </a:r>
          </a:p>
          <a:p>
            <a:r>
              <a:rPr lang="bg-BG" dirty="0"/>
              <a:t>Начини за комуникиране на информация за случай на НПД</a:t>
            </a:r>
            <a:endParaRPr lang="en-US" dirty="0"/>
          </a:p>
          <a:p>
            <a:r>
              <a:rPr lang="bg-BG" dirty="0"/>
              <a:t>Кога се предполага или идентифицира случай на НПД?</a:t>
            </a:r>
            <a:endParaRPr lang="en-US" dirty="0"/>
          </a:p>
          <a:p>
            <a:r>
              <a:rPr lang="bg-BG" dirty="0"/>
              <a:t>Докладване стъпка по стъпка, когато случай на НПД</a:t>
            </a:r>
            <a:endParaRPr lang="en-US" dirty="0"/>
          </a:p>
          <a:p>
            <a:pPr lvl="1"/>
            <a:r>
              <a:rPr lang="bg-BG" dirty="0"/>
              <a:t>е идентифициран или заподозрян от Оператора</a:t>
            </a:r>
            <a:r>
              <a:rPr lang="en-US" dirty="0"/>
              <a:t> (</a:t>
            </a:r>
            <a:r>
              <a:rPr lang="bg-BG" dirty="0"/>
              <a:t>или след разкриване</a:t>
            </a:r>
            <a:r>
              <a:rPr lang="en-US" dirty="0"/>
              <a:t>)</a:t>
            </a:r>
            <a:endParaRPr lang="en-US" dirty="0">
              <a:latin typeface="Segoe UI Black" panose="020B0A02040204020203" pitchFamily="34" charset="0"/>
              <a:ea typeface="Segoe UI Black" panose="020B0A02040204020203" pitchFamily="34" charset="0"/>
            </a:endParaRPr>
          </a:p>
          <a:p>
            <a:pPr lvl="1"/>
            <a:r>
              <a:rPr lang="bg-BG" dirty="0"/>
              <a:t>е докладван пред служба от източник на информация</a:t>
            </a:r>
            <a:endParaRPr lang="en-US"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36646" y="6350335"/>
            <a:ext cx="422436" cy="507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810228" y="601884"/>
            <a:ext cx="3715474" cy="5116010"/>
          </a:xfrm>
          <a:prstGeom prst="rect">
            <a:avLst/>
          </a:prstGeom>
          <a:solidFill>
            <a:srgbClr val="026287"/>
          </a:solidFill>
        </p:spPr>
        <p:txBody>
          <a:bodyPr wrap="square" lIns="178594" tIns="178594" rIns="178594" bIns="178594" anchor="ctr">
            <a:normAutofit lnSpcReduction="10000"/>
          </a:bodyPr>
          <a:lstStyle/>
          <a:p>
            <a:pPr algn="ctr"/>
            <a:r>
              <a:rPr lang="bg-BG"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Протоколът е разработен, за да бъде използван от националните групи на </a:t>
            </a:r>
            <a:r>
              <a:rPr lang="bg-BG"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Операторите</a:t>
            </a:r>
            <a:r>
              <a:rPr lang="en-US"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 </a:t>
            </a:r>
            <a:r>
              <a:rPr lang="bg-BG"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на </a:t>
            </a:r>
            <a:r>
              <a:rPr lang="en-US"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CAN-MDS </a:t>
            </a:r>
            <a:r>
              <a:rPr lang="bg-BG"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Той </a:t>
            </a:r>
            <a:r>
              <a:rPr lang="bg-BG"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предлага поетапни насоки на  </a:t>
            </a:r>
            <a:r>
              <a:rPr lang="en-US"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CAN-MDS </a:t>
            </a:r>
            <a:r>
              <a:rPr lang="bg-BG"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операторите </a:t>
            </a:r>
            <a:r>
              <a:rPr lang="en-US"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a:t>
            </a:r>
            <a:r>
              <a:rPr lang="bg-BG"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които участват в докладването, проучването и/ или администрирането на случаите на закрила на дете</a:t>
            </a:r>
            <a:r>
              <a:rPr lang="en-US"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 </a:t>
            </a:r>
            <a:r>
              <a:rPr lang="bg-BG"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за запис и администриране на случаи чрез системата </a:t>
            </a:r>
            <a:r>
              <a:rPr lang="en-US"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CAN-MDS </a:t>
            </a:r>
          </a:p>
        </p:txBody>
      </p:sp>
      <p:sp>
        <p:nvSpPr>
          <p:cNvPr id="6" name="TextBox 5"/>
          <p:cNvSpPr txBox="1"/>
          <p:nvPr/>
        </p:nvSpPr>
        <p:spPr>
          <a:xfrm>
            <a:off x="8553687" y="2789499"/>
            <a:ext cx="3055721" cy="2928395"/>
          </a:xfrm>
          <a:prstGeom prst="rect">
            <a:avLst/>
          </a:prstGeom>
          <a:solidFill>
            <a:srgbClr val="026287"/>
          </a:solidFill>
        </p:spPr>
        <p:txBody>
          <a:bodyPr wrap="square" lIns="178594" tIns="178594" rIns="178594" bIns="178594" anchor="ctr">
            <a:normAutofit fontScale="70000" lnSpcReduction="20000"/>
          </a:bodyPr>
          <a:lstStyle/>
          <a:p>
            <a:pPr algn="ctr"/>
            <a:r>
              <a:rPr lang="bg-BG" sz="2531"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В случай, че определеният Оператор от някоя служба не е в състояние да продължи със записа на случая, негов заместник, който отговаря на условията (и е обучен) може да използва този протокол, за да продължи със записа на случаите в системата</a:t>
            </a:r>
            <a:r>
              <a:rPr lang="en-US" sz="2531"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a:t>
            </a:r>
          </a:p>
        </p:txBody>
      </p:sp>
      <p:pic>
        <p:nvPicPr>
          <p:cNvPr id="2050"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046672" y="6343238"/>
            <a:ext cx="428341" cy="5147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4680950" y="601884"/>
            <a:ext cx="3702377" cy="51650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22547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736921" y="1594414"/>
            <a:ext cx="11069255" cy="2057400"/>
          </a:xfrm>
          <a:prstGeom prst="rect">
            <a:avLst/>
          </a:prstGeom>
          <a:solidFill>
            <a:srgbClr val="026287"/>
          </a:solidFill>
        </p:spPr>
        <p:txBody>
          <a:bodyPr wrap="square" lIns="178594" tIns="178594" rIns="178594" bIns="178594" anchor="ctr">
            <a:normAutofit/>
          </a:bodyPr>
          <a:lstStyle/>
          <a:p>
            <a:pPr marL="450850" indent="-450850"/>
            <a:r>
              <a:rPr lang="en-US" sz="2812" dirty="0">
                <a:solidFill>
                  <a:srgbClr val="FFFFFF"/>
                </a:solidFill>
                <a:latin typeface="Segoe UI Light" panose="020B0502040204020203" pitchFamily="34" charset="0"/>
                <a:cs typeface="Segoe UI Light" panose="020B0502040204020203" pitchFamily="34" charset="0"/>
              </a:rPr>
              <a:t>1.  </a:t>
            </a:r>
            <a:r>
              <a:rPr lang="bg-BG" sz="2812" dirty="0">
                <a:solidFill>
                  <a:srgbClr val="FFFFFF"/>
                </a:solidFill>
                <a:latin typeface="Segoe UI Light" panose="020B0502040204020203" pitchFamily="34" charset="0"/>
                <a:cs typeface="Segoe UI Light" panose="020B0502040204020203" pitchFamily="34" charset="0"/>
              </a:rPr>
              <a:t>Протоколът не изключва службите да приемат допълнителни стратегии, които може да са по-ефективни за пълен запис на данни при специфични условия</a:t>
            </a:r>
            <a:endParaRPr lang="en-US" sz="2812" dirty="0">
              <a:solidFill>
                <a:srgbClr val="FFFFFF"/>
              </a:solidFill>
              <a:latin typeface="Segoe UI Light" panose="020B0502040204020203" pitchFamily="34" charset="0"/>
              <a:cs typeface="Segoe UI Light" panose="020B0502040204020203" pitchFamily="34" charset="0"/>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photonburst - https://www.flickr.com/photos/22038283@N02</a:t>
            </a:r>
          </a:p>
        </p:txBody>
      </p:sp>
      <p:sp>
        <p:nvSpPr>
          <p:cNvPr id="6" name="TextBox 5"/>
          <p:cNvSpPr txBox="1"/>
          <p:nvPr/>
        </p:nvSpPr>
        <p:spPr>
          <a:xfrm>
            <a:off x="736921" y="3758878"/>
            <a:ext cx="11069255" cy="2057400"/>
          </a:xfrm>
          <a:prstGeom prst="rect">
            <a:avLst/>
          </a:prstGeom>
          <a:solidFill>
            <a:srgbClr val="026287"/>
          </a:solidFill>
        </p:spPr>
        <p:txBody>
          <a:bodyPr wrap="square" lIns="178594" tIns="178594" rIns="178594" bIns="178594" anchor="ctr">
            <a:normAutofit fontScale="92500" lnSpcReduction="10000"/>
          </a:bodyPr>
          <a:lstStyle/>
          <a:p>
            <a:pPr marL="450850" indent="-450850"/>
            <a:r>
              <a:rPr lang="en-US" sz="3094" dirty="0">
                <a:solidFill>
                  <a:srgbClr val="FFFFFF"/>
                </a:solidFill>
                <a:latin typeface="Segoe UI Light" panose="020B0502040204020203" pitchFamily="34" charset="0"/>
                <a:cs typeface="Segoe UI Light" panose="020B0502040204020203" pitchFamily="34" charset="0"/>
              </a:rPr>
              <a:t>2. </a:t>
            </a:r>
            <a:r>
              <a:rPr lang="bg-BG" sz="3094" dirty="0">
                <a:solidFill>
                  <a:srgbClr val="FFFFFF"/>
                </a:solidFill>
                <a:latin typeface="Segoe UI Light" panose="020B0502040204020203" pitchFamily="34" charset="0"/>
                <a:cs typeface="Segoe UI Light" panose="020B0502040204020203" pitchFamily="34" charset="0"/>
              </a:rPr>
              <a:t>Протоколът за събиране на данни е един от компонентите на инструментариума на </a:t>
            </a:r>
            <a:r>
              <a:rPr lang="en-US" sz="3094" dirty="0">
                <a:solidFill>
                  <a:srgbClr val="FFFFFF"/>
                </a:solidFill>
                <a:latin typeface="Segoe UI Light" panose="020B0502040204020203" pitchFamily="34" charset="0"/>
                <a:cs typeface="Segoe UI Light" panose="020B0502040204020203" pitchFamily="34" charset="0"/>
              </a:rPr>
              <a:t>CAN-MDS; </a:t>
            </a:r>
            <a:r>
              <a:rPr lang="bg-BG" sz="3094" dirty="0">
                <a:solidFill>
                  <a:srgbClr val="FFFFFF"/>
                </a:solidFill>
                <a:latin typeface="Segoe UI Light" panose="020B0502040204020203" pitchFamily="34" charset="0"/>
                <a:cs typeface="Segoe UI Light" panose="020B0502040204020203" pitchFamily="34" charset="0"/>
              </a:rPr>
              <a:t>използването му не трябва да противоречи на рутинните практики на службата/ организацията</a:t>
            </a:r>
            <a:endParaRPr lang="en-US" sz="3094" dirty="0">
              <a:solidFill>
                <a:srgbClr val="FFFFFF"/>
              </a:solidFill>
              <a:latin typeface="Segoe UI Light" panose="020B0502040204020203" pitchFamily="34" charset="0"/>
              <a:cs typeface="Segoe UI Light" panose="020B0502040204020203" pitchFamily="34" charset="0"/>
            </a:endParaRPr>
          </a:p>
        </p:txBody>
      </p:sp>
      <p:sp>
        <p:nvSpPr>
          <p:cNvPr id="7" name="Rectangle 6"/>
          <p:cNvSpPr/>
          <p:nvPr/>
        </p:nvSpPr>
        <p:spPr>
          <a:xfrm>
            <a:off x="694285" y="518107"/>
            <a:ext cx="4459875" cy="646331"/>
          </a:xfrm>
          <a:prstGeom prst="rect">
            <a:avLst/>
          </a:prstGeom>
        </p:spPr>
        <p:txBody>
          <a:bodyPr wrap="none">
            <a:spAutoFit/>
          </a:bodyPr>
          <a:lstStyle/>
          <a:p>
            <a:r>
              <a:rPr lang="bg-BG" sz="3600" dirty="0">
                <a:latin typeface="Segoe UI Black" panose="020B0A02040204020203" pitchFamily="34" charset="0"/>
                <a:ea typeface="Segoe UI Black" panose="020B0A02040204020203" pitchFamily="34" charset="0"/>
              </a:rPr>
              <a:t>Важни забележки</a:t>
            </a:r>
            <a:endParaRPr lang="el-GR" sz="3600" dirty="0">
              <a:latin typeface="Segoe UI Black" panose="020B0A02040204020203" pitchFamily="34" charset="0"/>
              <a:ea typeface="Segoe UI Black" panose="020B0A02040204020203" pitchFamily="34" charset="0"/>
            </a:endParaRPr>
          </a:p>
        </p:txBody>
      </p:sp>
    </p:spTree>
    <p:extLst>
      <p:ext uri="{BB962C8B-B14F-4D97-AF65-F5344CB8AC3E}">
        <p14:creationId xmlns="" xmlns:p14="http://schemas.microsoft.com/office/powerpoint/2010/main" val="1264682945"/>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0297610" cy="385763"/>
          </a:xfrm>
          <a:prstGeom prst="rect">
            <a:avLst/>
          </a:prstGeom>
        </p:spPr>
        <p:txBody>
          <a:bodyPr wrap="none" lIns="178594" tIns="0" rIns="178594" bIns="0" anchor="t"/>
          <a:lstStyle/>
          <a:p>
            <a:pPr algn="ctr"/>
            <a:r>
              <a:rPr lang="bg-BG" sz="2800" dirty="0">
                <a:latin typeface="Segoe UI Black" panose="020B0A02040204020203" pitchFamily="34" charset="0"/>
                <a:ea typeface="Segoe UI Black" panose="020B0A02040204020203" pitchFamily="34" charset="0"/>
              </a:rPr>
              <a:t>Кой</a:t>
            </a:r>
            <a:r>
              <a:rPr lang="bg-BG" sz="3600" dirty="0">
                <a:latin typeface="Segoe UI Black" panose="020B0A02040204020203" pitchFamily="34" charset="0"/>
                <a:ea typeface="Segoe UI Black" panose="020B0A02040204020203" pitchFamily="34" charset="0"/>
              </a:rPr>
              <a:t> </a:t>
            </a:r>
            <a:r>
              <a:rPr lang="bg-BG" sz="2800" dirty="0">
                <a:latin typeface="Segoe UI Black" panose="020B0A02040204020203" pitchFamily="34" charset="0"/>
                <a:ea typeface="Segoe UI Black" panose="020B0A02040204020203" pitchFamily="34" charset="0"/>
              </a:rPr>
              <a:t>може да използва </a:t>
            </a:r>
            <a:r>
              <a:rPr lang="en-US" sz="2800" dirty="0">
                <a:latin typeface="Segoe UI Black" panose="020B0A02040204020203" pitchFamily="34" charset="0"/>
                <a:ea typeface="Segoe UI Black" panose="020B0A02040204020203" pitchFamily="34" charset="0"/>
              </a:rPr>
              <a:t>CAN-MDS </a:t>
            </a:r>
            <a:r>
              <a:rPr lang="bg-BG" sz="2800" dirty="0">
                <a:latin typeface="Segoe UI Black" panose="020B0A02040204020203" pitchFamily="34" charset="0"/>
                <a:ea typeface="Segoe UI Black" panose="020B0A02040204020203" pitchFamily="34" charset="0"/>
              </a:rPr>
              <a:t>за докладване на НПД</a:t>
            </a:r>
            <a:r>
              <a:rPr lang="en-US" sz="2800" dirty="0">
                <a:latin typeface="Segoe UI Black" panose="020B0A02040204020203" pitchFamily="34" charset="0"/>
                <a:ea typeface="Segoe UI Black" panose="020B0A02040204020203" pitchFamily="34" charset="0"/>
              </a:rPr>
              <a:t> ?</a:t>
            </a:r>
          </a:p>
        </p:txBody>
      </p:sp>
      <p:sp>
        <p:nvSpPr>
          <p:cNvPr id="5" name="TextBox 4"/>
          <p:cNvSpPr txBox="1"/>
          <p:nvPr/>
        </p:nvSpPr>
        <p:spPr>
          <a:xfrm>
            <a:off x="370390" y="1643605"/>
            <a:ext cx="11320040" cy="4097438"/>
          </a:xfrm>
          <a:prstGeom prst="rect">
            <a:avLst/>
          </a:prstGeom>
        </p:spPr>
        <p:txBody>
          <a:bodyPr wrap="square">
            <a:normAutofit lnSpcReduction="10000"/>
          </a:bodyPr>
          <a:lstStyle/>
          <a:p>
            <a:pPr marL="450850" indent="-450850">
              <a:lnSpc>
                <a:spcPct val="100800"/>
              </a:lnSpc>
              <a:buClr>
                <a:schemeClr val="tx2"/>
              </a:buClr>
              <a:buFont typeface="Wingdings 3" panose="05040102010807070707" pitchFamily="18" charset="2"/>
              <a:buChar char="´"/>
            </a:pPr>
            <a:r>
              <a:rPr lang="bg-BG" sz="2200" dirty="0">
                <a:latin typeface="Segoe UI Light" panose="020B0502040204020203" pitchFamily="34" charset="0"/>
                <a:cs typeface="Segoe UI Light" panose="020B0502040204020203" pitchFamily="34" charset="0"/>
              </a:rPr>
              <a:t>Обучени професионалисти, работещи в службите/ организациите, където се разглеждат случаи на малтретиране на деца</a:t>
            </a:r>
            <a:r>
              <a:rPr lang="en-US" sz="2200" dirty="0">
                <a:latin typeface="Segoe UI Light" panose="020B0502040204020203" pitchFamily="34" charset="0"/>
                <a:cs typeface="Segoe UI Light" panose="020B0502040204020203" pitchFamily="34" charset="0"/>
              </a:rPr>
              <a:t>.</a:t>
            </a: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bg-BG" sz="2200" dirty="0">
                <a:latin typeface="Segoe UI Light" panose="020B0502040204020203" pitchFamily="34" charset="0"/>
                <a:cs typeface="Segoe UI Light" panose="020B0502040204020203" pitchFamily="34" charset="0"/>
              </a:rPr>
              <a:t>Службите/ организациите могат да са активни в следните области</a:t>
            </a:r>
            <a:r>
              <a:rPr lang="en-US" sz="2200" dirty="0">
                <a:latin typeface="Segoe UI Light" panose="020B0502040204020203" pitchFamily="34" charset="0"/>
                <a:cs typeface="Segoe UI Light" panose="020B0502040204020203" pitchFamily="34" charset="0"/>
              </a:rPr>
              <a:t>: </a:t>
            </a:r>
            <a:r>
              <a:rPr lang="bg-BG" sz="2200" dirty="0">
                <a:latin typeface="Segoe UI Light" panose="020B0502040204020203" pitchFamily="34" charset="0"/>
                <a:cs typeface="Segoe UI Light" panose="020B0502040204020203" pitchFamily="34" charset="0"/>
              </a:rPr>
              <a:t>образование, здраве и психично здраве, социално подпомагане/ закрила на детето, правоприлагане и правосъдие</a:t>
            </a:r>
            <a:r>
              <a:rPr lang="en-US" sz="2200" dirty="0">
                <a:latin typeface="Segoe UI Light" panose="020B0502040204020203" pitchFamily="34" charset="0"/>
                <a:cs typeface="Segoe UI Light" panose="020B0502040204020203" pitchFamily="34" charset="0"/>
              </a:rPr>
              <a:t>.</a:t>
            </a: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bg-BG" sz="2200" dirty="0">
                <a:latin typeface="Segoe UI Light" panose="020B0502040204020203" pitchFamily="34" charset="0"/>
                <a:cs typeface="Segoe UI Light" panose="020B0502040204020203" pitchFamily="34" charset="0"/>
              </a:rPr>
              <a:t>Професионалистите могат да бъдат съответно</a:t>
            </a:r>
            <a:r>
              <a:rPr lang="en-US" sz="2200" dirty="0">
                <a:latin typeface="Segoe UI Light" panose="020B0502040204020203" pitchFamily="34" charset="0"/>
                <a:cs typeface="Segoe UI Light" panose="020B0502040204020203" pitchFamily="34" charset="0"/>
              </a:rPr>
              <a:t>: </a:t>
            </a:r>
            <a:r>
              <a:rPr lang="bg-BG" sz="2200" dirty="0">
                <a:latin typeface="Segoe UI Light" panose="020B0502040204020203" pitchFamily="34" charset="0"/>
                <a:cs typeface="Segoe UI Light" panose="020B0502040204020203" pitchFamily="34" charset="0"/>
              </a:rPr>
              <a:t>училищни директори</a:t>
            </a:r>
            <a:r>
              <a:rPr lang="en-US" sz="2200" dirty="0">
                <a:latin typeface="Segoe UI Light" panose="020B0502040204020203" pitchFamily="34" charset="0"/>
                <a:cs typeface="Segoe UI Light" panose="020B0502040204020203" pitchFamily="34" charset="0"/>
              </a:rPr>
              <a:t>, </a:t>
            </a:r>
            <a:r>
              <a:rPr lang="bg-BG" sz="2200" dirty="0">
                <a:latin typeface="Segoe UI Light" panose="020B0502040204020203" pitchFamily="34" charset="0"/>
                <a:cs typeface="Segoe UI Light" panose="020B0502040204020203" pitchFamily="34" charset="0"/>
              </a:rPr>
              <a:t>учители</a:t>
            </a:r>
            <a:r>
              <a:rPr lang="en-US" sz="2200" dirty="0">
                <a:latin typeface="Segoe UI Light" panose="020B0502040204020203" pitchFamily="34" charset="0"/>
                <a:cs typeface="Segoe UI Light" panose="020B0502040204020203" pitchFamily="34" charset="0"/>
              </a:rPr>
              <a:t>,</a:t>
            </a:r>
            <a:r>
              <a:rPr lang="bg-BG" sz="2200" dirty="0">
                <a:latin typeface="Segoe UI Light" panose="020B0502040204020203" pitchFamily="34" charset="0"/>
                <a:cs typeface="Segoe UI Light" panose="020B0502040204020203" pitchFamily="34" charset="0"/>
              </a:rPr>
              <a:t> педиатри и други лекари с различни специалности</a:t>
            </a:r>
            <a:r>
              <a:rPr lang="en-US" sz="2200" dirty="0">
                <a:latin typeface="Segoe UI Light" panose="020B0502040204020203" pitchFamily="34" charset="0"/>
                <a:cs typeface="Segoe UI Light" panose="020B0502040204020203" pitchFamily="34" charset="0"/>
              </a:rPr>
              <a:t>,</a:t>
            </a:r>
            <a:r>
              <a:rPr lang="bg-BG" sz="2200" dirty="0">
                <a:latin typeface="Segoe UI Light" panose="020B0502040204020203" pitchFamily="34" charset="0"/>
                <a:cs typeface="Segoe UI Light" panose="020B0502040204020203" pitchFamily="34" charset="0"/>
              </a:rPr>
              <a:t> медицински сестри</a:t>
            </a:r>
            <a:r>
              <a:rPr lang="en-US" sz="2200" dirty="0">
                <a:latin typeface="Segoe UI Light" panose="020B0502040204020203" pitchFamily="34" charset="0"/>
                <a:cs typeface="Segoe UI Light" panose="020B0502040204020203" pitchFamily="34" charset="0"/>
              </a:rPr>
              <a:t>, </a:t>
            </a:r>
            <a:r>
              <a:rPr lang="bg-BG" sz="2200" dirty="0">
                <a:latin typeface="Segoe UI Light" panose="020B0502040204020203" pitchFamily="34" charset="0"/>
                <a:cs typeface="Segoe UI Light" panose="020B0502040204020203" pitchFamily="34" charset="0"/>
              </a:rPr>
              <a:t>детски психиатри</a:t>
            </a:r>
            <a:r>
              <a:rPr lang="en-US" sz="2200" dirty="0">
                <a:latin typeface="Segoe UI Light" panose="020B0502040204020203" pitchFamily="34" charset="0"/>
                <a:cs typeface="Segoe UI Light" panose="020B0502040204020203" pitchFamily="34" charset="0"/>
              </a:rPr>
              <a:t>, </a:t>
            </a:r>
            <a:r>
              <a:rPr lang="bg-BG" sz="2200" dirty="0">
                <a:latin typeface="Segoe UI Light" panose="020B0502040204020203" pitchFamily="34" charset="0"/>
                <a:cs typeface="Segoe UI Light" panose="020B0502040204020203" pitchFamily="34" charset="0"/>
              </a:rPr>
              <a:t>детски психолози, психиатри, психолози и други лицензирани съветници/ консултанти, социални работници, здравни специалисти, полицейски служители </a:t>
            </a:r>
            <a:r>
              <a:rPr lang="en-US" sz="2200" dirty="0">
                <a:latin typeface="Segoe UI Light" panose="020B0502040204020203" pitchFamily="34" charset="0"/>
                <a:cs typeface="Segoe UI Light" panose="020B0502040204020203" pitchFamily="34" charset="0"/>
              </a:rPr>
              <a:t>(</a:t>
            </a:r>
            <a:r>
              <a:rPr lang="bg-BG" sz="2200" dirty="0">
                <a:latin typeface="Segoe UI Light" panose="020B0502040204020203" pitchFamily="34" charset="0"/>
                <a:cs typeface="Segoe UI Light" panose="020B0502040204020203" pitchFamily="34" charset="0"/>
              </a:rPr>
              <a:t>занимаващи се с непълнолетни или като цяло)</a:t>
            </a:r>
            <a:r>
              <a:rPr lang="en-US" sz="2200" dirty="0">
                <a:latin typeface="Segoe UI Light" panose="020B0502040204020203" pitchFamily="34" charset="0"/>
                <a:cs typeface="Segoe UI Light" panose="020B0502040204020203" pitchFamily="34" charset="0"/>
              </a:rPr>
              <a:t>, </a:t>
            </a:r>
            <a:r>
              <a:rPr lang="bg-BG" sz="2200" dirty="0">
                <a:latin typeface="Segoe UI Light" panose="020B0502040204020203" pitchFamily="34" charset="0"/>
                <a:cs typeface="Segoe UI Light" panose="020B0502040204020203" pitchFamily="34" charset="0"/>
              </a:rPr>
              <a:t>и прокурори (за непълнолетни или като цяло).</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409857834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0297610" cy="385763"/>
          </a:xfrm>
          <a:prstGeom prst="rect">
            <a:avLst/>
          </a:prstGeom>
        </p:spPr>
        <p:txBody>
          <a:bodyPr wrap="none" lIns="178594" tIns="0" rIns="178594" bIns="0" anchor="t"/>
          <a:lstStyle/>
          <a:p>
            <a:pPr algn="ctr"/>
            <a:r>
              <a:rPr lang="ru-RU" sz="3200" dirty="0">
                <a:latin typeface="Segoe UI Black" panose="020B0A02040204020203" pitchFamily="34" charset="0"/>
                <a:ea typeface="Segoe UI Black" panose="020B0A02040204020203" pitchFamily="34" charset="0"/>
              </a:rPr>
              <a:t>Откъде идва информацията за случаите на НПД?</a:t>
            </a:r>
          </a:p>
          <a:p>
            <a:pPr algn="ct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bg-BG" sz="2200" dirty="0">
                <a:latin typeface="Segoe UI Light" panose="020B0502040204020203" pitchFamily="34" charset="0"/>
                <a:cs typeface="Segoe UI Light" panose="020B0502040204020203" pitchFamily="34" charset="0"/>
              </a:rPr>
              <a:t>Един случай може да бъде идентифициран или заподозрян от Оператора (например, чрез рутинен скрининг или по време на контакт с детето в други условия, като училище или болница</a:t>
            </a:r>
            <a:r>
              <a:rPr lang="en-US" sz="2200" dirty="0">
                <a:latin typeface="Segoe UI Light" panose="020B0502040204020203" pitchFamily="34" charset="0"/>
                <a:cs typeface="Segoe UI Light" panose="020B0502040204020203" pitchFamily="34" charset="0"/>
              </a:rPr>
              <a:t>); </a:t>
            </a:r>
            <a:r>
              <a:rPr lang="bg-BG" sz="2200" dirty="0">
                <a:latin typeface="Segoe UI Light" panose="020B0502040204020203" pitchFamily="34" charset="0"/>
                <a:cs typeface="Segoe UI Light" panose="020B0502040204020203" pitchFamily="34" charset="0"/>
              </a:rPr>
              <a:t>в тези случаи няма външен източник на информация</a:t>
            </a:r>
            <a:r>
              <a:rPr lang="en-US" sz="2200" dirty="0">
                <a:latin typeface="Segoe UI Light" panose="020B0502040204020203" pitchFamily="34" charset="0"/>
                <a:cs typeface="Segoe UI Light" panose="020B0502040204020203" pitchFamily="34" charset="0"/>
              </a:rPr>
              <a:t>.</a:t>
            </a: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bg-BG" sz="2200" dirty="0">
                <a:latin typeface="Segoe UI Light" panose="020B0502040204020203" pitchFamily="34" charset="0"/>
                <a:cs typeface="Segoe UI Light" panose="020B0502040204020203" pitchFamily="34" charset="0"/>
              </a:rPr>
              <a:t>Други източници на информация могат да бъдат самото дете-жертва </a:t>
            </a:r>
            <a:r>
              <a:rPr lang="en-US" sz="2200" dirty="0">
                <a:latin typeface="Segoe UI Light" panose="020B0502040204020203" pitchFamily="34" charset="0"/>
                <a:cs typeface="Segoe UI Light" panose="020B0502040204020203" pitchFamily="34" charset="0"/>
              </a:rPr>
              <a:t>(</a:t>
            </a:r>
            <a:r>
              <a:rPr lang="bg-BG" sz="2200" dirty="0">
                <a:latin typeface="Segoe UI Light" panose="020B0502040204020203" pitchFamily="34" charset="0"/>
                <a:cs typeface="Segoe UI Light" panose="020B0502040204020203" pitchFamily="34" charset="0"/>
              </a:rPr>
              <a:t>авто-докладване</a:t>
            </a:r>
            <a:r>
              <a:rPr lang="en-US" sz="2200" dirty="0">
                <a:latin typeface="Segoe UI Light" panose="020B0502040204020203" pitchFamily="34" charset="0"/>
                <a:cs typeface="Segoe UI Light" panose="020B0502040204020203" pitchFamily="34" charset="0"/>
              </a:rPr>
              <a:t>), </a:t>
            </a:r>
            <a:r>
              <a:rPr lang="bg-BG" sz="2200" dirty="0">
                <a:latin typeface="Segoe UI Light" panose="020B0502040204020203" pitchFamily="34" charset="0"/>
                <a:cs typeface="Segoe UI Light" panose="020B0502040204020203" pitchFamily="34" charset="0"/>
              </a:rPr>
              <a:t>негов роднина, приятел или съсед, професионалисти с правомощия да докладват случаи на злоупотреба с деца (виж националното законодателство) или всеки друг гражданин</a:t>
            </a:r>
            <a:r>
              <a:rPr lang="en-US" sz="2200" dirty="0">
                <a:latin typeface="Segoe UI Light" panose="020B0502040204020203" pitchFamily="34" charset="0"/>
                <a:cs typeface="Segoe UI Light" panose="020B0502040204020203" pitchFamily="34" charset="0"/>
              </a:rPr>
              <a:t>.</a:t>
            </a:r>
          </a:p>
        </p:txBody>
      </p:sp>
    </p:spTree>
    <p:extLst>
      <p:ext uri="{BB962C8B-B14F-4D97-AF65-F5344CB8AC3E}">
        <p14:creationId xmlns="" xmlns:p14="http://schemas.microsoft.com/office/powerpoint/2010/main" val="3688951587"/>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pPr algn="ctr"/>
            <a:r>
              <a:rPr lang="ru-RU" sz="2800" dirty="0">
                <a:latin typeface="Segoe UI Black" panose="020B0A02040204020203" pitchFamily="34" charset="0"/>
                <a:ea typeface="Segoe UI Black" panose="020B0A02040204020203" pitchFamily="34" charset="0"/>
              </a:rPr>
              <a:t>Начини за комуникиране на информация за случай на НПД</a:t>
            </a: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bg-BG" sz="2200" dirty="0">
                <a:latin typeface="Segoe UI Light" panose="020B0502040204020203" pitchFamily="34" charset="0"/>
                <a:cs typeface="Segoe UI Light" panose="020B0502040204020203" pitchFamily="34" charset="0"/>
              </a:rPr>
              <a:t>първоначална информация за случая може да се докладва по време на взаимодействие лице в лице с Професионалиста/ Оператора, по телефона или писмено (по електронна поща или други средства)</a:t>
            </a:r>
            <a:r>
              <a:rPr lang="en-US" sz="2200" dirty="0">
                <a:latin typeface="Segoe UI Light" panose="020B0502040204020203" pitchFamily="34" charset="0"/>
                <a:cs typeface="Segoe UI Light" panose="020B0502040204020203" pitchFamily="34" charset="0"/>
              </a:rPr>
              <a:t>.</a:t>
            </a:r>
          </a:p>
          <a:p>
            <a:pPr marL="450850" indent="-450850">
              <a:lnSpc>
                <a:spcPct val="100800"/>
              </a:lnSpc>
              <a:buClr>
                <a:schemeClr val="tx2"/>
              </a:buClr>
              <a:buFont typeface="Wingdings 3" panose="05040102010807070707" pitchFamily="18" charset="2"/>
              <a:buChar cha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bg-BG" sz="2200" dirty="0">
                <a:latin typeface="Segoe UI Light" panose="020B0502040204020203" pitchFamily="34" charset="0"/>
                <a:cs typeface="Segoe UI Light" panose="020B0502040204020203" pitchFamily="34" charset="0"/>
              </a:rPr>
              <a:t>Категорията взаимодействие лице в лице включва случаите, при които Професионалистът/ Операторът става свидетел на предполагаемия случай на НПД</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873406059"/>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pPr algn="ctr"/>
            <a:r>
              <a:rPr lang="bg-BG" sz="3200" dirty="0">
                <a:latin typeface="Segoe UI Black" panose="020B0A02040204020203" pitchFamily="34" charset="0"/>
                <a:ea typeface="Segoe UI Black" panose="020B0A02040204020203" pitchFamily="34" charset="0"/>
              </a:rPr>
              <a:t>Важни забележки</a:t>
            </a:r>
            <a:r>
              <a:rPr lang="en-US" sz="3200" dirty="0">
                <a:latin typeface="Segoe UI Black" panose="020B0A02040204020203" pitchFamily="34" charset="0"/>
                <a:ea typeface="Segoe UI Black" panose="020B0A02040204020203" pitchFamily="34" charset="0"/>
              </a:rPr>
              <a:t>!</a:t>
            </a:r>
          </a:p>
        </p:txBody>
      </p:sp>
      <p:sp>
        <p:nvSpPr>
          <p:cNvPr id="5" name="TextBox 4"/>
          <p:cNvSpPr txBox="1"/>
          <p:nvPr/>
        </p:nvSpPr>
        <p:spPr>
          <a:xfrm>
            <a:off x="370390" y="1643605"/>
            <a:ext cx="11320040" cy="4097438"/>
          </a:xfrm>
          <a:prstGeom prst="rect">
            <a:avLst/>
          </a:prstGeom>
        </p:spPr>
        <p:txBody>
          <a:bodyPr wrap="square">
            <a:normAutofit lnSpcReduction="10000"/>
          </a:bodyPr>
          <a:lstStyle/>
          <a:p>
            <a:pPr marL="450850" indent="-450850">
              <a:lnSpc>
                <a:spcPct val="100800"/>
              </a:lnSpc>
              <a:buClr>
                <a:schemeClr val="tx2"/>
              </a:buClr>
              <a:buFont typeface="Wingdings 3" panose="05040102010807070707" pitchFamily="18" charset="2"/>
              <a:buChar char="´"/>
            </a:pPr>
            <a:r>
              <a:rPr lang="bg-BG" sz="2800" b="1" dirty="0">
                <a:solidFill>
                  <a:schemeClr val="tx1">
                    <a:lumMod val="50000"/>
                    <a:lumOff val="50000"/>
                  </a:schemeClr>
                </a:solidFill>
                <a:latin typeface="Segoe UI Light" panose="020B0502040204020203" pitchFamily="34" charset="0"/>
                <a:cs typeface="Segoe UI Light" panose="020B0502040204020203" pitchFamily="34" charset="0"/>
              </a:rPr>
              <a:t>Минимум изискуема информация за записване в </a:t>
            </a:r>
            <a:r>
              <a:rPr lang="en-US" sz="2800" b="1" dirty="0">
                <a:solidFill>
                  <a:schemeClr val="tx1">
                    <a:lumMod val="50000"/>
                    <a:lumOff val="50000"/>
                  </a:schemeClr>
                </a:solidFill>
                <a:latin typeface="Segoe UI Light" panose="020B0502040204020203" pitchFamily="34" charset="0"/>
                <a:cs typeface="Segoe UI Light" panose="020B0502040204020203" pitchFamily="34" charset="0"/>
              </a:rPr>
              <a:t>CAN-MDS</a:t>
            </a:r>
          </a:p>
          <a:p>
            <a:pPr>
              <a:lnSpc>
                <a:spcPct val="100800"/>
              </a:lnSpc>
              <a:buClr>
                <a:schemeClr val="tx2"/>
              </a:buClr>
            </a:pP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en-US" sz="2400" dirty="0" err="1">
                <a:solidFill>
                  <a:schemeClr val="tx1">
                    <a:lumMod val="50000"/>
                    <a:lumOff val="50000"/>
                  </a:schemeClr>
                </a:solidFill>
                <a:latin typeface="Segoe UI Light" panose="020B0502040204020203" pitchFamily="34" charset="0"/>
                <a:cs typeface="Segoe UI Light" panose="020B0502040204020203" pitchFamily="34" charset="0"/>
              </a:rPr>
              <a:t>i</a:t>
            </a: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bg-BG" sz="2400" dirty="0">
                <a:solidFill>
                  <a:schemeClr val="tx1">
                    <a:lumMod val="50000"/>
                    <a:lumOff val="50000"/>
                  </a:schemeClr>
                </a:solidFill>
                <a:latin typeface="Segoe UI Light" panose="020B0502040204020203" pitchFamily="34" charset="0"/>
                <a:cs typeface="Segoe UI Light" panose="020B0502040204020203" pitchFamily="34" charset="0"/>
              </a:rPr>
              <a:t>Името на детето</a:t>
            </a:r>
            <a:endParaRPr lang="en-US" sz="2400"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ii. </a:t>
            </a:r>
            <a:r>
              <a:rPr lang="bg-BG" sz="2400" dirty="0">
                <a:solidFill>
                  <a:schemeClr val="tx1">
                    <a:lumMod val="50000"/>
                    <a:lumOff val="50000"/>
                  </a:schemeClr>
                </a:solidFill>
                <a:latin typeface="Segoe UI Light" panose="020B0502040204020203" pitchFamily="34" charset="0"/>
                <a:cs typeface="Segoe UI Light" panose="020B0502040204020203" pitchFamily="34" charset="0"/>
              </a:rPr>
              <a:t>Поне един докладван акт на злоупотреба или пропуск в грижите за детето</a:t>
            </a:r>
            <a:endParaRPr lang="en-US" sz="2400"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bg-BG" sz="2800" b="1" dirty="0">
                <a:solidFill>
                  <a:schemeClr val="tx1">
                    <a:lumMod val="50000"/>
                    <a:lumOff val="50000"/>
                  </a:schemeClr>
                </a:solidFill>
                <a:latin typeface="Segoe UI Light" panose="020B0502040204020203" pitchFamily="34" charset="0"/>
                <a:cs typeface="Segoe UI Light" panose="020B0502040204020203" pitchFamily="34" charset="0"/>
              </a:rPr>
              <a:t>Критерии за изключване от запис в </a:t>
            </a:r>
            <a:r>
              <a:rPr lang="en-US" sz="2800" b="1" dirty="0">
                <a:solidFill>
                  <a:schemeClr val="tx1">
                    <a:lumMod val="50000"/>
                    <a:lumOff val="50000"/>
                  </a:schemeClr>
                </a:solidFill>
                <a:latin typeface="Segoe UI Light" panose="020B0502040204020203" pitchFamily="34" charset="0"/>
                <a:cs typeface="Segoe UI Light" panose="020B0502040204020203" pitchFamily="34" charset="0"/>
              </a:rPr>
              <a:t>CAN-MDS</a:t>
            </a:r>
          </a:p>
          <a:p>
            <a:pPr>
              <a:lnSpc>
                <a:spcPct val="100800"/>
              </a:lnSpc>
              <a:buClr>
                <a:schemeClr val="tx2"/>
              </a:buClr>
            </a:pP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en-US" sz="2400" dirty="0" err="1">
                <a:solidFill>
                  <a:schemeClr val="tx1">
                    <a:lumMod val="50000"/>
                    <a:lumOff val="50000"/>
                  </a:schemeClr>
                </a:solidFill>
                <a:latin typeface="Segoe UI Light" panose="020B0502040204020203" pitchFamily="34" charset="0"/>
                <a:cs typeface="Segoe UI Light" panose="020B0502040204020203" pitchFamily="34" charset="0"/>
              </a:rPr>
              <a:t>i</a:t>
            </a: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bg-BG" sz="2400" dirty="0">
                <a:solidFill>
                  <a:schemeClr val="tx1">
                    <a:lumMod val="50000"/>
                    <a:lumOff val="50000"/>
                  </a:schemeClr>
                </a:solidFill>
                <a:latin typeface="Segoe UI Light" panose="020B0502040204020203" pitchFamily="34" charset="0"/>
                <a:cs typeface="Segoe UI Light" panose="020B0502040204020203" pitchFamily="34" charset="0"/>
              </a:rPr>
              <a:t>Името на детето не е налично</a:t>
            </a:r>
            <a:endParaRPr lang="en-US" sz="2400"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ii. </a:t>
            </a:r>
            <a:r>
              <a:rPr lang="bg-BG" sz="2400" dirty="0">
                <a:solidFill>
                  <a:schemeClr val="tx1">
                    <a:lumMod val="50000"/>
                    <a:lumOff val="50000"/>
                  </a:schemeClr>
                </a:solidFill>
                <a:latin typeface="Segoe UI Light" panose="020B0502040204020203" pitchFamily="34" charset="0"/>
                <a:cs typeface="Segoe UI Light" panose="020B0502040204020203" pitchFamily="34" charset="0"/>
              </a:rPr>
              <a:t>Няма акт на малатретиране или пропуск в грижите, който да бъде докладван</a:t>
            </a:r>
            <a:endParaRPr lang="en-US" sz="2400"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4019860149"/>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14781</TotalTime>
  <Words>1112</Words>
  <Application>Microsoft Office PowerPoint</Application>
  <PresentationFormat>Custom</PresentationFormat>
  <Paragraphs>126</Paragraphs>
  <Slides>20</Slides>
  <Notes>13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Демонстрация на системата CAN-MDS</vt:lpstr>
      <vt:lpstr>Slide 2</vt:lpstr>
      <vt:lpstr>Съдържание</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Случай на НПД е идентифициран или предполагаем от Оператора (прилагане на рутинната политика за скрининг: в зависимост от спецификата на условията)</vt:lpstr>
      <vt:lpstr>Случай на НПД се съобщава на службата от източник на информация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142</cp:revision>
  <dcterms:created xsi:type="dcterms:W3CDTF">2018-11-08T14:12:16Z</dcterms:created>
  <dcterms:modified xsi:type="dcterms:W3CDTF">2022-02-01T11:00:29Z</dcterms:modified>
</cp:coreProperties>
</file>