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3"/>
  </p:notesMasterIdLst>
  <p:sldIdLst>
    <p:sldId id="256" r:id="rId2"/>
    <p:sldId id="393" r:id="rId3"/>
    <p:sldId id="389" r:id="rId4"/>
    <p:sldId id="390" r:id="rId5"/>
    <p:sldId id="391" r:id="rId6"/>
    <p:sldId id="392" r:id="rId7"/>
    <p:sldId id="383" r:id="rId8"/>
    <p:sldId id="384" r:id="rId9"/>
    <p:sldId id="385" r:id="rId10"/>
    <p:sldId id="386" r:id="rId11"/>
    <p:sldId id="387" r:id="rId12"/>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215" autoAdjust="0"/>
    <p:restoredTop sz="85101" autoAdjust="0"/>
  </p:normalViewPr>
  <p:slideViewPr>
    <p:cSldViewPr snapToGrid="0">
      <p:cViewPr>
        <p:scale>
          <a:sx n="66" d="100"/>
          <a:sy n="66" d="100"/>
        </p:scale>
        <p:origin x="-1008" y="-78"/>
      </p:cViewPr>
      <p:guideLst>
        <p:guide orient="horz" pos="2160"/>
        <p:guide pos="3840"/>
      </p:guideLst>
    </p:cSldViewPr>
  </p:slideViewPr>
  <p:notesTextViewPr>
    <p:cViewPr>
      <p:scale>
        <a:sx n="1" d="1"/>
        <a:sy n="1" d="1"/>
      </p:scale>
      <p:origin x="0" y="0"/>
    </p:cViewPr>
  </p:notesTextViewPr>
  <p:notesViewPr>
    <p:cSldViewPr snapToGrid="0">
      <p:cViewPr varScale="1">
        <p:scale>
          <a:sx n="53" d="100"/>
          <a:sy n="53" d="100"/>
        </p:scale>
        <p:origin x="-2352"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Any professional who belongs to one of the following groups, has a valid professional license or is legally certified and is subjected to a professional code of ethics or a similar condition, depending on the profession</a:t>
            </a:r>
            <a:endParaRPr lang="en-GB" dirty="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bg-BG" sz="1200" kern="1200" dirty="0">
                <a:solidFill>
                  <a:schemeClr val="tx1"/>
                </a:solidFill>
                <a:latin typeface="+mn-lt"/>
                <a:ea typeface="+mn-ea"/>
                <a:cs typeface="+mn-cs"/>
              </a:rPr>
              <a:t>Предвиждат се четири различни нива на достъп в </a:t>
            </a:r>
            <a:r>
              <a:rPr lang="en-GB" sz="1200" kern="1200" dirty="0">
                <a:solidFill>
                  <a:schemeClr val="tx1"/>
                </a:solidFill>
                <a:latin typeface="+mn-lt"/>
                <a:ea typeface="+mn-ea"/>
                <a:cs typeface="+mn-cs"/>
              </a:rPr>
              <a:t>CAN-MDS. </a:t>
            </a:r>
            <a:r>
              <a:rPr lang="bg-BG" sz="1200" kern="1200" dirty="0">
                <a:solidFill>
                  <a:schemeClr val="tx1"/>
                </a:solidFill>
                <a:latin typeface="+mn-lt"/>
                <a:ea typeface="+mn-ea"/>
                <a:cs typeface="+mn-cs"/>
              </a:rPr>
              <a:t>Нивото на достъп на отделен Оператор зависи от неговите професионални отговорности</a:t>
            </a:r>
            <a:r>
              <a:rPr lang="en-GB" sz="1200" kern="1200" dirty="0">
                <a:solidFill>
                  <a:schemeClr val="tx1"/>
                </a:solidFill>
                <a:latin typeface="+mn-lt"/>
                <a:ea typeface="+mn-ea"/>
                <a:cs typeface="+mn-cs"/>
              </a:rPr>
              <a:t> </a:t>
            </a:r>
            <a:r>
              <a:rPr lang="bg-BG" sz="1200" kern="1200" dirty="0">
                <a:solidFill>
                  <a:schemeClr val="tx1"/>
                </a:solidFill>
                <a:latin typeface="+mn-lt"/>
                <a:ea typeface="+mn-ea"/>
                <a:cs typeface="+mn-cs"/>
              </a:rPr>
              <a:t>по отношение случаите на НПД</a:t>
            </a:r>
            <a:r>
              <a:rPr lang="en-GB" sz="1200" kern="1200" dirty="0">
                <a:solidFill>
                  <a:schemeClr val="tx1"/>
                </a:solidFill>
                <a:latin typeface="+mn-lt"/>
                <a:ea typeface="+mn-ea"/>
                <a:cs typeface="+mn-cs"/>
              </a:rPr>
              <a:t> (</a:t>
            </a:r>
            <a:r>
              <a:rPr lang="bg-BG" sz="1200" kern="1200" dirty="0">
                <a:solidFill>
                  <a:schemeClr val="tx1"/>
                </a:solidFill>
                <a:latin typeface="+mn-lt"/>
                <a:ea typeface="+mn-ea"/>
                <a:cs typeface="+mn-cs"/>
              </a:rPr>
              <a:t>ако има такива</a:t>
            </a:r>
            <a:r>
              <a:rPr lang="en-GB" sz="1200" kern="1200" dirty="0">
                <a:solidFill>
                  <a:schemeClr val="tx1"/>
                </a:solidFill>
                <a:latin typeface="+mn-lt"/>
                <a:ea typeface="+mn-ea"/>
                <a:cs typeface="+mn-cs"/>
              </a:rPr>
              <a:t>), </a:t>
            </a:r>
            <a:r>
              <a:rPr lang="bg-BG" sz="1200" kern="1200" dirty="0">
                <a:solidFill>
                  <a:schemeClr val="tx1"/>
                </a:solidFill>
                <a:latin typeface="+mn-lt"/>
                <a:ea typeface="+mn-ea"/>
                <a:cs typeface="+mn-cs"/>
              </a:rPr>
              <a:t>а именно ако ролята му е изключително върху докладването на инциденти на НПД </a:t>
            </a:r>
            <a:r>
              <a:rPr lang="en-GB" sz="1200" kern="1200" dirty="0">
                <a:solidFill>
                  <a:schemeClr val="tx1"/>
                </a:solidFill>
                <a:latin typeface="+mn-lt"/>
                <a:ea typeface="+mn-ea"/>
                <a:cs typeface="+mn-cs"/>
              </a:rPr>
              <a:t>(</a:t>
            </a:r>
            <a:r>
              <a:rPr lang="bg-BG" sz="1200" kern="1200" dirty="0">
                <a:solidFill>
                  <a:schemeClr val="tx1"/>
                </a:solidFill>
                <a:latin typeface="+mn-lt"/>
                <a:ea typeface="+mn-ea"/>
                <a:cs typeface="+mn-cs"/>
              </a:rPr>
              <a:t>без по-нататъшно участие в администрирането на случаите</a:t>
            </a:r>
            <a:r>
              <a:rPr lang="en-GB" sz="1200" kern="1200" dirty="0">
                <a:solidFill>
                  <a:schemeClr val="tx1"/>
                </a:solidFill>
                <a:latin typeface="+mn-lt"/>
                <a:ea typeface="+mn-ea"/>
                <a:cs typeface="+mn-cs"/>
              </a:rPr>
              <a:t>) </a:t>
            </a:r>
            <a:r>
              <a:rPr lang="bg-BG" sz="1200" kern="1200" dirty="0">
                <a:solidFill>
                  <a:schemeClr val="tx1"/>
                </a:solidFill>
                <a:latin typeface="+mn-lt"/>
                <a:ea typeface="+mn-ea"/>
                <a:cs typeface="+mn-cs"/>
              </a:rPr>
              <a:t>или включва отговорности, свързани с администрирането на случаите </a:t>
            </a:r>
            <a:r>
              <a:rPr lang="en-GB" sz="1200" kern="1200" dirty="0">
                <a:solidFill>
                  <a:schemeClr val="tx1"/>
                </a:solidFill>
                <a:latin typeface="+mn-lt"/>
                <a:ea typeface="+mn-ea"/>
                <a:cs typeface="+mn-cs"/>
              </a:rPr>
              <a:t>(</a:t>
            </a:r>
            <a:r>
              <a:rPr lang="bg-BG" sz="1200" kern="1200" dirty="0">
                <a:solidFill>
                  <a:schemeClr val="tx1"/>
                </a:solidFill>
                <a:latin typeface="+mn-lt"/>
                <a:ea typeface="+mn-ea"/>
                <a:cs typeface="+mn-cs"/>
              </a:rPr>
              <a:t>като например оценка, грижа и подкрепа) или вземане на решения за правни последствия </a:t>
            </a:r>
            <a:r>
              <a:rPr lang="en-GB" sz="1200" kern="1200" dirty="0">
                <a:solidFill>
                  <a:schemeClr val="tx1"/>
                </a:solidFill>
                <a:latin typeface="+mn-lt"/>
                <a:ea typeface="+mn-ea"/>
                <a:cs typeface="+mn-cs"/>
              </a:rPr>
              <a:t>(</a:t>
            </a:r>
            <a:r>
              <a:rPr lang="bg-BG" sz="1200" kern="1200" dirty="0">
                <a:solidFill>
                  <a:schemeClr val="tx1"/>
                </a:solidFill>
                <a:latin typeface="+mn-lt"/>
                <a:ea typeface="+mn-ea"/>
                <a:cs typeface="+mn-cs"/>
              </a:rPr>
              <a:t>напр. за</a:t>
            </a:r>
            <a:r>
              <a:rPr lang="en-GB" sz="1200" kern="1200" dirty="0">
                <a:solidFill>
                  <a:schemeClr val="tx1"/>
                </a:solidFill>
                <a:latin typeface="+mn-lt"/>
                <a:ea typeface="+mn-ea"/>
                <a:cs typeface="+mn-cs"/>
              </a:rPr>
              <a:t> (</a:t>
            </a:r>
            <a:r>
              <a:rPr lang="bg-BG" sz="1200" kern="1200" dirty="0">
                <a:solidFill>
                  <a:schemeClr val="tx1"/>
                </a:solidFill>
                <a:latin typeface="+mn-lt"/>
                <a:ea typeface="+mn-ea"/>
                <a:cs typeface="+mn-cs"/>
              </a:rPr>
              <a:t>предполагаемите</a:t>
            </a:r>
            <a:r>
              <a:rPr lang="en-GB" sz="1200" kern="1200" dirty="0">
                <a:solidFill>
                  <a:schemeClr val="tx1"/>
                </a:solidFill>
                <a:latin typeface="+mn-lt"/>
                <a:ea typeface="+mn-ea"/>
                <a:cs typeface="+mn-cs"/>
              </a:rPr>
              <a:t>) </a:t>
            </a:r>
            <a:r>
              <a:rPr lang="bg-BG" sz="1200" kern="1200" dirty="0">
                <a:solidFill>
                  <a:schemeClr val="tx1"/>
                </a:solidFill>
                <a:latin typeface="+mn-lt"/>
                <a:ea typeface="+mn-ea"/>
                <a:cs typeface="+mn-cs"/>
              </a:rPr>
              <a:t>извършители</a:t>
            </a:r>
            <a:r>
              <a:rPr lang="en-GB" sz="1200" kern="1200" dirty="0">
                <a:solidFill>
                  <a:schemeClr val="tx1"/>
                </a:solidFill>
                <a:latin typeface="+mn-lt"/>
                <a:ea typeface="+mn-ea"/>
                <a:cs typeface="+mn-cs"/>
              </a:rPr>
              <a:t>). </a:t>
            </a:r>
            <a:r>
              <a:rPr lang="bg-BG" sz="1200" kern="1200" dirty="0">
                <a:solidFill>
                  <a:schemeClr val="tx1"/>
                </a:solidFill>
                <a:latin typeface="+mn-lt"/>
                <a:ea typeface="+mn-ea"/>
                <a:cs typeface="+mn-cs"/>
              </a:rPr>
              <a:t>По-точно</a:t>
            </a:r>
            <a:r>
              <a:rPr lang="en-GB" sz="1200" kern="1200" dirty="0">
                <a:solidFill>
                  <a:schemeClr val="tx1"/>
                </a:solidFill>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l-GR"/>
          </a:p>
        </p:txBody>
      </p:sp>
    </p:spTree>
    <p:extLst>
      <p:ext uri="{BB962C8B-B14F-4D97-AF65-F5344CB8AC3E}">
        <p14:creationId xmlns="" xmlns:p14="http://schemas.microsoft.com/office/powerpoint/2010/main" val="3595249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67924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 xmlns:p14="http://schemas.microsoft.com/office/powerpoint/2010/main"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Tree>
    <p:extLst>
      <p:ext uri="{BB962C8B-B14F-4D97-AF65-F5344CB8AC3E}">
        <p14:creationId xmlns="" xmlns:p14="http://schemas.microsoft.com/office/powerpoint/2010/main"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Tree>
    <p:extLst>
      <p:ext uri="{BB962C8B-B14F-4D97-AF65-F5344CB8AC3E}">
        <p14:creationId xmlns="" xmlns:p14="http://schemas.microsoft.com/office/powerpoint/2010/main"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Tree>
    <p:extLst>
      <p:ext uri="{BB962C8B-B14F-4D97-AF65-F5344CB8AC3E}">
        <p14:creationId xmlns="" xmlns:p14="http://schemas.microsoft.com/office/powerpoint/2010/main"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8964911" y="6311902"/>
            <a:ext cx="2915940" cy="508405"/>
          </a:xfrm>
          <a:prstGeom prst="rect">
            <a:avLst/>
          </a:prstGeom>
          <a:noFill/>
          <a:ln w="9525">
            <a:noFill/>
            <a:miter lim="800000"/>
            <a:headEnd/>
            <a:tailEnd/>
          </a:ln>
        </p:spPr>
      </p:pic>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a:solidFill>
                  <a:srgbClr val="595959"/>
                </a:solidFill>
                <a:latin typeface="Agency FB" pitchFamily="34" charset="0"/>
                <a:cs typeface="Times New Roman" pitchFamily="18" charset="0"/>
              </a:rPr>
              <a:t>“Coordinated Response to Child Abuse &amp; Neglect via Minimum Data Set: </a:t>
            </a:r>
            <a:r>
              <a:rPr lang="en-US" sz="1000" i="1" dirty="0">
                <a:solidFill>
                  <a:srgbClr val="595959"/>
                </a:solidFill>
                <a:latin typeface="Agency FB" pitchFamily="34" charset="0"/>
                <a:cs typeface="Times New Roman" pitchFamily="18" charset="0"/>
              </a:rPr>
              <a:t>from planning to practice</a:t>
            </a:r>
            <a:r>
              <a:rPr lang="en-US" sz="1000" dirty="0">
                <a:solidFill>
                  <a:srgbClr val="595959"/>
                </a:solidFill>
                <a:latin typeface="Agency FB" pitchFamily="34" charset="0"/>
                <a:cs typeface="Times New Roman" pitchFamily="18" charset="0"/>
              </a:rPr>
              <a:t>” [GA</a:t>
            </a:r>
            <a:r>
              <a:rPr lang="en-US" sz="1000" baseline="0" dirty="0">
                <a:solidFill>
                  <a:srgbClr val="595959"/>
                </a:solidFill>
                <a:latin typeface="Agency FB" pitchFamily="34" charset="0"/>
                <a:cs typeface="Times New Roman" pitchFamily="18" charset="0"/>
              </a:rPr>
              <a:t> </a:t>
            </a:r>
            <a:r>
              <a:rPr lang="en-US" sz="1000" baseline="0" dirty="0" err="1">
                <a:solidFill>
                  <a:srgbClr val="595959"/>
                </a:solidFill>
                <a:latin typeface="Agency FB" pitchFamily="34" charset="0"/>
                <a:cs typeface="Times New Roman" pitchFamily="18" charset="0"/>
              </a:rPr>
              <a:t>Nr</a:t>
            </a:r>
            <a:r>
              <a:rPr lang="en-US" sz="1000" dirty="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bg-BG" sz="1000" b="1" dirty="0" smtClean="0">
                <a:solidFill>
                  <a:schemeClr val="accent1"/>
                </a:solidFill>
                <a:latin typeface="Agency FB" pitchFamily="34" charset="0"/>
                <a:cs typeface="Times New Roman" pitchFamily="18" charset="0"/>
              </a:rPr>
              <a:t>Семинар за Оператори на системата </a:t>
            </a:r>
            <a:r>
              <a:rPr lang="en-US" sz="1000" b="1" dirty="0" smtClean="0">
                <a:solidFill>
                  <a:schemeClr val="accent1"/>
                </a:solidFill>
                <a:latin typeface="Agency FB" pitchFamily="34" charset="0"/>
                <a:cs typeface="Times New Roman" pitchFamily="18" charset="0"/>
              </a:rPr>
              <a:t>CAN-MDS</a:t>
            </a:r>
            <a:endParaRPr lang="en-US" sz="1400" b="1" dirty="0">
              <a:solidFill>
                <a:schemeClr val="accent1"/>
              </a:solidFill>
            </a:endParaRPr>
          </a:p>
        </p:txBody>
      </p:sp>
      <p:pic>
        <p:nvPicPr>
          <p:cNvPr id="14" name="Picture 13"/>
          <p:cNvPicPr>
            <a:picLocks noChangeAspect="1"/>
          </p:cNvPicPr>
          <p:nvPr userDrawn="1"/>
        </p:nvPicPr>
        <p:blipFill>
          <a:blip r:embed="rId14" cstate="print"/>
          <a:stretch>
            <a:fillRect/>
          </a:stretch>
        </p:blipFill>
        <p:spPr>
          <a:xfrm>
            <a:off x="1769420" y="6464922"/>
            <a:ext cx="471335" cy="312397"/>
          </a:xfrm>
          <a:prstGeom prst="rect">
            <a:avLst/>
          </a:prstGeom>
        </p:spPr>
      </p:pic>
      <p:pic>
        <p:nvPicPr>
          <p:cNvPr id="1026" name="Picture 2"/>
          <p:cNvPicPr>
            <a:picLocks noChangeAspect="1" noChangeArrowheads="1"/>
          </p:cNvPicPr>
          <p:nvPr userDrawn="1"/>
        </p:nvPicPr>
        <p:blipFill>
          <a:blip r:embed="rId15" cstate="print">
            <a:extLst>
              <a:ext uri="{28A0092B-C50C-407E-A947-70E740481C1C}">
                <a14:useLocalDpi xmlns="" xmlns:a14="http://schemas.microsoft.com/office/drawing/2010/main" val="0"/>
              </a:ext>
            </a:extLst>
          </a:blip>
          <a:srcRect/>
          <a:stretch>
            <a:fillRect/>
          </a:stretch>
        </p:blipFill>
        <p:spPr bwMode="auto">
          <a:xfrm>
            <a:off x="1046843" y="6369637"/>
            <a:ext cx="430213" cy="50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8215" y="1122363"/>
            <a:ext cx="11430000" cy="2387600"/>
          </a:xfrm>
        </p:spPr>
        <p:txBody>
          <a:bodyPr>
            <a:noAutofit/>
          </a:bodyPr>
          <a:lstStyle/>
          <a:p>
            <a:r>
              <a:rPr lang="en-US" sz="4000" dirty="0">
                <a:solidFill>
                  <a:srgbClr val="0070C0"/>
                </a:solidFill>
                <a:latin typeface="Segoe UI Light" pitchFamily="34" charset="0"/>
                <a:cs typeface="Segoe UI Light" pitchFamily="34" charset="0"/>
              </a:rPr>
              <a:t>CAN-MDS </a:t>
            </a:r>
            <a:r>
              <a:rPr lang="bg-BG" sz="4000" dirty="0">
                <a:solidFill>
                  <a:srgbClr val="0070C0"/>
                </a:solidFill>
                <a:latin typeface="Segoe UI Light" pitchFamily="34" charset="0"/>
                <a:cs typeface="Segoe UI Light" pitchFamily="34" charset="0"/>
              </a:rPr>
              <a:t>Оператори</a:t>
            </a:r>
            <a:r>
              <a:rPr lang="en-US" sz="4000" dirty="0">
                <a:solidFill>
                  <a:srgbClr val="0070C0"/>
                </a:solidFill>
                <a:latin typeface="Segoe UI Light" pitchFamily="34" charset="0"/>
                <a:cs typeface="Segoe UI Light" pitchFamily="34" charset="0"/>
              </a:rPr>
              <a:t>: </a:t>
            </a:r>
            <a:r>
              <a:rPr lang="bg-BG" sz="4000" dirty="0">
                <a:solidFill>
                  <a:srgbClr val="0070C0"/>
                </a:solidFill>
                <a:latin typeface="Segoe UI Light" pitchFamily="34" charset="0"/>
                <a:cs typeface="Segoe UI Light" pitchFamily="34" charset="0"/>
              </a:rPr>
              <a:t>защо различно ниво на достъп?</a:t>
            </a:r>
            <a:endParaRPr lang="el-GR" sz="4000" dirty="0">
              <a:solidFill>
                <a:srgbClr val="0070C0"/>
              </a:solidFill>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a:solidFill>
                <a:schemeClr val="bg1">
                  <a:lumMod val="50000"/>
                </a:schemeClr>
              </a:solidFill>
              <a:ea typeface="Segoe UI Black" panose="020B0A02040204020203" pitchFamily="34" charset="0"/>
            </a:endParaRPr>
          </a:p>
          <a:p>
            <a:r>
              <a:rPr lang="bg-BG" sz="3600" dirty="0">
                <a:solidFill>
                  <a:srgbClr val="0070C0"/>
                </a:solidFill>
                <a:ea typeface="Segoe UI Black" panose="020B0A02040204020203" pitchFamily="34" charset="0"/>
              </a:rPr>
              <a:t>Роля, отговорности</a:t>
            </a:r>
            <a:r>
              <a:rPr lang="en-US" sz="3600" dirty="0">
                <a:solidFill>
                  <a:srgbClr val="0070C0"/>
                </a:solidFill>
                <a:ea typeface="Segoe UI Black" panose="020B0A02040204020203" pitchFamily="34" charset="0"/>
              </a:rPr>
              <a:t> &amp; </a:t>
            </a:r>
            <a:r>
              <a:rPr lang="bg-BG" sz="3600" dirty="0">
                <a:solidFill>
                  <a:srgbClr val="0070C0"/>
                </a:solidFill>
                <a:ea typeface="Segoe UI Black" panose="020B0A02040204020203" pitchFamily="34" charset="0"/>
              </a:rPr>
              <a:t>правомощия на операторите в управлението на случаи на НПД</a:t>
            </a:r>
            <a:endParaRPr lang="en-US" sz="3600" dirty="0">
              <a:solidFill>
                <a:srgbClr val="0070C0"/>
              </a:solidFill>
              <a:ea typeface="Segoe UI Black" panose="020B0A02040204020203" pitchFamily="34" charset="0"/>
            </a:endParaRPr>
          </a:p>
        </p:txBody>
      </p: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280658594"/>
              </p:ext>
            </p:extLst>
          </p:nvPr>
        </p:nvGraphicFramePr>
        <p:xfrm>
          <a:off x="0" y="287329"/>
          <a:ext cx="12192001" cy="6554724"/>
        </p:xfrm>
        <a:graphic>
          <a:graphicData uri="http://schemas.openxmlformats.org/drawingml/2006/table">
            <a:tbl>
              <a:tblPr/>
              <a:tblGrid>
                <a:gridCol w="3228975">
                  <a:extLst>
                    <a:ext uri="{9D8B030D-6E8A-4147-A177-3AD203B41FA5}">
                      <a16:colId xmlns="" xmlns:a16="http://schemas.microsoft.com/office/drawing/2014/main" val="20000"/>
                    </a:ext>
                  </a:extLst>
                </a:gridCol>
                <a:gridCol w="1285875">
                  <a:extLst>
                    <a:ext uri="{9D8B030D-6E8A-4147-A177-3AD203B41FA5}">
                      <a16:colId xmlns="" xmlns:a16="http://schemas.microsoft.com/office/drawing/2014/main" val="20001"/>
                    </a:ext>
                  </a:extLst>
                </a:gridCol>
                <a:gridCol w="7677151">
                  <a:extLst>
                    <a:ext uri="{9D8B030D-6E8A-4147-A177-3AD203B41FA5}">
                      <a16:colId xmlns="" xmlns:a16="http://schemas.microsoft.com/office/drawing/2014/main" val="20002"/>
                    </a:ext>
                  </a:extLst>
                </a:gridCol>
              </a:tblGrid>
              <a:tr h="113670">
                <a:tc>
                  <a:txBody>
                    <a:bodyPr/>
                    <a:lstStyle/>
                    <a:p>
                      <a:pPr algn="l">
                        <a:lnSpc>
                          <a:spcPct val="115000"/>
                        </a:lnSpc>
                        <a:spcAft>
                          <a:spcPts val="0"/>
                        </a:spcAft>
                      </a:pPr>
                      <a:r>
                        <a:rPr lang="bg-BG" sz="2200" b="1" dirty="0">
                          <a:solidFill>
                            <a:srgbClr val="000000"/>
                          </a:solidFill>
                          <a:latin typeface="Calibri"/>
                          <a:ea typeface="Times New Roman"/>
                          <a:cs typeface="Calibri"/>
                        </a:rPr>
                        <a:t>Отговорности</a:t>
                      </a:r>
                      <a:endParaRPr lang="en-US" sz="2200" dirty="0">
                        <a:latin typeface="Calibri"/>
                        <a:ea typeface="Times New Roman"/>
                        <a:cs typeface="Times New Roman"/>
                      </a:endParaRPr>
                    </a:p>
                  </a:txBody>
                  <a:tcPr marL="42381" marR="42381" marT="0" marB="0" anchor="ctr">
                    <a:lnL>
                      <a:noFill/>
                    </a:lnL>
                    <a:lnR>
                      <a:noFill/>
                    </a:lnR>
                    <a:lnT>
                      <a:noFill/>
                    </a:lnT>
                    <a:lnB>
                      <a:noFill/>
                    </a:lnB>
                    <a:solidFill>
                      <a:schemeClr val="tx1">
                        <a:lumMod val="50000"/>
                        <a:lumOff val="50000"/>
                      </a:schemeClr>
                    </a:solidFill>
                  </a:tcPr>
                </a:tc>
                <a:tc>
                  <a:txBody>
                    <a:bodyPr/>
                    <a:lstStyle/>
                    <a:p>
                      <a:pPr algn="ctr">
                        <a:lnSpc>
                          <a:spcPct val="115000"/>
                        </a:lnSpc>
                        <a:spcAft>
                          <a:spcPts val="0"/>
                        </a:spcAft>
                      </a:pPr>
                      <a:r>
                        <a:rPr lang="bg-BG" sz="2200" b="1" dirty="0">
                          <a:solidFill>
                            <a:srgbClr val="000000"/>
                          </a:solidFill>
                          <a:latin typeface="Calibri"/>
                          <a:ea typeface="Times New Roman"/>
                          <a:cs typeface="Calibri"/>
                        </a:rPr>
                        <a:t>Ниво на достъп</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algn="ctr">
                        <a:lnSpc>
                          <a:spcPct val="115000"/>
                        </a:lnSpc>
                        <a:spcAft>
                          <a:spcPts val="0"/>
                        </a:spcAft>
                      </a:pPr>
                      <a:r>
                        <a:rPr lang="ru-RU" sz="2200" b="1" dirty="0">
                          <a:solidFill>
                            <a:srgbClr val="000000"/>
                          </a:solidFill>
                          <a:latin typeface="+mn-lt"/>
                          <a:ea typeface="Times New Roman"/>
                          <a:cs typeface="Calibri"/>
                        </a:rPr>
                        <a:t>Атрибути &amp; “права” на нивото на достъп</a:t>
                      </a:r>
                    </a:p>
                  </a:txBody>
                  <a:tcPr marL="42381" marR="42381" marT="0" marB="0" anchor="ctr">
                    <a:lnL>
                      <a:noFill/>
                    </a:lnL>
                    <a:lnR>
                      <a:noFill/>
                    </a:lnR>
                    <a:lnT>
                      <a:noFill/>
                    </a:lnT>
                    <a:lnB>
                      <a:noFill/>
                    </a:lnB>
                    <a:solidFill>
                      <a:srgbClr val="D9D9D9"/>
                    </a:solidFill>
                  </a:tcPr>
                </a:tc>
                <a:extLst>
                  <a:ext uri="{0D108BD9-81ED-4DB2-BD59-A6C34878D82A}">
                    <a16:rowId xmlns="" xmlns:a16="http://schemas.microsoft.com/office/drawing/2014/main" val="10000"/>
                  </a:ext>
                </a:extLst>
              </a:tr>
              <a:tr h="1053694">
                <a:tc>
                  <a:txBody>
                    <a:bodyPr/>
                    <a:lstStyle/>
                    <a:p>
                      <a:pPr marL="342900" lvl="0" indent="-342900" algn="l">
                        <a:spcAft>
                          <a:spcPts val="0"/>
                        </a:spcAft>
                        <a:buFont typeface="Calibri"/>
                        <a:buChar char="-"/>
                      </a:pPr>
                      <a:r>
                        <a:rPr lang="ru-RU" sz="2200" dirty="0">
                          <a:solidFill>
                            <a:srgbClr val="FFC000"/>
                          </a:solidFill>
                          <a:latin typeface="+mn-lt"/>
                          <a:ea typeface="Times New Roman"/>
                          <a:cs typeface="Times New Roman"/>
                        </a:rPr>
                        <a:t>Провеждане на първоначални оценки за предполагаеми случаи на НПД  </a:t>
                      </a:r>
                    </a:p>
                    <a:p>
                      <a:pPr marL="342900" lvl="0" indent="-342900" algn="l">
                        <a:spcAft>
                          <a:spcPts val="0"/>
                        </a:spcAft>
                        <a:buFont typeface="Calibri"/>
                        <a:buChar char="-"/>
                      </a:pPr>
                      <a:r>
                        <a:rPr lang="ru-RU" sz="2200" dirty="0">
                          <a:solidFill>
                            <a:srgbClr val="FFC000"/>
                          </a:solidFill>
                          <a:latin typeface="+mn-lt"/>
                          <a:ea typeface="Times New Roman"/>
                          <a:cs typeface="Times New Roman"/>
                        </a:rPr>
                        <a:t>Предоставяне на услуги на жертви на НПД (диагностика/ лечение/ консултация/ грижа)</a:t>
                      </a:r>
                    </a:p>
                    <a:p>
                      <a:pPr marL="342900" lvl="0" indent="-342900" algn="l">
                        <a:spcAft>
                          <a:spcPts val="0"/>
                        </a:spcAft>
                        <a:buFont typeface="Calibri"/>
                        <a:buChar char="-"/>
                      </a:pPr>
                      <a:r>
                        <a:rPr lang="ru-RU" sz="2200" dirty="0">
                          <a:solidFill>
                            <a:srgbClr val="FFC000"/>
                          </a:solidFill>
                          <a:latin typeface="+mn-lt"/>
                          <a:ea typeface="Times New Roman"/>
                          <a:cs typeface="Times New Roman"/>
                        </a:rPr>
                        <a:t>Предоставяне на услуги на семействата на пострадали от НПД (подкрепа)</a:t>
                      </a:r>
                    </a:p>
                    <a:p>
                      <a:pPr marL="342900" lvl="0" indent="-342900" algn="l">
                        <a:spcAft>
                          <a:spcPts val="0"/>
                        </a:spcAft>
                        <a:buFont typeface="Calibri"/>
                        <a:buChar char="-"/>
                      </a:pPr>
                      <a:r>
                        <a:rPr lang="ru-RU" sz="2200" dirty="0">
                          <a:solidFill>
                            <a:srgbClr val="FFC000"/>
                          </a:solidFill>
                          <a:latin typeface="+mn-lt"/>
                          <a:ea typeface="Times New Roman"/>
                          <a:cs typeface="Times New Roman"/>
                        </a:rPr>
                        <a:t>Проследяване на случаи на НПД</a:t>
                      </a:r>
                    </a:p>
                  </a:txBody>
                  <a:tcPr marL="42381" marR="42381" marT="0" marB="0" anchor="ctr">
                    <a:lnL>
                      <a:noFill/>
                    </a:lnL>
                    <a:lnR>
                      <a:noFill/>
                    </a:lnR>
                    <a:lnT>
                      <a:noFill/>
                    </a:lnT>
                    <a:lnB>
                      <a:noFill/>
                    </a:lnB>
                    <a:solidFill>
                      <a:schemeClr val="tx1">
                        <a:lumMod val="50000"/>
                        <a:lumOff val="50000"/>
                      </a:schemeClr>
                    </a:solidFill>
                  </a:tcPr>
                </a:tc>
                <a:tc>
                  <a:txBody>
                    <a:bodyPr/>
                    <a:lstStyle/>
                    <a:p>
                      <a:pPr algn="ctr">
                        <a:lnSpc>
                          <a:spcPct val="115000"/>
                        </a:lnSpc>
                        <a:spcAft>
                          <a:spcPts val="0"/>
                        </a:spcAft>
                      </a:pPr>
                      <a:r>
                        <a:rPr lang="bg-BG" sz="2200" dirty="0">
                          <a:solidFill>
                            <a:srgbClr val="FFC000"/>
                          </a:solidFill>
                          <a:latin typeface="Calibri"/>
                          <a:ea typeface="Times New Roman"/>
                          <a:cs typeface="Calibri"/>
                        </a:rPr>
                        <a:t>Ограничен достъп</a:t>
                      </a:r>
                      <a:endParaRPr lang="en-US" sz="2200" dirty="0">
                        <a:latin typeface="Calibri"/>
                        <a:ea typeface="Times New Roman"/>
                        <a:cs typeface="Times New Roman"/>
                      </a:endParaRPr>
                    </a:p>
                    <a:p>
                      <a:pPr algn="ctr">
                        <a:lnSpc>
                          <a:spcPct val="115000"/>
                        </a:lnSpc>
                        <a:spcAft>
                          <a:spcPts val="0"/>
                        </a:spcAft>
                      </a:pPr>
                      <a:r>
                        <a:rPr lang="en-GB" sz="2200" dirty="0">
                          <a:solidFill>
                            <a:srgbClr val="FFC000"/>
                          </a:solidFill>
                          <a:latin typeface="Calibri"/>
                          <a:ea typeface="Times New Roman"/>
                          <a:cs typeface="Calibri"/>
                        </a:rPr>
                        <a:t>(</a:t>
                      </a:r>
                      <a:r>
                        <a:rPr lang="bg-BG" sz="2200" dirty="0">
                          <a:solidFill>
                            <a:srgbClr val="FFC000"/>
                          </a:solidFill>
                          <a:latin typeface="Calibri"/>
                          <a:ea typeface="Times New Roman"/>
                          <a:cs typeface="Calibri"/>
                        </a:rPr>
                        <a:t>ниво </a:t>
                      </a:r>
                      <a:r>
                        <a:rPr lang="en-GB" sz="2200" dirty="0">
                          <a:solidFill>
                            <a:srgbClr val="FFC000"/>
                          </a:solidFill>
                          <a:latin typeface="Calibri"/>
                          <a:ea typeface="Times New Roman"/>
                          <a:cs typeface="Calibri"/>
                        </a:rPr>
                        <a:t>2)</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marL="342900" lvl="0" indent="-342900" algn="l">
                        <a:lnSpc>
                          <a:spcPct val="115000"/>
                        </a:lnSpc>
                        <a:spcAft>
                          <a:spcPts val="0"/>
                        </a:spcAft>
                        <a:buFont typeface="Symbol"/>
                        <a:buChar char=""/>
                      </a:pPr>
                      <a:r>
                        <a:rPr lang="bg-BG" sz="2200" dirty="0">
                          <a:latin typeface="Calibri"/>
                          <a:ea typeface="Times New Roman"/>
                          <a:cs typeface="Calibri"/>
                        </a:rPr>
                        <a:t>Има достъп до преглед на пълните записи на съществуващи инциденти, записани от нея/ него или всеки друг оператор, но само за </a:t>
                      </a:r>
                      <a:r>
                        <a:rPr lang="en-US" sz="2200" dirty="0" smtClean="0">
                          <a:latin typeface="Calibri"/>
                          <a:ea typeface="Times New Roman"/>
                          <a:cs typeface="Calibri"/>
                        </a:rPr>
                        <a:t>ID</a:t>
                      </a:r>
                      <a:r>
                        <a:rPr lang="bg-BG" sz="2200" dirty="0" smtClean="0">
                          <a:latin typeface="Calibri"/>
                          <a:ea typeface="Times New Roman"/>
                          <a:cs typeface="Calibri"/>
                        </a:rPr>
                        <a:t> на деца, </a:t>
                      </a:r>
                      <a:r>
                        <a:rPr lang="bg-BG" sz="2200" dirty="0">
                          <a:latin typeface="Calibri"/>
                          <a:ea typeface="Times New Roman"/>
                          <a:cs typeface="Calibri"/>
                        </a:rPr>
                        <a:t>записани от нея/ него</a:t>
                      </a:r>
                      <a:r>
                        <a:rPr lang="en-US" sz="2200" dirty="0">
                          <a:latin typeface="Calibri"/>
                          <a:ea typeface="Times New Roman"/>
                          <a:cs typeface="Calibri"/>
                        </a:rPr>
                        <a:t>;</a:t>
                      </a:r>
                      <a:endParaRPr lang="en-US" sz="2200" dirty="0">
                        <a:latin typeface="Calibri"/>
                        <a:ea typeface="Times New Roman"/>
                        <a:cs typeface="Times New Roman"/>
                      </a:endParaRPr>
                    </a:p>
                    <a:p>
                      <a:pPr marL="342900" marR="0" lvl="0" indent="-342900" algn="l" defTabSz="914377" rtl="0" eaLnBrk="1" fontAlgn="auto" latinLnBrk="0" hangingPunct="1">
                        <a:lnSpc>
                          <a:spcPct val="115000"/>
                        </a:lnSpc>
                        <a:spcBef>
                          <a:spcPts val="0"/>
                        </a:spcBef>
                        <a:spcAft>
                          <a:spcPts val="0"/>
                        </a:spcAft>
                        <a:buClrTx/>
                        <a:buSzTx/>
                        <a:buFont typeface="Symbol"/>
                        <a:buChar char=""/>
                        <a:tabLst/>
                        <a:defRPr/>
                      </a:pPr>
                      <a:r>
                        <a:rPr lang="bg-BG" sz="2200" dirty="0">
                          <a:latin typeface="+mn-lt"/>
                          <a:ea typeface="Times New Roman"/>
                          <a:cs typeface="Calibri"/>
                        </a:rPr>
                        <a:t>Въвежда данни за нови инциденти за неизвестни и познати </a:t>
                      </a:r>
                      <a:r>
                        <a:rPr lang="en-US" sz="2200" dirty="0" smtClean="0">
                          <a:latin typeface="+mn-lt"/>
                          <a:ea typeface="Times New Roman"/>
                          <a:cs typeface="Calibri"/>
                        </a:rPr>
                        <a:t>ID</a:t>
                      </a:r>
                      <a:r>
                        <a:rPr lang="bg-BG" sz="2200" dirty="0" smtClean="0">
                          <a:latin typeface="+mn-lt"/>
                          <a:ea typeface="Times New Roman"/>
                          <a:cs typeface="Calibri"/>
                        </a:rPr>
                        <a:t> на деца, </a:t>
                      </a:r>
                      <a:r>
                        <a:rPr lang="bg-BG" sz="2200" dirty="0">
                          <a:latin typeface="+mn-lt"/>
                          <a:ea typeface="Times New Roman"/>
                          <a:cs typeface="Calibri"/>
                        </a:rPr>
                        <a:t>като използва </a:t>
                      </a:r>
                      <a:r>
                        <a:rPr lang="en-US" sz="2200" dirty="0">
                          <a:latin typeface="+mn-lt"/>
                          <a:ea typeface="Times New Roman"/>
                          <a:cs typeface="Calibri"/>
                        </a:rPr>
                        <a:t>ID </a:t>
                      </a:r>
                      <a:r>
                        <a:rPr lang="bg-BG" sz="2200" dirty="0">
                          <a:latin typeface="+mn-lt"/>
                          <a:ea typeface="Times New Roman"/>
                          <a:cs typeface="Calibri"/>
                        </a:rPr>
                        <a:t>на детето или Временен </a:t>
                      </a:r>
                      <a:r>
                        <a:rPr lang="en-US" sz="2200" dirty="0">
                          <a:latin typeface="+mn-lt"/>
                          <a:ea typeface="Times New Roman"/>
                          <a:cs typeface="Calibri"/>
                        </a:rPr>
                        <a:t>ID</a:t>
                      </a:r>
                      <a:r>
                        <a:rPr lang="bg-BG" sz="2200" dirty="0">
                          <a:latin typeface="+mn-lt"/>
                          <a:ea typeface="Times New Roman"/>
                          <a:cs typeface="Calibri"/>
                        </a:rPr>
                        <a:t> на детето</a:t>
                      </a:r>
                      <a:r>
                        <a:rPr lang="en-US" sz="2200" dirty="0">
                          <a:latin typeface="+mn-lt"/>
                          <a:ea typeface="Times New Roman"/>
                          <a:cs typeface="Calibri"/>
                        </a:rPr>
                        <a:t>; </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bg-BG" sz="2200" dirty="0">
                          <a:latin typeface="+mn-lt"/>
                          <a:ea typeface="Times New Roman"/>
                          <a:cs typeface="Calibri"/>
                        </a:rPr>
                        <a:t>В случай на познато дете, тя/ той има достъп до пълните доклади за всички предишни инциденти </a:t>
                      </a:r>
                      <a:r>
                        <a:rPr lang="en-US" sz="2200" dirty="0">
                          <a:latin typeface="Calibri"/>
                          <a:ea typeface="Times New Roman"/>
                          <a:cs typeface="Calibri"/>
                        </a:rPr>
                        <a:t>(</a:t>
                      </a:r>
                      <a:r>
                        <a:rPr lang="bg-BG" sz="2200" dirty="0">
                          <a:latin typeface="Calibri"/>
                          <a:ea typeface="Times New Roman"/>
                          <a:cs typeface="Calibri"/>
                        </a:rPr>
                        <a:t>но не и да редактира/ актуализира</a:t>
                      </a:r>
                      <a:r>
                        <a:rPr lang="en-US" sz="2200" dirty="0">
                          <a:latin typeface="Calibri"/>
                          <a:ea typeface="Times New Roman"/>
                          <a:cs typeface="Calibri"/>
                        </a:rPr>
                        <a:t>)</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bg-BG" sz="2200" dirty="0">
                          <a:latin typeface="+mn-lt"/>
                          <a:ea typeface="Times New Roman"/>
                          <a:cs typeface="Calibri"/>
                        </a:rPr>
                        <a:t>В случай на познато дете, тя/ той има достъп до преглед на контактните детайли на оператор, който е работил с конкретното </a:t>
                      </a:r>
                      <a:r>
                        <a:rPr lang="en-US" sz="2200" dirty="0" smtClean="0">
                          <a:latin typeface="+mn-lt"/>
                          <a:ea typeface="Times New Roman"/>
                          <a:cs typeface="Calibri"/>
                        </a:rPr>
                        <a:t>ID</a:t>
                      </a:r>
                      <a:r>
                        <a:rPr lang="bg-BG" sz="2200" dirty="0" smtClean="0">
                          <a:latin typeface="+mn-lt"/>
                          <a:ea typeface="Times New Roman"/>
                          <a:cs typeface="Calibri"/>
                        </a:rPr>
                        <a:t> на дете </a:t>
                      </a:r>
                      <a:r>
                        <a:rPr lang="bg-BG" sz="2200" dirty="0">
                          <a:latin typeface="+mn-lt"/>
                          <a:ea typeface="Times New Roman"/>
                          <a:cs typeface="Calibri"/>
                        </a:rPr>
                        <a:t>в миналото;</a:t>
                      </a:r>
                    </a:p>
                    <a:p>
                      <a:pPr marL="342900" lvl="0" indent="-342900" algn="l">
                        <a:lnSpc>
                          <a:spcPct val="115000"/>
                        </a:lnSpc>
                        <a:spcAft>
                          <a:spcPts val="0"/>
                        </a:spcAft>
                        <a:buFont typeface="Symbol"/>
                        <a:buChar char=""/>
                      </a:pPr>
                      <a:r>
                        <a:rPr lang="bg-BG" sz="2200" dirty="0">
                          <a:latin typeface="+mn-lt"/>
                          <a:ea typeface="Times New Roman"/>
                          <a:cs typeface="Calibri"/>
                        </a:rPr>
                        <a:t>Има достъп до актуализиране на своите контактни детайли и парола</a:t>
                      </a:r>
                      <a:endParaRPr lang="en-US" sz="2200" dirty="0">
                        <a:latin typeface="+mn-lt"/>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 xmlns:a16="http://schemas.microsoft.com/office/drawing/2014/main" val="10001"/>
                  </a:ext>
                </a:extLst>
              </a:tr>
              <a:tr h="132616">
                <a:tc>
                  <a:txBody>
                    <a:bodyPr/>
                    <a:lstStyle/>
                    <a:p>
                      <a:pPr marL="90170" algn="l">
                        <a:spcAft>
                          <a:spcPts val="0"/>
                        </a:spcAft>
                      </a:pPr>
                      <a:endParaRPr lang="en-US" sz="2200">
                        <a:latin typeface="Calibri"/>
                        <a:ea typeface="Times New Roman"/>
                      </a:endParaRPr>
                    </a:p>
                  </a:txBody>
                  <a:tcPr marL="42381" marR="42381" marT="0" marB="0" anchor="ctr">
                    <a:lnL>
                      <a:noFill/>
                    </a:lnL>
                    <a:lnR>
                      <a:noFill/>
                    </a:lnR>
                    <a:lnT>
                      <a:noFill/>
                    </a:lnT>
                    <a:lnB>
                      <a:noFill/>
                    </a:lnB>
                    <a:solidFill>
                      <a:srgbClr val="FFC000"/>
                    </a:solidFill>
                  </a:tcPr>
                </a:tc>
                <a:tc>
                  <a:txBody>
                    <a:bodyPr/>
                    <a:lstStyle/>
                    <a:p>
                      <a:pPr algn="ctr">
                        <a:lnSpc>
                          <a:spcPct val="115000"/>
                        </a:lnSpc>
                        <a:spcAft>
                          <a:spcPts val="0"/>
                        </a:spcAft>
                      </a:pPr>
                      <a:endParaRPr lang="en-US" sz="2200">
                        <a:latin typeface="Calibri"/>
                        <a:ea typeface="Times New Roman"/>
                        <a:cs typeface="Times New Roman"/>
                      </a:endParaRPr>
                    </a:p>
                  </a:txBody>
                  <a:tcPr marL="42381" marR="42381" marT="0" marB="0" anchor="ctr">
                    <a:lnL>
                      <a:noFill/>
                    </a:lnL>
                    <a:lnR>
                      <a:noFill/>
                    </a:lnR>
                    <a:lnT>
                      <a:noFill/>
                    </a:lnT>
                    <a:lnB>
                      <a:noFill/>
                    </a:lnB>
                    <a:solidFill>
                      <a:srgbClr val="FFC000"/>
                    </a:solidFill>
                  </a:tcPr>
                </a:tc>
                <a:tc>
                  <a:txBody>
                    <a:bodyPr/>
                    <a:lstStyle/>
                    <a:p>
                      <a:pPr algn="l">
                        <a:lnSpc>
                          <a:spcPct val="115000"/>
                        </a:lnSpc>
                        <a:spcAft>
                          <a:spcPts val="0"/>
                        </a:spcAft>
                      </a:pPr>
                      <a:endParaRPr lang="en-GB" sz="2200" dirty="0">
                        <a:latin typeface="Calibri"/>
                        <a:ea typeface="Times New Roman"/>
                        <a:cs typeface="Calibri"/>
                      </a:endParaRPr>
                    </a:p>
                  </a:txBody>
                  <a:tcPr marL="42381" marR="42381" marT="0" marB="0" anchor="ctr">
                    <a:lnL>
                      <a:noFill/>
                    </a:lnL>
                    <a:lnR>
                      <a:noFill/>
                    </a:lnR>
                    <a:lnT>
                      <a:noFill/>
                    </a:lnT>
                    <a:lnB>
                      <a:noFill/>
                    </a:lnB>
                    <a:solidFill>
                      <a:srgbClr val="FFC000"/>
                    </a:solidFill>
                  </a:tcPr>
                </a:tc>
                <a:extLst>
                  <a:ext uri="{0D108BD9-81ED-4DB2-BD59-A6C34878D82A}">
                    <a16:rowId xmlns="" xmlns:a16="http://schemas.microsoft.com/office/drawing/2014/main" val="10002"/>
                  </a:ext>
                </a:extLst>
              </a:tr>
            </a:tbl>
          </a:graphicData>
        </a:graphic>
      </p:graphicFrame>
    </p:spTree>
  </p:cSld>
  <p:clrMapOvr>
    <a:masterClrMapping/>
  </p:clrMapOvr>
  <p:transition>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3127659740"/>
              </p:ext>
            </p:extLst>
          </p:nvPr>
        </p:nvGraphicFramePr>
        <p:xfrm>
          <a:off x="0" y="287329"/>
          <a:ext cx="12192001" cy="7325868"/>
        </p:xfrm>
        <a:graphic>
          <a:graphicData uri="http://schemas.openxmlformats.org/drawingml/2006/table">
            <a:tbl>
              <a:tblPr/>
              <a:tblGrid>
                <a:gridCol w="3457575">
                  <a:extLst>
                    <a:ext uri="{9D8B030D-6E8A-4147-A177-3AD203B41FA5}">
                      <a16:colId xmlns="" xmlns:a16="http://schemas.microsoft.com/office/drawing/2014/main" val="20000"/>
                    </a:ext>
                  </a:extLst>
                </a:gridCol>
                <a:gridCol w="1485900">
                  <a:extLst>
                    <a:ext uri="{9D8B030D-6E8A-4147-A177-3AD203B41FA5}">
                      <a16:colId xmlns="" xmlns:a16="http://schemas.microsoft.com/office/drawing/2014/main" val="20001"/>
                    </a:ext>
                  </a:extLst>
                </a:gridCol>
                <a:gridCol w="7248526">
                  <a:extLst>
                    <a:ext uri="{9D8B030D-6E8A-4147-A177-3AD203B41FA5}">
                      <a16:colId xmlns="" xmlns:a16="http://schemas.microsoft.com/office/drawing/2014/main" val="20002"/>
                    </a:ext>
                  </a:extLst>
                </a:gridCol>
              </a:tblGrid>
              <a:tr h="113670">
                <a:tc>
                  <a:txBody>
                    <a:bodyPr/>
                    <a:lstStyle/>
                    <a:p>
                      <a:pPr algn="l">
                        <a:lnSpc>
                          <a:spcPct val="115000"/>
                        </a:lnSpc>
                        <a:spcAft>
                          <a:spcPts val="0"/>
                        </a:spcAft>
                      </a:pPr>
                      <a:r>
                        <a:rPr lang="bg-BG" sz="2200" b="1" dirty="0">
                          <a:solidFill>
                            <a:srgbClr val="000000"/>
                          </a:solidFill>
                          <a:latin typeface="Calibri"/>
                          <a:ea typeface="Times New Roman"/>
                          <a:cs typeface="Calibri"/>
                        </a:rPr>
                        <a:t>Отговорности</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bg-BG" sz="2200" b="1" dirty="0">
                          <a:solidFill>
                            <a:srgbClr val="000000"/>
                          </a:solidFill>
                          <a:latin typeface="Calibri"/>
                          <a:ea typeface="Times New Roman"/>
                          <a:cs typeface="Calibri"/>
                        </a:rPr>
                        <a:t>Нива на достъп</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algn="ctr">
                        <a:lnSpc>
                          <a:spcPct val="115000"/>
                        </a:lnSpc>
                        <a:spcAft>
                          <a:spcPts val="0"/>
                        </a:spcAft>
                      </a:pPr>
                      <a:r>
                        <a:rPr lang="bg-BG" sz="2200" b="1" dirty="0">
                          <a:solidFill>
                            <a:srgbClr val="000000"/>
                          </a:solidFill>
                          <a:latin typeface="Calibri"/>
                          <a:ea typeface="Times New Roman"/>
                          <a:cs typeface="Calibri"/>
                        </a:rPr>
                        <a:t>Атрибути</a:t>
                      </a:r>
                      <a:r>
                        <a:rPr lang="en-US" sz="2200" b="1" dirty="0">
                          <a:solidFill>
                            <a:srgbClr val="000000"/>
                          </a:solidFill>
                          <a:latin typeface="Calibri"/>
                          <a:ea typeface="Times New Roman"/>
                          <a:cs typeface="Calibri"/>
                        </a:rPr>
                        <a:t> &amp; </a:t>
                      </a:r>
                      <a:r>
                        <a:rPr lang="en-US" sz="2200" b="1" i="1" dirty="0">
                          <a:solidFill>
                            <a:srgbClr val="000000"/>
                          </a:solidFill>
                          <a:latin typeface="Calibri"/>
                          <a:ea typeface="Times New Roman"/>
                          <a:cs typeface="Calibri"/>
                        </a:rPr>
                        <a:t>“</a:t>
                      </a:r>
                      <a:r>
                        <a:rPr lang="bg-BG" sz="2200" b="1" i="1" dirty="0">
                          <a:solidFill>
                            <a:srgbClr val="000000"/>
                          </a:solidFill>
                          <a:latin typeface="Calibri"/>
                          <a:ea typeface="Times New Roman"/>
                          <a:cs typeface="Calibri"/>
                        </a:rPr>
                        <a:t>права</a:t>
                      </a:r>
                      <a:r>
                        <a:rPr lang="en-US" sz="2200" b="1" i="1" dirty="0">
                          <a:solidFill>
                            <a:srgbClr val="000000"/>
                          </a:solidFill>
                          <a:latin typeface="Calibri"/>
                          <a:ea typeface="Times New Roman"/>
                          <a:cs typeface="Calibri"/>
                        </a:rPr>
                        <a:t>”</a:t>
                      </a:r>
                      <a:r>
                        <a:rPr lang="en-US" sz="2200" b="1" dirty="0">
                          <a:solidFill>
                            <a:srgbClr val="000000"/>
                          </a:solidFill>
                          <a:latin typeface="Calibri"/>
                          <a:ea typeface="Times New Roman"/>
                          <a:cs typeface="Calibri"/>
                        </a:rPr>
                        <a:t> </a:t>
                      </a:r>
                      <a:r>
                        <a:rPr lang="bg-BG" sz="2200" b="1" dirty="0">
                          <a:solidFill>
                            <a:srgbClr val="000000"/>
                          </a:solidFill>
                          <a:latin typeface="Calibri"/>
                          <a:ea typeface="Times New Roman"/>
                          <a:cs typeface="Calibri"/>
                        </a:rPr>
                        <a:t>на нивото на достъп</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 xmlns:a16="http://schemas.microsoft.com/office/drawing/2014/main" val="10000"/>
                  </a:ext>
                </a:extLst>
              </a:tr>
              <a:tr h="1159063">
                <a:tc>
                  <a:txBody>
                    <a:bodyPr/>
                    <a:lstStyle/>
                    <a:p>
                      <a:pPr marL="342900" lvl="0" indent="-342900" algn="l">
                        <a:spcAft>
                          <a:spcPts val="0"/>
                        </a:spcAft>
                        <a:buFont typeface="Calibri"/>
                        <a:buChar char="-"/>
                      </a:pPr>
                      <a:r>
                        <a:rPr lang="ru-RU" sz="2200" dirty="0">
                          <a:solidFill>
                            <a:srgbClr val="E36C0A"/>
                          </a:solidFill>
                          <a:latin typeface="+mn-lt"/>
                          <a:ea typeface="Times New Roman"/>
                          <a:cs typeface="Times New Roman"/>
                        </a:rPr>
                        <a:t>Уведомяване (по желание) на органи за (предполагаеми) случаи на НПД</a:t>
                      </a:r>
                    </a:p>
                    <a:p>
                      <a:pPr marL="342900" lvl="0" indent="-342900" algn="l">
                        <a:spcAft>
                          <a:spcPts val="0"/>
                        </a:spcAft>
                        <a:buFont typeface="Calibri"/>
                        <a:buChar char="-"/>
                      </a:pPr>
                      <a:r>
                        <a:rPr lang="ru-RU" sz="2200" dirty="0">
                          <a:solidFill>
                            <a:srgbClr val="E36C0A"/>
                          </a:solidFill>
                          <a:latin typeface="+mn-lt"/>
                          <a:ea typeface="Times New Roman"/>
                          <a:cs typeface="Times New Roman"/>
                        </a:rPr>
                        <a:t>Задължително докладване на (предполагаеми) случаи на НПД</a:t>
                      </a:r>
                    </a:p>
                    <a:p>
                      <a:pPr marL="342900" lvl="0" indent="-342900" algn="l">
                        <a:spcAft>
                          <a:spcPts val="0"/>
                        </a:spcAft>
                        <a:buFont typeface="Calibri"/>
                        <a:buChar char="-"/>
                      </a:pPr>
                      <a:r>
                        <a:rPr lang="ru-RU" sz="2200" dirty="0">
                          <a:solidFill>
                            <a:srgbClr val="E36C0A"/>
                          </a:solidFill>
                          <a:latin typeface="+mn-lt"/>
                          <a:ea typeface="Times New Roman"/>
                          <a:cs typeface="Times New Roman"/>
                        </a:rPr>
                        <a:t>Извършване на скрининг за НПД сред общата детска популация</a:t>
                      </a:r>
                    </a:p>
                    <a:p>
                      <a:pPr marL="342900" lvl="0" indent="-342900" algn="l">
                        <a:spcAft>
                          <a:spcPts val="0"/>
                        </a:spcAft>
                        <a:buFont typeface="Calibri"/>
                        <a:buChar char="-"/>
                      </a:pPr>
                      <a:r>
                        <a:rPr lang="ru-RU" sz="2200" dirty="0">
                          <a:solidFill>
                            <a:srgbClr val="E36C0A"/>
                          </a:solidFill>
                          <a:latin typeface="+mn-lt"/>
                          <a:ea typeface="Times New Roman"/>
                          <a:cs typeface="Times New Roman"/>
                        </a:rPr>
                        <a:t>Предоставяне на спешни мерки по закрила на жертвите на НПД</a:t>
                      </a:r>
                    </a:p>
                    <a:p>
                      <a:pPr marL="342900" lvl="0" indent="-342900" algn="l">
                        <a:spcAft>
                          <a:spcPts val="0"/>
                        </a:spcAft>
                        <a:buFont typeface="Calibri"/>
                        <a:buChar char="-"/>
                      </a:pPr>
                      <a:r>
                        <a:rPr lang="ru-RU" sz="2200" dirty="0">
                          <a:solidFill>
                            <a:srgbClr val="E36C0A"/>
                          </a:solidFill>
                          <a:latin typeface="+mn-lt"/>
                          <a:ea typeface="Times New Roman"/>
                          <a:cs typeface="Times New Roman"/>
                        </a:rPr>
                        <a:t>Предоставяне на правни съвети/ консултации/ застъпничество за жертви на НПД</a:t>
                      </a: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bg-BG" sz="2200" b="1" dirty="0">
                          <a:solidFill>
                            <a:srgbClr val="F79646"/>
                          </a:solidFill>
                          <a:latin typeface="Calibri"/>
                          <a:ea typeface="Times New Roman"/>
                          <a:cs typeface="Calibri"/>
                        </a:rPr>
                        <a:t>Ограничен достъп</a:t>
                      </a:r>
                      <a:endParaRPr lang="en-US" sz="2200" dirty="0">
                        <a:latin typeface="Calibri"/>
                        <a:ea typeface="Times New Roman"/>
                        <a:cs typeface="Times New Roman"/>
                      </a:endParaRPr>
                    </a:p>
                    <a:p>
                      <a:pPr algn="ctr">
                        <a:lnSpc>
                          <a:spcPct val="115000"/>
                        </a:lnSpc>
                        <a:spcAft>
                          <a:spcPts val="0"/>
                        </a:spcAft>
                      </a:pPr>
                      <a:r>
                        <a:rPr lang="en-GB" sz="2200" b="1" dirty="0">
                          <a:solidFill>
                            <a:srgbClr val="F79646"/>
                          </a:solidFill>
                          <a:latin typeface="Calibri"/>
                          <a:ea typeface="Times New Roman"/>
                          <a:cs typeface="Calibri"/>
                        </a:rPr>
                        <a:t>(</a:t>
                      </a:r>
                      <a:r>
                        <a:rPr lang="bg-BG" sz="2200" b="1" dirty="0">
                          <a:solidFill>
                            <a:srgbClr val="F79646"/>
                          </a:solidFill>
                          <a:latin typeface="Calibri"/>
                          <a:ea typeface="Times New Roman"/>
                          <a:cs typeface="Calibri"/>
                        </a:rPr>
                        <a:t>ниво</a:t>
                      </a:r>
                      <a:r>
                        <a:rPr lang="en-GB" sz="2200" b="1" dirty="0">
                          <a:solidFill>
                            <a:srgbClr val="F79646"/>
                          </a:solidFill>
                          <a:latin typeface="Calibri"/>
                          <a:ea typeface="Times New Roman"/>
                          <a:cs typeface="Calibri"/>
                        </a:rPr>
                        <a:t> 3)</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marL="342900" lvl="0" indent="-342900" algn="l">
                        <a:lnSpc>
                          <a:spcPct val="115000"/>
                        </a:lnSpc>
                        <a:spcAft>
                          <a:spcPts val="0"/>
                        </a:spcAft>
                        <a:buFont typeface="Symbol"/>
                        <a:buChar char=""/>
                      </a:pPr>
                      <a:r>
                        <a:rPr lang="bg-BG" sz="2200" dirty="0">
                          <a:latin typeface="Calibri"/>
                          <a:ea typeface="Times New Roman"/>
                          <a:cs typeface="Calibri"/>
                        </a:rPr>
                        <a:t>Има достъп до преглед на пълните записи за съществуващи инциденти, записани от нея/ него и до кратко описание на инциденти, записани от другите оператори, но само за детските </a:t>
                      </a:r>
                      <a:r>
                        <a:rPr lang="en-US" sz="2200" dirty="0">
                          <a:latin typeface="Calibri"/>
                          <a:ea typeface="Times New Roman"/>
                          <a:cs typeface="Calibri"/>
                        </a:rPr>
                        <a:t>ID</a:t>
                      </a:r>
                      <a:r>
                        <a:rPr lang="bg-BG" sz="2200" dirty="0">
                          <a:latin typeface="Calibri"/>
                          <a:ea typeface="Times New Roman"/>
                          <a:cs typeface="Calibri"/>
                        </a:rPr>
                        <a:t>, записани от нея/него</a:t>
                      </a:r>
                      <a:r>
                        <a:rPr lang="en-US" sz="2200" dirty="0">
                          <a:latin typeface="Calibri"/>
                          <a:ea typeface="Times New Roman"/>
                          <a:cs typeface="Calibri"/>
                        </a:rPr>
                        <a:t>;</a:t>
                      </a:r>
                      <a:endParaRPr lang="en-US" sz="2200" dirty="0">
                        <a:latin typeface="Calibri"/>
                        <a:ea typeface="Times New Roman"/>
                        <a:cs typeface="Times New Roman"/>
                      </a:endParaRPr>
                    </a:p>
                    <a:p>
                      <a:pPr marL="342900" marR="0" lvl="0" indent="-342900" algn="l" defTabSz="914377" rtl="0" eaLnBrk="1" fontAlgn="auto" latinLnBrk="0" hangingPunct="1">
                        <a:lnSpc>
                          <a:spcPct val="115000"/>
                        </a:lnSpc>
                        <a:spcBef>
                          <a:spcPts val="0"/>
                        </a:spcBef>
                        <a:spcAft>
                          <a:spcPts val="0"/>
                        </a:spcAft>
                        <a:buClrTx/>
                        <a:buSzTx/>
                        <a:buFont typeface="Symbol"/>
                        <a:buChar char=""/>
                        <a:tabLst/>
                        <a:defRPr/>
                      </a:pPr>
                      <a:r>
                        <a:rPr lang="bg-BG" sz="2200" dirty="0">
                          <a:latin typeface="+mn-lt"/>
                          <a:ea typeface="Times New Roman"/>
                          <a:cs typeface="Calibri"/>
                        </a:rPr>
                        <a:t>Въвежда данни за нови инциденти за неизвестни и познати детски </a:t>
                      </a:r>
                      <a:r>
                        <a:rPr lang="en-US" sz="2200" dirty="0">
                          <a:latin typeface="+mn-lt"/>
                          <a:ea typeface="Times New Roman"/>
                          <a:cs typeface="Calibri"/>
                        </a:rPr>
                        <a:t>ID</a:t>
                      </a:r>
                      <a:r>
                        <a:rPr lang="bg-BG" sz="2200" dirty="0">
                          <a:latin typeface="+mn-lt"/>
                          <a:ea typeface="Times New Roman"/>
                          <a:cs typeface="Calibri"/>
                        </a:rPr>
                        <a:t>, като използва </a:t>
                      </a:r>
                      <a:r>
                        <a:rPr lang="en-US" sz="2200" dirty="0">
                          <a:latin typeface="+mn-lt"/>
                          <a:ea typeface="Times New Roman"/>
                          <a:cs typeface="Calibri"/>
                        </a:rPr>
                        <a:t>ID </a:t>
                      </a:r>
                      <a:r>
                        <a:rPr lang="bg-BG" sz="2200" dirty="0">
                          <a:latin typeface="+mn-lt"/>
                          <a:ea typeface="Times New Roman"/>
                          <a:cs typeface="Calibri"/>
                        </a:rPr>
                        <a:t>на детето или Временен </a:t>
                      </a:r>
                      <a:r>
                        <a:rPr lang="en-US" sz="2200" dirty="0">
                          <a:latin typeface="+mn-lt"/>
                          <a:ea typeface="Times New Roman"/>
                          <a:cs typeface="Calibri"/>
                        </a:rPr>
                        <a:t>ID</a:t>
                      </a:r>
                      <a:r>
                        <a:rPr lang="bg-BG" sz="2200" dirty="0">
                          <a:latin typeface="+mn-lt"/>
                          <a:ea typeface="Times New Roman"/>
                          <a:cs typeface="Calibri"/>
                        </a:rPr>
                        <a:t> на детето</a:t>
                      </a:r>
                      <a:r>
                        <a:rPr lang="en-US" sz="2200" dirty="0">
                          <a:latin typeface="+mn-lt"/>
                          <a:ea typeface="Times New Roman"/>
                          <a:cs typeface="Calibri"/>
                        </a:rPr>
                        <a:t>; </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bg-BG" sz="2200" dirty="0">
                          <a:latin typeface="Calibri"/>
                          <a:ea typeface="Times New Roman"/>
                          <a:cs typeface="Calibri"/>
                        </a:rPr>
                        <a:t>В слечай на познато дете, тя/ той има достъп до краткото описание на съществуващи инциденти, записани от нея/ него или от друг оператор (но не и да редактира/ актуализира съществуващите инциденти)</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bg-BG" sz="2200" dirty="0">
                          <a:latin typeface="+mn-lt"/>
                          <a:ea typeface="Times New Roman"/>
                          <a:cs typeface="Calibri"/>
                        </a:rPr>
                        <a:t>В случай на познато дете, тя/ той има достъп до преглед на контактните детайли на оператор, който е работил с конкретното детско </a:t>
                      </a:r>
                      <a:r>
                        <a:rPr lang="en-US" sz="2200" dirty="0">
                          <a:latin typeface="+mn-lt"/>
                          <a:ea typeface="Times New Roman"/>
                          <a:cs typeface="Calibri"/>
                        </a:rPr>
                        <a:t>ID</a:t>
                      </a:r>
                      <a:r>
                        <a:rPr lang="bg-BG" sz="2200" dirty="0">
                          <a:latin typeface="+mn-lt"/>
                          <a:ea typeface="Times New Roman"/>
                          <a:cs typeface="Calibri"/>
                        </a:rPr>
                        <a:t> в миналото;</a:t>
                      </a:r>
                    </a:p>
                    <a:p>
                      <a:pPr marL="342900" lvl="0" indent="-342900" algn="l">
                        <a:lnSpc>
                          <a:spcPct val="115000"/>
                        </a:lnSpc>
                        <a:spcAft>
                          <a:spcPts val="0"/>
                        </a:spcAft>
                        <a:buFont typeface="Symbol"/>
                        <a:buChar char=""/>
                      </a:pPr>
                      <a:r>
                        <a:rPr lang="ru-RU" sz="2200" dirty="0">
                          <a:latin typeface="+mn-lt"/>
                          <a:ea typeface="Times New Roman"/>
                          <a:cs typeface="Calibri"/>
                        </a:rPr>
                        <a:t>Има достъп до актуализиране на своите контактни детайли и парола</a:t>
                      </a:r>
                    </a:p>
                  </a:txBody>
                  <a:tcPr marL="42381" marR="42381" marT="0" marB="0" anchor="ctr">
                    <a:lnL>
                      <a:noFill/>
                    </a:lnL>
                    <a:lnR>
                      <a:noFill/>
                    </a:lnR>
                    <a:lnT>
                      <a:noFill/>
                    </a:lnT>
                    <a:lnB>
                      <a:noFill/>
                    </a:lnB>
                    <a:solidFill>
                      <a:srgbClr val="D9D9D9"/>
                    </a:solidFill>
                  </a:tcPr>
                </a:tc>
                <a:extLst>
                  <a:ext uri="{0D108BD9-81ED-4DB2-BD59-A6C34878D82A}">
                    <a16:rowId xmlns="" xmlns:a16="http://schemas.microsoft.com/office/drawing/2014/main" val="10001"/>
                  </a:ext>
                </a:extLst>
              </a:tr>
              <a:tr h="132616">
                <a:tc>
                  <a:txBody>
                    <a:bodyPr/>
                    <a:lstStyle/>
                    <a:p>
                      <a:pPr marL="90170" algn="l">
                        <a:spcAft>
                          <a:spcPts val="0"/>
                        </a:spcAft>
                      </a:pPr>
                      <a:endParaRPr lang="en-US" sz="2200">
                        <a:latin typeface="Calibri"/>
                        <a:ea typeface="Times New Roman"/>
                      </a:endParaRPr>
                    </a:p>
                  </a:txBody>
                  <a:tcPr marL="42381" marR="42381" marT="0" marB="0" anchor="ctr">
                    <a:lnL>
                      <a:noFill/>
                    </a:lnL>
                    <a:lnR>
                      <a:noFill/>
                    </a:lnR>
                    <a:lnT>
                      <a:noFill/>
                    </a:lnT>
                    <a:lnB>
                      <a:noFill/>
                    </a:lnB>
                    <a:solidFill>
                      <a:srgbClr val="F79646"/>
                    </a:solidFill>
                  </a:tcPr>
                </a:tc>
                <a:tc>
                  <a:txBody>
                    <a:bodyPr/>
                    <a:lstStyle/>
                    <a:p>
                      <a:pPr algn="ctr">
                        <a:lnSpc>
                          <a:spcPct val="115000"/>
                        </a:lnSpc>
                        <a:spcAft>
                          <a:spcPts val="0"/>
                        </a:spcAft>
                      </a:pPr>
                      <a:endParaRPr lang="en-US" sz="2200">
                        <a:latin typeface="Calibri"/>
                        <a:ea typeface="Times New Roman"/>
                        <a:cs typeface="Times New Roman"/>
                      </a:endParaRPr>
                    </a:p>
                  </a:txBody>
                  <a:tcPr marL="42381" marR="42381" marT="0" marB="0" anchor="ctr">
                    <a:lnL>
                      <a:noFill/>
                    </a:lnL>
                    <a:lnR>
                      <a:noFill/>
                    </a:lnR>
                    <a:lnT>
                      <a:noFill/>
                    </a:lnT>
                    <a:lnB>
                      <a:noFill/>
                    </a:lnB>
                    <a:solidFill>
                      <a:srgbClr val="F79646"/>
                    </a:solidFill>
                  </a:tcPr>
                </a:tc>
                <a:tc>
                  <a:txBody>
                    <a:bodyPr/>
                    <a:lstStyle/>
                    <a:p>
                      <a:pPr algn="l">
                        <a:lnSpc>
                          <a:spcPct val="115000"/>
                        </a:lnSpc>
                        <a:spcAft>
                          <a:spcPts val="0"/>
                        </a:spcAft>
                      </a:pPr>
                      <a:endParaRPr lang="en-GB" sz="2200" dirty="0">
                        <a:latin typeface="Calibri"/>
                        <a:ea typeface="Times New Roman"/>
                        <a:cs typeface="Calibri"/>
                      </a:endParaRPr>
                    </a:p>
                  </a:txBody>
                  <a:tcPr marL="42381" marR="42381" marT="0" marB="0" anchor="ctr">
                    <a:lnL>
                      <a:noFill/>
                    </a:lnL>
                    <a:lnR>
                      <a:noFill/>
                    </a:lnR>
                    <a:lnT>
                      <a:noFill/>
                    </a:lnT>
                    <a:lnB>
                      <a:noFill/>
                    </a:lnB>
                    <a:solidFill>
                      <a:srgbClr val="F79646"/>
                    </a:solidFill>
                  </a:tcPr>
                </a:tc>
                <a:extLst>
                  <a:ext uri="{0D108BD9-81ED-4DB2-BD59-A6C34878D82A}">
                    <a16:rowId xmlns="" xmlns:a16="http://schemas.microsoft.com/office/drawing/2014/main" val="10002"/>
                  </a:ext>
                </a:extLst>
              </a:tr>
            </a:tbl>
          </a:graphicData>
        </a:graphic>
      </p:graphicFrame>
    </p:spTree>
  </p:cSld>
  <p:clrMapOvr>
    <a:masterClrMapping/>
  </p:clrMapOvr>
  <p:transition>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400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3382395" y="2719654"/>
            <a:ext cx="7343662" cy="11079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6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6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6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The European Commission does not accept any responsibility for use that may be made of the information it contains.</a:t>
            </a:r>
            <a:endParaRPr lang="en-GB" altLang="el-GR" sz="28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Съдържание</a:t>
            </a:r>
            <a:endParaRPr lang="en-US" dirty="0"/>
          </a:p>
        </p:txBody>
      </p:sp>
      <p:sp>
        <p:nvSpPr>
          <p:cNvPr id="3" name="Content Placeholder 2"/>
          <p:cNvSpPr>
            <a:spLocks noGrp="1"/>
          </p:cNvSpPr>
          <p:nvPr>
            <p:ph idx="1"/>
          </p:nvPr>
        </p:nvSpPr>
        <p:spPr/>
        <p:txBody>
          <a:bodyPr/>
          <a:lstStyle/>
          <a:p>
            <a:r>
              <a:rPr lang="bg-BG" dirty="0"/>
              <a:t>Кой може да стане </a:t>
            </a:r>
            <a:r>
              <a:rPr lang="en-US" dirty="0"/>
              <a:t>CAN-MDS </a:t>
            </a:r>
            <a:r>
              <a:rPr lang="bg-BG" dirty="0"/>
              <a:t>Оператор</a:t>
            </a:r>
            <a:r>
              <a:rPr lang="en-US" dirty="0"/>
              <a:t>?</a:t>
            </a:r>
          </a:p>
          <a:p>
            <a:r>
              <a:rPr lang="bg-BG" dirty="0"/>
              <a:t>Предпоставки за отговарящия на условията професионалист да стане </a:t>
            </a:r>
            <a:r>
              <a:rPr lang="en-US" dirty="0"/>
              <a:t>CAN-MDS </a:t>
            </a:r>
            <a:r>
              <a:rPr lang="bg-BG" dirty="0"/>
              <a:t>оператор</a:t>
            </a:r>
            <a:endParaRPr lang="en-US" dirty="0"/>
          </a:p>
          <a:p>
            <a:r>
              <a:rPr lang="bg-BG" dirty="0"/>
              <a:t>Определяне нивото на достъп в</a:t>
            </a:r>
            <a:r>
              <a:rPr lang="en-US" dirty="0"/>
              <a:t> CAN-MDS </a:t>
            </a:r>
            <a:r>
              <a:rPr lang="bg-BG" dirty="0"/>
              <a:t>според отговорностите на заинтересованите страни в управлението на случаи на НПД</a:t>
            </a:r>
            <a:endParaRPr lang="en-US" dirty="0"/>
          </a:p>
          <a:p>
            <a:pPr lvl="1"/>
            <a:r>
              <a:rPr lang="bg-BG" dirty="0"/>
              <a:t>Примери</a:t>
            </a:r>
            <a:endParaRPr lang="en-US" dirty="0"/>
          </a:p>
          <a:p>
            <a:r>
              <a:rPr lang="bg-BG" dirty="0">
                <a:solidFill>
                  <a:srgbClr val="000000"/>
                </a:solidFill>
                <a:ea typeface="Times New Roman"/>
                <a:cs typeface="Calibri"/>
              </a:rPr>
              <a:t>Атрибути</a:t>
            </a:r>
            <a:r>
              <a:rPr lang="en-US" dirty="0">
                <a:solidFill>
                  <a:srgbClr val="000000"/>
                </a:solidFill>
                <a:ea typeface="Times New Roman"/>
                <a:cs typeface="Calibri"/>
              </a:rPr>
              <a:t> &amp; “</a:t>
            </a:r>
            <a:r>
              <a:rPr lang="bg-BG" dirty="0">
                <a:solidFill>
                  <a:srgbClr val="000000"/>
                </a:solidFill>
                <a:ea typeface="Times New Roman"/>
                <a:cs typeface="Calibri"/>
              </a:rPr>
              <a:t>права</a:t>
            </a:r>
            <a:r>
              <a:rPr lang="en-US" dirty="0">
                <a:solidFill>
                  <a:srgbClr val="000000"/>
                </a:solidFill>
                <a:ea typeface="Times New Roman"/>
                <a:cs typeface="Calibri"/>
              </a:rPr>
              <a:t>” </a:t>
            </a:r>
            <a:r>
              <a:rPr lang="bg-BG" dirty="0">
                <a:solidFill>
                  <a:srgbClr val="000000"/>
                </a:solidFill>
                <a:ea typeface="Times New Roman"/>
                <a:cs typeface="Calibri"/>
              </a:rPr>
              <a:t>спрямо нивото на достъп</a:t>
            </a:r>
            <a:r>
              <a:rPr lang="en-GB" dirty="0"/>
              <a:t/>
            </a:r>
            <a:br>
              <a:rPr lang="en-GB" dirty="0"/>
            </a:br>
            <a:endParaRPr 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g-BG" b="1" i="1" dirty="0" smtClean="0"/>
              <a:t>Кой </a:t>
            </a:r>
            <a:r>
              <a:rPr lang="bg-BG" b="1" i="1" dirty="0"/>
              <a:t>може да стане Оператор </a:t>
            </a:r>
            <a:r>
              <a:rPr lang="bg-BG" b="1" i="1" dirty="0" smtClean="0"/>
              <a:t>на системата </a:t>
            </a:r>
            <a:r>
              <a:rPr lang="en-US" b="1" i="1" dirty="0" smtClean="0"/>
              <a:t>CAN-MDS </a:t>
            </a:r>
            <a:r>
              <a:rPr lang="bg-BG" b="1" i="1" dirty="0" smtClean="0"/>
              <a:t>и </a:t>
            </a:r>
            <a:r>
              <a:rPr lang="bg-BG" b="1" i="1" dirty="0"/>
              <a:t>как</a:t>
            </a:r>
            <a:r>
              <a:rPr lang="en-US" b="1" i="1" dirty="0"/>
              <a:t>?</a:t>
            </a:r>
            <a:r>
              <a:rPr lang="en-GB" i="1" dirty="0"/>
              <a:t/>
            </a:r>
            <a:br>
              <a:rPr lang="en-GB" i="1" dirty="0"/>
            </a:br>
            <a:r>
              <a:rPr lang="bg-BG" dirty="0">
                <a:latin typeface="Segoe UI Light" pitchFamily="34" charset="0"/>
                <a:cs typeface="Segoe UI Light" pitchFamily="34" charset="0"/>
              </a:rPr>
              <a:t>Допустим професионален опит</a:t>
            </a:r>
            <a:endParaRPr lang="en-US" dirty="0">
              <a:latin typeface="Segoe UI Light" pitchFamily="34" charset="0"/>
              <a:cs typeface="Segoe UI Light" pitchFamily="34" charset="0"/>
            </a:endParaRPr>
          </a:p>
        </p:txBody>
      </p:sp>
      <p:sp>
        <p:nvSpPr>
          <p:cNvPr id="3" name="Content Placeholder 2"/>
          <p:cNvSpPr>
            <a:spLocks noGrp="1"/>
          </p:cNvSpPr>
          <p:nvPr>
            <p:ph idx="1"/>
          </p:nvPr>
        </p:nvSpPr>
        <p:spPr>
          <a:xfrm>
            <a:off x="838199" y="1711321"/>
            <a:ext cx="11252201" cy="4515307"/>
          </a:xfrm>
        </p:spPr>
        <p:txBody>
          <a:bodyPr>
            <a:noAutofit/>
          </a:bodyPr>
          <a:lstStyle/>
          <a:p>
            <a:r>
              <a:rPr lang="bg-BG" sz="1600" b="1" dirty="0"/>
              <a:t>Професии, </a:t>
            </a:r>
            <a:r>
              <a:rPr lang="ru-RU" sz="1600" b="1" i="1" dirty="0"/>
              <a:t>системата на </a:t>
            </a:r>
            <a:r>
              <a:rPr lang="bg-BG" sz="1600" dirty="0"/>
              <a:t> </a:t>
            </a:r>
            <a:r>
              <a:rPr lang="ru-RU" sz="1600" b="1" i="1" dirty="0" smtClean="0"/>
              <a:t>социалната </a:t>
            </a:r>
            <a:r>
              <a:rPr lang="ru-RU" sz="1600" b="1" i="1" dirty="0"/>
              <a:t>работа</a:t>
            </a:r>
            <a:r>
              <a:rPr lang="en-US" sz="1600" dirty="0" smtClean="0"/>
              <a:t>: </a:t>
            </a:r>
            <a:r>
              <a:rPr lang="ru-RU" sz="1600" i="1" dirty="0"/>
              <a:t>социални работници</a:t>
            </a:r>
            <a:r>
              <a:rPr lang="en-US" sz="1600" i="1" dirty="0"/>
              <a:t>, </a:t>
            </a:r>
            <a:r>
              <a:rPr lang="bg-BG" sz="1600" i="1" dirty="0"/>
              <a:t>персонал, работещ  в институции/ услуги за деца </a:t>
            </a:r>
            <a:r>
              <a:rPr lang="ru-RU" sz="1600" i="1" dirty="0"/>
              <a:t>и други (напр. работещи в агенции за борба с трафика на хора, за хора с увреждания, служби на Омбудсмана и др.);</a:t>
            </a:r>
            <a:endParaRPr lang="en-US" sz="1600" dirty="0"/>
          </a:p>
          <a:p>
            <a:r>
              <a:rPr lang="bg-BG" sz="1600" b="1" dirty="0" smtClean="0"/>
              <a:t>Професии</a:t>
            </a:r>
            <a:r>
              <a:rPr lang="bg-BG" sz="1600" b="1" dirty="0"/>
              <a:t>, свързани с правосъдието</a:t>
            </a:r>
            <a:r>
              <a:rPr lang="en-US" sz="1600" dirty="0"/>
              <a:t>: </a:t>
            </a:r>
            <a:r>
              <a:rPr lang="ru-RU" sz="1600" dirty="0"/>
              <a:t>съдии, пробационни служители, прокурори, адвокати и </a:t>
            </a:r>
            <a:r>
              <a:rPr lang="bg-BG" sz="1600" dirty="0" smtClean="0"/>
              <a:t>други професионалисти</a:t>
            </a:r>
            <a:r>
              <a:rPr lang="bg-BG" sz="1600" dirty="0"/>
              <a:t>, свързани с правосъдието</a:t>
            </a:r>
            <a:r>
              <a:rPr lang="en-US" sz="1600" dirty="0"/>
              <a:t>) </a:t>
            </a:r>
            <a:endParaRPr lang="en-GB" sz="1600" dirty="0"/>
          </a:p>
          <a:p>
            <a:r>
              <a:rPr lang="bg-BG" sz="1600" b="1" dirty="0"/>
              <a:t>Професии, свързани със </a:t>
            </a:r>
            <a:r>
              <a:rPr lang="bg-BG" sz="1600" b="1" dirty="0" smtClean="0"/>
              <a:t>здравеопазването</a:t>
            </a:r>
            <a:r>
              <a:rPr lang="en-US" sz="1600" dirty="0" smtClean="0"/>
              <a:t>: </a:t>
            </a:r>
            <a:r>
              <a:rPr lang="ru-RU" sz="1600" dirty="0"/>
              <a:t>лекари (общопрактикуващи лекари, детски психиатри акушер-гинеколози, педиатри, ортопеди, радиолози, лекари по дентална медицина и др.), акушерки, медицински сетри, зъболекари; </a:t>
            </a:r>
            <a:endParaRPr lang="ru-RU" sz="1600" dirty="0" smtClean="0"/>
          </a:p>
          <a:p>
            <a:r>
              <a:rPr lang="bg-BG" sz="1600" b="1" dirty="0" smtClean="0"/>
              <a:t>Професии</a:t>
            </a:r>
            <a:r>
              <a:rPr lang="bg-BG" sz="1600" b="1" dirty="0"/>
              <a:t>, свъзрани с психичното здраве</a:t>
            </a:r>
            <a:r>
              <a:rPr lang="en-US" sz="1600" dirty="0"/>
              <a:t>: </a:t>
            </a:r>
            <a:r>
              <a:rPr lang="bg-BG" sz="1600" dirty="0"/>
              <a:t>детски психиатри</a:t>
            </a:r>
            <a:r>
              <a:rPr lang="en-US" sz="1600" dirty="0"/>
              <a:t>, </a:t>
            </a:r>
            <a:r>
              <a:rPr lang="bg-BG" sz="1600" dirty="0"/>
              <a:t>психиатри</a:t>
            </a:r>
            <a:r>
              <a:rPr lang="en-US" sz="1600" dirty="0"/>
              <a:t>, </a:t>
            </a:r>
            <a:r>
              <a:rPr lang="bg-BG" sz="1600" dirty="0"/>
              <a:t>психолози</a:t>
            </a:r>
            <a:r>
              <a:rPr lang="en-US" sz="1600" dirty="0"/>
              <a:t>, </a:t>
            </a:r>
            <a:r>
              <a:rPr lang="bg-BG" sz="1600" dirty="0"/>
              <a:t>лицензирани консултанти</a:t>
            </a:r>
            <a:r>
              <a:rPr lang="en-US" sz="1600" dirty="0"/>
              <a:t> (</a:t>
            </a:r>
            <a:r>
              <a:rPr lang="bg-BG" sz="1600" dirty="0"/>
              <a:t>младежки, семейни консултанти и др</a:t>
            </a:r>
            <a:r>
              <a:rPr lang="en-US" sz="1600" dirty="0"/>
              <a:t>.) </a:t>
            </a:r>
            <a:endParaRPr lang="en-GB" sz="1600" dirty="0"/>
          </a:p>
          <a:p>
            <a:r>
              <a:rPr lang="bg-BG" sz="1600" b="1" dirty="0"/>
              <a:t>Професии, свързани с правоприлагането</a:t>
            </a:r>
            <a:r>
              <a:rPr lang="en-US" sz="1600" dirty="0"/>
              <a:t>:  </a:t>
            </a:r>
            <a:r>
              <a:rPr lang="bg-BG" sz="1600" dirty="0"/>
              <a:t>полицейски служители </a:t>
            </a:r>
            <a:r>
              <a:rPr lang="en-US" sz="1600" dirty="0"/>
              <a:t>(</a:t>
            </a:r>
            <a:r>
              <a:rPr lang="bg-BG" sz="1600" dirty="0"/>
              <a:t>общи и разследващи </a:t>
            </a:r>
            <a:r>
              <a:rPr lang="bg-BG" sz="1600" dirty="0" smtClean="0"/>
              <a:t>полицаи</a:t>
            </a:r>
            <a:r>
              <a:rPr lang="en-US" sz="1600" dirty="0" smtClean="0"/>
              <a:t>)</a:t>
            </a:r>
            <a:r>
              <a:rPr lang="bg-BG" sz="1600" dirty="0" smtClean="0"/>
              <a:t>; </a:t>
            </a:r>
            <a:r>
              <a:rPr lang="bg-BG" sz="1600" dirty="0"/>
              <a:t>инспектори ДПС</a:t>
            </a:r>
            <a:endParaRPr lang="en-GB" sz="1600" dirty="0"/>
          </a:p>
          <a:p>
            <a:r>
              <a:rPr lang="bg-BG" sz="1600" b="1" dirty="0"/>
              <a:t>Професии, свързани с образованието</a:t>
            </a:r>
            <a:r>
              <a:rPr lang="en-US" sz="1600" dirty="0"/>
              <a:t>: </a:t>
            </a:r>
            <a:r>
              <a:rPr lang="ru-RU" sz="1600" dirty="0"/>
              <a:t>учители / възпитатели (в заведенията за уилищно и предучилищно възпитание)- учители,възпитатели, посихолози , педагогически съветници, специални педагози,  директори  на училища и детски градини и др</a:t>
            </a:r>
            <a:r>
              <a:rPr lang="ru-RU" sz="1600" dirty="0" smtClean="0"/>
              <a:t>.</a:t>
            </a:r>
          </a:p>
          <a:p>
            <a:r>
              <a:rPr lang="bg-BG" sz="1600" b="1" dirty="0" smtClean="0"/>
              <a:t>Други </a:t>
            </a:r>
            <a:r>
              <a:rPr lang="bg-BG" sz="1600" b="1" dirty="0"/>
              <a:t>професионалисти</a:t>
            </a:r>
            <a:r>
              <a:rPr lang="en-US" sz="1600" b="1" dirty="0"/>
              <a:t>:</a:t>
            </a:r>
            <a:r>
              <a:rPr lang="en-US" sz="1600" dirty="0"/>
              <a:t> </a:t>
            </a:r>
            <a:r>
              <a:rPr lang="bg-BG" sz="1600" dirty="0"/>
              <a:t>изследователи, админитратори на данни, друг училищен персонал </a:t>
            </a:r>
            <a:r>
              <a:rPr lang="en-US" sz="1600" dirty="0"/>
              <a:t>(</a:t>
            </a:r>
            <a:r>
              <a:rPr lang="bg-BG" sz="1600" dirty="0"/>
              <a:t>напр</a:t>
            </a:r>
            <a:r>
              <a:rPr lang="en-US" sz="1600" dirty="0"/>
              <a:t>. </a:t>
            </a:r>
            <a:r>
              <a:rPr lang="bg-BG" sz="1600" dirty="0"/>
              <a:t>охрана</a:t>
            </a:r>
            <a:r>
              <a:rPr lang="en-US" sz="1600" dirty="0"/>
              <a:t>),</a:t>
            </a:r>
            <a:r>
              <a:rPr lang="bg-BG" sz="1600" dirty="0"/>
              <a:t> </a:t>
            </a:r>
            <a:r>
              <a:rPr lang="ru-RU" sz="1600" dirty="0"/>
              <a:t>други държавни служители (напр. служители на министерствата), други служители на НПО (напр. доброволци, свещеници, монахини)</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g-BG" dirty="0"/>
              <a:t>Предпоставки за отговарящия на условията професионалист да </a:t>
            </a:r>
            <a:r>
              <a:rPr lang="bg-BG"/>
              <a:t>стане </a:t>
            </a:r>
            <a:r>
              <a:rPr lang="bg-BG" smtClean="0"/>
              <a:t>оператор на системата</a:t>
            </a:r>
            <a:r>
              <a:rPr lang="en-US" dirty="0"/>
              <a:t/>
            </a:r>
            <a:br>
              <a:rPr lang="en-US" dirty="0"/>
            </a:br>
            <a:r>
              <a:rPr lang="en-US" dirty="0"/>
              <a:t>CAN-MDS</a:t>
            </a:r>
          </a:p>
        </p:txBody>
      </p:sp>
      <p:sp>
        <p:nvSpPr>
          <p:cNvPr id="3" name="Content Placeholder 2"/>
          <p:cNvSpPr>
            <a:spLocks noGrp="1"/>
          </p:cNvSpPr>
          <p:nvPr>
            <p:ph idx="1"/>
          </p:nvPr>
        </p:nvSpPr>
        <p:spPr/>
        <p:txBody>
          <a:bodyPr/>
          <a:lstStyle/>
          <a:p>
            <a:endParaRPr lang="en-GB" i="1" dirty="0"/>
          </a:p>
          <a:p>
            <a:pPr lvl="0"/>
            <a:r>
              <a:rPr lang="bg-BG" i="1" dirty="0"/>
              <a:t>Да бъде активен</a:t>
            </a:r>
            <a:r>
              <a:rPr lang="en-US" i="1" dirty="0"/>
              <a:t> (</a:t>
            </a:r>
            <a:r>
              <a:rPr lang="bg-BG" i="1" dirty="0"/>
              <a:t>не студент</a:t>
            </a:r>
            <a:r>
              <a:rPr lang="en-US" i="1" dirty="0"/>
              <a:t>, </a:t>
            </a:r>
            <a:r>
              <a:rPr lang="bg-BG" i="1" dirty="0"/>
              <a:t>не пенсионер</a:t>
            </a:r>
            <a:r>
              <a:rPr lang="en-US" i="1" dirty="0"/>
              <a:t>)</a:t>
            </a:r>
            <a:endParaRPr lang="en-GB" dirty="0"/>
          </a:p>
          <a:p>
            <a:pPr lvl="0"/>
            <a:r>
              <a:rPr lang="bg-BG" i="1" dirty="0"/>
              <a:t>Да работи в организация/ агенция и да участва като представител на своята организация/ агенция</a:t>
            </a:r>
            <a:endParaRPr lang="en-GB" dirty="0"/>
          </a:p>
          <a:p>
            <a:pPr lvl="0"/>
            <a:r>
              <a:rPr lang="bg-BG" i="1" dirty="0"/>
              <a:t>Да </a:t>
            </a:r>
            <a:r>
              <a:rPr lang="ru-RU" i="1" dirty="0"/>
              <a:t>завърши успешно краткото обучение (и да бъде сертифициран)</a:t>
            </a:r>
            <a:endParaRPr lang="en-US" dirty="0"/>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531491" y="2531490"/>
            <a:ext cx="6253611" cy="1190627"/>
          </a:xfrm>
        </p:spPr>
        <p:txBody>
          <a:bodyPr>
            <a:noAutofit/>
          </a:bodyPr>
          <a:lstStyle/>
          <a:p>
            <a:pPr algn="ctr"/>
            <a:r>
              <a:rPr lang="ru-RU" sz="2400" dirty="0"/>
              <a:t>Определяне нивото на достъп в CAN-MDS според отговорностите на заинтересованите страни в управлението на случаи на НПД</a:t>
            </a:r>
          </a:p>
        </p:txBody>
      </p:sp>
      <p:graphicFrame>
        <p:nvGraphicFramePr>
          <p:cNvPr id="4" name="Table 3"/>
          <p:cNvGraphicFramePr>
            <a:graphicFrameLocks noGrp="1"/>
          </p:cNvGraphicFramePr>
          <p:nvPr>
            <p:extLst>
              <p:ext uri="{D42A27DB-BD31-4B8C-83A1-F6EECF244321}">
                <p14:modId xmlns="" xmlns:p14="http://schemas.microsoft.com/office/powerpoint/2010/main" val="2382485312"/>
              </p:ext>
            </p:extLst>
          </p:nvPr>
        </p:nvGraphicFramePr>
        <p:xfrm>
          <a:off x="1248238" y="231282"/>
          <a:ext cx="10916558" cy="7025640"/>
        </p:xfrm>
        <a:graphic>
          <a:graphicData uri="http://schemas.openxmlformats.org/drawingml/2006/table">
            <a:tbl>
              <a:tblPr/>
              <a:tblGrid>
                <a:gridCol w="8761178">
                  <a:extLst>
                    <a:ext uri="{9D8B030D-6E8A-4147-A177-3AD203B41FA5}">
                      <a16:colId xmlns="" xmlns:a16="http://schemas.microsoft.com/office/drawing/2014/main" val="20000"/>
                    </a:ext>
                  </a:extLst>
                </a:gridCol>
                <a:gridCol w="2155380">
                  <a:extLst>
                    <a:ext uri="{9D8B030D-6E8A-4147-A177-3AD203B41FA5}">
                      <a16:colId xmlns="" xmlns:a16="http://schemas.microsoft.com/office/drawing/2014/main" val="20001"/>
                    </a:ext>
                  </a:extLst>
                </a:gridCol>
              </a:tblGrid>
              <a:tr h="0">
                <a:tc>
                  <a:txBody>
                    <a:bodyPr/>
                    <a:lstStyle/>
                    <a:p>
                      <a:pPr>
                        <a:lnSpc>
                          <a:spcPct val="115000"/>
                        </a:lnSpc>
                        <a:spcAft>
                          <a:spcPts val="0"/>
                        </a:spcAft>
                      </a:pPr>
                      <a:r>
                        <a:rPr lang="bg-BG" sz="2000" b="1" dirty="0">
                          <a:latin typeface="Segoe UI Light" pitchFamily="34" charset="0"/>
                          <a:ea typeface="Times New Roman"/>
                          <a:cs typeface="Segoe UI Light" pitchFamily="34" charset="0"/>
                        </a:rPr>
                        <a:t>Отговорности в управлението на случаи на НПД</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c>
                  <a:txBody>
                    <a:bodyPr/>
                    <a:lstStyle/>
                    <a:p>
                      <a:pPr>
                        <a:lnSpc>
                          <a:spcPct val="115000"/>
                        </a:lnSpc>
                        <a:spcAft>
                          <a:spcPts val="0"/>
                        </a:spcAft>
                      </a:pPr>
                      <a:r>
                        <a:rPr lang="en-GB" sz="2000" b="1" dirty="0">
                          <a:solidFill>
                            <a:srgbClr val="FFFFFF"/>
                          </a:solidFill>
                          <a:latin typeface="Segoe UI Light" pitchFamily="34" charset="0"/>
                          <a:ea typeface="Times New Roman"/>
                          <a:cs typeface="Segoe UI Light" pitchFamily="34" charset="0"/>
                        </a:rPr>
                        <a:t>Level of access</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extLst>
                  <a:ext uri="{0D108BD9-81ED-4DB2-BD59-A6C34878D82A}">
                    <a16:rowId xmlns="" xmlns:a16="http://schemas.microsoft.com/office/drawing/2014/main" val="10000"/>
                  </a:ext>
                </a:extLst>
              </a:tr>
              <a:tr h="0">
                <a:tc>
                  <a:txBody>
                    <a:bodyPr/>
                    <a:lstStyle/>
                    <a:p>
                      <a:pPr>
                        <a:lnSpc>
                          <a:spcPct val="115000"/>
                        </a:lnSpc>
                        <a:spcAft>
                          <a:spcPts val="0"/>
                        </a:spcAft>
                      </a:pPr>
                      <a:r>
                        <a:rPr lang="bg-BG" sz="2000" b="1" dirty="0">
                          <a:latin typeface="Segoe UI Light" pitchFamily="34" charset="0"/>
                          <a:ea typeface="Times New Roman"/>
                          <a:cs typeface="Segoe UI Light" pitchFamily="34" charset="0"/>
                        </a:rPr>
                        <a:t>Системен администратор</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2"/>
                    </a:solidFill>
                  </a:tcPr>
                </a:tc>
                <a:tc>
                  <a:txBody>
                    <a:bodyPr/>
                    <a:lstStyle/>
                    <a:p>
                      <a:pPr algn="ctr">
                        <a:lnSpc>
                          <a:spcPct val="115000"/>
                        </a:lnSpc>
                        <a:spcAft>
                          <a:spcPts val="0"/>
                        </a:spcAft>
                      </a:pPr>
                      <a:r>
                        <a:rPr lang="bg-BG" sz="2000" b="1" dirty="0">
                          <a:solidFill>
                            <a:srgbClr val="4F81BD"/>
                          </a:solidFill>
                          <a:latin typeface="Segoe UI Light" pitchFamily="34" charset="0"/>
                          <a:ea typeface="Times New Roman"/>
                          <a:cs typeface="Segoe UI Light" pitchFamily="34" charset="0"/>
                        </a:rPr>
                        <a:t>Пълен достъп </a:t>
                      </a:r>
                      <a:r>
                        <a:rPr lang="en-GB" sz="2000" b="1" dirty="0">
                          <a:solidFill>
                            <a:srgbClr val="4F81BD"/>
                          </a:solidFill>
                          <a:latin typeface="Segoe UI Light" pitchFamily="34" charset="0"/>
                          <a:ea typeface="Times New Roman"/>
                          <a:cs typeface="Segoe UI Light" pitchFamily="34" charset="0"/>
                        </a:rPr>
                        <a:t>(</a:t>
                      </a:r>
                      <a:r>
                        <a:rPr lang="bg-BG" sz="2000" b="1" dirty="0">
                          <a:solidFill>
                            <a:srgbClr val="4F81BD"/>
                          </a:solidFill>
                          <a:latin typeface="Segoe UI Light" pitchFamily="34" charset="0"/>
                          <a:ea typeface="Times New Roman"/>
                          <a:cs typeface="Segoe UI Light" pitchFamily="34" charset="0"/>
                        </a:rPr>
                        <a:t>ниво </a:t>
                      </a:r>
                      <a:r>
                        <a:rPr lang="en-GB" sz="2000" b="1" dirty="0">
                          <a:solidFill>
                            <a:srgbClr val="4F81BD"/>
                          </a:solidFill>
                          <a:latin typeface="Segoe UI Light" pitchFamily="34" charset="0"/>
                          <a:ea typeface="Times New Roman"/>
                          <a:cs typeface="Segoe UI Light" pitchFamily="34" charset="0"/>
                        </a:rPr>
                        <a:t>0)</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2"/>
                    </a:solidFill>
                  </a:tcPr>
                </a:tc>
                <a:extLst>
                  <a:ext uri="{0D108BD9-81ED-4DB2-BD59-A6C34878D82A}">
                    <a16:rowId xmlns="" xmlns:a16="http://schemas.microsoft.com/office/drawing/2014/main" val="10001"/>
                  </a:ext>
                </a:extLst>
              </a:tr>
              <a:tr h="0">
                <a:tc>
                  <a:txBody>
                    <a:bodyPr/>
                    <a:lstStyle/>
                    <a:p>
                      <a:pPr>
                        <a:lnSpc>
                          <a:spcPct val="115000"/>
                        </a:lnSpc>
                        <a:spcAft>
                          <a:spcPts val="0"/>
                        </a:spcAft>
                      </a:pPr>
                      <a:r>
                        <a:rPr lang="bg-BG" sz="2000" b="1" dirty="0">
                          <a:latin typeface="Segoe UI Light" pitchFamily="34" charset="0"/>
                          <a:ea typeface="Times New Roman"/>
                          <a:cs typeface="Segoe UI Light" pitchFamily="34" charset="0"/>
                        </a:rPr>
                        <a:t>Вземане на решения относно правни действия, </a:t>
                      </a:r>
                      <a:r>
                        <a:rPr lang="bg-BG" sz="2000" b="0" dirty="0">
                          <a:latin typeface="Segoe UI Light" pitchFamily="34" charset="0"/>
                          <a:ea typeface="Times New Roman"/>
                          <a:cs typeface="Segoe UI Light" pitchFamily="34" charset="0"/>
                        </a:rPr>
                        <a:t>като</a:t>
                      </a:r>
                      <a:r>
                        <a:rPr lang="en-GB" sz="2000" dirty="0">
                          <a:latin typeface="Segoe UI Light" pitchFamily="34" charset="0"/>
                          <a:ea typeface="Times New Roman"/>
                          <a:cs typeface="Segoe UI Light" pitchFamily="34" charset="0"/>
                        </a:rPr>
                        <a:t> </a:t>
                      </a:r>
                      <a:endParaRPr lang="en-GB" sz="2800" dirty="0">
                        <a:latin typeface="Segoe UI Light" pitchFamily="34" charset="0"/>
                        <a:ea typeface="Times New Roman"/>
                        <a:cs typeface="Segoe UI Light" pitchFamily="34" charset="0"/>
                      </a:endParaRPr>
                    </a:p>
                    <a:p>
                      <a:pPr marL="342900" lvl="0" indent="-342900">
                        <a:spcAft>
                          <a:spcPts val="0"/>
                        </a:spcAft>
                        <a:buFont typeface="Calibri"/>
                        <a:buChar char="-"/>
                      </a:pPr>
                      <a:r>
                        <a:rPr lang="bg-BG" sz="2000" dirty="0">
                          <a:latin typeface="Segoe UI Light" pitchFamily="34" charset="0"/>
                          <a:ea typeface="Times New Roman"/>
                          <a:cs typeface="Segoe UI Light" pitchFamily="34" charset="0"/>
                        </a:rPr>
                        <a:t>Извеждане на детето от семейството</a:t>
                      </a:r>
                      <a:endParaRPr lang="en-GB" sz="3200" dirty="0">
                        <a:latin typeface="Segoe UI Light" pitchFamily="34" charset="0"/>
                        <a:ea typeface="Times New Roman"/>
                        <a:cs typeface="Segoe UI Light" pitchFamily="34" charset="0"/>
                      </a:endParaRPr>
                    </a:p>
                    <a:p>
                      <a:pPr marL="342900" lvl="0" indent="-342900">
                        <a:spcAft>
                          <a:spcPts val="0"/>
                        </a:spcAft>
                        <a:buFont typeface="Calibri"/>
                        <a:buChar char="-"/>
                      </a:pPr>
                      <a:r>
                        <a:rPr lang="bg-BG" sz="2000" dirty="0">
                          <a:latin typeface="Segoe UI Light" pitchFamily="34" charset="0"/>
                          <a:ea typeface="Times New Roman"/>
                          <a:cs typeface="Segoe UI Light" pitchFamily="34" charset="0"/>
                        </a:rPr>
                        <a:t>Отнемане на родителски права</a:t>
                      </a:r>
                      <a:endParaRPr lang="en-GB" sz="3200" dirty="0">
                        <a:latin typeface="Segoe UI Light" pitchFamily="34" charset="0"/>
                        <a:ea typeface="Times New Roman"/>
                        <a:cs typeface="Segoe UI Light" pitchFamily="34" charset="0"/>
                      </a:endParaRPr>
                    </a:p>
                    <a:p>
                      <a:pPr marL="342900" lvl="0" indent="-342900">
                        <a:spcAft>
                          <a:spcPts val="0"/>
                        </a:spcAft>
                        <a:buFont typeface="Calibri"/>
                        <a:buChar char="-"/>
                      </a:pPr>
                      <a:r>
                        <a:rPr lang="bg-BG" sz="2000" dirty="0">
                          <a:latin typeface="Segoe UI Light" pitchFamily="34" charset="0"/>
                          <a:ea typeface="Times New Roman"/>
                          <a:cs typeface="Segoe UI Light" pitchFamily="34" charset="0"/>
                        </a:rPr>
                        <a:t>Решаване дали съществуват достатъчно доказателства за преследване на</a:t>
                      </a:r>
                      <a:r>
                        <a:rPr lang="en-GB" sz="2000" dirty="0">
                          <a:latin typeface="Segoe UI Light" pitchFamily="34" charset="0"/>
                          <a:ea typeface="Times New Roman"/>
                          <a:cs typeface="Segoe UI Light" pitchFamily="34" charset="0"/>
                        </a:rPr>
                        <a:t> (</a:t>
                      </a:r>
                      <a:r>
                        <a:rPr lang="bg-BG" sz="2000" dirty="0">
                          <a:latin typeface="Segoe UI Light" pitchFamily="34" charset="0"/>
                          <a:ea typeface="Times New Roman"/>
                          <a:cs typeface="Segoe UI Light" pitchFamily="34" charset="0"/>
                        </a:rPr>
                        <a:t>предполагаеми</a:t>
                      </a:r>
                      <a:r>
                        <a:rPr lang="en-GB" sz="2000" dirty="0">
                          <a:latin typeface="Segoe UI Light" pitchFamily="34" charset="0"/>
                          <a:ea typeface="Times New Roman"/>
                          <a:cs typeface="Segoe UI Light" pitchFamily="34" charset="0"/>
                        </a:rPr>
                        <a:t>) </a:t>
                      </a:r>
                      <a:r>
                        <a:rPr lang="bg-BG" sz="2000" dirty="0">
                          <a:latin typeface="Segoe UI Light" pitchFamily="34" charset="0"/>
                          <a:ea typeface="Times New Roman"/>
                          <a:cs typeface="Segoe UI Light" pitchFamily="34" charset="0"/>
                        </a:rPr>
                        <a:t>нарушители</a:t>
                      </a:r>
                      <a:endParaRPr lang="en-GB" sz="32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c>
                  <a:txBody>
                    <a:bodyPr/>
                    <a:lstStyle/>
                    <a:p>
                      <a:pPr algn="ctr">
                        <a:lnSpc>
                          <a:spcPct val="115000"/>
                        </a:lnSpc>
                        <a:spcAft>
                          <a:spcPts val="0"/>
                        </a:spcAft>
                      </a:pPr>
                      <a:r>
                        <a:rPr lang="bg-BG" sz="2000" b="1" kern="1200" dirty="0">
                          <a:solidFill>
                            <a:srgbClr val="4F81BD"/>
                          </a:solidFill>
                          <a:latin typeface="Segoe UI Light" pitchFamily="34" charset="0"/>
                          <a:ea typeface="Times New Roman"/>
                          <a:cs typeface="Segoe UI Light" pitchFamily="34" charset="0"/>
                        </a:rPr>
                        <a:t>Достъп до пълен преглед </a:t>
                      </a:r>
                      <a:r>
                        <a:rPr lang="en-GB" sz="2000" b="1" dirty="0">
                          <a:solidFill>
                            <a:srgbClr val="4F81BD"/>
                          </a:solidFill>
                          <a:latin typeface="Segoe UI Light" pitchFamily="34" charset="0"/>
                          <a:ea typeface="Times New Roman"/>
                          <a:cs typeface="Segoe UI Light" pitchFamily="34" charset="0"/>
                        </a:rPr>
                        <a:t>(</a:t>
                      </a:r>
                      <a:r>
                        <a:rPr lang="bg-BG" sz="2000" b="1" dirty="0">
                          <a:solidFill>
                            <a:srgbClr val="4F81BD"/>
                          </a:solidFill>
                          <a:latin typeface="Segoe UI Light" pitchFamily="34" charset="0"/>
                          <a:ea typeface="Times New Roman"/>
                          <a:cs typeface="Segoe UI Light" pitchFamily="34" charset="0"/>
                        </a:rPr>
                        <a:t>ниво</a:t>
                      </a:r>
                      <a:r>
                        <a:rPr lang="en-GB" sz="2000" b="1" dirty="0">
                          <a:solidFill>
                            <a:srgbClr val="4F81BD"/>
                          </a:solidFill>
                          <a:latin typeface="Segoe UI Light" pitchFamily="34" charset="0"/>
                          <a:ea typeface="Times New Roman"/>
                          <a:cs typeface="Segoe UI Light" pitchFamily="34" charset="0"/>
                        </a:rPr>
                        <a:t> 1)</a:t>
                      </a:r>
                      <a:r>
                        <a:rPr lang="en-GB" sz="2000" b="1" dirty="0">
                          <a:highlight>
                            <a:srgbClr val="FFFF00"/>
                          </a:highlight>
                          <a:latin typeface="Segoe UI Light" pitchFamily="34" charset="0"/>
                          <a:ea typeface="Times New Roman"/>
                          <a:cs typeface="Segoe UI Light" pitchFamily="34" charset="0"/>
                        </a:rPr>
                        <a:t> </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extLst>
                  <a:ext uri="{0D108BD9-81ED-4DB2-BD59-A6C34878D82A}">
                    <a16:rowId xmlns="" xmlns:a16="http://schemas.microsoft.com/office/drawing/2014/main" val="10002"/>
                  </a:ext>
                </a:extLst>
              </a:tr>
              <a:tr h="0">
                <a:tc>
                  <a:txBody>
                    <a:bodyPr/>
                    <a:lstStyle/>
                    <a:p>
                      <a:pPr>
                        <a:lnSpc>
                          <a:spcPct val="115000"/>
                        </a:lnSpc>
                        <a:spcAft>
                          <a:spcPts val="0"/>
                        </a:spcAft>
                      </a:pPr>
                      <a:r>
                        <a:rPr lang="bg-BG" sz="2000" b="1" dirty="0">
                          <a:latin typeface="Segoe UI Light" pitchFamily="34" charset="0"/>
                          <a:ea typeface="Times New Roman"/>
                          <a:cs typeface="Segoe UI Light" pitchFamily="34" charset="0"/>
                        </a:rPr>
                        <a:t>Участие в администрирането на докладвани/ открити случаи </a:t>
                      </a:r>
                      <a:r>
                        <a:rPr lang="en-GB" sz="2000" b="1" dirty="0">
                          <a:latin typeface="Segoe UI Light" pitchFamily="34" charset="0"/>
                          <a:ea typeface="Times New Roman"/>
                          <a:cs typeface="Segoe UI Light" pitchFamily="34" charset="0"/>
                        </a:rPr>
                        <a:t>&amp; </a:t>
                      </a:r>
                      <a:r>
                        <a:rPr lang="bg-BG" sz="2000" b="1" dirty="0">
                          <a:latin typeface="Segoe UI Light" pitchFamily="34" charset="0"/>
                          <a:ea typeface="Times New Roman"/>
                          <a:cs typeface="Segoe UI Light" pitchFamily="34" charset="0"/>
                        </a:rPr>
                        <a:t>последващи действия</a:t>
                      </a:r>
                      <a:endParaRPr lang="en-GB" sz="2800" dirty="0">
                        <a:latin typeface="Segoe UI Light" pitchFamily="34" charset="0"/>
                        <a:ea typeface="Times New Roman"/>
                        <a:cs typeface="Segoe UI Light" pitchFamily="34" charset="0"/>
                      </a:endParaRPr>
                    </a:p>
                    <a:p>
                      <a:pPr marL="342900" lvl="0" indent="-342900">
                        <a:spcAft>
                          <a:spcPts val="0"/>
                        </a:spcAft>
                        <a:buFont typeface="Calibri"/>
                        <a:buChar char="-"/>
                      </a:pPr>
                      <a:r>
                        <a:rPr lang="bg-BG" sz="2000" dirty="0">
                          <a:latin typeface="Segoe UI Light" pitchFamily="34" charset="0"/>
                          <a:ea typeface="Times New Roman"/>
                          <a:cs typeface="Segoe UI Light" pitchFamily="34" charset="0"/>
                        </a:rPr>
                        <a:t>Провеждане на първоначални оценки за предполагаеми случаи на НПД</a:t>
                      </a:r>
                      <a:r>
                        <a:rPr lang="en-GB" sz="2000" dirty="0">
                          <a:latin typeface="Segoe UI Light" pitchFamily="34" charset="0"/>
                          <a:ea typeface="Times New Roman"/>
                          <a:cs typeface="Segoe UI Light" pitchFamily="34" charset="0"/>
                        </a:rPr>
                        <a:t>  </a:t>
                      </a:r>
                      <a:endParaRPr lang="en-GB" sz="3200" dirty="0">
                        <a:latin typeface="Segoe UI Light" pitchFamily="34" charset="0"/>
                        <a:ea typeface="Times New Roman"/>
                        <a:cs typeface="Segoe UI Light" pitchFamily="34" charset="0"/>
                      </a:endParaRPr>
                    </a:p>
                    <a:p>
                      <a:pPr marL="342900" lvl="0" indent="-342900">
                        <a:spcAft>
                          <a:spcPts val="0"/>
                        </a:spcAft>
                        <a:buFont typeface="Calibri"/>
                        <a:buChar char="-"/>
                      </a:pPr>
                      <a:r>
                        <a:rPr lang="ru-RU" sz="2000" dirty="0">
                          <a:latin typeface="Segoe UI Light" pitchFamily="34" charset="0"/>
                          <a:ea typeface="Times New Roman"/>
                          <a:cs typeface="Segoe UI Light" pitchFamily="34" charset="0"/>
                        </a:rPr>
                        <a:t>Предоставяне на услуги на жертви на НПД (диагностика/ лечение/ консултация/ грижа)</a:t>
                      </a:r>
                    </a:p>
                    <a:p>
                      <a:pPr marL="342900" lvl="0" indent="-342900">
                        <a:spcAft>
                          <a:spcPts val="0"/>
                        </a:spcAft>
                        <a:buFont typeface="Calibri"/>
                        <a:buChar char="-"/>
                      </a:pPr>
                      <a:r>
                        <a:rPr lang="bg-BG" sz="2000" dirty="0">
                          <a:latin typeface="Segoe UI Light" pitchFamily="34" charset="0"/>
                          <a:ea typeface="Times New Roman"/>
                          <a:cs typeface="Segoe UI Light" pitchFamily="34" charset="0"/>
                        </a:rPr>
                        <a:t>Предоставяне на услуги на семействата на пострадали от НПД</a:t>
                      </a:r>
                      <a:r>
                        <a:rPr lang="en-GB" sz="2000" dirty="0">
                          <a:latin typeface="Segoe UI Light" pitchFamily="34" charset="0"/>
                          <a:ea typeface="Times New Roman"/>
                          <a:cs typeface="Segoe UI Light" pitchFamily="34" charset="0"/>
                        </a:rPr>
                        <a:t> (</a:t>
                      </a:r>
                      <a:r>
                        <a:rPr lang="bg-BG" sz="2000" dirty="0">
                          <a:latin typeface="Segoe UI Light" pitchFamily="34" charset="0"/>
                          <a:ea typeface="Times New Roman"/>
                          <a:cs typeface="Segoe UI Light" pitchFamily="34" charset="0"/>
                        </a:rPr>
                        <a:t>подкрепа</a:t>
                      </a:r>
                      <a:r>
                        <a:rPr lang="en-GB" sz="2000" dirty="0">
                          <a:latin typeface="Segoe UI Light" pitchFamily="34" charset="0"/>
                          <a:ea typeface="Times New Roman"/>
                          <a:cs typeface="Segoe UI Light" pitchFamily="34" charset="0"/>
                        </a:rPr>
                        <a:t>)</a:t>
                      </a:r>
                      <a:endParaRPr lang="en-GB" sz="3200" dirty="0">
                        <a:latin typeface="Segoe UI Light" pitchFamily="34" charset="0"/>
                        <a:ea typeface="Times New Roman"/>
                        <a:cs typeface="Segoe UI Light" pitchFamily="34" charset="0"/>
                      </a:endParaRPr>
                    </a:p>
                    <a:p>
                      <a:pPr marL="342900" lvl="0" indent="-342900">
                        <a:spcAft>
                          <a:spcPts val="0"/>
                        </a:spcAft>
                        <a:buFont typeface="Calibri"/>
                        <a:buChar char="-"/>
                      </a:pPr>
                      <a:r>
                        <a:rPr lang="bg-BG" sz="2000" dirty="0">
                          <a:latin typeface="Segoe UI Light" pitchFamily="34" charset="0"/>
                          <a:ea typeface="Times New Roman"/>
                          <a:cs typeface="Segoe UI Light" pitchFamily="34" charset="0"/>
                        </a:rPr>
                        <a:t>Проследяване на случаи на НПД</a:t>
                      </a:r>
                      <a:endParaRPr lang="en-GB" sz="32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c>
                  <a:txBody>
                    <a:bodyPr/>
                    <a:lstStyle/>
                    <a:p>
                      <a:pPr algn="ctr">
                        <a:lnSpc>
                          <a:spcPct val="115000"/>
                        </a:lnSpc>
                        <a:spcAft>
                          <a:spcPts val="0"/>
                        </a:spcAft>
                      </a:pPr>
                      <a:r>
                        <a:rPr lang="bg-BG" sz="2000" b="1" dirty="0">
                          <a:solidFill>
                            <a:srgbClr val="4F81BD"/>
                          </a:solidFill>
                          <a:latin typeface="Segoe UI Light" pitchFamily="34" charset="0"/>
                          <a:ea typeface="Times New Roman"/>
                          <a:cs typeface="Segoe UI Light" pitchFamily="34" charset="0"/>
                        </a:rPr>
                        <a:t>Ограничен достъп </a:t>
                      </a:r>
                      <a:r>
                        <a:rPr lang="en-GB" sz="2000" b="1" dirty="0">
                          <a:solidFill>
                            <a:srgbClr val="4F81BD"/>
                          </a:solidFill>
                          <a:latin typeface="Segoe UI Light" pitchFamily="34" charset="0"/>
                          <a:ea typeface="Times New Roman"/>
                          <a:cs typeface="Segoe UI Light" pitchFamily="34" charset="0"/>
                        </a:rPr>
                        <a:t>(</a:t>
                      </a:r>
                      <a:r>
                        <a:rPr lang="bg-BG" sz="2000" b="1" dirty="0">
                          <a:solidFill>
                            <a:srgbClr val="4F81BD"/>
                          </a:solidFill>
                          <a:latin typeface="Segoe UI Light" pitchFamily="34" charset="0"/>
                          <a:ea typeface="Times New Roman"/>
                          <a:cs typeface="Segoe UI Light" pitchFamily="34" charset="0"/>
                        </a:rPr>
                        <a:t>ниво </a:t>
                      </a:r>
                      <a:r>
                        <a:rPr lang="en-GB" sz="2000" b="1" dirty="0">
                          <a:solidFill>
                            <a:srgbClr val="4F81BD"/>
                          </a:solidFill>
                          <a:latin typeface="Segoe UI Light" pitchFamily="34" charset="0"/>
                          <a:ea typeface="Times New Roman"/>
                          <a:cs typeface="Segoe UI Light" pitchFamily="34" charset="0"/>
                        </a:rPr>
                        <a:t>2)</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extLst>
                  <a:ext uri="{0D108BD9-81ED-4DB2-BD59-A6C34878D82A}">
                    <a16:rowId xmlns="" xmlns:a16="http://schemas.microsoft.com/office/drawing/2014/main" val="10003"/>
                  </a:ext>
                </a:extLst>
              </a:tr>
              <a:tr h="0">
                <a:tc>
                  <a:txBody>
                    <a:bodyPr/>
                    <a:lstStyle/>
                    <a:p>
                      <a:pPr>
                        <a:lnSpc>
                          <a:spcPct val="115000"/>
                        </a:lnSpc>
                        <a:spcAft>
                          <a:spcPts val="0"/>
                        </a:spcAft>
                      </a:pPr>
                      <a:r>
                        <a:rPr lang="bg-BG" sz="2000" b="1" dirty="0">
                          <a:latin typeface="Segoe UI Light" pitchFamily="34" charset="0"/>
                          <a:ea typeface="Times New Roman"/>
                          <a:cs typeface="Segoe UI Light" pitchFamily="34" charset="0"/>
                        </a:rPr>
                        <a:t>Не действително участие в администриранео на докладвани/ открити случаи </a:t>
                      </a:r>
                      <a:r>
                        <a:rPr lang="en-GB" sz="2000" b="1" dirty="0">
                          <a:latin typeface="Segoe UI Light" pitchFamily="34" charset="0"/>
                          <a:ea typeface="Times New Roman"/>
                          <a:cs typeface="Segoe UI Light" pitchFamily="34" charset="0"/>
                        </a:rPr>
                        <a:t> </a:t>
                      </a:r>
                      <a:endParaRPr lang="en-GB" sz="2800" dirty="0">
                        <a:latin typeface="Segoe UI Light" pitchFamily="34" charset="0"/>
                        <a:ea typeface="Times New Roman"/>
                        <a:cs typeface="Segoe UI Light" pitchFamily="34" charset="0"/>
                      </a:endParaRPr>
                    </a:p>
                    <a:p>
                      <a:pPr marL="342900" lvl="0" indent="-342900">
                        <a:spcAft>
                          <a:spcPts val="0"/>
                        </a:spcAft>
                        <a:buFont typeface="Calibri"/>
                        <a:buChar char="-"/>
                      </a:pPr>
                      <a:r>
                        <a:rPr lang="bg-BG" sz="2000" dirty="0">
                          <a:latin typeface="Segoe UI Light" pitchFamily="34" charset="0"/>
                          <a:ea typeface="Times New Roman"/>
                          <a:cs typeface="Segoe UI Light" pitchFamily="34" charset="0"/>
                        </a:rPr>
                        <a:t>Уведомяване </a:t>
                      </a:r>
                      <a:r>
                        <a:rPr lang="en-GB" sz="2000" dirty="0">
                          <a:latin typeface="Segoe UI Light" pitchFamily="34" charset="0"/>
                          <a:ea typeface="Times New Roman"/>
                          <a:cs typeface="Segoe UI Light" pitchFamily="34" charset="0"/>
                        </a:rPr>
                        <a:t>(</a:t>
                      </a:r>
                      <a:r>
                        <a:rPr lang="bg-BG" sz="2000" dirty="0">
                          <a:latin typeface="Segoe UI Light" pitchFamily="34" charset="0"/>
                          <a:ea typeface="Times New Roman"/>
                          <a:cs typeface="Segoe UI Light" pitchFamily="34" charset="0"/>
                        </a:rPr>
                        <a:t>по желание</a:t>
                      </a:r>
                      <a:r>
                        <a:rPr lang="en-GB" sz="2000" dirty="0">
                          <a:latin typeface="Segoe UI Light" pitchFamily="34" charset="0"/>
                          <a:ea typeface="Times New Roman"/>
                          <a:cs typeface="Segoe UI Light" pitchFamily="34" charset="0"/>
                        </a:rPr>
                        <a:t>) </a:t>
                      </a:r>
                      <a:r>
                        <a:rPr lang="bg-BG" sz="2000" dirty="0">
                          <a:latin typeface="Segoe UI Light" pitchFamily="34" charset="0"/>
                          <a:ea typeface="Times New Roman"/>
                          <a:cs typeface="Segoe UI Light" pitchFamily="34" charset="0"/>
                        </a:rPr>
                        <a:t>на органи за </a:t>
                      </a:r>
                      <a:r>
                        <a:rPr lang="en-GB" sz="2000" dirty="0">
                          <a:latin typeface="Segoe UI Light" pitchFamily="34" charset="0"/>
                          <a:ea typeface="Times New Roman"/>
                          <a:cs typeface="Segoe UI Light" pitchFamily="34" charset="0"/>
                        </a:rPr>
                        <a:t>(</a:t>
                      </a:r>
                      <a:r>
                        <a:rPr lang="bg-BG" sz="2000" dirty="0">
                          <a:latin typeface="Segoe UI Light" pitchFamily="34" charset="0"/>
                          <a:ea typeface="Times New Roman"/>
                          <a:cs typeface="Segoe UI Light" pitchFamily="34" charset="0"/>
                        </a:rPr>
                        <a:t>предполагаеми</a:t>
                      </a:r>
                      <a:r>
                        <a:rPr lang="en-GB" sz="2000" dirty="0">
                          <a:latin typeface="Segoe UI Light" pitchFamily="34" charset="0"/>
                          <a:ea typeface="Times New Roman"/>
                          <a:cs typeface="Segoe UI Light" pitchFamily="34" charset="0"/>
                        </a:rPr>
                        <a:t>) </a:t>
                      </a:r>
                      <a:r>
                        <a:rPr lang="bg-BG" sz="2000" dirty="0">
                          <a:latin typeface="Segoe UI Light" pitchFamily="34" charset="0"/>
                          <a:ea typeface="Times New Roman"/>
                          <a:cs typeface="Segoe UI Light" pitchFamily="34" charset="0"/>
                        </a:rPr>
                        <a:t>случаи на НПД</a:t>
                      </a:r>
                      <a:endParaRPr lang="en-GB" sz="3200" dirty="0">
                        <a:latin typeface="Segoe UI Light" pitchFamily="34" charset="0"/>
                        <a:ea typeface="Times New Roman"/>
                        <a:cs typeface="Segoe UI Light" pitchFamily="34" charset="0"/>
                      </a:endParaRPr>
                    </a:p>
                    <a:p>
                      <a:pPr marL="342900" lvl="0" indent="-342900">
                        <a:spcAft>
                          <a:spcPts val="0"/>
                        </a:spcAft>
                        <a:buFont typeface="Calibri"/>
                        <a:buChar char="-"/>
                      </a:pPr>
                      <a:r>
                        <a:rPr lang="bg-BG" sz="2000" dirty="0">
                          <a:latin typeface="Segoe UI Light" pitchFamily="34" charset="0"/>
                          <a:ea typeface="Times New Roman"/>
                          <a:cs typeface="Segoe UI Light" pitchFamily="34" charset="0"/>
                        </a:rPr>
                        <a:t>Задължително докладване на </a:t>
                      </a:r>
                      <a:r>
                        <a:rPr lang="en-GB" sz="2000" dirty="0">
                          <a:latin typeface="Segoe UI Light" pitchFamily="34" charset="0"/>
                          <a:ea typeface="Times New Roman"/>
                          <a:cs typeface="Segoe UI Light" pitchFamily="34" charset="0"/>
                        </a:rPr>
                        <a:t>(</a:t>
                      </a:r>
                      <a:r>
                        <a:rPr lang="bg-BG" sz="2000" dirty="0">
                          <a:latin typeface="Segoe UI Light" pitchFamily="34" charset="0"/>
                          <a:ea typeface="Times New Roman"/>
                          <a:cs typeface="Segoe UI Light" pitchFamily="34" charset="0"/>
                        </a:rPr>
                        <a:t>предполагаеми</a:t>
                      </a:r>
                      <a:r>
                        <a:rPr lang="en-GB" sz="2000" dirty="0">
                          <a:latin typeface="Segoe UI Light" pitchFamily="34" charset="0"/>
                          <a:ea typeface="Times New Roman"/>
                          <a:cs typeface="Segoe UI Light" pitchFamily="34" charset="0"/>
                        </a:rPr>
                        <a:t>) </a:t>
                      </a:r>
                      <a:r>
                        <a:rPr lang="bg-BG" sz="2000" dirty="0">
                          <a:latin typeface="Segoe UI Light" pitchFamily="34" charset="0"/>
                          <a:ea typeface="Times New Roman"/>
                          <a:cs typeface="Segoe UI Light" pitchFamily="34" charset="0"/>
                        </a:rPr>
                        <a:t>случаи на НПД</a:t>
                      </a:r>
                      <a:endParaRPr lang="en-GB" sz="3200" dirty="0">
                        <a:latin typeface="Segoe UI Light" pitchFamily="34" charset="0"/>
                        <a:ea typeface="Times New Roman"/>
                        <a:cs typeface="Segoe UI Light" pitchFamily="34" charset="0"/>
                      </a:endParaRPr>
                    </a:p>
                    <a:p>
                      <a:pPr marL="342900" lvl="0" indent="-342900">
                        <a:spcAft>
                          <a:spcPts val="0"/>
                        </a:spcAft>
                        <a:buFont typeface="Calibri"/>
                        <a:buChar char="-"/>
                      </a:pPr>
                      <a:r>
                        <a:rPr lang="bg-BG" sz="2000" dirty="0">
                          <a:latin typeface="Segoe UI Light" pitchFamily="34" charset="0"/>
                          <a:ea typeface="Times New Roman"/>
                          <a:cs typeface="Segoe UI Light" pitchFamily="34" charset="0"/>
                        </a:rPr>
                        <a:t>Извършване на скрининг за НПД сред общата детска популация</a:t>
                      </a:r>
                      <a:endParaRPr lang="en-GB" sz="3200" dirty="0">
                        <a:latin typeface="Segoe UI Light" pitchFamily="34" charset="0"/>
                        <a:ea typeface="Times New Roman"/>
                        <a:cs typeface="Segoe UI Light" pitchFamily="34" charset="0"/>
                      </a:endParaRPr>
                    </a:p>
                    <a:p>
                      <a:pPr marL="342900" lvl="0" indent="-342900">
                        <a:spcAft>
                          <a:spcPts val="0"/>
                        </a:spcAft>
                        <a:buFont typeface="Calibri"/>
                        <a:buChar char="-"/>
                      </a:pPr>
                      <a:r>
                        <a:rPr lang="bg-BG" sz="2000" dirty="0">
                          <a:latin typeface="Segoe UI Light" pitchFamily="34" charset="0"/>
                          <a:ea typeface="Times New Roman"/>
                          <a:cs typeface="Segoe UI Light" pitchFamily="34" charset="0"/>
                        </a:rPr>
                        <a:t>Предоставяне на спешни мерки по закрила на жертвите на НПД</a:t>
                      </a:r>
                      <a:endParaRPr lang="en-GB" sz="3200" dirty="0">
                        <a:latin typeface="Segoe UI Light" pitchFamily="34" charset="0"/>
                        <a:ea typeface="Times New Roman"/>
                        <a:cs typeface="Segoe UI Light" pitchFamily="34" charset="0"/>
                      </a:endParaRPr>
                    </a:p>
                    <a:p>
                      <a:pPr marL="342900" lvl="0" indent="-342900">
                        <a:spcAft>
                          <a:spcPts val="0"/>
                        </a:spcAft>
                        <a:buFont typeface="Calibri"/>
                        <a:buChar char="-"/>
                      </a:pPr>
                      <a:r>
                        <a:rPr lang="bg-BG" sz="2000" dirty="0">
                          <a:latin typeface="Segoe UI Light" pitchFamily="34" charset="0"/>
                          <a:ea typeface="Times New Roman"/>
                          <a:cs typeface="Segoe UI Light" pitchFamily="34" charset="0"/>
                        </a:rPr>
                        <a:t>Предоставяне на правни съвети/ консултации/ застъпничество за жертви на НПД</a:t>
                      </a:r>
                      <a:endParaRPr lang="en-GB" sz="32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c>
                  <a:txBody>
                    <a:bodyPr/>
                    <a:lstStyle/>
                    <a:p>
                      <a:pPr algn="ctr">
                        <a:lnSpc>
                          <a:spcPct val="115000"/>
                        </a:lnSpc>
                        <a:spcAft>
                          <a:spcPts val="0"/>
                        </a:spcAft>
                      </a:pPr>
                      <a:r>
                        <a:rPr lang="bg-BG" sz="2000" b="1" dirty="0">
                          <a:solidFill>
                            <a:srgbClr val="4F81BD"/>
                          </a:solidFill>
                          <a:latin typeface="Segoe UI Light" pitchFamily="34" charset="0"/>
                          <a:ea typeface="Times New Roman"/>
                          <a:cs typeface="Segoe UI Light" pitchFamily="34" charset="0"/>
                        </a:rPr>
                        <a:t>Ограничен достъп </a:t>
                      </a:r>
                      <a:r>
                        <a:rPr lang="en-GB" sz="2000" b="1" dirty="0">
                          <a:solidFill>
                            <a:srgbClr val="4F81BD"/>
                          </a:solidFill>
                          <a:latin typeface="Segoe UI Light" pitchFamily="34" charset="0"/>
                          <a:ea typeface="Times New Roman"/>
                          <a:cs typeface="Segoe UI Light" pitchFamily="34" charset="0"/>
                        </a:rPr>
                        <a:t>(</a:t>
                      </a:r>
                      <a:r>
                        <a:rPr lang="bg-BG" sz="2000" b="1" dirty="0">
                          <a:solidFill>
                            <a:srgbClr val="4F81BD"/>
                          </a:solidFill>
                          <a:latin typeface="Segoe UI Light" pitchFamily="34" charset="0"/>
                          <a:ea typeface="Times New Roman"/>
                          <a:cs typeface="Segoe UI Light" pitchFamily="34" charset="0"/>
                        </a:rPr>
                        <a:t>ниво</a:t>
                      </a:r>
                      <a:r>
                        <a:rPr lang="en-GB" sz="2000" b="1" dirty="0">
                          <a:solidFill>
                            <a:srgbClr val="4F81BD"/>
                          </a:solidFill>
                          <a:latin typeface="Segoe UI Light" pitchFamily="34" charset="0"/>
                          <a:ea typeface="Times New Roman"/>
                          <a:cs typeface="Segoe UI Light" pitchFamily="34" charset="0"/>
                        </a:rPr>
                        <a:t> 3)</a:t>
                      </a:r>
                      <a:r>
                        <a:rPr lang="en-GB" sz="2000" b="1" dirty="0">
                          <a:highlight>
                            <a:srgbClr val="FFFF00"/>
                          </a:highlight>
                          <a:latin typeface="Segoe UI Light" pitchFamily="34" charset="0"/>
                          <a:ea typeface="Times New Roman"/>
                          <a:cs typeface="Segoe UI Light" pitchFamily="34" charset="0"/>
                        </a:rPr>
                        <a:t> </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extLst>
                  <a:ext uri="{0D108BD9-81ED-4DB2-BD59-A6C34878D82A}">
                    <a16:rowId xmlns="" xmlns:a16="http://schemas.microsoft.com/office/drawing/2014/main" val="10004"/>
                  </a:ext>
                </a:extLst>
              </a:tr>
            </a:tbl>
          </a:graphicData>
        </a:graphic>
      </p:graphicFrame>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570150128"/>
              </p:ext>
            </p:extLst>
          </p:nvPr>
        </p:nvGraphicFramePr>
        <p:xfrm>
          <a:off x="87086" y="283150"/>
          <a:ext cx="12090400" cy="7264884"/>
        </p:xfrm>
        <a:graphic>
          <a:graphicData uri="http://schemas.openxmlformats.org/drawingml/2006/table">
            <a:tbl>
              <a:tblPr/>
              <a:tblGrid>
                <a:gridCol w="1534590">
                  <a:extLst>
                    <a:ext uri="{9D8B030D-6E8A-4147-A177-3AD203B41FA5}">
                      <a16:colId xmlns="" xmlns:a16="http://schemas.microsoft.com/office/drawing/2014/main" val="20000"/>
                    </a:ext>
                  </a:extLst>
                </a:gridCol>
                <a:gridCol w="5720510">
                  <a:extLst>
                    <a:ext uri="{9D8B030D-6E8A-4147-A177-3AD203B41FA5}">
                      <a16:colId xmlns="" xmlns:a16="http://schemas.microsoft.com/office/drawing/2014/main" val="20001"/>
                    </a:ext>
                  </a:extLst>
                </a:gridCol>
                <a:gridCol w="4835300">
                  <a:extLst>
                    <a:ext uri="{9D8B030D-6E8A-4147-A177-3AD203B41FA5}">
                      <a16:colId xmlns="" xmlns:a16="http://schemas.microsoft.com/office/drawing/2014/main" val="20002"/>
                    </a:ext>
                  </a:extLst>
                </a:gridCol>
              </a:tblGrid>
              <a:tr h="296737">
                <a:tc gridSpan="3">
                  <a:txBody>
                    <a:bodyPr/>
                    <a:lstStyle/>
                    <a:p>
                      <a:pPr algn="ctr" fontAlgn="t"/>
                      <a:r>
                        <a:rPr lang="ru-RU" sz="1800" dirty="0">
                          <a:solidFill>
                            <a:srgbClr val="FFFFFF"/>
                          </a:solidFill>
                        </a:rPr>
                        <a:t>ПРИМЕРИ ЗА ОПРЕДЕЛЯНЕ НА НИВО НА ДОСТЪП НА ОПЕРАТОРИ В СЪОТВЕТСТВИЕ С ТЕХНАТА ПРОФЕСИЯ, РОЛЯ И ОТГОВОРНОСТИ (да се адаптира за всяка държава)</a:t>
                      </a:r>
                      <a:endParaRPr lang="en-US" sz="1800" b="1" dirty="0">
                        <a:solidFill>
                          <a:srgbClr val="FFFF00"/>
                        </a:solidFill>
                      </a:endParaRPr>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4F81BD"/>
                    </a:solid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180622">
                <a:tc>
                  <a:txBody>
                    <a:bodyPr/>
                    <a:lstStyle/>
                    <a:p>
                      <a:pPr algn="ctr" fontAlgn="t"/>
                      <a:r>
                        <a:rPr lang="bg-BG" sz="1600" dirty="0" smtClean="0">
                          <a:solidFill>
                            <a:srgbClr val="FFFFFF"/>
                          </a:solidFill>
                        </a:rPr>
                        <a:t>Пълен достъп </a:t>
                      </a:r>
                      <a:r>
                        <a:rPr lang="en-US" sz="1600" dirty="0" smtClean="0">
                          <a:solidFill>
                            <a:srgbClr val="FFFFFF"/>
                          </a:solidFill>
                        </a:rPr>
                        <a:t>(</a:t>
                      </a:r>
                      <a:r>
                        <a:rPr lang="bg-BG" sz="1600" dirty="0" smtClean="0">
                          <a:solidFill>
                            <a:srgbClr val="FFFFFF"/>
                          </a:solidFill>
                        </a:rPr>
                        <a:t>ниво</a:t>
                      </a:r>
                      <a:r>
                        <a:rPr lang="bg-BG" sz="1600" baseline="0" dirty="0" smtClean="0">
                          <a:solidFill>
                            <a:srgbClr val="FFFFFF"/>
                          </a:solidFill>
                        </a:rPr>
                        <a:t> </a:t>
                      </a:r>
                      <a:r>
                        <a:rPr lang="en-US" sz="1600" dirty="0" smtClean="0">
                          <a:solidFill>
                            <a:srgbClr val="FFFFFF"/>
                          </a:solidFill>
                        </a:rPr>
                        <a:t>1</a:t>
                      </a:r>
                      <a:r>
                        <a:rPr lang="en-US" sz="1600" dirty="0">
                          <a:solidFill>
                            <a:srgbClr val="FFFFFF"/>
                          </a:solidFill>
                        </a:rPr>
                        <a:t>)</a:t>
                      </a:r>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4F81BD"/>
                    </a:solidFill>
                  </a:tcPr>
                </a:tc>
                <a:tc>
                  <a:txBody>
                    <a:bodyPr/>
                    <a:lstStyle/>
                    <a:p>
                      <a:pPr algn="ctr" fontAlgn="t"/>
                      <a:r>
                        <a:rPr lang="bg-BG" sz="1600" dirty="0">
                          <a:solidFill>
                            <a:srgbClr val="FFFFFF"/>
                          </a:solidFill>
                        </a:rPr>
                        <a:t>Ограничен достъп </a:t>
                      </a:r>
                      <a:r>
                        <a:rPr lang="en-US" sz="1600" dirty="0">
                          <a:solidFill>
                            <a:srgbClr val="FFFFFF"/>
                          </a:solidFill>
                        </a:rPr>
                        <a:t>(</a:t>
                      </a:r>
                      <a:r>
                        <a:rPr lang="bg-BG" sz="1600" dirty="0">
                          <a:solidFill>
                            <a:srgbClr val="FFFFFF"/>
                          </a:solidFill>
                        </a:rPr>
                        <a:t>ниво </a:t>
                      </a:r>
                      <a:r>
                        <a:rPr lang="en-US" sz="1600" dirty="0">
                          <a:solidFill>
                            <a:srgbClr val="FFFFFF"/>
                          </a:solidFill>
                        </a:rPr>
                        <a:t>2)</a:t>
                      </a:r>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4F81BD"/>
                    </a:solidFill>
                  </a:tcPr>
                </a:tc>
                <a:tc>
                  <a:txBody>
                    <a:bodyPr/>
                    <a:lstStyle/>
                    <a:p>
                      <a:pPr algn="ctr" fontAlgn="t"/>
                      <a:r>
                        <a:rPr lang="bg-BG" sz="1600" dirty="0">
                          <a:solidFill>
                            <a:srgbClr val="FFFFFF"/>
                          </a:solidFill>
                        </a:rPr>
                        <a:t>Ограничен достъп </a:t>
                      </a:r>
                      <a:r>
                        <a:rPr lang="en-US" sz="1600" dirty="0">
                          <a:solidFill>
                            <a:srgbClr val="FFFFFF"/>
                          </a:solidFill>
                        </a:rPr>
                        <a:t>(</a:t>
                      </a:r>
                      <a:r>
                        <a:rPr lang="bg-BG" sz="1600" dirty="0">
                          <a:solidFill>
                            <a:srgbClr val="FFFFFF"/>
                          </a:solidFill>
                        </a:rPr>
                        <a:t>ниво </a:t>
                      </a:r>
                      <a:r>
                        <a:rPr lang="en-US" sz="1600" dirty="0">
                          <a:solidFill>
                            <a:srgbClr val="FFFFFF"/>
                          </a:solidFill>
                        </a:rPr>
                        <a:t>3)</a:t>
                      </a:r>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4F81BD"/>
                    </a:solidFill>
                  </a:tcPr>
                </a:tc>
                <a:extLst>
                  <a:ext uri="{0D108BD9-81ED-4DB2-BD59-A6C34878D82A}">
                    <a16:rowId xmlns="" xmlns:a16="http://schemas.microsoft.com/office/drawing/2014/main" val="10001"/>
                  </a:ext>
                </a:extLst>
              </a:tr>
              <a:tr h="4941308">
                <a:tc>
                  <a:txBody>
                    <a:bodyPr/>
                    <a:lstStyle/>
                    <a:p>
                      <a:pPr fontAlgn="t">
                        <a:buFont typeface="Wingdings 3" pitchFamily="18" charset="2"/>
                        <a:buChar char="´"/>
                      </a:pPr>
                      <a:r>
                        <a:rPr lang="bg-BG" sz="1500" b="1" dirty="0"/>
                        <a:t>Прокурори в съдебни </a:t>
                      </a:r>
                      <a:r>
                        <a:rPr lang="bg-BG" sz="1500" b="1" dirty="0" smtClean="0"/>
                        <a:t>служби</a:t>
                      </a:r>
                    </a:p>
                    <a:p>
                      <a:pPr fontAlgn="t">
                        <a:buFont typeface="Wingdings 3" pitchFamily="18" charset="2"/>
                        <a:buChar char="´"/>
                      </a:pPr>
                      <a:endParaRPr lang="bg-BG" sz="1500" b="1" dirty="0" smtClean="0"/>
                    </a:p>
                    <a:p>
                      <a:pPr fontAlgn="t">
                        <a:buFont typeface="Wingdings 3" pitchFamily="18" charset="2"/>
                        <a:buChar char="´"/>
                      </a:pPr>
                      <a:endParaRPr lang="en-US" sz="1500" dirty="0"/>
                    </a:p>
                    <a:p>
                      <a:pPr fontAlgn="t">
                        <a:buFont typeface="Wingdings 3" pitchFamily="18" charset="2"/>
                        <a:buChar char="´"/>
                      </a:pPr>
                      <a:r>
                        <a:rPr lang="bg-BG" sz="1500" b="1" dirty="0"/>
                        <a:t>Социални работници в системата за закрила на детето</a:t>
                      </a:r>
                      <a:r>
                        <a:rPr lang="en-US" sz="1500" b="1" dirty="0"/>
                        <a:t> (</a:t>
                      </a:r>
                      <a:r>
                        <a:rPr lang="bg-BG" sz="1500" b="1" dirty="0"/>
                        <a:t>когато е приложимо</a:t>
                      </a:r>
                      <a:r>
                        <a:rPr lang="en-US" sz="1500" b="1" dirty="0"/>
                        <a:t>)</a:t>
                      </a:r>
                      <a:endParaRPr lang="en-US" sz="1500" dirty="0"/>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buFont typeface="Wingdings 3" pitchFamily="18" charset="2"/>
                        <a:buNone/>
                      </a:pPr>
                      <a:r>
                        <a:rPr lang="ru-RU" sz="1500" dirty="0" smtClean="0"/>
                        <a:t>-Социални работници, работещи в служби за закрила на детето </a:t>
                      </a:r>
                    </a:p>
                    <a:p>
                      <a:pPr fontAlgn="t">
                        <a:buFont typeface="Wingdings 3" pitchFamily="18" charset="2"/>
                        <a:buNone/>
                      </a:pPr>
                      <a:r>
                        <a:rPr lang="ru-RU" sz="1500" dirty="0" smtClean="0"/>
                        <a:t>-Социални работници, работещи в  НПО </a:t>
                      </a:r>
                    </a:p>
                    <a:p>
                      <a:pPr fontAlgn="t">
                        <a:buFont typeface="Wingdings 3" pitchFamily="18" charset="2"/>
                        <a:buNone/>
                      </a:pPr>
                      <a:r>
                        <a:rPr lang="ru-RU" sz="1500" dirty="0" smtClean="0"/>
                        <a:t>-Детски психиатри</a:t>
                      </a:r>
                    </a:p>
                    <a:p>
                      <a:pPr fontAlgn="t">
                        <a:buFont typeface="Wingdings 3" pitchFamily="18" charset="2"/>
                        <a:buNone/>
                      </a:pPr>
                      <a:r>
                        <a:rPr lang="ru-RU" sz="1500" dirty="0" smtClean="0"/>
                        <a:t>-Психолози, работещи в отдели за закрила на детето / социални услуги</a:t>
                      </a:r>
                    </a:p>
                    <a:p>
                      <a:pPr fontAlgn="t">
                        <a:buFont typeface="Wingdings 3" pitchFamily="18" charset="2"/>
                        <a:buNone/>
                      </a:pPr>
                      <a:r>
                        <a:rPr lang="ru-RU" sz="1500" dirty="0" smtClean="0"/>
                        <a:t>-Психолози, работещи в сектор здравеопазване </a:t>
                      </a:r>
                    </a:p>
                    <a:p>
                      <a:pPr fontAlgn="t">
                        <a:buFont typeface="Wingdings 3" pitchFamily="18" charset="2"/>
                        <a:buNone/>
                      </a:pPr>
                      <a:r>
                        <a:rPr lang="ru-RU" sz="1500" dirty="0" smtClean="0"/>
                        <a:t>-Психолози, работещи в служби за опазване на психичното здраве</a:t>
                      </a:r>
                    </a:p>
                    <a:p>
                      <a:pPr fontAlgn="t">
                        <a:buFont typeface="Wingdings 3" pitchFamily="18" charset="2"/>
                        <a:buNone/>
                      </a:pPr>
                      <a:r>
                        <a:rPr lang="ru-RU" sz="1500" dirty="0" smtClean="0"/>
                        <a:t>-Лекари (педиатри,акушер-гинеколози,   ортопеди, рентгенолози и др.)</a:t>
                      </a:r>
                    </a:p>
                    <a:p>
                      <a:pPr fontAlgn="t">
                        <a:buFont typeface="Wingdings 3" pitchFamily="18" charset="2"/>
                        <a:buNone/>
                      </a:pPr>
                      <a:r>
                        <a:rPr lang="ru-RU" sz="1500" dirty="0" smtClean="0"/>
                        <a:t>Медицински сестри, работещи в сектора за закрила на детето /социални грижи  </a:t>
                      </a:r>
                    </a:p>
                    <a:p>
                      <a:pPr fontAlgn="t">
                        <a:buFont typeface="Wingdings 3" pitchFamily="18" charset="2"/>
                        <a:buNone/>
                      </a:pPr>
                      <a:r>
                        <a:rPr lang="ru-RU" sz="1500" dirty="0" smtClean="0"/>
                        <a:t>- Акушерки, работещи , работещи в в сектора за закрила на детето /социални грижи  </a:t>
                      </a:r>
                    </a:p>
                    <a:p>
                      <a:pPr fontAlgn="t">
                        <a:buFont typeface="Wingdings 3" pitchFamily="18" charset="2"/>
                        <a:buNone/>
                      </a:pPr>
                      <a:r>
                        <a:rPr lang="ru-RU" sz="1500" dirty="0" smtClean="0"/>
                        <a:t>-Полицаи, които работят в сектора на правоприлагането</a:t>
                      </a:r>
                    </a:p>
                    <a:p>
                      <a:pPr fontAlgn="t">
                        <a:buFont typeface="Wingdings 3" pitchFamily="18" charset="2"/>
                        <a:buNone/>
                      </a:pPr>
                      <a:r>
                        <a:rPr lang="ru-RU" sz="1500" dirty="0" smtClean="0"/>
                        <a:t>- Специалисти „психично здраве” (психолози, психиатри), които работят в сектора на правоприлагането</a:t>
                      </a:r>
                    </a:p>
                    <a:p>
                      <a:pPr fontAlgn="t">
                        <a:buFont typeface="Wingdings 3" pitchFamily="18" charset="2"/>
                        <a:buNone/>
                      </a:pPr>
                      <a:r>
                        <a:rPr lang="ru-RU" sz="1500" dirty="0" smtClean="0"/>
                        <a:t>- Лицензирани консултанти, работещи  в сектора за закрила на детето /социални грижи  </a:t>
                      </a:r>
                    </a:p>
                    <a:p>
                      <a:pPr fontAlgn="t">
                        <a:buFont typeface="Wingdings 3" pitchFamily="18" charset="2"/>
                        <a:buNone/>
                      </a:pPr>
                      <a:r>
                        <a:rPr lang="ru-RU" sz="1500" dirty="0" smtClean="0"/>
                        <a:t>- Лицензирани консултанти, работещи в службите за психично здраве</a:t>
                      </a:r>
                    </a:p>
                    <a:p>
                      <a:pPr fontAlgn="t">
                        <a:buFont typeface="Wingdings 3" pitchFamily="18" charset="2"/>
                        <a:buNone/>
                      </a:pPr>
                      <a:r>
                        <a:rPr lang="ru-RU" sz="1500" dirty="0" smtClean="0"/>
                        <a:t>- Съдии </a:t>
                      </a:r>
                    </a:p>
                    <a:p>
                      <a:pPr fontAlgn="t">
                        <a:buFont typeface="Wingdings 3" pitchFamily="18" charset="2"/>
                        <a:buNone/>
                      </a:pPr>
                      <a:r>
                        <a:rPr lang="ru-RU" sz="1500" dirty="0" smtClean="0"/>
                        <a:t>- Администратори на данни, работещи в съществуващите регистри, свързани с насилие и пренебрегване на деца</a:t>
                      </a:r>
                    </a:p>
                    <a:p>
                      <a:pPr fontAlgn="t">
                        <a:buFont typeface="Wingdings 3" pitchFamily="18" charset="2"/>
                        <a:buNone/>
                      </a:pPr>
                      <a:r>
                        <a:rPr lang="ru-RU" sz="1500" dirty="0" smtClean="0"/>
                        <a:t>-	Изследователи </a:t>
                      </a:r>
                      <a:endParaRPr lang="ru-RU" sz="1500" dirty="0"/>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lvl="0"/>
                      <a:r>
                        <a:rPr lang="en-US" sz="1800" kern="1200" dirty="0" smtClean="0">
                          <a:solidFill>
                            <a:schemeClr val="tx1"/>
                          </a:solidFill>
                          <a:effectLst/>
                          <a:latin typeface="+mn-lt"/>
                          <a:ea typeface="+mn-ea"/>
                          <a:cs typeface="+mn-cs"/>
                        </a:rPr>
                        <a:t>С</a:t>
                      </a:r>
                      <a:r>
                        <a:rPr lang="bg-BG" sz="1800" kern="1200" dirty="0" smtClean="0">
                          <a:solidFill>
                            <a:schemeClr val="tx1"/>
                          </a:solidFill>
                          <a:effectLst/>
                          <a:latin typeface="+mn-lt"/>
                          <a:ea typeface="+mn-ea"/>
                          <a:cs typeface="+mn-cs"/>
                        </a:rPr>
                        <a:t>Р </a:t>
                      </a:r>
                      <a:r>
                        <a:rPr lang="en-US" sz="1800" kern="1200" dirty="0" smtClean="0">
                          <a:solidFill>
                            <a:schemeClr val="tx1"/>
                          </a:solidFill>
                          <a:effectLst/>
                          <a:latin typeface="+mn-lt"/>
                          <a:ea typeface="+mn-ea"/>
                          <a:cs typeface="+mn-cs"/>
                        </a:rPr>
                        <a:t>в </a:t>
                      </a:r>
                      <a:r>
                        <a:rPr lang="en-US" sz="1800" kern="1200" dirty="0" err="1" smtClean="0">
                          <a:solidFill>
                            <a:schemeClr val="tx1"/>
                          </a:solidFill>
                          <a:effectLst/>
                          <a:latin typeface="+mn-lt"/>
                          <a:ea typeface="+mn-ea"/>
                          <a:cs typeface="+mn-cs"/>
                        </a:rPr>
                        <a:t>сектор</a:t>
                      </a:r>
                      <a:r>
                        <a:rPr lang="bg-BG" sz="1800" kern="1200" baseline="0" dirty="0" smtClean="0">
                          <a:solidFill>
                            <a:schemeClr val="tx1"/>
                          </a:solidFill>
                          <a:effectLst/>
                          <a:latin typeface="+mn-lt"/>
                          <a:ea typeface="+mn-ea"/>
                          <a:cs typeface="+mn-cs"/>
                        </a:rPr>
                        <a:t> </a:t>
                      </a:r>
                      <a:r>
                        <a:rPr lang="en-US" sz="1800" kern="1200" dirty="0" err="1" smtClean="0">
                          <a:solidFill>
                            <a:schemeClr val="tx1"/>
                          </a:solidFill>
                          <a:effectLst/>
                          <a:latin typeface="+mn-lt"/>
                          <a:ea typeface="+mn-ea"/>
                          <a:cs typeface="+mn-cs"/>
                        </a:rPr>
                        <a:t>здравеопазванеСпециалисти</a:t>
                      </a:r>
                      <a:r>
                        <a:rPr lang="en-US" sz="1800" kern="1200" dirty="0" smtClean="0">
                          <a:solidFill>
                            <a:schemeClr val="tx1"/>
                          </a:solidFill>
                          <a:effectLst/>
                          <a:latin typeface="+mn-lt"/>
                          <a:ea typeface="+mn-ea"/>
                          <a:cs typeface="+mn-cs"/>
                        </a:rPr>
                        <a:t> „</a:t>
                      </a:r>
                      <a:r>
                        <a:rPr lang="en-US" sz="1800" kern="1200" dirty="0" err="1" smtClean="0">
                          <a:solidFill>
                            <a:schemeClr val="tx1"/>
                          </a:solidFill>
                          <a:effectLst/>
                          <a:latin typeface="+mn-lt"/>
                          <a:ea typeface="+mn-ea"/>
                          <a:cs typeface="+mn-cs"/>
                        </a:rPr>
                        <a:t>Психично</a:t>
                      </a:r>
                      <a:r>
                        <a:rPr lang="en-US" sz="1800" kern="1200" dirty="0" smtClean="0">
                          <a:solidFill>
                            <a:schemeClr val="tx1"/>
                          </a:solidFill>
                          <a:effectLst/>
                          <a:latin typeface="+mn-lt"/>
                          <a:ea typeface="+mn-ea"/>
                          <a:cs typeface="+mn-cs"/>
                        </a:rPr>
                        <a:t> </a:t>
                      </a:r>
                      <a:r>
                        <a:rPr lang="en-US" sz="1800" kern="1200" dirty="0" err="1" smtClean="0">
                          <a:solidFill>
                            <a:schemeClr val="tx1"/>
                          </a:solidFill>
                          <a:effectLst/>
                          <a:latin typeface="+mn-lt"/>
                          <a:ea typeface="+mn-ea"/>
                          <a:cs typeface="+mn-cs"/>
                        </a:rPr>
                        <a:t>здраве</a:t>
                      </a:r>
                      <a:r>
                        <a:rPr lang="en-US" sz="1800" kern="1200" dirty="0" smtClean="0">
                          <a:solidFill>
                            <a:schemeClr val="tx1"/>
                          </a:solidFill>
                          <a:effectLst/>
                          <a:latin typeface="+mn-lt"/>
                          <a:ea typeface="+mn-ea"/>
                          <a:cs typeface="+mn-cs"/>
                        </a:rPr>
                        <a:t>” (</a:t>
                      </a:r>
                      <a:r>
                        <a:rPr lang="en-US" sz="1800" kern="1200" dirty="0" err="1" smtClean="0">
                          <a:solidFill>
                            <a:schemeClr val="tx1"/>
                          </a:solidFill>
                          <a:effectLst/>
                          <a:latin typeface="+mn-lt"/>
                          <a:ea typeface="+mn-ea"/>
                          <a:cs typeface="+mn-cs"/>
                        </a:rPr>
                        <a:t>психолози</a:t>
                      </a:r>
                      <a:r>
                        <a:rPr lang="en-US" sz="1800" kern="1200" dirty="0" smtClean="0">
                          <a:solidFill>
                            <a:schemeClr val="tx1"/>
                          </a:solidFill>
                          <a:effectLst/>
                          <a:latin typeface="+mn-lt"/>
                          <a:ea typeface="+mn-ea"/>
                          <a:cs typeface="+mn-cs"/>
                        </a:rPr>
                        <a:t>, </a:t>
                      </a:r>
                      <a:r>
                        <a:rPr lang="en-US" sz="1800" kern="1200" dirty="0" err="1" smtClean="0">
                          <a:solidFill>
                            <a:schemeClr val="tx1"/>
                          </a:solidFill>
                          <a:effectLst/>
                          <a:latin typeface="+mn-lt"/>
                          <a:ea typeface="+mn-ea"/>
                          <a:cs typeface="+mn-cs"/>
                        </a:rPr>
                        <a:t>психиатри</a:t>
                      </a:r>
                      <a:r>
                        <a:rPr lang="en-US" sz="1800" kern="1200" dirty="0" smtClean="0">
                          <a:solidFill>
                            <a:schemeClr val="tx1"/>
                          </a:solidFill>
                          <a:effectLst/>
                          <a:latin typeface="+mn-lt"/>
                          <a:ea typeface="+mn-ea"/>
                          <a:cs typeface="+mn-cs"/>
                        </a:rPr>
                        <a:t>, </a:t>
                      </a:r>
                      <a:r>
                        <a:rPr lang="bg-BG" sz="1800" kern="1200" dirty="0" smtClean="0">
                          <a:solidFill>
                            <a:schemeClr val="tx1"/>
                          </a:solidFill>
                          <a:effectLst/>
                          <a:latin typeface="+mn-lt"/>
                          <a:ea typeface="+mn-ea"/>
                          <a:cs typeface="+mn-cs"/>
                        </a:rPr>
                        <a:t>консултанти</a:t>
                      </a:r>
                      <a:r>
                        <a:rPr lang="en-US" sz="1800" kern="1200" dirty="0" smtClean="0">
                          <a:solidFill>
                            <a:schemeClr val="tx1"/>
                          </a:solidFill>
                          <a:effectLst/>
                          <a:latin typeface="+mn-lt"/>
                          <a:ea typeface="+mn-ea"/>
                          <a:cs typeface="+mn-cs"/>
                        </a:rPr>
                        <a:t>, </a:t>
                      </a:r>
                      <a:r>
                        <a:rPr lang="en-US" sz="1800" kern="1200" dirty="0" err="1" smtClean="0">
                          <a:solidFill>
                            <a:schemeClr val="tx1"/>
                          </a:solidFill>
                          <a:effectLst/>
                          <a:latin typeface="+mn-lt"/>
                          <a:ea typeface="+mn-ea"/>
                          <a:cs typeface="+mn-cs"/>
                        </a:rPr>
                        <a:t>работещи</a:t>
                      </a:r>
                      <a:r>
                        <a:rPr lang="en-US" sz="1800" kern="1200" dirty="0" smtClean="0">
                          <a:solidFill>
                            <a:schemeClr val="tx1"/>
                          </a:solidFill>
                          <a:effectLst/>
                          <a:latin typeface="+mn-lt"/>
                          <a:ea typeface="+mn-ea"/>
                          <a:cs typeface="+mn-cs"/>
                        </a:rPr>
                        <a:t> в НПО / </a:t>
                      </a:r>
                      <a:r>
                        <a:rPr lang="en-US" sz="1800" kern="1200" dirty="0" err="1" smtClean="0">
                          <a:solidFill>
                            <a:schemeClr val="tx1"/>
                          </a:solidFill>
                          <a:effectLst/>
                          <a:latin typeface="+mn-lt"/>
                          <a:ea typeface="+mn-ea"/>
                          <a:cs typeface="+mn-cs"/>
                        </a:rPr>
                        <a:t>обществени</a:t>
                      </a:r>
                      <a:r>
                        <a:rPr lang="en-US" sz="1800" kern="1200" dirty="0" smtClean="0">
                          <a:solidFill>
                            <a:schemeClr val="tx1"/>
                          </a:solidFill>
                          <a:effectLst/>
                          <a:latin typeface="+mn-lt"/>
                          <a:ea typeface="+mn-ea"/>
                          <a:cs typeface="+mn-cs"/>
                        </a:rPr>
                        <a:t> </a:t>
                      </a:r>
                      <a:r>
                        <a:rPr lang="en-US" sz="1800" kern="1200" dirty="0" err="1" smtClean="0">
                          <a:solidFill>
                            <a:schemeClr val="tx1"/>
                          </a:solidFill>
                          <a:effectLst/>
                          <a:latin typeface="+mn-lt"/>
                          <a:ea typeface="+mn-ea"/>
                          <a:cs typeface="+mn-cs"/>
                        </a:rPr>
                        <a:t>организации</a:t>
                      </a:r>
                      <a:endParaRPr lang="en-US" sz="1800" kern="1200" dirty="0" smtClean="0">
                        <a:solidFill>
                          <a:schemeClr val="tx1"/>
                        </a:solidFill>
                        <a:effectLst/>
                        <a:latin typeface="+mn-lt"/>
                        <a:ea typeface="+mn-ea"/>
                        <a:cs typeface="+mn-cs"/>
                      </a:endParaRPr>
                    </a:p>
                    <a:p>
                      <a:pPr lvl="0"/>
                      <a:r>
                        <a:rPr lang="ru-RU" sz="1800" kern="1200" dirty="0" smtClean="0">
                          <a:solidFill>
                            <a:schemeClr val="tx1"/>
                          </a:solidFill>
                          <a:effectLst/>
                          <a:latin typeface="+mn-lt"/>
                          <a:ea typeface="+mn-ea"/>
                          <a:cs typeface="+mn-cs"/>
                        </a:rPr>
                        <a:t>СР в сферата на образованието </a:t>
                      </a:r>
                      <a:endParaRPr lang="en-US" sz="1800" kern="1200" dirty="0" smtClean="0">
                        <a:solidFill>
                          <a:schemeClr val="tx1"/>
                        </a:solidFill>
                        <a:effectLst/>
                        <a:latin typeface="+mn-lt"/>
                        <a:ea typeface="+mn-ea"/>
                        <a:cs typeface="+mn-cs"/>
                      </a:endParaRPr>
                    </a:p>
                    <a:p>
                      <a:pPr lvl="0"/>
                      <a:r>
                        <a:rPr lang="ru-RU" sz="1800" kern="1200" dirty="0" smtClean="0">
                          <a:solidFill>
                            <a:schemeClr val="tx1"/>
                          </a:solidFill>
                          <a:effectLst/>
                          <a:latin typeface="+mn-lt"/>
                          <a:ea typeface="+mn-ea"/>
                          <a:cs typeface="+mn-cs"/>
                        </a:rPr>
                        <a:t>СР, работещи в сферата на психично-здравните услуги </a:t>
                      </a:r>
                      <a:endParaRPr lang="en-US" sz="1800" kern="1200" dirty="0" smtClean="0">
                        <a:solidFill>
                          <a:schemeClr val="tx1"/>
                        </a:solidFill>
                        <a:effectLst/>
                        <a:latin typeface="+mn-lt"/>
                        <a:ea typeface="+mn-ea"/>
                        <a:cs typeface="+mn-cs"/>
                      </a:endParaRPr>
                    </a:p>
                    <a:p>
                      <a:pPr lvl="0"/>
                      <a:r>
                        <a:rPr lang="ru-RU" sz="1800" kern="1200" dirty="0" smtClean="0">
                          <a:solidFill>
                            <a:schemeClr val="tx1"/>
                          </a:solidFill>
                          <a:effectLst/>
                          <a:latin typeface="+mn-lt"/>
                          <a:ea typeface="+mn-ea"/>
                          <a:cs typeface="+mn-cs"/>
                        </a:rPr>
                        <a:t>Работещи в сектора за закрила на детето/ социалните грижи </a:t>
                      </a:r>
                      <a:endParaRPr lang="en-US" sz="1800" kern="1200" dirty="0" smtClean="0">
                        <a:solidFill>
                          <a:schemeClr val="tx1"/>
                        </a:solidFill>
                        <a:effectLst/>
                        <a:latin typeface="+mn-lt"/>
                        <a:ea typeface="+mn-ea"/>
                        <a:cs typeface="+mn-cs"/>
                      </a:endParaRPr>
                    </a:p>
                    <a:p>
                      <a:r>
                        <a:rPr lang="ru-RU" sz="1800" kern="1200" dirty="0" smtClean="0">
                          <a:solidFill>
                            <a:schemeClr val="tx1"/>
                          </a:solidFill>
                          <a:effectLst/>
                          <a:latin typeface="+mn-lt"/>
                          <a:ea typeface="+mn-ea"/>
                          <a:cs typeface="+mn-cs"/>
                        </a:rPr>
                        <a:t>-Психолози, сферата на </a:t>
                      </a:r>
                      <a:r>
                        <a:rPr lang="bg-BG" sz="1800" kern="1200" dirty="0" smtClean="0">
                          <a:solidFill>
                            <a:schemeClr val="tx1"/>
                          </a:solidFill>
                          <a:effectLst/>
                          <a:latin typeface="+mn-lt"/>
                          <a:ea typeface="+mn-ea"/>
                          <a:cs typeface="+mn-cs"/>
                        </a:rPr>
                        <a:t>образованието</a:t>
                      </a:r>
                      <a:endParaRPr lang="en-US" sz="1800" kern="1200" dirty="0" smtClean="0">
                        <a:solidFill>
                          <a:schemeClr val="tx1"/>
                        </a:solidFill>
                        <a:effectLst/>
                        <a:latin typeface="+mn-lt"/>
                        <a:ea typeface="+mn-ea"/>
                        <a:cs typeface="+mn-cs"/>
                      </a:endParaRPr>
                    </a:p>
                    <a:p>
                      <a:pPr lvl="0"/>
                      <a:r>
                        <a:rPr lang="ru-RU" sz="1800" kern="1200" dirty="0" smtClean="0">
                          <a:solidFill>
                            <a:schemeClr val="tx1"/>
                          </a:solidFill>
                          <a:effectLst/>
                          <a:latin typeface="+mn-lt"/>
                          <a:ea typeface="+mn-ea"/>
                          <a:cs typeface="+mn-cs"/>
                        </a:rPr>
                        <a:t>-Консултанти, в сферата на образованието</a:t>
                      </a:r>
                      <a:r>
                        <a:rPr lang="ru-RU" sz="1800" kern="1200" baseline="0" dirty="0" smtClean="0">
                          <a:solidFill>
                            <a:schemeClr val="tx1"/>
                          </a:solidFill>
                          <a:effectLst/>
                          <a:latin typeface="+mn-lt"/>
                          <a:ea typeface="+mn-ea"/>
                          <a:cs typeface="+mn-cs"/>
                        </a:rPr>
                        <a:t> ---  </a:t>
                      </a:r>
                      <a:r>
                        <a:rPr lang="ru-RU" sz="1800" kern="1200" dirty="0" smtClean="0">
                          <a:solidFill>
                            <a:schemeClr val="tx1"/>
                          </a:solidFill>
                          <a:effectLst/>
                          <a:latin typeface="+mn-lt"/>
                          <a:ea typeface="+mn-ea"/>
                          <a:cs typeface="+mn-cs"/>
                        </a:rPr>
                        <a:t>Пробационни служители</a:t>
                      </a:r>
                      <a:endParaRPr lang="en-US" sz="1800" kern="1200" dirty="0" smtClean="0">
                        <a:solidFill>
                          <a:schemeClr val="tx1"/>
                        </a:solidFill>
                        <a:effectLst/>
                        <a:latin typeface="+mn-lt"/>
                        <a:ea typeface="+mn-ea"/>
                        <a:cs typeface="+mn-cs"/>
                      </a:endParaRPr>
                    </a:p>
                    <a:p>
                      <a:pPr lvl="0"/>
                      <a:r>
                        <a:rPr lang="ru-RU" sz="1800" kern="1200" dirty="0" smtClean="0">
                          <a:solidFill>
                            <a:schemeClr val="tx1"/>
                          </a:solidFill>
                          <a:effectLst/>
                          <a:latin typeface="+mn-lt"/>
                          <a:ea typeface="+mn-ea"/>
                          <a:cs typeface="+mn-cs"/>
                        </a:rPr>
                        <a:t>-Други специалисти в областта на правосъдието</a:t>
                      </a:r>
                      <a:endParaRPr lang="en-US" sz="1800" kern="1200" dirty="0" smtClean="0">
                        <a:solidFill>
                          <a:schemeClr val="tx1"/>
                        </a:solidFill>
                        <a:effectLst/>
                        <a:latin typeface="+mn-lt"/>
                        <a:ea typeface="+mn-ea"/>
                        <a:cs typeface="+mn-cs"/>
                      </a:endParaRPr>
                    </a:p>
                    <a:p>
                      <a:pPr lvl="0"/>
                      <a:r>
                        <a:rPr lang="ru-RU" sz="1800" kern="1200" dirty="0" smtClean="0">
                          <a:solidFill>
                            <a:schemeClr val="tx1"/>
                          </a:solidFill>
                          <a:effectLst/>
                          <a:latin typeface="+mn-lt"/>
                          <a:ea typeface="+mn-ea"/>
                          <a:cs typeface="+mn-cs"/>
                        </a:rPr>
                        <a:t>Работещи в системата на училищнотоипредучилищно образование  - учители, възпитатели, посихолози , педагогически съветници, специални педагози,  директори  на училища и детски градини и др.</a:t>
                      </a:r>
                      <a:endParaRPr lang="en-US" sz="1800" kern="1200" dirty="0" smtClean="0">
                        <a:solidFill>
                          <a:schemeClr val="tx1"/>
                        </a:solidFill>
                        <a:effectLst/>
                        <a:latin typeface="+mn-lt"/>
                        <a:ea typeface="+mn-ea"/>
                        <a:cs typeface="+mn-cs"/>
                      </a:endParaRPr>
                    </a:p>
                    <a:p>
                      <a:pPr lvl="0"/>
                      <a:r>
                        <a:rPr lang="ru-RU" sz="1800" kern="1200" dirty="0" smtClean="0">
                          <a:solidFill>
                            <a:schemeClr val="tx1"/>
                          </a:solidFill>
                          <a:effectLst/>
                          <a:latin typeface="+mn-lt"/>
                          <a:ea typeface="+mn-ea"/>
                          <a:cs typeface="+mn-cs"/>
                        </a:rPr>
                        <a:t>-Служби на Омбудсмана,</a:t>
                      </a:r>
                      <a:endParaRPr lang="en-US" sz="1800" kern="1200" dirty="0" smtClean="0">
                        <a:solidFill>
                          <a:schemeClr val="tx1"/>
                        </a:solidFill>
                        <a:effectLst/>
                        <a:latin typeface="+mn-lt"/>
                        <a:ea typeface="+mn-ea"/>
                        <a:cs typeface="+mn-cs"/>
                      </a:endParaRPr>
                    </a:p>
                    <a:p>
                      <a:r>
                        <a:rPr lang="ru-RU" sz="1800" kern="1200" dirty="0" smtClean="0">
                          <a:solidFill>
                            <a:schemeClr val="tx1"/>
                          </a:solidFill>
                          <a:effectLst/>
                          <a:latin typeface="+mn-lt"/>
                          <a:ea typeface="+mn-ea"/>
                          <a:cs typeface="+mn-cs"/>
                        </a:rPr>
                        <a:t> -Друг персонал, работещ в областта на борбата с трафик на хора, институции и служби за деца с увреждания</a:t>
                      </a:r>
                      <a:r>
                        <a:rPr lang="bg-BG" sz="1500" dirty="0" smtClean="0"/>
                        <a:t>и</a:t>
                      </a:r>
                      <a:endParaRPr lang="en-US" sz="1500" dirty="0"/>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 xmlns:a16="http://schemas.microsoft.com/office/drawing/2014/main" val="10002"/>
                  </a:ext>
                </a:extLst>
              </a:tr>
            </a:tbl>
          </a:graphicData>
        </a:graphic>
      </p:graphicFrame>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3839287205"/>
              </p:ext>
            </p:extLst>
          </p:nvPr>
        </p:nvGraphicFramePr>
        <p:xfrm>
          <a:off x="171449" y="487354"/>
          <a:ext cx="11849102" cy="6554724"/>
        </p:xfrm>
        <a:graphic>
          <a:graphicData uri="http://schemas.openxmlformats.org/drawingml/2006/table">
            <a:tbl>
              <a:tblPr/>
              <a:tblGrid>
                <a:gridCol w="2193935">
                  <a:extLst>
                    <a:ext uri="{9D8B030D-6E8A-4147-A177-3AD203B41FA5}">
                      <a16:colId xmlns="" xmlns:a16="http://schemas.microsoft.com/office/drawing/2014/main" val="20000"/>
                    </a:ext>
                  </a:extLst>
                </a:gridCol>
                <a:gridCol w="1435091">
                  <a:extLst>
                    <a:ext uri="{9D8B030D-6E8A-4147-A177-3AD203B41FA5}">
                      <a16:colId xmlns="" xmlns:a16="http://schemas.microsoft.com/office/drawing/2014/main" val="20001"/>
                    </a:ext>
                  </a:extLst>
                </a:gridCol>
                <a:gridCol w="8220076">
                  <a:extLst>
                    <a:ext uri="{9D8B030D-6E8A-4147-A177-3AD203B41FA5}">
                      <a16:colId xmlns="" xmlns:a16="http://schemas.microsoft.com/office/drawing/2014/main" val="20002"/>
                    </a:ext>
                  </a:extLst>
                </a:gridCol>
              </a:tblGrid>
              <a:tr h="113670">
                <a:tc>
                  <a:txBody>
                    <a:bodyPr/>
                    <a:lstStyle/>
                    <a:p>
                      <a:pPr algn="l">
                        <a:lnSpc>
                          <a:spcPct val="115000"/>
                        </a:lnSpc>
                        <a:spcAft>
                          <a:spcPts val="0"/>
                        </a:spcAft>
                      </a:pPr>
                      <a:r>
                        <a:rPr lang="bg-BG" sz="2200" b="1" dirty="0">
                          <a:solidFill>
                            <a:srgbClr val="000000"/>
                          </a:solidFill>
                          <a:latin typeface="Calibri"/>
                          <a:ea typeface="Times New Roman"/>
                          <a:cs typeface="Calibri"/>
                        </a:rPr>
                        <a:t>Отговорности</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bg-BG" sz="2200" b="1" dirty="0">
                          <a:solidFill>
                            <a:srgbClr val="000000"/>
                          </a:solidFill>
                          <a:latin typeface="Calibri"/>
                          <a:ea typeface="Times New Roman"/>
                          <a:cs typeface="Calibri"/>
                        </a:rPr>
                        <a:t>Ниво на достъп</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algn="ctr">
                        <a:lnSpc>
                          <a:spcPct val="115000"/>
                        </a:lnSpc>
                        <a:spcAft>
                          <a:spcPts val="0"/>
                        </a:spcAft>
                      </a:pPr>
                      <a:r>
                        <a:rPr lang="bg-BG" sz="2200" b="1" dirty="0">
                          <a:solidFill>
                            <a:srgbClr val="000000"/>
                          </a:solidFill>
                          <a:latin typeface="+mn-lt"/>
                          <a:ea typeface="Times New Roman"/>
                          <a:cs typeface="Calibri"/>
                        </a:rPr>
                        <a:t>Атрибути</a:t>
                      </a:r>
                      <a:r>
                        <a:rPr lang="en-US" sz="2200" b="1" dirty="0">
                          <a:solidFill>
                            <a:srgbClr val="000000"/>
                          </a:solidFill>
                          <a:latin typeface="+mn-lt"/>
                          <a:ea typeface="Times New Roman"/>
                          <a:cs typeface="Calibri"/>
                        </a:rPr>
                        <a:t> &amp; </a:t>
                      </a:r>
                      <a:r>
                        <a:rPr lang="en-US" sz="2200" b="1" i="1" dirty="0">
                          <a:solidFill>
                            <a:srgbClr val="000000"/>
                          </a:solidFill>
                          <a:latin typeface="+mn-lt"/>
                          <a:ea typeface="Times New Roman"/>
                          <a:cs typeface="Calibri"/>
                        </a:rPr>
                        <a:t>“</a:t>
                      </a:r>
                      <a:r>
                        <a:rPr lang="bg-BG" sz="2200" b="1" i="1" dirty="0">
                          <a:solidFill>
                            <a:srgbClr val="000000"/>
                          </a:solidFill>
                          <a:latin typeface="+mn-lt"/>
                          <a:ea typeface="Times New Roman"/>
                          <a:cs typeface="Calibri"/>
                        </a:rPr>
                        <a:t>права</a:t>
                      </a:r>
                      <a:r>
                        <a:rPr lang="en-US" sz="2200" b="1" i="1" dirty="0">
                          <a:solidFill>
                            <a:srgbClr val="000000"/>
                          </a:solidFill>
                          <a:latin typeface="+mn-lt"/>
                          <a:ea typeface="Times New Roman"/>
                          <a:cs typeface="Calibri"/>
                        </a:rPr>
                        <a:t>”</a:t>
                      </a:r>
                      <a:r>
                        <a:rPr lang="en-US" sz="2200" b="1" dirty="0">
                          <a:solidFill>
                            <a:srgbClr val="000000"/>
                          </a:solidFill>
                          <a:latin typeface="+mn-lt"/>
                          <a:ea typeface="Times New Roman"/>
                          <a:cs typeface="Calibri"/>
                        </a:rPr>
                        <a:t> </a:t>
                      </a:r>
                      <a:r>
                        <a:rPr lang="bg-BG" sz="2200" b="1" dirty="0">
                          <a:solidFill>
                            <a:srgbClr val="000000"/>
                          </a:solidFill>
                          <a:latin typeface="+mn-lt"/>
                          <a:ea typeface="Times New Roman"/>
                          <a:cs typeface="Calibri"/>
                        </a:rPr>
                        <a:t>на нивото на достъп</a:t>
                      </a:r>
                      <a:endParaRPr lang="en-US" sz="2200" dirty="0">
                        <a:latin typeface="+mn-lt"/>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 xmlns:a16="http://schemas.microsoft.com/office/drawing/2014/main" val="10000"/>
                  </a:ext>
                </a:extLst>
              </a:tr>
              <a:tr h="1264432">
                <a:tc>
                  <a:txBody>
                    <a:bodyPr/>
                    <a:lstStyle/>
                    <a:p>
                      <a:pPr algn="l">
                        <a:lnSpc>
                          <a:spcPct val="115000"/>
                        </a:lnSpc>
                        <a:spcAft>
                          <a:spcPts val="0"/>
                        </a:spcAft>
                      </a:pPr>
                      <a:r>
                        <a:rPr lang="bg-BG" sz="2200" b="1" dirty="0">
                          <a:solidFill>
                            <a:srgbClr val="76923C"/>
                          </a:solidFill>
                          <a:latin typeface="Calibri"/>
                          <a:ea typeface="Times New Roman"/>
                          <a:cs typeface="Calibri"/>
                        </a:rPr>
                        <a:t>Системен администратор</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bg-BG" sz="2200" b="1" dirty="0">
                          <a:solidFill>
                            <a:srgbClr val="76923C"/>
                          </a:solidFill>
                          <a:latin typeface="Calibri"/>
                          <a:ea typeface="Times New Roman"/>
                          <a:cs typeface="Calibri"/>
                        </a:rPr>
                        <a:t>Пълен достъп</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marL="342900" lvl="0" indent="-342900" algn="l">
                        <a:lnSpc>
                          <a:spcPct val="115000"/>
                        </a:lnSpc>
                        <a:spcAft>
                          <a:spcPts val="0"/>
                        </a:spcAft>
                        <a:buFont typeface="Symbol"/>
                        <a:buChar char=""/>
                      </a:pPr>
                      <a:r>
                        <a:rPr lang="bg-BG" sz="2200" dirty="0">
                          <a:latin typeface="Calibri"/>
                          <a:ea typeface="Times New Roman"/>
                          <a:cs typeface="Calibri"/>
                        </a:rPr>
                        <a:t>Има достъп до преглед на пълните доклади за всички съществуващи инциденти за всички детски </a:t>
                      </a:r>
                      <a:r>
                        <a:rPr lang="en-US" sz="2200" dirty="0">
                          <a:latin typeface="Calibri"/>
                          <a:ea typeface="Times New Roman"/>
                          <a:cs typeface="Calibri"/>
                        </a:rPr>
                        <a:t>ID</a:t>
                      </a:r>
                      <a:r>
                        <a:rPr lang="bg-BG" sz="2200" dirty="0">
                          <a:latin typeface="Calibri"/>
                          <a:ea typeface="Times New Roman"/>
                          <a:cs typeface="Calibri"/>
                        </a:rPr>
                        <a:t>, записани от нея/ него или от всеки друг оператор</a:t>
                      </a:r>
                      <a:r>
                        <a:rPr lang="en-US" sz="2200" dirty="0">
                          <a:latin typeface="Calibri"/>
                          <a:ea typeface="Times New Roman"/>
                          <a:cs typeface="Calibri"/>
                        </a:rPr>
                        <a:t>;</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bg-BG" sz="2200" dirty="0">
                          <a:latin typeface="Calibri"/>
                          <a:ea typeface="Times New Roman"/>
                          <a:cs typeface="Calibri"/>
                        </a:rPr>
                        <a:t>Въвежда данни за нови инциденти за неизвестни и познати детски </a:t>
                      </a:r>
                      <a:r>
                        <a:rPr lang="en-US" sz="2200" dirty="0">
                          <a:latin typeface="Calibri"/>
                          <a:ea typeface="Times New Roman"/>
                          <a:cs typeface="Calibri"/>
                        </a:rPr>
                        <a:t>ID</a:t>
                      </a:r>
                      <a:r>
                        <a:rPr lang="bg-BG" sz="2200" dirty="0">
                          <a:latin typeface="Calibri"/>
                          <a:ea typeface="Times New Roman"/>
                          <a:cs typeface="Calibri"/>
                        </a:rPr>
                        <a:t>, като използва </a:t>
                      </a:r>
                      <a:r>
                        <a:rPr lang="en-US" sz="2200" dirty="0">
                          <a:latin typeface="Calibri"/>
                          <a:ea typeface="Times New Roman"/>
                          <a:cs typeface="Calibri"/>
                        </a:rPr>
                        <a:t>ID </a:t>
                      </a:r>
                      <a:r>
                        <a:rPr lang="bg-BG" sz="2200" dirty="0">
                          <a:latin typeface="Calibri"/>
                          <a:ea typeface="Times New Roman"/>
                          <a:cs typeface="Calibri"/>
                        </a:rPr>
                        <a:t>на детето или Временен </a:t>
                      </a:r>
                      <a:r>
                        <a:rPr lang="en-US" sz="2200" dirty="0">
                          <a:latin typeface="Calibri"/>
                          <a:ea typeface="Times New Roman"/>
                          <a:cs typeface="Calibri"/>
                        </a:rPr>
                        <a:t>ID</a:t>
                      </a:r>
                      <a:r>
                        <a:rPr lang="bg-BG" sz="2200" dirty="0">
                          <a:latin typeface="Calibri"/>
                          <a:ea typeface="Times New Roman"/>
                          <a:cs typeface="Calibri"/>
                        </a:rPr>
                        <a:t> на детето</a:t>
                      </a:r>
                      <a:r>
                        <a:rPr lang="en-US" sz="2200" dirty="0">
                          <a:latin typeface="Calibri"/>
                          <a:ea typeface="Times New Roman"/>
                          <a:cs typeface="Calibri"/>
                        </a:rPr>
                        <a:t>; </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bg-BG" sz="2200" dirty="0">
                          <a:latin typeface="Calibri"/>
                          <a:ea typeface="Times New Roman"/>
                          <a:cs typeface="Calibri"/>
                        </a:rPr>
                        <a:t>Има достъп до редакция/ актуализиране на всички съществуващи инциденти</a:t>
                      </a:r>
                      <a:r>
                        <a:rPr lang="en-US" sz="2200" dirty="0">
                          <a:latin typeface="Calibri"/>
                          <a:ea typeface="Times New Roman"/>
                          <a:cs typeface="Calibri"/>
                        </a:rPr>
                        <a:t> (</a:t>
                      </a:r>
                      <a:r>
                        <a:rPr lang="bg-BG" sz="2200" dirty="0">
                          <a:latin typeface="Calibri"/>
                          <a:ea typeface="Times New Roman"/>
                          <a:cs typeface="Calibri"/>
                        </a:rPr>
                        <a:t>както до информацията, свързана с инцидента, така и до тази, свързана с детето и семейството</a:t>
                      </a:r>
                      <a:r>
                        <a:rPr lang="en-US" sz="2200" dirty="0">
                          <a:latin typeface="Calibri"/>
                          <a:ea typeface="Times New Roman"/>
                          <a:cs typeface="Calibri"/>
                        </a:rPr>
                        <a:t>)</a:t>
                      </a:r>
                      <a:r>
                        <a:rPr lang="bg-BG" sz="2200" dirty="0">
                          <a:latin typeface="Calibri"/>
                          <a:ea typeface="Times New Roman"/>
                          <a:cs typeface="Calibri"/>
                        </a:rPr>
                        <a:t>, които са били записани от нея/ него или от друг оператор</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bg-BG" sz="2200" dirty="0">
                          <a:latin typeface="Calibri"/>
                          <a:ea typeface="Times New Roman"/>
                          <a:cs typeface="Calibri"/>
                        </a:rPr>
                        <a:t>Има достъп до административната среда </a:t>
                      </a:r>
                      <a:r>
                        <a:rPr lang="en-US" sz="2200" dirty="0">
                          <a:latin typeface="Calibri"/>
                          <a:ea typeface="Times New Roman"/>
                          <a:cs typeface="Calibri"/>
                        </a:rPr>
                        <a:t>(</a:t>
                      </a:r>
                      <a:r>
                        <a:rPr lang="bg-BG" sz="2200" dirty="0">
                          <a:latin typeface="Calibri"/>
                          <a:ea typeface="Times New Roman"/>
                          <a:cs typeface="Calibri"/>
                        </a:rPr>
                        <a:t>агенции и потребителски акаунти</a:t>
                      </a:r>
                      <a:r>
                        <a:rPr lang="en-US" sz="2200" dirty="0">
                          <a:latin typeface="Calibri"/>
                          <a:ea typeface="Times New Roman"/>
                          <a:cs typeface="Calibri"/>
                        </a:rPr>
                        <a:t>, </a:t>
                      </a:r>
                      <a:r>
                        <a:rPr lang="bg-BG" sz="2200" dirty="0">
                          <a:latin typeface="Calibri"/>
                          <a:ea typeface="Times New Roman"/>
                          <a:cs typeface="Calibri"/>
                        </a:rPr>
                        <a:t>пълни обобщени и дезагрегирани данни, изпраща уведомления</a:t>
                      </a:r>
                      <a:r>
                        <a:rPr lang="en-US" sz="2200" dirty="0">
                          <a:latin typeface="Calibri"/>
                          <a:ea typeface="Times New Roman"/>
                          <a:cs typeface="Calibri"/>
                        </a:rPr>
                        <a:t>)</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bg-BG" sz="2200" dirty="0">
                          <a:latin typeface="Calibri"/>
                          <a:ea typeface="Times New Roman"/>
                          <a:cs typeface="Calibri"/>
                        </a:rPr>
                        <a:t>Има достъп до преглед и редакция на контактните детайли и акаунтите на всички оператори</a:t>
                      </a:r>
                      <a:r>
                        <a:rPr lang="en-US" sz="2200" dirty="0">
                          <a:latin typeface="Calibri"/>
                          <a:ea typeface="Times New Roman"/>
                          <a:cs typeface="Calibri"/>
                        </a:rPr>
                        <a:t> </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 xmlns:a16="http://schemas.microsoft.com/office/drawing/2014/main" val="10001"/>
                  </a:ext>
                </a:extLst>
              </a:tr>
              <a:tr h="132616">
                <a:tc>
                  <a:txBody>
                    <a:bodyPr/>
                    <a:lstStyle/>
                    <a:p>
                      <a:pPr algn="l">
                        <a:lnSpc>
                          <a:spcPct val="115000"/>
                        </a:lnSpc>
                        <a:spcAft>
                          <a:spcPts val="0"/>
                        </a:spcAft>
                      </a:pPr>
                      <a:endParaRPr lang="en-US" sz="2200">
                        <a:latin typeface="Calibri"/>
                        <a:ea typeface="Times New Roman"/>
                        <a:cs typeface="Times New Roman"/>
                      </a:endParaRPr>
                    </a:p>
                  </a:txBody>
                  <a:tcPr marL="42381" marR="42381" marT="0" marB="0" anchor="ctr">
                    <a:lnL>
                      <a:noFill/>
                    </a:lnL>
                    <a:lnR>
                      <a:noFill/>
                    </a:lnR>
                    <a:lnT>
                      <a:noFill/>
                    </a:lnT>
                    <a:lnB>
                      <a:noFill/>
                    </a:lnB>
                    <a:solidFill>
                      <a:srgbClr val="76923C"/>
                    </a:solidFill>
                  </a:tcPr>
                </a:tc>
                <a:tc>
                  <a:txBody>
                    <a:bodyPr/>
                    <a:lstStyle/>
                    <a:p>
                      <a:pPr algn="ctr">
                        <a:lnSpc>
                          <a:spcPct val="115000"/>
                        </a:lnSpc>
                        <a:spcAft>
                          <a:spcPts val="0"/>
                        </a:spcAft>
                      </a:pPr>
                      <a:endParaRPr lang="en-US" sz="2200">
                        <a:latin typeface="Calibri"/>
                        <a:ea typeface="Times New Roman"/>
                        <a:cs typeface="Times New Roman"/>
                      </a:endParaRPr>
                    </a:p>
                  </a:txBody>
                  <a:tcPr marL="42381" marR="42381" marT="0" marB="0" anchor="ctr">
                    <a:lnL>
                      <a:noFill/>
                    </a:lnL>
                    <a:lnR>
                      <a:noFill/>
                    </a:lnR>
                    <a:lnT>
                      <a:noFill/>
                    </a:lnT>
                    <a:lnB>
                      <a:noFill/>
                    </a:lnB>
                    <a:solidFill>
                      <a:srgbClr val="76923C"/>
                    </a:solidFill>
                  </a:tcPr>
                </a:tc>
                <a:tc>
                  <a:txBody>
                    <a:bodyPr/>
                    <a:lstStyle/>
                    <a:p>
                      <a:pPr algn="l">
                        <a:lnSpc>
                          <a:spcPct val="115000"/>
                        </a:lnSpc>
                        <a:spcAft>
                          <a:spcPts val="0"/>
                        </a:spcAft>
                      </a:pPr>
                      <a:endParaRPr lang="en-GB" sz="2200" dirty="0">
                        <a:latin typeface="Calibri"/>
                        <a:ea typeface="Times New Roman"/>
                        <a:cs typeface="Calibri"/>
                      </a:endParaRPr>
                    </a:p>
                  </a:txBody>
                  <a:tcPr marL="42381" marR="42381" marT="0" marB="0" anchor="ctr">
                    <a:lnL>
                      <a:noFill/>
                    </a:lnL>
                    <a:lnR>
                      <a:noFill/>
                    </a:lnR>
                    <a:lnT>
                      <a:noFill/>
                    </a:lnT>
                    <a:lnB>
                      <a:noFill/>
                    </a:lnB>
                    <a:solidFill>
                      <a:srgbClr val="76923C"/>
                    </a:solidFill>
                  </a:tcPr>
                </a:tc>
                <a:extLst>
                  <a:ext uri="{0D108BD9-81ED-4DB2-BD59-A6C34878D82A}">
                    <a16:rowId xmlns="" xmlns:a16="http://schemas.microsoft.com/office/drawing/2014/main" val="10002"/>
                  </a:ext>
                </a:extLst>
              </a:tr>
            </a:tbl>
          </a:graphicData>
        </a:graphic>
      </p:graphicFrame>
    </p:spTree>
  </p:cSld>
  <p:clrMapOvr>
    <a:masterClrMapping/>
  </p:clrMapOvr>
  <p:transition>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866702995"/>
              </p:ext>
            </p:extLst>
          </p:nvPr>
        </p:nvGraphicFramePr>
        <p:xfrm>
          <a:off x="-188686" y="201604"/>
          <a:ext cx="12380687" cy="6554724"/>
        </p:xfrm>
        <a:graphic>
          <a:graphicData uri="http://schemas.openxmlformats.org/drawingml/2006/table">
            <a:tbl>
              <a:tblPr/>
              <a:tblGrid>
                <a:gridCol w="2540000">
                  <a:extLst>
                    <a:ext uri="{9D8B030D-6E8A-4147-A177-3AD203B41FA5}">
                      <a16:colId xmlns="" xmlns:a16="http://schemas.microsoft.com/office/drawing/2014/main" val="20000"/>
                    </a:ext>
                  </a:extLst>
                </a:gridCol>
                <a:gridCol w="1812585">
                  <a:extLst>
                    <a:ext uri="{9D8B030D-6E8A-4147-A177-3AD203B41FA5}">
                      <a16:colId xmlns="" xmlns:a16="http://schemas.microsoft.com/office/drawing/2014/main" val="20001"/>
                    </a:ext>
                  </a:extLst>
                </a:gridCol>
                <a:gridCol w="8028102">
                  <a:extLst>
                    <a:ext uri="{9D8B030D-6E8A-4147-A177-3AD203B41FA5}">
                      <a16:colId xmlns="" xmlns:a16="http://schemas.microsoft.com/office/drawing/2014/main" val="20002"/>
                    </a:ext>
                  </a:extLst>
                </a:gridCol>
              </a:tblGrid>
              <a:tr h="113670">
                <a:tc>
                  <a:txBody>
                    <a:bodyPr/>
                    <a:lstStyle/>
                    <a:p>
                      <a:pPr algn="l">
                        <a:lnSpc>
                          <a:spcPct val="115000"/>
                        </a:lnSpc>
                        <a:spcAft>
                          <a:spcPts val="0"/>
                        </a:spcAft>
                      </a:pPr>
                      <a:r>
                        <a:rPr lang="bg-BG" sz="2200" b="1" dirty="0">
                          <a:solidFill>
                            <a:srgbClr val="000000"/>
                          </a:solidFill>
                          <a:latin typeface="Calibri"/>
                          <a:ea typeface="Times New Roman"/>
                          <a:cs typeface="Calibri"/>
                        </a:rPr>
                        <a:t>Отговорности</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bg-BG" sz="2200" b="1" dirty="0">
                          <a:solidFill>
                            <a:srgbClr val="000000"/>
                          </a:solidFill>
                          <a:latin typeface="Calibri"/>
                          <a:ea typeface="Times New Roman"/>
                          <a:cs typeface="Calibri"/>
                        </a:rPr>
                        <a:t>Ниво на достъп</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algn="ctr">
                        <a:lnSpc>
                          <a:spcPct val="115000"/>
                        </a:lnSpc>
                        <a:spcAft>
                          <a:spcPts val="0"/>
                        </a:spcAft>
                      </a:pPr>
                      <a:r>
                        <a:rPr lang="bg-BG" sz="2200" b="1" dirty="0">
                          <a:solidFill>
                            <a:srgbClr val="000000"/>
                          </a:solidFill>
                          <a:latin typeface="+mn-lt"/>
                          <a:ea typeface="Times New Roman"/>
                          <a:cs typeface="Calibri"/>
                        </a:rPr>
                        <a:t>Атрибути</a:t>
                      </a:r>
                      <a:r>
                        <a:rPr lang="en-US" sz="2200" b="1" dirty="0">
                          <a:solidFill>
                            <a:srgbClr val="000000"/>
                          </a:solidFill>
                          <a:latin typeface="+mn-lt"/>
                          <a:ea typeface="Times New Roman"/>
                          <a:cs typeface="Calibri"/>
                        </a:rPr>
                        <a:t> &amp; </a:t>
                      </a:r>
                      <a:r>
                        <a:rPr lang="en-US" sz="2200" b="1" i="1" dirty="0">
                          <a:solidFill>
                            <a:srgbClr val="000000"/>
                          </a:solidFill>
                          <a:latin typeface="+mn-lt"/>
                          <a:ea typeface="Times New Roman"/>
                          <a:cs typeface="Calibri"/>
                        </a:rPr>
                        <a:t>“</a:t>
                      </a:r>
                      <a:r>
                        <a:rPr lang="bg-BG" sz="2200" b="1" i="1" dirty="0">
                          <a:solidFill>
                            <a:srgbClr val="000000"/>
                          </a:solidFill>
                          <a:latin typeface="+mn-lt"/>
                          <a:ea typeface="Times New Roman"/>
                          <a:cs typeface="Calibri"/>
                        </a:rPr>
                        <a:t>права</a:t>
                      </a:r>
                      <a:r>
                        <a:rPr lang="en-US" sz="2200" b="1" i="1" dirty="0">
                          <a:solidFill>
                            <a:srgbClr val="000000"/>
                          </a:solidFill>
                          <a:latin typeface="+mn-lt"/>
                          <a:ea typeface="Times New Roman"/>
                          <a:cs typeface="Calibri"/>
                        </a:rPr>
                        <a:t>”</a:t>
                      </a:r>
                      <a:r>
                        <a:rPr lang="en-US" sz="2200" b="1" dirty="0">
                          <a:solidFill>
                            <a:srgbClr val="000000"/>
                          </a:solidFill>
                          <a:latin typeface="+mn-lt"/>
                          <a:ea typeface="Times New Roman"/>
                          <a:cs typeface="Calibri"/>
                        </a:rPr>
                        <a:t> </a:t>
                      </a:r>
                      <a:r>
                        <a:rPr lang="bg-BG" sz="2200" b="1" dirty="0">
                          <a:solidFill>
                            <a:srgbClr val="000000"/>
                          </a:solidFill>
                          <a:latin typeface="+mn-lt"/>
                          <a:ea typeface="Times New Roman"/>
                          <a:cs typeface="Calibri"/>
                        </a:rPr>
                        <a:t>на нивото на достъп</a:t>
                      </a:r>
                      <a:endParaRPr lang="en-US" sz="2200" dirty="0">
                        <a:latin typeface="+mn-lt"/>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 xmlns:a16="http://schemas.microsoft.com/office/drawing/2014/main" val="10000"/>
                  </a:ext>
                </a:extLst>
              </a:tr>
              <a:tr h="1264432">
                <a:tc>
                  <a:txBody>
                    <a:bodyPr/>
                    <a:lstStyle/>
                    <a:p>
                      <a:pPr marL="342900" lvl="0" indent="-342900" algn="l">
                        <a:spcAft>
                          <a:spcPts val="0"/>
                        </a:spcAft>
                        <a:buFont typeface="Calibri"/>
                        <a:buChar char="-"/>
                      </a:pPr>
                      <a:r>
                        <a:rPr lang="ru-RU" sz="2200" dirty="0">
                          <a:solidFill>
                            <a:srgbClr val="548DD4"/>
                          </a:solidFill>
                          <a:latin typeface="+mn-lt"/>
                          <a:ea typeface="Times New Roman"/>
                          <a:cs typeface="Times New Roman"/>
                        </a:rPr>
                        <a:t>Решаване дали съществуват достатъчно доказателства за преследване на (предполагаеми) нарушители</a:t>
                      </a: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bg-BG" sz="2200" b="1" dirty="0" smtClean="0">
                          <a:solidFill>
                            <a:srgbClr val="4F81BD"/>
                          </a:solidFill>
                          <a:latin typeface="Calibri"/>
                          <a:ea typeface="Times New Roman"/>
                          <a:cs typeface="Calibri"/>
                        </a:rPr>
                        <a:t>Пълен достъп</a:t>
                      </a:r>
                      <a:endParaRPr lang="en-US" sz="2200" dirty="0">
                        <a:latin typeface="Calibri"/>
                        <a:ea typeface="Times New Roman"/>
                        <a:cs typeface="Times New Roman"/>
                      </a:endParaRPr>
                    </a:p>
                    <a:p>
                      <a:pPr algn="ctr">
                        <a:lnSpc>
                          <a:spcPct val="115000"/>
                        </a:lnSpc>
                        <a:spcAft>
                          <a:spcPts val="0"/>
                        </a:spcAft>
                      </a:pPr>
                      <a:r>
                        <a:rPr lang="en-GB" sz="2200" b="1" dirty="0">
                          <a:solidFill>
                            <a:srgbClr val="4F81BD"/>
                          </a:solidFill>
                          <a:latin typeface="Calibri"/>
                          <a:ea typeface="Times New Roman"/>
                          <a:cs typeface="Calibri"/>
                        </a:rPr>
                        <a:t>(</a:t>
                      </a:r>
                      <a:r>
                        <a:rPr lang="bg-BG" sz="2200" b="1" dirty="0">
                          <a:solidFill>
                            <a:srgbClr val="4F81BD"/>
                          </a:solidFill>
                          <a:latin typeface="Calibri"/>
                          <a:ea typeface="Times New Roman"/>
                          <a:cs typeface="Calibri"/>
                        </a:rPr>
                        <a:t>ниво</a:t>
                      </a:r>
                      <a:r>
                        <a:rPr lang="en-GB" sz="2200" b="1" dirty="0">
                          <a:solidFill>
                            <a:srgbClr val="4F81BD"/>
                          </a:solidFill>
                          <a:latin typeface="Calibri"/>
                          <a:ea typeface="Times New Roman"/>
                          <a:cs typeface="Calibri"/>
                        </a:rPr>
                        <a:t> 1)</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marL="342900" lvl="0" indent="-342900" algn="l">
                        <a:lnSpc>
                          <a:spcPct val="115000"/>
                        </a:lnSpc>
                        <a:spcAft>
                          <a:spcPts val="0"/>
                        </a:spcAft>
                        <a:buFont typeface="Symbol"/>
                        <a:buChar char=""/>
                      </a:pPr>
                      <a:r>
                        <a:rPr lang="bg-BG" sz="2200" dirty="0">
                          <a:latin typeface="Calibri"/>
                          <a:ea typeface="Times New Roman"/>
                          <a:cs typeface="Calibri"/>
                        </a:rPr>
                        <a:t>Има достъп до преглед на пълните доклади за съществуващи инциденти, записани от нея/ него или всеки друг оператор, но само за </a:t>
                      </a:r>
                      <a:r>
                        <a:rPr lang="en-US" sz="2200" dirty="0" smtClean="0">
                          <a:latin typeface="Calibri"/>
                          <a:ea typeface="Times New Roman"/>
                          <a:cs typeface="Calibri"/>
                        </a:rPr>
                        <a:t>ID</a:t>
                      </a:r>
                      <a:r>
                        <a:rPr lang="bg-BG" sz="2200" dirty="0" smtClean="0">
                          <a:latin typeface="Calibri"/>
                          <a:ea typeface="Times New Roman"/>
                          <a:cs typeface="Calibri"/>
                        </a:rPr>
                        <a:t> на деца, </a:t>
                      </a:r>
                      <a:r>
                        <a:rPr lang="bg-BG" sz="2200" dirty="0">
                          <a:latin typeface="Calibri"/>
                          <a:ea typeface="Times New Roman"/>
                          <a:cs typeface="Calibri"/>
                        </a:rPr>
                        <a:t>записани от нея/ него</a:t>
                      </a:r>
                      <a:r>
                        <a:rPr lang="en-US" sz="2200" dirty="0">
                          <a:latin typeface="Calibri"/>
                          <a:ea typeface="Times New Roman"/>
                          <a:cs typeface="Calibri"/>
                        </a:rPr>
                        <a:t>;</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bg-BG" sz="2200" dirty="0">
                          <a:latin typeface="+mn-lt"/>
                          <a:ea typeface="Times New Roman"/>
                          <a:cs typeface="Calibri"/>
                        </a:rPr>
                        <a:t>Въвежда данни за нови инциденти за неизвестни и познати </a:t>
                      </a:r>
                      <a:r>
                        <a:rPr lang="en-US" sz="2200" dirty="0" smtClean="0">
                          <a:latin typeface="+mn-lt"/>
                          <a:ea typeface="Times New Roman"/>
                          <a:cs typeface="Calibri"/>
                        </a:rPr>
                        <a:t>ID</a:t>
                      </a:r>
                      <a:r>
                        <a:rPr lang="bg-BG" sz="2200" dirty="0" smtClean="0">
                          <a:latin typeface="+mn-lt"/>
                          <a:ea typeface="Times New Roman"/>
                          <a:cs typeface="Calibri"/>
                        </a:rPr>
                        <a:t> на деца, </a:t>
                      </a:r>
                      <a:r>
                        <a:rPr lang="bg-BG" sz="2200" dirty="0">
                          <a:latin typeface="+mn-lt"/>
                          <a:ea typeface="Times New Roman"/>
                          <a:cs typeface="Calibri"/>
                        </a:rPr>
                        <a:t>като използва </a:t>
                      </a:r>
                      <a:r>
                        <a:rPr lang="en-US" sz="2200" dirty="0">
                          <a:latin typeface="+mn-lt"/>
                          <a:ea typeface="Times New Roman"/>
                          <a:cs typeface="Calibri"/>
                        </a:rPr>
                        <a:t>ID </a:t>
                      </a:r>
                      <a:r>
                        <a:rPr lang="bg-BG" sz="2200" dirty="0">
                          <a:latin typeface="+mn-lt"/>
                          <a:ea typeface="Times New Roman"/>
                          <a:cs typeface="Calibri"/>
                        </a:rPr>
                        <a:t>на детето или Временен </a:t>
                      </a:r>
                      <a:r>
                        <a:rPr lang="en-US" sz="2200" dirty="0">
                          <a:latin typeface="+mn-lt"/>
                          <a:ea typeface="Times New Roman"/>
                          <a:cs typeface="Calibri"/>
                        </a:rPr>
                        <a:t>ID</a:t>
                      </a:r>
                      <a:r>
                        <a:rPr lang="bg-BG" sz="2200" dirty="0">
                          <a:latin typeface="+mn-lt"/>
                          <a:ea typeface="Times New Roman"/>
                          <a:cs typeface="Calibri"/>
                        </a:rPr>
                        <a:t> на детето</a:t>
                      </a:r>
                      <a:r>
                        <a:rPr lang="en-US" sz="2200" dirty="0">
                          <a:latin typeface="Calibri"/>
                          <a:ea typeface="Times New Roman"/>
                          <a:cs typeface="Calibri"/>
                        </a:rPr>
                        <a:t>; </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bg-BG" sz="2200" dirty="0">
                          <a:latin typeface="Calibri"/>
                          <a:ea typeface="Times New Roman"/>
                          <a:cs typeface="Calibri"/>
                        </a:rPr>
                        <a:t>В случай на познато дете, </a:t>
                      </a:r>
                      <a:r>
                        <a:rPr lang="bg-BG" sz="2200" dirty="0" smtClean="0">
                          <a:latin typeface="Calibri"/>
                          <a:ea typeface="Times New Roman"/>
                          <a:cs typeface="Calibri"/>
                        </a:rPr>
                        <a:t>има </a:t>
                      </a:r>
                      <a:r>
                        <a:rPr lang="bg-BG" sz="2200" dirty="0">
                          <a:latin typeface="Calibri"/>
                          <a:ea typeface="Times New Roman"/>
                          <a:cs typeface="Calibri"/>
                        </a:rPr>
                        <a:t>достъп до пълните доклади за всички предишни инциденти и до редакция/ актуализиране на съществуващите инциденти </a:t>
                      </a:r>
                      <a:r>
                        <a:rPr lang="en-US" sz="2200" dirty="0">
                          <a:latin typeface="Calibri"/>
                          <a:ea typeface="Times New Roman"/>
                          <a:cs typeface="Calibri"/>
                        </a:rPr>
                        <a:t>(</a:t>
                      </a:r>
                      <a:r>
                        <a:rPr lang="bg-BG" sz="2200" dirty="0">
                          <a:latin typeface="Calibri"/>
                          <a:ea typeface="Times New Roman"/>
                          <a:cs typeface="Calibri"/>
                        </a:rPr>
                        <a:t>само до информацията, свързана с инцидента</a:t>
                      </a:r>
                      <a:r>
                        <a:rPr lang="en-US" sz="2200" dirty="0">
                          <a:latin typeface="Calibri"/>
                          <a:ea typeface="Times New Roman"/>
                          <a:cs typeface="Calibri"/>
                        </a:rPr>
                        <a:t>)</a:t>
                      </a:r>
                      <a:r>
                        <a:rPr lang="bg-BG" sz="2200" dirty="0">
                          <a:latin typeface="Calibri"/>
                          <a:ea typeface="Times New Roman"/>
                          <a:cs typeface="Calibri"/>
                        </a:rPr>
                        <a:t>, които са били записани от нея/ него;</a:t>
                      </a:r>
                      <a:r>
                        <a:rPr lang="en-US" sz="2200" dirty="0">
                          <a:latin typeface="Calibri"/>
                          <a:ea typeface="Times New Roman"/>
                          <a:cs typeface="Calibri"/>
                        </a:rPr>
                        <a:t> </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bg-BG" sz="2200" dirty="0">
                          <a:latin typeface="Calibri"/>
                          <a:ea typeface="Times New Roman"/>
                          <a:cs typeface="Calibri"/>
                        </a:rPr>
                        <a:t>В случай на познато дете, </a:t>
                      </a:r>
                      <a:r>
                        <a:rPr lang="bg-BG" sz="2200" dirty="0" smtClean="0">
                          <a:latin typeface="Calibri"/>
                          <a:ea typeface="Times New Roman"/>
                          <a:cs typeface="Calibri"/>
                        </a:rPr>
                        <a:t>има </a:t>
                      </a:r>
                      <a:r>
                        <a:rPr lang="bg-BG" sz="2200" dirty="0">
                          <a:latin typeface="Calibri"/>
                          <a:ea typeface="Times New Roman"/>
                          <a:cs typeface="Calibri"/>
                        </a:rPr>
                        <a:t>достъп до преглед на </a:t>
                      </a:r>
                      <a:r>
                        <a:rPr lang="bg-BG" sz="2200" dirty="0" smtClean="0">
                          <a:latin typeface="Calibri"/>
                          <a:ea typeface="Times New Roman"/>
                          <a:cs typeface="Calibri"/>
                        </a:rPr>
                        <a:t>детайлите за контакт </a:t>
                      </a:r>
                      <a:r>
                        <a:rPr lang="bg-BG" sz="2200" dirty="0">
                          <a:latin typeface="Calibri"/>
                          <a:ea typeface="Times New Roman"/>
                          <a:cs typeface="Calibri"/>
                        </a:rPr>
                        <a:t>на оператор, който е работил с конкретното </a:t>
                      </a:r>
                      <a:r>
                        <a:rPr lang="bg-BG" sz="2200" dirty="0" smtClean="0">
                          <a:latin typeface="Calibri"/>
                          <a:ea typeface="Times New Roman"/>
                          <a:cs typeface="Calibri"/>
                        </a:rPr>
                        <a:t>дете (</a:t>
                      </a:r>
                      <a:r>
                        <a:rPr lang="en-US" sz="2200" dirty="0" smtClean="0">
                          <a:latin typeface="Calibri"/>
                          <a:ea typeface="Times New Roman"/>
                          <a:cs typeface="Calibri"/>
                        </a:rPr>
                        <a:t>ID</a:t>
                      </a:r>
                      <a:r>
                        <a:rPr lang="bg-BG" sz="2200" dirty="0" smtClean="0">
                          <a:latin typeface="Calibri"/>
                          <a:ea typeface="Times New Roman"/>
                          <a:cs typeface="Calibri"/>
                        </a:rPr>
                        <a:t> ) в </a:t>
                      </a:r>
                      <a:r>
                        <a:rPr lang="bg-BG" sz="2200" dirty="0">
                          <a:latin typeface="Calibri"/>
                          <a:ea typeface="Times New Roman"/>
                          <a:cs typeface="Calibri"/>
                        </a:rPr>
                        <a:t>миналото;</a:t>
                      </a:r>
                      <a:endParaRPr lang="en-US" sz="2200" dirty="0">
                        <a:latin typeface="Calibri"/>
                        <a:ea typeface="Times New Roman"/>
                        <a:cs typeface="Times New Roman"/>
                      </a:endParaRPr>
                    </a:p>
                    <a:p>
                      <a:pPr marL="342900" lvl="0" indent="-342900" algn="l">
                        <a:lnSpc>
                          <a:spcPct val="115000"/>
                        </a:lnSpc>
                        <a:spcAft>
                          <a:spcPts val="0"/>
                        </a:spcAft>
                        <a:buFont typeface="Symbol"/>
                        <a:buChar char=""/>
                      </a:pPr>
                      <a:r>
                        <a:rPr lang="bg-BG" sz="2200" dirty="0">
                          <a:latin typeface="Calibri"/>
                          <a:ea typeface="Times New Roman"/>
                          <a:cs typeface="Calibri"/>
                        </a:rPr>
                        <a:t>Има достъп до актуализиране на своите </a:t>
                      </a:r>
                      <a:r>
                        <a:rPr lang="bg-BG" sz="2200" dirty="0" smtClean="0">
                          <a:latin typeface="Calibri"/>
                          <a:ea typeface="Times New Roman"/>
                          <a:cs typeface="Calibri"/>
                        </a:rPr>
                        <a:t>детайли за контакт и </a:t>
                      </a:r>
                      <a:r>
                        <a:rPr lang="bg-BG" sz="2200" dirty="0">
                          <a:latin typeface="Calibri"/>
                          <a:ea typeface="Times New Roman"/>
                          <a:cs typeface="Calibri"/>
                        </a:rPr>
                        <a:t>парола</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 xmlns:a16="http://schemas.microsoft.com/office/drawing/2014/main" val="10001"/>
                  </a:ext>
                </a:extLst>
              </a:tr>
              <a:tr h="132616">
                <a:tc>
                  <a:txBody>
                    <a:bodyPr/>
                    <a:lstStyle/>
                    <a:p>
                      <a:pPr marL="90170" algn="l">
                        <a:spcAft>
                          <a:spcPts val="0"/>
                        </a:spcAft>
                      </a:pPr>
                      <a:endParaRPr lang="en-US" sz="2200">
                        <a:latin typeface="Calibri"/>
                        <a:ea typeface="Times New Roman"/>
                      </a:endParaRPr>
                    </a:p>
                  </a:txBody>
                  <a:tcPr marL="42381" marR="42381" marT="0" marB="0" anchor="ctr">
                    <a:lnL>
                      <a:noFill/>
                    </a:lnL>
                    <a:lnR>
                      <a:noFill/>
                    </a:lnR>
                    <a:lnT>
                      <a:noFill/>
                    </a:lnT>
                    <a:lnB>
                      <a:noFill/>
                    </a:lnB>
                    <a:solidFill>
                      <a:srgbClr val="548DD4"/>
                    </a:solidFill>
                  </a:tcPr>
                </a:tc>
                <a:tc>
                  <a:txBody>
                    <a:bodyPr/>
                    <a:lstStyle/>
                    <a:p>
                      <a:pPr algn="ctr">
                        <a:lnSpc>
                          <a:spcPct val="115000"/>
                        </a:lnSpc>
                        <a:spcAft>
                          <a:spcPts val="0"/>
                        </a:spcAft>
                      </a:pPr>
                      <a:endParaRPr lang="en-US" sz="2200">
                        <a:latin typeface="Calibri"/>
                        <a:ea typeface="Times New Roman"/>
                        <a:cs typeface="Times New Roman"/>
                      </a:endParaRPr>
                    </a:p>
                  </a:txBody>
                  <a:tcPr marL="42381" marR="42381" marT="0" marB="0" anchor="ctr">
                    <a:lnL>
                      <a:noFill/>
                    </a:lnL>
                    <a:lnR>
                      <a:noFill/>
                    </a:lnR>
                    <a:lnT>
                      <a:noFill/>
                    </a:lnT>
                    <a:lnB>
                      <a:noFill/>
                    </a:lnB>
                    <a:solidFill>
                      <a:srgbClr val="548DD4"/>
                    </a:solidFill>
                  </a:tcPr>
                </a:tc>
                <a:tc>
                  <a:txBody>
                    <a:bodyPr/>
                    <a:lstStyle/>
                    <a:p>
                      <a:pPr algn="l">
                        <a:lnSpc>
                          <a:spcPct val="115000"/>
                        </a:lnSpc>
                        <a:spcAft>
                          <a:spcPts val="0"/>
                        </a:spcAft>
                      </a:pPr>
                      <a:endParaRPr lang="en-GB" sz="2200" dirty="0">
                        <a:latin typeface="Calibri"/>
                        <a:ea typeface="Times New Roman"/>
                        <a:cs typeface="Calibri"/>
                      </a:endParaRPr>
                    </a:p>
                  </a:txBody>
                  <a:tcPr marL="42381" marR="42381" marT="0" marB="0" anchor="ctr">
                    <a:lnL>
                      <a:noFill/>
                    </a:lnL>
                    <a:lnR>
                      <a:noFill/>
                    </a:lnR>
                    <a:lnT>
                      <a:noFill/>
                    </a:lnT>
                    <a:lnB>
                      <a:noFill/>
                    </a:lnB>
                    <a:solidFill>
                      <a:srgbClr val="548DD4"/>
                    </a:solidFill>
                  </a:tcPr>
                </a:tc>
                <a:extLst>
                  <a:ext uri="{0D108BD9-81ED-4DB2-BD59-A6C34878D82A}">
                    <a16:rowId xmlns="" xmlns:a16="http://schemas.microsoft.com/office/drawing/2014/main" val="10002"/>
                  </a:ext>
                </a:extLst>
              </a:tr>
            </a:tbl>
          </a:graphicData>
        </a:graphic>
      </p:graphicFrame>
    </p:spTree>
  </p:cSld>
  <p:clrMapOvr>
    <a:masterClrMapping/>
  </p:clrMapOvr>
  <p:transition>
    <p:split orient="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16254</TotalTime>
  <Words>1792</Words>
  <Application>Microsoft Office PowerPoint</Application>
  <PresentationFormat>Custom</PresentationFormat>
  <Paragraphs>135</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CAN-MDS Оператори: защо различно ниво на достъп?</vt:lpstr>
      <vt:lpstr>Slide 2</vt:lpstr>
      <vt:lpstr>Съдържание</vt:lpstr>
      <vt:lpstr>Кой може да стане Оператор на системата CAN-MDS и как? Допустим професионален опит</vt:lpstr>
      <vt:lpstr>Предпоставки за отговарящия на условията професионалист да стане оператор на системата CAN-MDS</vt:lpstr>
      <vt:lpstr>Определяне нивото на достъп в CAN-MDS според отговорностите на заинтересованите страни в управлението на случаи на НПД</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124</cp:revision>
  <dcterms:created xsi:type="dcterms:W3CDTF">2018-11-08T14:12:16Z</dcterms:created>
  <dcterms:modified xsi:type="dcterms:W3CDTF">2022-02-01T11:00:01Z</dcterms:modified>
</cp:coreProperties>
</file>