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502" r:id="rId3"/>
    <p:sldId id="474" r:id="rId4"/>
    <p:sldId id="475" r:id="rId5"/>
    <p:sldId id="500" r:id="rId6"/>
    <p:sldId id="476" r:id="rId7"/>
    <p:sldId id="477" r:id="rId8"/>
    <p:sldId id="486" r:id="rId9"/>
    <p:sldId id="478" r:id="rId10"/>
    <p:sldId id="480" r:id="rId11"/>
    <p:sldId id="487" r:id="rId12"/>
    <p:sldId id="481" r:id="rId13"/>
    <p:sldId id="501" r:id="rId14"/>
    <p:sldId id="482" r:id="rId15"/>
    <p:sldId id="490" r:id="rId16"/>
    <p:sldId id="491" r:id="rId17"/>
    <p:sldId id="497" r:id="rId18"/>
    <p:sldId id="498" r:id="rId19"/>
    <p:sldId id="494" r:id="rId20"/>
    <p:sldId id="495" r:id="rId21"/>
    <p:sldId id="492" r:id="rId22"/>
    <p:sldId id="496" r:id="rId23"/>
    <p:sldId id="483" r:id="rId24"/>
    <p:sldId id="485" r:id="rId25"/>
    <p:sldId id="423" r:id="rId26"/>
    <p:sldId id="473" r:id="rId27"/>
    <p:sldId id="499" r:id="rId28"/>
    <p:sldId id="455" r:id="rId29"/>
    <p:sldId id="462" r:id="rId30"/>
    <p:sldId id="463" r:id="rId31"/>
    <p:sldId id="464" r:id="rId32"/>
    <p:sldId id="465" r:id="rId33"/>
  </p:sldIdLst>
  <p:sldSz cx="9144000" cy="5143500" type="screen16x9"/>
  <p:notesSz cx="6858000" cy="9144000"/>
  <p:defaultTextStyle>
    <a:defPPr>
      <a:defRPr lang="el-G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6703" autoAdjust="0"/>
    <p:restoredTop sz="91398" autoAdjust="0"/>
  </p:normalViewPr>
  <p:slideViewPr>
    <p:cSldViewPr snapToGrid="0">
      <p:cViewPr varScale="1">
        <p:scale>
          <a:sx n="84" d="100"/>
          <a:sy n="84" d="100"/>
        </p:scale>
        <p:origin x="-648" y="-78"/>
      </p:cViewPr>
      <p:guideLst>
        <p:guide orient="horz" pos="2160"/>
        <p:guide orient="horz" pos="1620"/>
        <p:guide pos="384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rdhmag.com/patient-care/article/14167560/recognizing-and-responding-to-child-abuse-and-neglect-a-guide-for-dental-professionals"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rdhmag.com/patient-care/article/14167560/recognizing-and-responding-to-child-abuse-and-neglect-a-guide-for-dental-professionals"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129.98.180.24:8080/bitstream/handle/20.500.12202/4520/Pollack%20Kornblum%20Exchange%20When%20a%20child%20discloses%20abuse%20PDF.pdf?sequence=1&amp;isAllowed=y"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rdhmag.com/patient-care/article/14167560/recognizing-and-responding-to-child-abuse-and-neglect-a-guide-for-dental-professionals" TargetMode="External"/><Relationship Id="rId4" Type="http://schemas.openxmlformats.org/officeDocument/2006/relationships/hyperlink" Target="https://www.dss.virginia.gov/files/division/dfs/mandated_reporters/cps/resources_guidance/032-02-0280-03-eng-07-19.pdf"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GB" sz="900" kern="1200" dirty="0" smtClean="0">
                <a:solidFill>
                  <a:schemeClr val="tx1"/>
                </a:solidFill>
                <a:latin typeface="+mn-lt"/>
                <a:ea typeface="+mn-ea"/>
                <a:cs typeface="+mn-cs"/>
              </a:rPr>
              <a:t>Also: </a:t>
            </a:r>
          </a:p>
          <a:p>
            <a:r>
              <a:rPr lang="en-US" sz="900" b="1" kern="1200" dirty="0" smtClean="0">
                <a:solidFill>
                  <a:schemeClr val="tx1"/>
                </a:solidFill>
                <a:latin typeface="+mn-lt"/>
                <a:ea typeface="+mn-ea"/>
                <a:cs typeface="+mn-cs"/>
              </a:rPr>
              <a:t>Write some notes about what they have told you</a:t>
            </a:r>
            <a:endParaRPr lang="en-US" sz="900" kern="1200" dirty="0" smtClean="0">
              <a:solidFill>
                <a:schemeClr val="tx1"/>
              </a:solidFill>
              <a:latin typeface="+mn-lt"/>
              <a:ea typeface="+mn-ea"/>
              <a:cs typeface="+mn-cs"/>
            </a:endParaRPr>
          </a:p>
          <a:p>
            <a:pPr>
              <a:buFont typeface="Arial" pitchFamily="34" charset="0"/>
              <a:buChar char="•"/>
            </a:pPr>
            <a:r>
              <a:rPr lang="en-US" sz="900" kern="1200" dirty="0" smtClean="0">
                <a:solidFill>
                  <a:schemeClr val="tx1"/>
                </a:solidFill>
                <a:latin typeface="+mn-lt"/>
                <a:ea typeface="+mn-ea"/>
                <a:cs typeface="+mn-cs"/>
              </a:rPr>
              <a:t>Make some very brief notes at the time and write them up in detail as soon as possible. </a:t>
            </a:r>
          </a:p>
          <a:p>
            <a:pPr>
              <a:buFont typeface="Arial" pitchFamily="34" charset="0"/>
              <a:buChar char="•"/>
            </a:pPr>
            <a:r>
              <a:rPr lang="en-US" sz="900" kern="1200" dirty="0" smtClean="0">
                <a:solidFill>
                  <a:schemeClr val="tx1"/>
                </a:solidFill>
                <a:latin typeface="+mn-lt"/>
                <a:ea typeface="+mn-ea"/>
                <a:cs typeface="+mn-cs"/>
              </a:rPr>
              <a:t>Do not destroy your original notes in case they are required by Court. </a:t>
            </a:r>
          </a:p>
          <a:p>
            <a:pPr>
              <a:buFont typeface="Arial" pitchFamily="34" charset="0"/>
              <a:buChar char="•"/>
            </a:pPr>
            <a:r>
              <a:rPr lang="en-US" sz="900" kern="1200" dirty="0" smtClean="0">
                <a:solidFill>
                  <a:schemeClr val="tx1"/>
                </a:solidFill>
                <a:latin typeface="+mn-lt"/>
                <a:ea typeface="+mn-ea"/>
                <a:cs typeface="+mn-cs"/>
              </a:rPr>
              <a:t>Record the date, time, place, words used by the child and how the child appeared to you – be specific. </a:t>
            </a:r>
          </a:p>
          <a:p>
            <a:pPr>
              <a:buFont typeface="Arial" pitchFamily="34" charset="0"/>
              <a:buChar char="•"/>
            </a:pPr>
            <a:r>
              <a:rPr lang="en-US" sz="900" kern="1200" dirty="0" smtClean="0">
                <a:solidFill>
                  <a:schemeClr val="tx1"/>
                </a:solidFill>
                <a:latin typeface="+mn-lt"/>
                <a:ea typeface="+mn-ea"/>
                <a:cs typeface="+mn-cs"/>
              </a:rPr>
              <a:t>Record the actual words used; including any swear words or slang. </a:t>
            </a:r>
          </a:p>
          <a:p>
            <a:pPr>
              <a:buFont typeface="Arial" pitchFamily="34" charset="0"/>
              <a:buChar char="•"/>
            </a:pPr>
            <a:r>
              <a:rPr lang="en-US" sz="900" kern="1200" dirty="0" smtClean="0">
                <a:solidFill>
                  <a:schemeClr val="tx1"/>
                </a:solidFill>
                <a:latin typeface="+mn-lt"/>
                <a:ea typeface="+mn-ea"/>
                <a:cs typeface="+mn-cs"/>
              </a:rPr>
              <a:t>Record statements and observable things, not your interpretations or assumptions – keep it factual. </a:t>
            </a:r>
          </a:p>
          <a:p>
            <a:endParaRPr lang="en-US" sz="900" u="sng" kern="1200" dirty="0" smtClean="0">
              <a:solidFill>
                <a:schemeClr val="tx1"/>
              </a:solidFill>
              <a:latin typeface="+mn-lt"/>
              <a:ea typeface="+mn-ea"/>
              <a:cs typeface="+mn-cs"/>
            </a:endParaRPr>
          </a:p>
          <a:p>
            <a:r>
              <a:rPr lang="en-US" sz="900" u="sng" kern="1200" dirty="0" smtClean="0">
                <a:solidFill>
                  <a:schemeClr val="tx1"/>
                </a:solidFill>
                <a:latin typeface="+mn-lt"/>
                <a:ea typeface="+mn-ea"/>
                <a:cs typeface="+mn-cs"/>
              </a:rPr>
              <a:t>Source: https://www.britishcouncil.org/sites/default/files/handling_disclosure_from_a_child_0.pdf</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11</a:t>
            </a:fld>
            <a:endParaRPr lang="el-GR"/>
          </a:p>
        </p:txBody>
      </p:sp>
    </p:spTree>
    <p:extLst>
      <p:ext uri="{BB962C8B-B14F-4D97-AF65-F5344CB8AC3E}">
        <p14:creationId xmlns:p14="http://schemas.microsoft.com/office/powerpoint/2010/main" xmlns="" val="3716748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Sources: </a:t>
            </a:r>
          </a:p>
          <a:p>
            <a:pPr lvl="0"/>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pPr lvl="0"/>
            <a:r>
              <a:rPr lang="en-US" sz="900" u="sng" kern="1200" dirty="0" err="1" smtClean="0">
                <a:solidFill>
                  <a:schemeClr val="tx1"/>
                </a:solidFill>
                <a:latin typeface="+mn-lt"/>
                <a:ea typeface="+mn-ea"/>
                <a:cs typeface="+mn-cs"/>
              </a:rPr>
              <a:t>Sakher</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AlQahtani</a:t>
            </a:r>
            <a:r>
              <a:rPr lang="en-US" sz="900" u="sng" kern="1200" dirty="0" smtClean="0">
                <a:solidFill>
                  <a:schemeClr val="tx1"/>
                </a:solidFill>
                <a:latin typeface="+mn-lt"/>
                <a:ea typeface="+mn-ea"/>
                <a:cs typeface="+mn-cs"/>
              </a:rPr>
              <a:t>, BDS, </a:t>
            </a:r>
            <a:r>
              <a:rPr lang="en-US" sz="900" u="sng" kern="1200" dirty="0" err="1" smtClean="0">
                <a:solidFill>
                  <a:schemeClr val="tx1"/>
                </a:solidFill>
                <a:latin typeface="+mn-lt"/>
                <a:ea typeface="+mn-ea"/>
                <a:cs typeface="+mn-cs"/>
              </a:rPr>
              <a:t>MClinDent</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PhDAmber</a:t>
            </a:r>
            <a:r>
              <a:rPr lang="en-US" sz="900" u="sng" kern="1200" dirty="0" smtClean="0">
                <a:solidFill>
                  <a:schemeClr val="tx1"/>
                </a:solidFill>
                <a:latin typeface="+mn-lt"/>
                <a:ea typeface="+mn-ea"/>
                <a:cs typeface="+mn-cs"/>
              </a:rPr>
              <a:t> D. Riley, MS, RDH</a:t>
            </a:r>
            <a:r>
              <a:rPr lang="en-US" sz="900" kern="1200" dirty="0" smtClean="0">
                <a:solidFill>
                  <a:schemeClr val="tx1"/>
                </a:solidFill>
                <a:latin typeface="+mn-lt"/>
                <a:ea typeface="+mn-ea"/>
                <a:cs typeface="+mn-cs"/>
              </a:rPr>
              <a:t> Identifying and responding to child abuse and neglect. Available at: </a:t>
            </a:r>
            <a:r>
              <a:rPr lang="en-US" sz="900" u="sng" kern="1200" dirty="0" smtClean="0">
                <a:solidFill>
                  <a:schemeClr val="tx1"/>
                </a:solidFill>
                <a:latin typeface="+mn-lt"/>
                <a:ea typeface="+mn-ea"/>
                <a:cs typeface="+mn-cs"/>
                <a:hlinkClick r:id="rId4"/>
              </a:rPr>
              <a:t>Link</a:t>
            </a:r>
            <a:r>
              <a:rPr lang="en-US"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12</a:t>
            </a:fld>
            <a:endParaRPr lang="el-GR"/>
          </a:p>
        </p:txBody>
      </p:sp>
    </p:spTree>
    <p:extLst>
      <p:ext uri="{BB962C8B-B14F-4D97-AF65-F5344CB8AC3E}">
        <p14:creationId xmlns:p14="http://schemas.microsoft.com/office/powerpoint/2010/main" xmlns="" val="3716748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Sources: </a:t>
            </a:r>
          </a:p>
          <a:p>
            <a:pPr lvl="0"/>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pPr lvl="0"/>
            <a:r>
              <a:rPr lang="en-US" sz="900" u="sng" kern="1200" dirty="0" err="1" smtClean="0">
                <a:solidFill>
                  <a:schemeClr val="tx1"/>
                </a:solidFill>
                <a:latin typeface="+mn-lt"/>
                <a:ea typeface="+mn-ea"/>
                <a:cs typeface="+mn-cs"/>
              </a:rPr>
              <a:t>Sakher</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AlQahtani</a:t>
            </a:r>
            <a:r>
              <a:rPr lang="en-US" sz="900" u="sng" kern="1200" dirty="0" smtClean="0">
                <a:solidFill>
                  <a:schemeClr val="tx1"/>
                </a:solidFill>
                <a:latin typeface="+mn-lt"/>
                <a:ea typeface="+mn-ea"/>
                <a:cs typeface="+mn-cs"/>
              </a:rPr>
              <a:t>, BDS, </a:t>
            </a:r>
            <a:r>
              <a:rPr lang="en-US" sz="900" u="sng" kern="1200" dirty="0" err="1" smtClean="0">
                <a:solidFill>
                  <a:schemeClr val="tx1"/>
                </a:solidFill>
                <a:latin typeface="+mn-lt"/>
                <a:ea typeface="+mn-ea"/>
                <a:cs typeface="+mn-cs"/>
              </a:rPr>
              <a:t>MClinDent</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PhDAmber</a:t>
            </a:r>
            <a:r>
              <a:rPr lang="en-US" sz="900" u="sng" kern="1200" dirty="0" smtClean="0">
                <a:solidFill>
                  <a:schemeClr val="tx1"/>
                </a:solidFill>
                <a:latin typeface="+mn-lt"/>
                <a:ea typeface="+mn-ea"/>
                <a:cs typeface="+mn-cs"/>
              </a:rPr>
              <a:t> D. Riley, MS, RDH</a:t>
            </a:r>
            <a:r>
              <a:rPr lang="en-US" sz="900" kern="1200" dirty="0" smtClean="0">
                <a:solidFill>
                  <a:schemeClr val="tx1"/>
                </a:solidFill>
                <a:latin typeface="+mn-lt"/>
                <a:ea typeface="+mn-ea"/>
                <a:cs typeface="+mn-cs"/>
              </a:rPr>
              <a:t> Identifying and responding to child abuse and neglect. Available at: </a:t>
            </a:r>
            <a:r>
              <a:rPr lang="en-US" sz="900" u="sng" kern="1200" dirty="0" smtClean="0">
                <a:solidFill>
                  <a:schemeClr val="tx1"/>
                </a:solidFill>
                <a:latin typeface="+mn-lt"/>
                <a:ea typeface="+mn-ea"/>
                <a:cs typeface="+mn-cs"/>
                <a:hlinkClick r:id="rId4"/>
              </a:rPr>
              <a:t>Link</a:t>
            </a:r>
            <a:r>
              <a:rPr lang="en-US"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13</a:t>
            </a:fld>
            <a:endParaRPr lang="el-GR"/>
          </a:p>
        </p:txBody>
      </p:sp>
    </p:spTree>
    <p:extLst>
      <p:ext uri="{BB962C8B-B14F-4D97-AF65-F5344CB8AC3E}">
        <p14:creationId xmlns:p14="http://schemas.microsoft.com/office/powerpoint/2010/main" xmlns="" val="3716748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dirty="0" smtClean="0"/>
              <a:t>&lt;see slide&gt;</a:t>
            </a:r>
            <a:endParaRPr lang="el-GR" dirty="0" smtClean="0"/>
          </a:p>
          <a:p>
            <a:endParaRPr lang="en-US"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Also: </a:t>
            </a:r>
          </a:p>
          <a:p>
            <a:pPr marL="0" marR="0" indent="0" algn="l" defTabSz="685800" rtl="0" eaLnBrk="1" fontAlgn="auto" latinLnBrk="0" hangingPunct="1">
              <a:lnSpc>
                <a:spcPct val="100000"/>
              </a:lnSpc>
              <a:spcBef>
                <a:spcPts val="0"/>
              </a:spcBef>
              <a:spcAft>
                <a:spcPts val="0"/>
              </a:spcAft>
              <a:buClrTx/>
              <a:buSzTx/>
              <a:buFontTx/>
              <a:buNone/>
              <a:tabLst/>
              <a:defRPr/>
            </a:pPr>
            <a:r>
              <a:rPr lang="en-US" sz="900" dirty="0" smtClean="0">
                <a:solidFill>
                  <a:schemeClr val="accent1"/>
                </a:solidFill>
              </a:rPr>
              <a:t>- listen to the child, letting them explain what happened in his or her own words; don’t stop child in the middle of the story to go get someone or do something else </a:t>
            </a:r>
          </a:p>
          <a:p>
            <a:pPr marL="0" marR="0" indent="0" algn="l" defTabSz="685800" rtl="0" eaLnBrk="1" fontAlgn="auto" latinLnBrk="0" hangingPunct="1">
              <a:lnSpc>
                <a:spcPct val="100000"/>
              </a:lnSpc>
              <a:spcBef>
                <a:spcPts val="0"/>
              </a:spcBef>
              <a:spcAft>
                <a:spcPts val="0"/>
              </a:spcAft>
              <a:buClrTx/>
              <a:buSzTx/>
              <a:buFontTx/>
              <a:buNone/>
              <a:tabLst/>
              <a:defRPr/>
            </a:pPr>
            <a:r>
              <a:rPr lang="en-US" sz="900" dirty="0" smtClean="0">
                <a:solidFill>
                  <a:schemeClr val="accent1"/>
                </a:solidFill>
                <a:latin typeface="Segoe UI Light" panose="020B0502040204020203" pitchFamily="34" charset="0"/>
                <a:cs typeface="Segoe UI Light" panose="020B0502040204020203" pitchFamily="34" charset="0"/>
              </a:rPr>
              <a:t>- reassure the child that he/she is not at fault and have done nothing wrong</a:t>
            </a:r>
          </a:p>
          <a:p>
            <a:pPr marL="0" marR="0" indent="0" algn="l" defTabSz="685800" rtl="0" eaLnBrk="1" fontAlgn="auto" latinLnBrk="0" hangingPunct="1">
              <a:lnSpc>
                <a:spcPct val="100000"/>
              </a:lnSpc>
              <a:spcBef>
                <a:spcPts val="0"/>
              </a:spcBef>
              <a:spcAft>
                <a:spcPts val="0"/>
              </a:spcAft>
              <a:buClrTx/>
              <a:buSzTx/>
              <a:buFontTx/>
              <a:buNone/>
              <a:tabLst/>
              <a:defRPr/>
            </a:pPr>
            <a:endParaRPr lang="en-US" sz="900" dirty="0" smtClean="0">
              <a:solidFill>
                <a:schemeClr val="accent1"/>
              </a:solidFill>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extLst>
      <p:ext uri="{BB962C8B-B14F-4D97-AF65-F5344CB8AC3E}">
        <p14:creationId xmlns:p14="http://schemas.microsoft.com/office/powerpoint/2010/main" xmlns="" val="18576861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endParaRPr lang="en-GB" dirty="0" smtClean="0"/>
          </a:p>
          <a:p>
            <a:endParaRPr lang="en-GB" dirty="0" smtClean="0"/>
          </a:p>
          <a:p>
            <a:r>
              <a:rPr lang="en-GB" dirty="0" smtClean="0"/>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15</a:t>
            </a:fld>
            <a:endParaRPr lang="el-GR"/>
          </a:p>
        </p:txBody>
      </p:sp>
    </p:spTree>
    <p:extLst>
      <p:ext uri="{BB962C8B-B14F-4D97-AF65-F5344CB8AC3E}">
        <p14:creationId xmlns:p14="http://schemas.microsoft.com/office/powerpoint/2010/main" xmlns="" val="3703051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adapted according to country specifics]</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16</a:t>
            </a:fld>
            <a:endParaRPr lang="el-GR"/>
          </a:p>
        </p:txBody>
      </p:sp>
    </p:spTree>
    <p:extLst>
      <p:ext uri="{BB962C8B-B14F-4D97-AF65-F5344CB8AC3E}">
        <p14:creationId xmlns:p14="http://schemas.microsoft.com/office/powerpoint/2010/main" xmlns="" val="1960197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completed based on “WORKING FILE 7. Secondary Data for Mandatory reporting of CAN” of the Administrator’s Guide]</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17</a:t>
            </a:fld>
            <a:endParaRPr lang="el-GR"/>
          </a:p>
        </p:txBody>
      </p:sp>
    </p:spTree>
    <p:extLst>
      <p:ext uri="{BB962C8B-B14F-4D97-AF65-F5344CB8AC3E}">
        <p14:creationId xmlns:p14="http://schemas.microsoft.com/office/powerpoint/2010/main" xmlns="" val="2052444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[Instruction – to be adapted according to country specifics]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extLst>
      <p:ext uri="{BB962C8B-B14F-4D97-AF65-F5344CB8AC3E}">
        <p14:creationId xmlns:p14="http://schemas.microsoft.com/office/powerpoint/2010/main" xmlns="" val="1742457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 </a:t>
            </a:r>
          </a:p>
          <a:p>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r>
              <a:rPr lang="en-US" sz="900" b="1" kern="1200" dirty="0" smtClean="0">
                <a:solidFill>
                  <a:schemeClr val="tx1"/>
                </a:solidFill>
                <a:latin typeface="+mn-lt"/>
                <a:ea typeface="+mn-ea"/>
                <a:cs typeface="+mn-cs"/>
              </a:rPr>
              <a:t/>
            </a:r>
            <a:br>
              <a:rPr lang="en-US" sz="900" b="1" kern="1200" dirty="0" smtClean="0">
                <a:solidFill>
                  <a:schemeClr val="tx1"/>
                </a:solidFill>
                <a:latin typeface="+mn-lt"/>
                <a:ea typeface="+mn-ea"/>
                <a:cs typeface="+mn-cs"/>
              </a:rPr>
            </a:br>
            <a:r>
              <a:rPr lang="en-US" sz="900" b="1"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19</a:t>
            </a:fld>
            <a:endParaRPr lang="el-GR"/>
          </a:p>
        </p:txBody>
      </p:sp>
    </p:spTree>
    <p:extLst>
      <p:ext uri="{BB962C8B-B14F-4D97-AF65-F5344CB8AC3E}">
        <p14:creationId xmlns:p14="http://schemas.microsoft.com/office/powerpoint/2010/main" xmlns="" val="2694389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 </a:t>
            </a:r>
          </a:p>
          <a:p>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r>
              <a:rPr lang="en-GB"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20</a:t>
            </a:fld>
            <a:endParaRPr lang="el-GR"/>
          </a:p>
        </p:txBody>
      </p:sp>
    </p:spTree>
    <p:extLst>
      <p:ext uri="{BB962C8B-B14F-4D97-AF65-F5344CB8AC3E}">
        <p14:creationId xmlns:p14="http://schemas.microsoft.com/office/powerpoint/2010/main" xmlns="" val="420611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 this session we are going to explore why children don't tell if they have been abused and/or neglected and why children eventually reveal abuse.</a:t>
            </a:r>
          </a:p>
          <a:p>
            <a:r>
              <a:rPr lang="en-US" sz="900" kern="1200" dirty="0" smtClean="0">
                <a:solidFill>
                  <a:schemeClr val="tx1"/>
                </a:solidFill>
                <a:latin typeface="+mn-lt"/>
                <a:ea typeface="+mn-ea"/>
                <a:cs typeface="+mn-cs"/>
              </a:rPr>
              <a:t>We will discuss also about the appropriate responding to a child who discloses being abused or neglected and the procedure of reporting (Who must report, Why to report, When to report, Where to report and What to report). </a:t>
            </a:r>
          </a:p>
          <a:p>
            <a:r>
              <a:rPr lang="en-US" sz="900" kern="1200" dirty="0" smtClean="0">
                <a:solidFill>
                  <a:schemeClr val="tx1"/>
                </a:solidFill>
                <a:latin typeface="+mn-lt"/>
                <a:ea typeface="+mn-ea"/>
                <a:cs typeface="+mn-cs"/>
              </a:rPr>
              <a:t>At the end the connection of reporting to CAN-MDS and recording will be outlined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p14="http://schemas.microsoft.com/office/powerpoint/2010/main" xmlns="" val="32612440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If different in your country, please adapt according to country specifics]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21</a:t>
            </a:fld>
            <a:endParaRPr lang="el-GR"/>
          </a:p>
        </p:txBody>
      </p:sp>
    </p:spTree>
    <p:extLst>
      <p:ext uri="{BB962C8B-B14F-4D97-AF65-F5344CB8AC3E}">
        <p14:creationId xmlns:p14="http://schemas.microsoft.com/office/powerpoint/2010/main" xmlns="" val="20752416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adapted according to country specifics]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22</a:t>
            </a:fld>
            <a:endParaRPr lang="el-GR"/>
          </a:p>
        </p:txBody>
      </p:sp>
    </p:spTree>
    <p:extLst>
      <p:ext uri="{BB962C8B-B14F-4D97-AF65-F5344CB8AC3E}">
        <p14:creationId xmlns:p14="http://schemas.microsoft.com/office/powerpoint/2010/main" xmlns="" val="38038112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adapted according to country specifics]</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23</a:t>
            </a:fld>
            <a:endParaRPr lang="el-GR"/>
          </a:p>
        </p:txBody>
      </p:sp>
    </p:spTree>
    <p:extLst>
      <p:ext uri="{BB962C8B-B14F-4D97-AF65-F5344CB8AC3E}">
        <p14:creationId xmlns:p14="http://schemas.microsoft.com/office/powerpoint/2010/main" xmlns="" val="512163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Notes for the trainer</a:t>
            </a:r>
          </a:p>
          <a:p>
            <a:r>
              <a:rPr lang="en-US" sz="900" kern="1200" dirty="0" smtClean="0">
                <a:solidFill>
                  <a:schemeClr val="tx1"/>
                </a:solidFill>
                <a:latin typeface="+mn-lt"/>
                <a:ea typeface="+mn-ea"/>
                <a:cs typeface="+mn-cs"/>
              </a:rPr>
              <a:t>The reporting process may not always go smoothly. Difficulties may be encountered which can act as a barrier to reporting or can discourage continued involvement in situations of child abuse and neglect. </a:t>
            </a:r>
          </a:p>
          <a:p>
            <a:r>
              <a:rPr lang="en-US" sz="900" kern="1200" dirty="0" smtClean="0">
                <a:solidFill>
                  <a:schemeClr val="tx1"/>
                </a:solidFill>
                <a:latin typeface="+mn-lt"/>
                <a:ea typeface="+mn-ea"/>
                <a:cs typeface="+mn-cs"/>
              </a:rPr>
              <a:t>-Professionals who have had an unsatisfactory experience when reporting suspected child abuse or neglect may be reluctant to report a second time. These professionals may have been discouraged from reporting, or may have developed a distrust of Authorities, feeling that a previous referral was not handled to their satisfaction. </a:t>
            </a:r>
          </a:p>
          <a:p>
            <a:r>
              <a:rPr lang="en-US" sz="900" kern="1200" dirty="0" smtClean="0">
                <a:solidFill>
                  <a:schemeClr val="tx1"/>
                </a:solidFill>
                <a:latin typeface="+mn-lt"/>
                <a:ea typeface="+mn-ea"/>
                <a:cs typeface="+mn-cs"/>
              </a:rPr>
              <a:t>-The Belief That Nothing Will Be Done: while reporting does not guarantee that the situation will improve, not reporting guarantees that if abuse or neglect exists, the child will continue to be at risk. Sometimes potential reporters are convinced that nothing will be done if they report, so they don’t report. Aside from the legal considerations, such reasoning is faulty. If an incident of suspected child abuse or neglect is reported, some action will occur. At the very least, reporting ensures that responsible authorities are made aware of your concerns and your legal obligation will be fulfilled. On the other hand, if the incident is not reported, nothing will occur. Abused and neglected children cannot be protected unless they are first identified. The key to identification is reporting.</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24</a:t>
            </a:fld>
            <a:endParaRPr lang="el-GR"/>
          </a:p>
        </p:txBody>
      </p:sp>
    </p:spTree>
    <p:extLst>
      <p:ext uri="{BB962C8B-B14F-4D97-AF65-F5344CB8AC3E}">
        <p14:creationId xmlns:p14="http://schemas.microsoft.com/office/powerpoint/2010/main" xmlns="" val="33825195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adapted based on information included in the Operator’s Manual, </a:t>
            </a:r>
            <a:r>
              <a:rPr lang="en-US" sz="900" b="1" i="1" kern="1200" dirty="0" smtClean="0">
                <a:solidFill>
                  <a:schemeClr val="tx1"/>
                </a:solidFill>
                <a:latin typeface="+mn-lt"/>
                <a:ea typeface="+mn-ea"/>
                <a:cs typeface="+mn-cs"/>
              </a:rPr>
              <a:t>What is provisioned by the National Law </a:t>
            </a:r>
            <a:r>
              <a:rPr lang="en-US" sz="900" kern="1200" dirty="0" smtClean="0">
                <a:solidFill>
                  <a:schemeClr val="tx1"/>
                </a:solidFill>
                <a:latin typeface="+mn-lt"/>
                <a:ea typeface="+mn-ea"/>
                <a:cs typeface="+mn-cs"/>
              </a:rPr>
              <a:t>and Step by step Guide for Administrators, </a:t>
            </a:r>
            <a:r>
              <a:rPr lang="en-US" sz="900" b="1" kern="1200" dirty="0" smtClean="0">
                <a:solidFill>
                  <a:schemeClr val="tx1"/>
                </a:solidFill>
                <a:latin typeface="+mn-lt"/>
                <a:ea typeface="+mn-ea"/>
                <a:cs typeface="+mn-cs"/>
              </a:rPr>
              <a:t>Working File 7</a:t>
            </a:r>
            <a:r>
              <a:rPr lang="en-US" sz="900" kern="1200" dirty="0" smtClean="0">
                <a:solidFill>
                  <a:schemeClr val="tx1"/>
                </a:solidFill>
                <a:latin typeface="+mn-lt"/>
                <a:ea typeface="+mn-ea"/>
                <a:cs typeface="+mn-cs"/>
              </a:rPr>
              <a:t>]</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p14="http://schemas.microsoft.com/office/powerpoint/2010/main" xmlns="" val="42756908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[Please use information from the respective chapter of national Operator’s Manual]</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26</a:t>
            </a:fld>
            <a:endParaRPr lang="el-GR"/>
          </a:p>
        </p:txBody>
      </p:sp>
    </p:spTree>
    <p:extLst>
      <p:ext uri="{BB962C8B-B14F-4D97-AF65-F5344CB8AC3E}">
        <p14:creationId xmlns:p14="http://schemas.microsoft.com/office/powerpoint/2010/main" xmlns="" val="26970297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[Please use information from the respective chapter of national Operator’s Manual]</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27</a:t>
            </a:fld>
            <a:endParaRPr lang="el-GR"/>
          </a:p>
        </p:txBody>
      </p:sp>
    </p:spTree>
    <p:extLst>
      <p:ext uri="{BB962C8B-B14F-4D97-AF65-F5344CB8AC3E}">
        <p14:creationId xmlns:p14="http://schemas.microsoft.com/office/powerpoint/2010/main" xmlns="" val="38302087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chemeClr val="accent2">
                    <a:lumMod val="75000"/>
                  </a:schemeClr>
                </a:solidFill>
                <a:latin typeface="Segoe UI Light" panose="020B0502040204020203" pitchFamily="34" charset="0"/>
                <a:cs typeface="Segoe UI Light" panose="020B0502040204020203" pitchFamily="34" charset="0"/>
              </a:rPr>
              <a:t>[We suggest presenting the meaning of each component of the project’s (CAN-MDS) acronym, as we have, here, as they relate directly to the issues under discussion, here, in this part of the training. You are welcome to add comments that make more sense for your country’s situation, or change the emphasis during the presentation to more accurately reflect your audience’s areas of interest and/or concern]</a:t>
            </a:r>
            <a:r>
              <a:rPr lang="en-US" sz="1200" b="1" dirty="0" smtClean="0">
                <a:solidFill>
                  <a:schemeClr val="accent1">
                    <a:lumMod val="75000"/>
                  </a:schemeClr>
                </a:solidFill>
                <a:effectLst>
                  <a:outerShdw blurRad="38100" dist="38100" dir="2700000" algn="tl">
                    <a:srgbClr val="000000">
                      <a:alpha val="43137"/>
                    </a:srgbClr>
                  </a:outerShdw>
                </a:effectLst>
              </a:rPr>
              <a:t/>
            </a:r>
            <a:br>
              <a:rPr lang="en-US" sz="1200" b="1" dirty="0" smtClean="0">
                <a:solidFill>
                  <a:schemeClr val="accent1">
                    <a:lumMod val="75000"/>
                  </a:schemeClr>
                </a:solidFill>
                <a:effectLst>
                  <a:outerShdw blurRad="38100" dist="38100" dir="2700000" algn="tl">
                    <a:srgbClr val="000000">
                      <a:alpha val="43137"/>
                    </a:srgbClr>
                  </a:outerShdw>
                </a:effectLst>
              </a:rPr>
            </a:b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28</a:t>
            </a:fld>
            <a:endParaRPr lang="el-GR"/>
          </a:p>
        </p:txBody>
      </p:sp>
    </p:spTree>
    <p:extLst>
      <p:ext uri="{BB962C8B-B14F-4D97-AF65-F5344CB8AC3E}">
        <p14:creationId xmlns:p14="http://schemas.microsoft.com/office/powerpoint/2010/main" xmlns="" val="12018762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29</a:t>
            </a:fld>
            <a:endParaRPr lang="el-GR"/>
          </a:p>
        </p:txBody>
      </p:sp>
    </p:spTree>
    <p:extLst>
      <p:ext uri="{BB962C8B-B14F-4D97-AF65-F5344CB8AC3E}">
        <p14:creationId xmlns:p14="http://schemas.microsoft.com/office/powerpoint/2010/main" xmlns="" val="3316144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30</a:t>
            </a:fld>
            <a:endParaRPr lang="el-GR"/>
          </a:p>
        </p:txBody>
      </p:sp>
    </p:spTree>
    <p:extLst>
      <p:ext uri="{BB962C8B-B14F-4D97-AF65-F5344CB8AC3E}">
        <p14:creationId xmlns:p14="http://schemas.microsoft.com/office/powerpoint/2010/main" xmlns="" val="960034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Despite there being a range of people for children to talk to, it’s evident that many child victims choose to keep their experiences of abuse hidden. This could be for a variety of reasons and isn’t simply because keeping secrets is something that children and teenagers ‘just do’. Children may keep quiet about abuse for various reasons:</a:t>
            </a:r>
          </a:p>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Notes for the trainer</a:t>
            </a:r>
          </a:p>
          <a:p>
            <a:r>
              <a:rPr lang="en-US" sz="900" b="1" kern="1200" dirty="0" smtClean="0">
                <a:solidFill>
                  <a:schemeClr val="tx1"/>
                </a:solidFill>
                <a:latin typeface="+mn-lt"/>
                <a:ea typeface="+mn-ea"/>
                <a:cs typeface="+mn-cs"/>
              </a:rPr>
              <a:t>They may be afraid of the consequences</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Children often hold back from telling someone about the abuse they’re suffering because they’re scared of what might happen next. They may worry that they’ll get in trouble (with the person they’ve told or with the abuser) or that they’ll get the abuser in trouble for ‘telling on them’. The child may also be concerned about the adult’s reaction – that they’ll be angry, frightened or shocked, that they may go to the police or that they’ll have the child put into care.</a:t>
            </a:r>
          </a:p>
          <a:p>
            <a:r>
              <a:rPr lang="en-US" sz="900" b="1" kern="1200" dirty="0" smtClean="0">
                <a:solidFill>
                  <a:schemeClr val="tx1"/>
                </a:solidFill>
                <a:latin typeface="+mn-lt"/>
                <a:ea typeface="+mn-ea"/>
                <a:cs typeface="+mn-cs"/>
              </a:rPr>
              <a:t>They may worry that they won’t be believed</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It can take a lot of courage for a child to approach an adult and disclose information about abuse, so it’s understandable that the child may choose not to say anything just in case the adult doesn’t believe what they are being told. The child may prefer to keep quiet rather than risk being humiliated, ignored or dismissed.</a:t>
            </a:r>
          </a:p>
          <a:p>
            <a:r>
              <a:rPr lang="en-US" sz="900" b="1" kern="1200" dirty="0" smtClean="0">
                <a:solidFill>
                  <a:schemeClr val="tx1"/>
                </a:solidFill>
                <a:latin typeface="+mn-lt"/>
                <a:ea typeface="+mn-ea"/>
                <a:cs typeface="+mn-cs"/>
              </a:rPr>
              <a:t>They may feel guilty or to blame</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Children may blame themselves for what’s going on and may feel too guilty or ashamed to tell someone. They may think that the abuse is their fault because they’ve done something to deserve it. As a result, the details of what’s happening may feel too embarrassing for them to talk about, making it easier for them to simply say nothing.</a:t>
            </a:r>
          </a:p>
          <a:p>
            <a:r>
              <a:rPr lang="en-US" sz="900" kern="1200" dirty="0" smtClean="0">
                <a:solidFill>
                  <a:schemeClr val="tx1"/>
                </a:solidFill>
                <a:latin typeface="+mn-lt"/>
                <a:ea typeface="+mn-ea"/>
                <a:cs typeface="+mn-cs"/>
              </a:rPr>
              <a:t/>
            </a:r>
            <a:br>
              <a:rPr lang="en-US" sz="900" kern="1200" dirty="0" smtClean="0">
                <a:solidFill>
                  <a:schemeClr val="tx1"/>
                </a:solidFill>
                <a:latin typeface="+mn-lt"/>
                <a:ea typeface="+mn-ea"/>
                <a:cs typeface="+mn-cs"/>
              </a:rPr>
            </a:br>
            <a:r>
              <a:rPr lang="en-US" sz="900" kern="1200" dirty="0" smtClean="0">
                <a:solidFill>
                  <a:schemeClr val="tx1"/>
                </a:solidFill>
                <a:latin typeface="+mn-lt"/>
                <a:ea typeface="+mn-ea"/>
                <a:cs typeface="+mn-cs"/>
              </a:rPr>
              <a:t>Source: </a:t>
            </a:r>
            <a:r>
              <a:rPr lang="en-GB" sz="900" u="sng" kern="1200" dirty="0" smtClean="0">
                <a:solidFill>
                  <a:schemeClr val="tx1"/>
                </a:solidFill>
                <a:latin typeface="+mn-lt"/>
                <a:ea typeface="+mn-ea"/>
                <a:cs typeface="+mn-cs"/>
              </a:rPr>
              <a:t>https://www.highspeedtraining.co.uk/hub/disclosure-child-abuse/</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p14="http://schemas.microsoft.com/office/powerpoint/2010/main" xmlns="" val="16845767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p14="http://schemas.microsoft.com/office/powerpoint/2010/main" xmlns="" val="20592327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32</a:t>
            </a:fld>
            <a:endParaRPr lang="el-GR"/>
          </a:p>
        </p:txBody>
      </p:sp>
    </p:spTree>
    <p:extLst>
      <p:ext uri="{BB962C8B-B14F-4D97-AF65-F5344CB8AC3E}">
        <p14:creationId xmlns:p14="http://schemas.microsoft.com/office/powerpoint/2010/main" xmlns="" val="745825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Notes for the trainer</a:t>
            </a:r>
          </a:p>
          <a:p>
            <a:r>
              <a:rPr lang="en-US" sz="900" b="1" kern="1200" dirty="0" smtClean="0">
                <a:solidFill>
                  <a:schemeClr val="tx1"/>
                </a:solidFill>
                <a:latin typeface="+mn-lt"/>
                <a:ea typeface="+mn-ea"/>
                <a:cs typeface="+mn-cs"/>
              </a:rPr>
              <a:t>They may not have the ability to speak out</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Younger children, or those who have a disability, may not have the words to describe what is happening to them, let alone the ability to understand what is going on. Children are vulnerable at any age but particularly so if they don’t have the skills to recognize the abuse. This can easily lead to cases of abuse going undetected.</a:t>
            </a:r>
          </a:p>
          <a:p>
            <a:r>
              <a:rPr lang="en-US" sz="900" b="1" kern="1200" dirty="0" smtClean="0">
                <a:solidFill>
                  <a:schemeClr val="tx1"/>
                </a:solidFill>
                <a:latin typeface="+mn-lt"/>
                <a:ea typeface="+mn-ea"/>
                <a:cs typeface="+mn-cs"/>
              </a:rPr>
              <a:t>They may love the abuser and think the abuse is normal</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If the child is being abused by someone that they know, trust and love – a friend or family member – then they may believe that the abuse is normal and not recognize that anything is wrong. They may believe that they’re in control of the situation because they have a positive relationship with the person in question.</a:t>
            </a:r>
          </a:p>
          <a:p>
            <a:r>
              <a:rPr lang="en-US" sz="900" b="1" kern="1200" dirty="0" smtClean="0">
                <a:solidFill>
                  <a:schemeClr val="tx1"/>
                </a:solidFill>
                <a:latin typeface="+mn-lt"/>
                <a:ea typeface="+mn-ea"/>
                <a:cs typeface="+mn-cs"/>
              </a:rPr>
              <a:t>They may be hoping that the abuse will stop</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A child may refrain from speaking out about the abuse they are suffering because they believe that the situation is only temporary and that it will soon stop. The child may think they are being punished for something, or that the abuse is just a part of normal life, and may be waiting for the moment to pass.</a:t>
            </a:r>
          </a:p>
          <a:p>
            <a:r>
              <a:rPr lang="en-US" sz="900" b="1" kern="1200" dirty="0" smtClean="0">
                <a:solidFill>
                  <a:schemeClr val="tx1"/>
                </a:solidFill>
                <a:latin typeface="+mn-lt"/>
                <a:ea typeface="+mn-ea"/>
                <a:cs typeface="+mn-cs"/>
              </a:rPr>
              <a:t>They have never been asked</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In some cases it may be that the child is simply waiting for someone to notice that something isn’t right. The child may not have the courage or opportunity to speak out and they may be hoping that a trusting adult will approach them and ask what’s wrong. This makes it essential for adults to stay alert to the possible signs of abuse and discuss the </a:t>
            </a:r>
            <a:r>
              <a:rPr lang="en-US" sz="900" kern="1200" dirty="0" err="1" smtClean="0">
                <a:solidFill>
                  <a:schemeClr val="tx1"/>
                </a:solidFill>
                <a:latin typeface="+mn-lt"/>
                <a:ea typeface="+mn-ea"/>
                <a:cs typeface="+mn-cs"/>
              </a:rPr>
              <a:t>behaviours</a:t>
            </a:r>
            <a:r>
              <a:rPr lang="en-US" sz="900" kern="1200" dirty="0" smtClean="0">
                <a:solidFill>
                  <a:schemeClr val="tx1"/>
                </a:solidFill>
                <a:latin typeface="+mn-lt"/>
                <a:ea typeface="+mn-ea"/>
                <a:cs typeface="+mn-cs"/>
              </a:rPr>
              <a:t> with the child when appropriate.</a:t>
            </a:r>
          </a:p>
          <a:p>
            <a:r>
              <a:rPr lang="en-US" sz="900" kern="1200" dirty="0" smtClean="0">
                <a:solidFill>
                  <a:schemeClr val="tx1"/>
                </a:solidFill>
                <a:latin typeface="+mn-lt"/>
                <a:ea typeface="+mn-ea"/>
                <a:cs typeface="+mn-cs"/>
              </a:rPr>
              <a:t/>
            </a:r>
            <a:br>
              <a:rPr lang="en-US" sz="900" kern="1200" dirty="0" smtClean="0">
                <a:solidFill>
                  <a:schemeClr val="tx1"/>
                </a:solidFill>
                <a:latin typeface="+mn-lt"/>
                <a:ea typeface="+mn-ea"/>
                <a:cs typeface="+mn-cs"/>
              </a:rPr>
            </a:br>
            <a:r>
              <a:rPr lang="en-US" sz="900" kern="1200" dirty="0" smtClean="0">
                <a:solidFill>
                  <a:schemeClr val="tx1"/>
                </a:solidFill>
                <a:latin typeface="+mn-lt"/>
                <a:ea typeface="+mn-ea"/>
                <a:cs typeface="+mn-cs"/>
              </a:rPr>
              <a:t>Source: </a:t>
            </a:r>
            <a:r>
              <a:rPr lang="en-GB" sz="900" u="sng" kern="1200" dirty="0" smtClean="0">
                <a:solidFill>
                  <a:schemeClr val="tx1"/>
                </a:solidFill>
                <a:latin typeface="+mn-lt"/>
                <a:ea typeface="+mn-ea"/>
                <a:cs typeface="+mn-cs"/>
              </a:rPr>
              <a:t>https://www.highspeedtraining.co.uk/hub/disclosure-child-abuse/</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p14="http://schemas.microsoft.com/office/powerpoint/2010/main" xmlns="" val="1684576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900" kern="1200" dirty="0" smtClean="0">
                <a:solidFill>
                  <a:schemeClr val="tx1"/>
                </a:solidFill>
                <a:latin typeface="+mn-lt"/>
                <a:ea typeface="+mn-ea"/>
                <a:cs typeface="+mn-cs"/>
              </a:rPr>
              <a:t>[Note: This slide is referred exclusively to sexual abuse – you can skip it if you think that necessary information covered in the previous slides addressing all types of abuse]</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It may be difficult to comprehend that a child would </a:t>
            </a:r>
            <a:r>
              <a:rPr lang="en-US" sz="900" b="1" kern="1200" dirty="0" smtClean="0">
                <a:solidFill>
                  <a:schemeClr val="tx1"/>
                </a:solidFill>
                <a:latin typeface="+mn-lt"/>
                <a:ea typeface="+mn-ea"/>
                <a:cs typeface="+mn-cs"/>
              </a:rPr>
              <a:t>NOT</a:t>
            </a:r>
            <a:r>
              <a:rPr lang="en-US" sz="900" kern="1200" dirty="0" smtClean="0">
                <a:solidFill>
                  <a:schemeClr val="tx1"/>
                </a:solidFill>
                <a:latin typeface="+mn-lt"/>
                <a:ea typeface="+mn-ea"/>
                <a:cs typeface="+mn-cs"/>
              </a:rPr>
              <a:t> immediately run to tell someone — mom, dad, a teacher, sibling, grandparent — after experiencing sexual abuse. Unfortunately, silence or delayed disclosure is actually the norm, rather than the exception.</a:t>
            </a:r>
          </a:p>
          <a:p>
            <a:r>
              <a:rPr lang="en-US" sz="900" i="1" kern="1200" dirty="0" smtClean="0">
                <a:solidFill>
                  <a:schemeClr val="tx1"/>
                </a:solidFill>
                <a:latin typeface="+mn-lt"/>
                <a:ea typeface="+mn-ea"/>
                <a:cs typeface="+mn-cs"/>
              </a:rPr>
              <a:t> </a:t>
            </a:r>
            <a:endParaRPr lang="en-US" sz="900" kern="1200" dirty="0" smtClean="0">
              <a:solidFill>
                <a:schemeClr val="tx1"/>
              </a:solidFill>
              <a:latin typeface="+mn-lt"/>
              <a:ea typeface="+mn-ea"/>
              <a:cs typeface="+mn-cs"/>
            </a:endParaRPr>
          </a:p>
          <a:p>
            <a:r>
              <a:rPr lang="en-US" sz="900" b="1" kern="1200" dirty="0" smtClean="0">
                <a:solidFill>
                  <a:schemeClr val="tx1"/>
                </a:solidFill>
                <a:latin typeface="+mn-lt"/>
                <a:ea typeface="+mn-ea"/>
                <a:cs typeface="+mn-cs"/>
              </a:rPr>
              <a:t>1) “Keep it a secret!” </a:t>
            </a:r>
            <a:r>
              <a:rPr lang="en-US" sz="900" kern="1200" dirty="0" smtClean="0">
                <a:solidFill>
                  <a:schemeClr val="tx1"/>
                </a:solidFill>
                <a:latin typeface="+mn-lt"/>
                <a:ea typeface="+mn-ea"/>
                <a:cs typeface="+mn-cs"/>
              </a:rPr>
              <a:t>Perpetrators instruct children to keep the abuse a “secret,” that it’s something special that just the two of them are doing. This tactic is used frequently, especially with younger children.</a:t>
            </a:r>
          </a:p>
          <a:p>
            <a:r>
              <a:rPr lang="en-US" sz="900" b="1" kern="1200" dirty="0" smtClean="0">
                <a:solidFill>
                  <a:schemeClr val="tx1"/>
                </a:solidFill>
                <a:latin typeface="+mn-lt"/>
                <a:ea typeface="+mn-ea"/>
                <a:cs typeface="+mn-cs"/>
              </a:rPr>
              <a:t>2) Fear and Threats. </a:t>
            </a:r>
            <a:r>
              <a:rPr lang="en-US" sz="900" kern="1200" dirty="0" smtClean="0">
                <a:solidFill>
                  <a:schemeClr val="tx1"/>
                </a:solidFill>
                <a:latin typeface="+mn-lt"/>
                <a:ea typeface="+mn-ea"/>
                <a:cs typeface="+mn-cs"/>
              </a:rPr>
              <a:t>Another common tactic used by sexual perpetrators is to instill fear in child victims and/or threaten them. Threats can take a variety of forms including physical harm to the child, the child’s parents, siblings, friends or even a child’s pets. Threats can also include withholding items or privileges that are special to a child or even the basic necessities of life such as food and water. Sometimes, kids are just plain scared of or intimidated by their abusers. A child might also be fearful of how the person they want to disclosure to will react, or of negative repercussions, both explicit and implied, for telling.</a:t>
            </a:r>
          </a:p>
          <a:p>
            <a:r>
              <a:rPr lang="en-US" sz="900" b="1" kern="1200" dirty="0" smtClean="0">
                <a:solidFill>
                  <a:schemeClr val="tx1"/>
                </a:solidFill>
                <a:latin typeface="+mn-lt"/>
                <a:ea typeface="+mn-ea"/>
                <a:cs typeface="+mn-cs"/>
              </a:rPr>
              <a:t>3) “I don’t know how or who to tell.” </a:t>
            </a:r>
            <a:r>
              <a:rPr lang="en-US" sz="900" kern="1200" dirty="0" smtClean="0">
                <a:solidFill>
                  <a:schemeClr val="tx1"/>
                </a:solidFill>
                <a:latin typeface="+mn-lt"/>
                <a:ea typeface="+mn-ea"/>
                <a:cs typeface="+mn-cs"/>
              </a:rPr>
              <a:t>It is difficult for a young child or even a teenager trying to find the words to describe their experience of sexual abuse. For younger children, this is can often be difficult if they do not know the proper names of their body parts or understand basic body safety principles. For older kids, even if they can describe the abuse, it’s often embarrassing for them to talk about even with someone they trust. In fact, most children who disclose sexual abuse DO NOT tell their parents — rather, they seek out someone else in their circle of trust, if they choose to disclose at all.</a:t>
            </a:r>
          </a:p>
          <a:p>
            <a:r>
              <a:rPr lang="en-US" sz="900" b="1" kern="1200" dirty="0" smtClean="0">
                <a:solidFill>
                  <a:schemeClr val="tx1"/>
                </a:solidFill>
                <a:latin typeface="+mn-lt"/>
                <a:ea typeface="+mn-ea"/>
                <a:cs typeface="+mn-cs"/>
              </a:rPr>
              <a:t>4) The Blame Game. </a:t>
            </a:r>
            <a:r>
              <a:rPr lang="en-US" sz="900" kern="1200" dirty="0" smtClean="0">
                <a:solidFill>
                  <a:schemeClr val="tx1"/>
                </a:solidFill>
                <a:latin typeface="+mn-lt"/>
                <a:ea typeface="+mn-ea"/>
                <a:cs typeface="+mn-cs"/>
              </a:rPr>
              <a:t>Perpetrators often lead a child to believe that the sexual abuse is all the child’s fault! A child is told that s/he is the reason behind the abuse and that the child “made” the perpetrator do it — the perpetrator places all the blame for the abuse on the child.</a:t>
            </a:r>
          </a:p>
          <a:p>
            <a:r>
              <a:rPr lang="en-US" sz="900" b="1" kern="1200" dirty="0" smtClean="0">
                <a:solidFill>
                  <a:schemeClr val="tx1"/>
                </a:solidFill>
                <a:latin typeface="+mn-lt"/>
                <a:ea typeface="+mn-ea"/>
                <a:cs typeface="+mn-cs"/>
              </a:rPr>
              <a:t>5) Grooming. </a:t>
            </a:r>
            <a:r>
              <a:rPr lang="en-US" sz="900" kern="1200" dirty="0" smtClean="0">
                <a:solidFill>
                  <a:schemeClr val="tx1"/>
                </a:solidFill>
                <a:latin typeface="+mn-lt"/>
                <a:ea typeface="+mn-ea"/>
                <a:cs typeface="+mn-cs"/>
              </a:rPr>
              <a:t>Grooming is the process of earning a child victim’s trust and compliance. Perpetrators groom victims for two reasons: 1. “Test the waters” to see how a child victim will react or respond to advances; 2. Train the child victim for continued inappropriate and more advanced sexual contact. Grooming enables predators to earn a victim’s trust and can also reduce the likelihood that a victim will disclose the abuse. Grooming can take place in a very short period of time, or through numerous interactions with a child over a longer period of time. </a:t>
            </a:r>
          </a:p>
          <a:p>
            <a:r>
              <a:rPr lang="en-US" sz="900" b="1" kern="1200" dirty="0" smtClean="0">
                <a:solidFill>
                  <a:schemeClr val="tx1"/>
                </a:solidFill>
                <a:latin typeface="+mn-lt"/>
                <a:ea typeface="+mn-ea"/>
                <a:cs typeface="+mn-cs"/>
              </a:rPr>
              <a:t>6) “No one will believe you!” </a:t>
            </a:r>
            <a:r>
              <a:rPr lang="en-US" sz="900" kern="1200" dirty="0" smtClean="0">
                <a:solidFill>
                  <a:schemeClr val="tx1"/>
                </a:solidFill>
                <a:latin typeface="+mn-lt"/>
                <a:ea typeface="+mn-ea"/>
                <a:cs typeface="+mn-cs"/>
              </a:rPr>
              <a:t>By diminishing a child’s self-esteem and convincing a child that no one will believe them, perpetrators often manipulate children into silence. This tactic is commonly used by people in positions of power or authority. If a child thinks his/her story of abuse will not be believed, then why bother telling anyone?</a:t>
            </a:r>
          </a:p>
          <a:p>
            <a:r>
              <a:rPr lang="en-US" sz="900" b="1" kern="1200" dirty="0" smtClean="0">
                <a:solidFill>
                  <a:schemeClr val="tx1"/>
                </a:solidFill>
                <a:latin typeface="+mn-lt"/>
                <a:ea typeface="+mn-ea"/>
                <a:cs typeface="+mn-cs"/>
              </a:rPr>
              <a:t>7) Dissociation. </a:t>
            </a:r>
            <a:r>
              <a:rPr lang="en-US" sz="900" kern="1200" dirty="0" smtClean="0">
                <a:solidFill>
                  <a:schemeClr val="tx1"/>
                </a:solidFill>
                <a:latin typeface="+mn-lt"/>
                <a:ea typeface="+mn-ea"/>
                <a:cs typeface="+mn-cs"/>
              </a:rPr>
              <a:t>Dissociation is defined as disruptions in aspects of consciousness, identity, memory, physical actions and/or the environment. This state of being can often help children live through abuse by psychologically separating the child from the trauma as the abusive event is occurring. Sometimes, children who dissociate from abusive events do not recall the abuse until sometime in the future.</a:t>
            </a:r>
          </a:p>
          <a:p>
            <a:r>
              <a:rPr lang="en-US" sz="900" b="1" kern="1200" dirty="0" smtClean="0">
                <a:solidFill>
                  <a:schemeClr val="tx1"/>
                </a:solidFill>
                <a:latin typeface="+mn-lt"/>
                <a:ea typeface="+mn-ea"/>
                <a:cs typeface="+mn-cs"/>
              </a:rPr>
              <a:t>8) Punishment. </a:t>
            </a:r>
            <a:r>
              <a:rPr lang="en-US" sz="900" kern="1200" dirty="0" smtClean="0">
                <a:solidFill>
                  <a:schemeClr val="tx1"/>
                </a:solidFill>
                <a:latin typeface="+mn-lt"/>
                <a:ea typeface="+mn-ea"/>
                <a:cs typeface="+mn-cs"/>
              </a:rPr>
              <a:t>Many times, children are led to believe they will get in trouble for disclosing. Punishment can take on many forms including physical abuse, harm to other family members including beloved pets, or elimination of items that are special to a child (toys, special privileges, etc.). Kids are sometimes told they will be taken away from a parent or home they love if they tell anyone about the abuse.</a:t>
            </a:r>
          </a:p>
          <a:p>
            <a:r>
              <a:rPr lang="en-US" sz="900" b="1" kern="1200" dirty="0" smtClean="0">
                <a:solidFill>
                  <a:schemeClr val="tx1"/>
                </a:solidFill>
                <a:latin typeface="+mn-lt"/>
                <a:ea typeface="+mn-ea"/>
                <a:cs typeface="+mn-cs"/>
              </a:rPr>
              <a:t>9) Shame. </a:t>
            </a:r>
            <a:r>
              <a:rPr lang="en-US" sz="900" kern="1200" dirty="0" smtClean="0">
                <a:solidFill>
                  <a:schemeClr val="tx1"/>
                </a:solidFill>
                <a:latin typeface="+mn-lt"/>
                <a:ea typeface="+mn-ea"/>
                <a:cs typeface="+mn-cs"/>
              </a:rPr>
              <a:t>Sexual assault victims of any age can experience shame, embarrassment or humiliation. Those feelings can be so strong that they override the choice to tell anyone about the abuse.</a:t>
            </a:r>
          </a:p>
          <a:p>
            <a:r>
              <a:rPr lang="en-US" sz="900" b="1" kern="1200" dirty="0" smtClean="0">
                <a:solidFill>
                  <a:schemeClr val="tx1"/>
                </a:solidFill>
                <a:latin typeface="+mn-lt"/>
                <a:ea typeface="+mn-ea"/>
                <a:cs typeface="+mn-cs"/>
              </a:rPr>
              <a:t>10) Love. </a:t>
            </a:r>
            <a:r>
              <a:rPr lang="en-US" sz="900" kern="1200" dirty="0" smtClean="0">
                <a:solidFill>
                  <a:schemeClr val="tx1"/>
                </a:solidFill>
                <a:latin typeface="+mn-lt"/>
                <a:ea typeface="+mn-ea"/>
                <a:cs typeface="+mn-cs"/>
              </a:rPr>
              <a:t>Love is a powerful motivator to stay silent about abuse. The vast majority of all sexually abused children knows, love, or trust their abusers. So, it’s pretty common for children to have strong feelings for those perpetrating crimes against them. Because of those strong feelings, children often keep sexual abuse a secret. Love can take on many forms in child sexual abuse cases; some examples include:</a:t>
            </a:r>
          </a:p>
          <a:p>
            <a:r>
              <a:rPr lang="en-US" sz="900" kern="1200" dirty="0" smtClean="0">
                <a:solidFill>
                  <a:schemeClr val="tx1"/>
                </a:solidFill>
                <a:latin typeface="+mn-lt"/>
                <a:ea typeface="+mn-ea"/>
                <a:cs typeface="+mn-cs"/>
              </a:rPr>
              <a:t>The child loves a parent or another family member who is abusing him/her</a:t>
            </a:r>
          </a:p>
          <a:p>
            <a:r>
              <a:rPr lang="en-US" sz="900" kern="1200" dirty="0" smtClean="0">
                <a:solidFill>
                  <a:schemeClr val="tx1"/>
                </a:solidFill>
                <a:latin typeface="+mn-lt"/>
                <a:ea typeface="+mn-ea"/>
                <a:cs typeface="+mn-cs"/>
              </a:rPr>
              <a:t>The child wants to protect mom, dad, grandma, etc. if that person’s partner is sexually molesting him/her</a:t>
            </a:r>
          </a:p>
          <a:p>
            <a:r>
              <a:rPr lang="en-US" sz="900" kern="1200" dirty="0" smtClean="0">
                <a:solidFill>
                  <a:schemeClr val="tx1"/>
                </a:solidFill>
                <a:latin typeface="+mn-lt"/>
                <a:ea typeface="+mn-ea"/>
                <a:cs typeface="+mn-cs"/>
              </a:rPr>
              <a:t>A Romeo-Juliet scenario exists where the child thinks s/he is in love with an older perpetrator</a:t>
            </a:r>
          </a:p>
          <a:p>
            <a:r>
              <a:rPr lang="en-GB" sz="900" kern="1200" dirty="0" smtClean="0">
                <a:solidFill>
                  <a:schemeClr val="tx1"/>
                </a:solidFill>
                <a:latin typeface="+mn-lt"/>
                <a:ea typeface="+mn-ea"/>
                <a:cs typeface="+mn-cs"/>
              </a:rPr>
              <a:t> </a:t>
            </a:r>
            <a:endParaRPr lang="en-US" sz="900" kern="1200" dirty="0" smtClean="0">
              <a:solidFill>
                <a:schemeClr val="tx1"/>
              </a:solidFill>
              <a:latin typeface="+mn-lt"/>
              <a:ea typeface="+mn-ea"/>
              <a:cs typeface="+mn-cs"/>
            </a:endParaRPr>
          </a:p>
          <a:p>
            <a:r>
              <a:rPr lang="en-GB" sz="900" kern="1200" dirty="0" smtClean="0">
                <a:solidFill>
                  <a:schemeClr val="tx1"/>
                </a:solidFill>
                <a:latin typeface="+mn-lt"/>
                <a:ea typeface="+mn-ea"/>
                <a:cs typeface="+mn-cs"/>
              </a:rPr>
              <a:t>Sources:</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Townsend, C. (2016). Child sexual abuse disclosure: What practitioners need to know. Charleston, S.C., Darkness to Light. Retrieved from www.D2L.org. </a:t>
            </a:r>
          </a:p>
          <a:p>
            <a:r>
              <a:rPr lang="en-GB" sz="900" u="sng" kern="1200" dirty="0" smtClean="0">
                <a:solidFill>
                  <a:schemeClr val="tx1"/>
                </a:solidFill>
                <a:latin typeface="+mn-lt"/>
                <a:ea typeface="+mn-ea"/>
                <a:cs typeface="+mn-cs"/>
              </a:rPr>
              <a:t>https://www.traversebaycac.org/2018/07/13/10-reasons-children-dont-disclose-sexual-abuse/</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p14="http://schemas.microsoft.com/office/powerpoint/2010/main" xmlns="" val="3535436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p14="http://schemas.microsoft.com/office/powerpoint/2010/main" xmlns="" val="329219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extLst>
      <p:ext uri="{BB962C8B-B14F-4D97-AF65-F5344CB8AC3E}">
        <p14:creationId xmlns:p14="http://schemas.microsoft.com/office/powerpoint/2010/main" xmlns="" val="3810617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 </a:t>
            </a:r>
          </a:p>
          <a:p>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9</a:t>
            </a:fld>
            <a:endParaRPr lang="el-GR"/>
          </a:p>
        </p:txBody>
      </p:sp>
    </p:spTree>
    <p:extLst>
      <p:ext uri="{BB962C8B-B14F-4D97-AF65-F5344CB8AC3E}">
        <p14:creationId xmlns:p14="http://schemas.microsoft.com/office/powerpoint/2010/main" xmlns="" val="3716748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Sources: </a:t>
            </a:r>
          </a:p>
          <a:p>
            <a:pPr lvl="0">
              <a:buFont typeface="Arial" pitchFamily="34" charset="0"/>
              <a:buChar char="•"/>
            </a:pPr>
            <a:r>
              <a:rPr lang="en-US" sz="900" kern="1200" dirty="0" smtClean="0">
                <a:solidFill>
                  <a:schemeClr val="tx1"/>
                </a:solidFill>
                <a:latin typeface="+mn-lt"/>
                <a:ea typeface="+mn-ea"/>
                <a:cs typeface="+mn-cs"/>
              </a:rPr>
              <a:t>Pollack, D., &amp; </a:t>
            </a:r>
            <a:r>
              <a:rPr lang="en-US" sz="900" kern="1200" dirty="0" err="1" smtClean="0">
                <a:solidFill>
                  <a:schemeClr val="tx1"/>
                </a:solidFill>
                <a:latin typeface="+mn-lt"/>
                <a:ea typeface="+mn-ea"/>
                <a:cs typeface="+mn-cs"/>
              </a:rPr>
              <a:t>Kornblum</a:t>
            </a:r>
            <a:r>
              <a:rPr lang="en-US" sz="900" kern="1200" dirty="0" smtClean="0">
                <a:solidFill>
                  <a:schemeClr val="tx1"/>
                </a:solidFill>
                <a:latin typeface="+mn-lt"/>
                <a:ea typeface="+mn-ea"/>
                <a:cs typeface="+mn-cs"/>
              </a:rPr>
              <a:t>, L. S. (2019). When a child discloses abuse.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pPr lvl="0">
              <a:buFont typeface="Arial" pitchFamily="34" charset="0"/>
              <a:buChar char="•"/>
            </a:pPr>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4"/>
              </a:rPr>
              <a:t>Link</a:t>
            </a:r>
            <a:r>
              <a:rPr lang="en-US" sz="900" kern="1200" dirty="0" smtClean="0">
                <a:solidFill>
                  <a:schemeClr val="tx1"/>
                </a:solidFill>
                <a:latin typeface="+mn-lt"/>
                <a:ea typeface="+mn-ea"/>
                <a:cs typeface="+mn-cs"/>
              </a:rPr>
              <a:t> </a:t>
            </a:r>
          </a:p>
          <a:p>
            <a:pPr lvl="0">
              <a:buFont typeface="Arial" pitchFamily="34" charset="0"/>
              <a:buChar char="•"/>
            </a:pPr>
            <a:r>
              <a:rPr lang="en-US" sz="900" u="sng" kern="1200" dirty="0" err="1" smtClean="0">
                <a:solidFill>
                  <a:schemeClr val="tx1"/>
                </a:solidFill>
                <a:latin typeface="+mn-lt"/>
                <a:ea typeface="+mn-ea"/>
                <a:cs typeface="+mn-cs"/>
              </a:rPr>
              <a:t>Sakher</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AlQahtani</a:t>
            </a:r>
            <a:r>
              <a:rPr lang="en-US" sz="900" u="sng" kern="1200" dirty="0" smtClean="0">
                <a:solidFill>
                  <a:schemeClr val="tx1"/>
                </a:solidFill>
                <a:latin typeface="+mn-lt"/>
                <a:ea typeface="+mn-ea"/>
                <a:cs typeface="+mn-cs"/>
              </a:rPr>
              <a:t>, BDS, </a:t>
            </a:r>
            <a:r>
              <a:rPr lang="en-US" sz="900" u="sng" kern="1200" dirty="0" err="1" smtClean="0">
                <a:solidFill>
                  <a:schemeClr val="tx1"/>
                </a:solidFill>
                <a:latin typeface="+mn-lt"/>
                <a:ea typeface="+mn-ea"/>
                <a:cs typeface="+mn-cs"/>
              </a:rPr>
              <a:t>MClinDent</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PhDAmber</a:t>
            </a:r>
            <a:r>
              <a:rPr lang="en-US" sz="900" u="sng" kern="1200" dirty="0" smtClean="0">
                <a:solidFill>
                  <a:schemeClr val="tx1"/>
                </a:solidFill>
                <a:latin typeface="+mn-lt"/>
                <a:ea typeface="+mn-ea"/>
                <a:cs typeface="+mn-cs"/>
              </a:rPr>
              <a:t> D. Riley, MS, RDH</a:t>
            </a:r>
            <a:r>
              <a:rPr lang="en-US" sz="900" kern="1200" dirty="0" smtClean="0">
                <a:solidFill>
                  <a:schemeClr val="tx1"/>
                </a:solidFill>
                <a:latin typeface="+mn-lt"/>
                <a:ea typeface="+mn-ea"/>
                <a:cs typeface="+mn-cs"/>
              </a:rPr>
              <a:t> Identifying and responding to child abuse and neglect. Available at: </a:t>
            </a:r>
            <a:r>
              <a:rPr lang="en-US" sz="900" u="sng" kern="1200" dirty="0" smtClean="0">
                <a:solidFill>
                  <a:schemeClr val="tx1"/>
                </a:solidFill>
                <a:latin typeface="+mn-lt"/>
                <a:ea typeface="+mn-ea"/>
                <a:cs typeface="+mn-cs"/>
                <a:hlinkClick r:id="rId5"/>
              </a:rPr>
              <a:t>Link</a:t>
            </a:r>
            <a:r>
              <a:rPr lang="en-US"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10</a:t>
            </a:fld>
            <a:endParaRPr lang="el-GR"/>
          </a:p>
        </p:txBody>
      </p:sp>
    </p:spTree>
    <p:extLst>
      <p:ext uri="{BB962C8B-B14F-4D97-AF65-F5344CB8AC3E}">
        <p14:creationId xmlns:p14="http://schemas.microsoft.com/office/powerpoint/2010/main" xmlns="" val="3716748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l-G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40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smtClean="0"/>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4"/>
            <a:ext cx="1971675" cy="4358879"/>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628651"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srcRect/>
          <a:stretch>
            <a:fillRect/>
          </a:stretch>
        </p:blipFill>
        <p:spPr bwMode="auto">
          <a:xfrm>
            <a:off x="6723683" y="4733927"/>
            <a:ext cx="2186955" cy="381304"/>
          </a:xfrm>
          <a:prstGeom prst="rect">
            <a:avLst/>
          </a:prstGeom>
          <a:noFill/>
          <a:ln w="9525">
            <a:noFill/>
            <a:miter lim="800000"/>
            <a:headEnd/>
            <a:tailEnd/>
          </a:ln>
        </p:spPr>
      </p:pic>
      <p:sp>
        <p:nvSpPr>
          <p:cNvPr id="10" name="Rectangle 3"/>
          <p:cNvSpPr>
            <a:spLocks noChangeArrowheads="1"/>
          </p:cNvSpPr>
          <p:nvPr userDrawn="1"/>
        </p:nvSpPr>
        <p:spPr bwMode="auto">
          <a:xfrm>
            <a:off x="2248746" y="4728582"/>
            <a:ext cx="3078212" cy="438582"/>
          </a:xfrm>
          <a:prstGeom prst="rect">
            <a:avLst/>
          </a:prstGeom>
          <a:noFill/>
          <a:ln w="9525">
            <a:noFill/>
            <a:miter lim="800000"/>
            <a:headEnd/>
            <a:tailEnd/>
          </a:ln>
          <a:effectLst/>
        </p:spPr>
        <p:txBody>
          <a:bodyPr wrap="square" lIns="68580" tIns="34290" rIns="68580" bIns="34290" anchor="ctr">
            <a:spAutoFit/>
          </a:bodyPr>
          <a:lstStyle/>
          <a:p>
            <a:pPr algn="r">
              <a:tabLst>
                <a:tab pos="1977580" algn="ctr"/>
                <a:tab pos="3955157"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1977580" algn="ctr"/>
                <a:tab pos="3955157" algn="r"/>
              </a:tabLst>
            </a:pPr>
            <a:r>
              <a:rPr lang="en-US" sz="800" b="1" dirty="0" smtClean="0">
                <a:solidFill>
                  <a:schemeClr val="accent1"/>
                </a:solidFill>
                <a:latin typeface="Agency FB" pitchFamily="34" charset="0"/>
                <a:cs typeface="Times New Roman" pitchFamily="18" charset="0"/>
              </a:rPr>
              <a:t>CAN-MDS</a:t>
            </a:r>
            <a:r>
              <a:rPr lang="en-US" sz="800" b="1" baseline="0" dirty="0" smtClean="0">
                <a:solidFill>
                  <a:schemeClr val="accent1"/>
                </a:solidFill>
                <a:latin typeface="Agency FB" pitchFamily="34" charset="0"/>
                <a:cs typeface="Times New Roman" pitchFamily="18" charset="0"/>
              </a:rPr>
              <a:t> Operators’ Seminar</a:t>
            </a:r>
            <a:endParaRPr lang="en-US" sz="800" b="1" dirty="0" smtClean="0">
              <a:solidFill>
                <a:schemeClr val="accent1"/>
              </a:solidFill>
              <a:latin typeface="Agency FB" pitchFamily="34" charset="0"/>
              <a:cs typeface="Times New Roman" pitchFamily="18" charset="0"/>
            </a:endParaRPr>
          </a:p>
        </p:txBody>
      </p:sp>
      <p:pic>
        <p:nvPicPr>
          <p:cNvPr id="11" name="Picture 10"/>
          <p:cNvPicPr>
            <a:picLocks noChangeAspect="1"/>
          </p:cNvPicPr>
          <p:nvPr userDrawn="1"/>
        </p:nvPicPr>
        <p:blipFill>
          <a:blip r:embed="rId3" cstate="print"/>
          <a:stretch>
            <a:fillRect/>
          </a:stretch>
        </p:blipFill>
        <p:spPr>
          <a:xfrm>
            <a:off x="1327066" y="4848692"/>
            <a:ext cx="353501" cy="234298"/>
          </a:xfrm>
          <a:prstGeom prst="rect">
            <a:avLst/>
          </a:prstGeom>
        </p:spPr>
      </p:pic>
      <p:sp>
        <p:nvSpPr>
          <p:cNvPr id="12" name="Rectangle 11"/>
          <p:cNvSpPr/>
          <p:nvPr userDrawn="1"/>
        </p:nvSpPr>
        <p:spPr>
          <a:xfrm>
            <a:off x="124691" y="4772893"/>
            <a:ext cx="1114425" cy="349063"/>
          </a:xfrm>
          <a:prstGeom prst="rect">
            <a:avLst/>
          </a:prstGeom>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1125253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7886700" cy="892970"/>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271457" indent="-271457">
              <a:buClr>
                <a:schemeClr val="accent1"/>
              </a:buClr>
              <a:buFont typeface="Wingdings 3" panose="05040102010807070707" pitchFamily="18" charset="2"/>
              <a:buChar char="´"/>
              <a:defRPr/>
            </a:lvl1pPr>
            <a:lvl2pPr marL="607204" indent="-264313">
              <a:buClr>
                <a:schemeClr val="accent1">
                  <a:lumMod val="75000"/>
                </a:schemeClr>
              </a:buClr>
              <a:buFont typeface="Wingdings 3" panose="05040102010807070707" pitchFamily="18" charset="2"/>
              <a:buChar char="´"/>
              <a:defRPr/>
            </a:lvl2pPr>
            <a:lvl3pPr marL="942952" indent="-257168">
              <a:buClr>
                <a:schemeClr val="accent1">
                  <a:lumMod val="50000"/>
                </a:schemeClr>
              </a:buClr>
              <a:buFont typeface="Wingdings 3" panose="05040102010807070707" pitchFamily="18" charset="2"/>
              <a:buChar char="´"/>
              <a:defRPr/>
            </a:lvl3pPr>
            <a:lvl4pPr marL="1278699" indent="-250025">
              <a:buClr>
                <a:schemeClr val="tx2">
                  <a:lumMod val="50000"/>
                </a:schemeClr>
              </a:buClr>
              <a:buFont typeface="Wingdings 3" panose="05040102010807070707" pitchFamily="18" charset="2"/>
              <a:buChar char="´"/>
              <a:defRPr/>
            </a:lvl4pPr>
            <a:lvl5pPr marL="1614448" indent="-242882">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smtClean="0"/>
              <a:t>Click to edit Master title style</a:t>
            </a:r>
            <a:endParaRPr lang="el-G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40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994172"/>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Content Placeholder 2"/>
          <p:cNvSpPr>
            <a:spLocks noGrp="1"/>
          </p:cNvSpPr>
          <p:nvPr>
            <p:ph idx="1"/>
          </p:nvPr>
        </p:nvSpPr>
        <p:spPr>
          <a:xfrm>
            <a:off x="3887391" y="740571"/>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Picture Placeholder 2"/>
          <p:cNvSpPr>
            <a:spLocks noGrp="1"/>
          </p:cNvSpPr>
          <p:nvPr>
            <p:ph type="pic" idx="1"/>
          </p:nvPr>
        </p:nvSpPr>
        <p:spPr>
          <a:xfrm>
            <a:off x="3887391" y="740571"/>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68580" tIns="34290" rIns="68580" bIns="3429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4" cstate="print"/>
          <a:srcRect/>
          <a:stretch>
            <a:fillRect/>
          </a:stretch>
        </p:blipFill>
        <p:spPr bwMode="auto">
          <a:xfrm>
            <a:off x="6723683" y="4733927"/>
            <a:ext cx="2186955" cy="381304"/>
          </a:xfrm>
          <a:prstGeom prst="rect">
            <a:avLst/>
          </a:prstGeom>
          <a:noFill/>
          <a:ln w="9525">
            <a:noFill/>
            <a:miter lim="800000"/>
            <a:headEnd/>
            <a:tailEnd/>
          </a:ln>
        </p:spPr>
      </p:pic>
      <p:cxnSp>
        <p:nvCxnSpPr>
          <p:cNvPr id="10"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248746" y="4728582"/>
            <a:ext cx="3078212" cy="438582"/>
          </a:xfrm>
          <a:prstGeom prst="rect">
            <a:avLst/>
          </a:prstGeom>
          <a:noFill/>
          <a:ln w="9525">
            <a:noFill/>
            <a:miter lim="800000"/>
            <a:headEnd/>
            <a:tailEnd/>
          </a:ln>
          <a:effectLst/>
        </p:spPr>
        <p:txBody>
          <a:bodyPr wrap="square" lIns="68580" tIns="34290" rIns="68580" bIns="34290" anchor="ctr">
            <a:spAutoFit/>
          </a:bodyPr>
          <a:lstStyle/>
          <a:p>
            <a:pPr algn="r">
              <a:tabLst>
                <a:tab pos="1977580" algn="ctr"/>
                <a:tab pos="3955157"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1977580" algn="ctr"/>
                <a:tab pos="3955157" algn="r"/>
              </a:tabLst>
            </a:pPr>
            <a:r>
              <a:rPr lang="en-US" sz="800" b="1" dirty="0" smtClean="0">
                <a:solidFill>
                  <a:schemeClr val="accent1"/>
                </a:solidFill>
                <a:latin typeface="Agency FB" pitchFamily="34" charset="0"/>
                <a:cs typeface="Times New Roman" pitchFamily="18" charset="0"/>
              </a:rPr>
              <a:t>CAN-MDS</a:t>
            </a:r>
            <a:r>
              <a:rPr lang="en-US" sz="800" b="1" baseline="0" dirty="0" smtClean="0">
                <a:solidFill>
                  <a:schemeClr val="accent1"/>
                </a:solidFill>
                <a:latin typeface="Agency FB" pitchFamily="34" charset="0"/>
                <a:cs typeface="Times New Roman" pitchFamily="18" charset="0"/>
              </a:rPr>
              <a:t> Operators’ Seminar</a:t>
            </a:r>
            <a:endParaRPr lang="en-US" sz="800" b="1" dirty="0" smtClean="0">
              <a:solidFill>
                <a:schemeClr val="accent1"/>
              </a:solidFill>
              <a:latin typeface="Agency FB" pitchFamily="34" charset="0"/>
              <a:cs typeface="Times New Roman" pitchFamily="18" charset="0"/>
            </a:endParaRPr>
          </a:p>
        </p:txBody>
      </p:sp>
      <p:pic>
        <p:nvPicPr>
          <p:cNvPr id="14" name="Picture 13"/>
          <p:cNvPicPr>
            <a:picLocks noChangeAspect="1"/>
          </p:cNvPicPr>
          <p:nvPr userDrawn="1"/>
        </p:nvPicPr>
        <p:blipFill>
          <a:blip r:embed="rId15" cstate="print"/>
          <a:stretch>
            <a:fillRect/>
          </a:stretch>
        </p:blipFill>
        <p:spPr>
          <a:xfrm>
            <a:off x="1327066" y="4848692"/>
            <a:ext cx="353501" cy="234298"/>
          </a:xfrm>
          <a:prstGeom prst="rect">
            <a:avLst/>
          </a:prstGeom>
        </p:spPr>
      </p:pic>
      <p:sp>
        <p:nvSpPr>
          <p:cNvPr id="15" name="Rectangle 14"/>
          <p:cNvSpPr/>
          <p:nvPr userDrawn="1"/>
        </p:nvSpPr>
        <p:spPr>
          <a:xfrm>
            <a:off x="124691" y="4772893"/>
            <a:ext cx="1114425" cy="349063"/>
          </a:xfrm>
          <a:prstGeom prst="rect">
            <a:avLst/>
          </a:prstGeom>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685783" rtl="0" eaLnBrk="1" latinLnBrk="0" hangingPunct="1">
        <a:lnSpc>
          <a:spcPct val="90000"/>
        </a:lnSpc>
        <a:spcBef>
          <a:spcPct val="0"/>
        </a:spcBef>
        <a:buNone/>
        <a:defRPr sz="2700" kern="1200">
          <a:solidFill>
            <a:schemeClr val="tx1"/>
          </a:solidFill>
          <a:latin typeface="Segoe UI Black" panose="020B0A02040204020203" pitchFamily="34" charset="0"/>
          <a:ea typeface="Segoe UI Black" panose="020B0A02040204020203" pitchFamily="34" charset="0"/>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l-GR"/>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childsafehouse.org/info/faqs/why-do-children-not-tel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861457"/>
            <a:ext cx="6858000" cy="771015"/>
          </a:xfrm>
        </p:spPr>
        <p:txBody>
          <a:bodyPr>
            <a:noAutofit/>
          </a:bodyPr>
          <a:lstStyle/>
          <a:p>
            <a:r>
              <a:rPr lang="en-US" sz="4000" dirty="0" smtClean="0">
                <a:latin typeface="Segoe UI Light" pitchFamily="34" charset="0"/>
                <a:cs typeface="Segoe UI Light" pitchFamily="34" charset="0"/>
              </a:rPr>
              <a:t>Tackling CAN under-reporting</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708950" y="2701528"/>
            <a:ext cx="7737676" cy="1241822"/>
          </a:xfrm>
        </p:spPr>
        <p:txBody>
          <a:bodyPr>
            <a:noAutofit/>
          </a:bodyPr>
          <a:lstStyle/>
          <a:p>
            <a:endParaRPr lang="en-US" sz="2400" dirty="0" smtClean="0">
              <a:solidFill>
                <a:schemeClr val="bg1">
                  <a:lumMod val="50000"/>
                </a:schemeClr>
              </a:solidFill>
              <a:ea typeface="Segoe UI Black" panose="020B0A02040204020203" pitchFamily="34" charset="0"/>
            </a:endParaRPr>
          </a:p>
          <a:p>
            <a:r>
              <a:rPr lang="en-US" sz="2400" dirty="0" smtClean="0">
                <a:solidFill>
                  <a:schemeClr val="bg1">
                    <a:lumMod val="50000"/>
                  </a:schemeClr>
                </a:solidFill>
                <a:ea typeface="Segoe UI Black" panose="020B0A02040204020203" pitchFamily="34" charset="0"/>
              </a:rPr>
              <a:t>responding to CAN disclosure, reporting CAN </a:t>
            </a:r>
          </a:p>
          <a:p>
            <a:r>
              <a:rPr lang="en-US" sz="2400" dirty="0" smtClean="0">
                <a:solidFill>
                  <a:schemeClr val="bg1">
                    <a:lumMod val="50000"/>
                  </a:schemeClr>
                </a:solidFill>
                <a:ea typeface="Segoe UI Black" panose="020B0A02040204020203" pitchFamily="34" charset="0"/>
              </a:rPr>
              <a:t>legal framework &amp; national mandates to report </a:t>
            </a: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25800"/>
            <a:ext cx="7886700" cy="892970"/>
          </a:xfrm>
        </p:spPr>
        <p:txBody>
          <a:bodyPr/>
          <a:lstStyle/>
          <a:p>
            <a:r>
              <a:rPr lang="en-US" dirty="0" smtClean="0"/>
              <a:t>Responding to the child</a:t>
            </a:r>
            <a:br>
              <a:rPr lang="en-US" dirty="0" smtClean="0"/>
            </a:br>
            <a:r>
              <a:rPr lang="en-US" sz="2100" dirty="0" smtClean="0">
                <a:latin typeface="Segoe UI Light" pitchFamily="34" charset="0"/>
                <a:cs typeface="Segoe UI Light" pitchFamily="34" charset="0"/>
              </a:rPr>
              <a:t>What to do during a victim disclosure </a:t>
            </a:r>
            <a:endParaRPr lang="el-GR" sz="2100" dirty="0">
              <a:latin typeface="Segoe UI Light" pitchFamily="34" charset="0"/>
              <a:cs typeface="Segoe UI Light" pitchFamily="34" charset="0"/>
            </a:endParaRPr>
          </a:p>
        </p:txBody>
      </p:sp>
      <p:sp>
        <p:nvSpPr>
          <p:cNvPr id="6" name="Content Placeholder 5"/>
          <p:cNvSpPr>
            <a:spLocks noGrp="1"/>
          </p:cNvSpPr>
          <p:nvPr>
            <p:ph idx="1"/>
          </p:nvPr>
        </p:nvSpPr>
        <p:spPr>
          <a:xfrm>
            <a:off x="573190" y="1188636"/>
            <a:ext cx="8235995" cy="3263504"/>
          </a:xfrm>
        </p:spPr>
        <p:txBody>
          <a:bodyPr>
            <a:noAutofit/>
          </a:bodyPr>
          <a:lstStyle/>
          <a:p>
            <a:r>
              <a:rPr lang="en-US" sz="1800" dirty="0" smtClean="0"/>
              <a:t>Give the child your full attention </a:t>
            </a:r>
          </a:p>
          <a:p>
            <a:r>
              <a:rPr lang="en-US" sz="1800" dirty="0" smtClean="0"/>
              <a:t>Find a private place to talk without interruptions </a:t>
            </a:r>
          </a:p>
          <a:p>
            <a:pPr lvl="1"/>
            <a:r>
              <a:rPr lang="en-US" dirty="0" smtClean="0"/>
              <a:t>Put the child at ease by sitting near them, not behind a desk </a:t>
            </a:r>
          </a:p>
          <a:p>
            <a:r>
              <a:rPr lang="en-US" sz="1800" dirty="0" smtClean="0"/>
              <a:t>Reassure the child it is right to tell and that s/he is not in trouble</a:t>
            </a:r>
          </a:p>
          <a:p>
            <a:pPr lvl="0"/>
            <a:r>
              <a:rPr lang="en-US" sz="1800" dirty="0" smtClean="0"/>
              <a:t>Support the child: “I’m sorry that happened to you.” </a:t>
            </a:r>
          </a:p>
          <a:p>
            <a:r>
              <a:rPr lang="en-US" sz="1800" dirty="0" smtClean="0"/>
              <a:t>Maintain a calm appearance; keep your own feelings under control </a:t>
            </a:r>
          </a:p>
          <a:p>
            <a:r>
              <a:rPr lang="en-US" sz="1800" dirty="0" smtClean="0"/>
              <a:t>Use open-ended questions such as: </a:t>
            </a:r>
          </a:p>
          <a:p>
            <a:pPr lvl="1"/>
            <a:r>
              <a:rPr lang="en-US" i="1" dirty="0" smtClean="0"/>
              <a:t>“Can you tell me what happened?” </a:t>
            </a:r>
            <a:r>
              <a:rPr lang="en-US" dirty="0" smtClean="0"/>
              <a:t>or </a:t>
            </a:r>
          </a:p>
          <a:p>
            <a:pPr lvl="1"/>
            <a:r>
              <a:rPr lang="en-US" i="1" dirty="0" smtClean="0"/>
              <a:t>“I’m wondering who taught you how to do that.” </a:t>
            </a:r>
          </a:p>
          <a:p>
            <a:r>
              <a:rPr lang="en-US" sz="1800" dirty="0" smtClean="0"/>
              <a:t>Accept the child will disclose only what is comfortable and recognize the bravery and strength of the child for talking about something that is difficult</a:t>
            </a:r>
          </a:p>
          <a:p>
            <a:pPr lvl="1"/>
            <a:endParaRPr lang="en-US" i="1" dirty="0" smtClean="0"/>
          </a:p>
        </p:txBody>
      </p:sp>
      <p:sp>
        <p:nvSpPr>
          <p:cNvPr id="8" name="Rectangle 7"/>
          <p:cNvSpPr/>
          <p:nvPr/>
        </p:nvSpPr>
        <p:spPr>
          <a:xfrm>
            <a:off x="6440183" y="282333"/>
            <a:ext cx="2205054" cy="761747"/>
          </a:xfrm>
          <a:prstGeom prst="rect">
            <a:avLst/>
          </a:prstGeom>
        </p:spPr>
        <p:txBody>
          <a:bodyPr wrap="square" lIns="68580" tIns="34290" rIns="68580" bIns="34290">
            <a:spAutoFit/>
          </a:bodyPr>
          <a:lstStyle/>
          <a:p>
            <a:r>
              <a:rPr lang="en-US" sz="4500" b="1" dirty="0" smtClean="0">
                <a:solidFill>
                  <a:schemeClr val="accent1"/>
                </a:solidFill>
                <a:latin typeface="Tekton Pro" pitchFamily="34" charset="0"/>
              </a:rPr>
              <a:t>Do</a:t>
            </a:r>
            <a:endParaRPr lang="en-US" sz="4500" b="1" dirty="0">
              <a:solidFill>
                <a:schemeClr val="accent1"/>
              </a:solidFill>
              <a:latin typeface="Tekton Pro" pitchFamily="34" charset="0"/>
            </a:endParaRPr>
          </a:p>
        </p:txBody>
      </p:sp>
    </p:spTree>
    <p:extLst>
      <p:ext uri="{BB962C8B-B14F-4D97-AF65-F5344CB8AC3E}">
        <p14:creationId xmlns:p14="http://schemas.microsoft.com/office/powerpoint/2010/main" xmlns="" val="360746227"/>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25800"/>
            <a:ext cx="7886700" cy="892970"/>
          </a:xfrm>
        </p:spPr>
        <p:txBody>
          <a:bodyPr/>
          <a:lstStyle/>
          <a:p>
            <a:r>
              <a:rPr lang="en-US" dirty="0" smtClean="0"/>
              <a:t>Responding to the child</a:t>
            </a:r>
            <a:br>
              <a:rPr lang="en-US" dirty="0" smtClean="0"/>
            </a:br>
            <a:r>
              <a:rPr lang="en-US" sz="2100" dirty="0" smtClean="0">
                <a:latin typeface="Segoe UI Light" pitchFamily="34" charset="0"/>
                <a:cs typeface="Segoe UI Light" pitchFamily="34" charset="0"/>
              </a:rPr>
              <a:t>What to do during a victim disclosure </a:t>
            </a:r>
            <a:endParaRPr lang="el-GR" sz="2100" dirty="0">
              <a:latin typeface="Segoe UI Light" pitchFamily="34" charset="0"/>
              <a:cs typeface="Segoe UI Light" pitchFamily="34" charset="0"/>
            </a:endParaRPr>
          </a:p>
        </p:txBody>
      </p:sp>
      <p:sp>
        <p:nvSpPr>
          <p:cNvPr id="6" name="Content Placeholder 5"/>
          <p:cNvSpPr>
            <a:spLocks noGrp="1"/>
          </p:cNvSpPr>
          <p:nvPr>
            <p:ph idx="1"/>
          </p:nvPr>
        </p:nvSpPr>
        <p:spPr>
          <a:xfrm>
            <a:off x="301337" y="1213350"/>
            <a:ext cx="8227202" cy="3420197"/>
          </a:xfrm>
        </p:spPr>
        <p:txBody>
          <a:bodyPr>
            <a:noAutofit/>
          </a:bodyPr>
          <a:lstStyle/>
          <a:p>
            <a:pPr lvl="0">
              <a:defRPr/>
            </a:pPr>
            <a:r>
              <a:rPr lang="en-US" sz="2200" dirty="0" smtClean="0"/>
              <a:t>Let the child take his/her time</a:t>
            </a:r>
          </a:p>
          <a:p>
            <a:pPr lvl="0">
              <a:defRPr/>
            </a:pPr>
            <a:r>
              <a:rPr lang="en-US" sz="2200" dirty="0" smtClean="0"/>
              <a:t>Let the child use his/her own words; use the child’s vocabulary</a:t>
            </a:r>
          </a:p>
          <a:p>
            <a:pPr lvl="0">
              <a:defRPr/>
            </a:pPr>
            <a:r>
              <a:rPr lang="en-US" sz="2200" dirty="0" smtClean="0"/>
              <a:t>Tell the child what you plan to do next </a:t>
            </a:r>
          </a:p>
          <a:p>
            <a:pPr lvl="1">
              <a:defRPr/>
            </a:pPr>
            <a:r>
              <a:rPr lang="en-US" sz="2200" dirty="0" smtClean="0"/>
              <a:t>Let him/her know: </a:t>
            </a:r>
            <a:r>
              <a:rPr lang="en-US" sz="2200" i="1" dirty="0" smtClean="0"/>
              <a:t>“We need to tell (name). They know how to help children and families.”</a:t>
            </a:r>
            <a:r>
              <a:rPr lang="en-US" sz="2200" dirty="0" smtClean="0"/>
              <a:t> </a:t>
            </a:r>
          </a:p>
          <a:p>
            <a:pPr lvl="0"/>
            <a:endParaRPr lang="en-US" sz="2200" dirty="0" smtClean="0"/>
          </a:p>
          <a:p>
            <a:pPr lvl="0"/>
            <a:r>
              <a:rPr lang="en-US" sz="2200" dirty="0" smtClean="0"/>
              <a:t>Keep written notes about what child have told you</a:t>
            </a:r>
          </a:p>
          <a:p>
            <a:pPr lvl="1">
              <a:defRPr/>
            </a:pPr>
            <a:r>
              <a:rPr lang="en-US" sz="2200" dirty="0" smtClean="0"/>
              <a:t>make some very brief notes at the time and write them up in detail as soon as possible after you have spoken with the child</a:t>
            </a:r>
          </a:p>
        </p:txBody>
      </p:sp>
      <p:sp>
        <p:nvSpPr>
          <p:cNvPr id="8" name="Rectangle 7"/>
          <p:cNvSpPr/>
          <p:nvPr/>
        </p:nvSpPr>
        <p:spPr>
          <a:xfrm>
            <a:off x="6440183" y="282333"/>
            <a:ext cx="2205054" cy="761747"/>
          </a:xfrm>
          <a:prstGeom prst="rect">
            <a:avLst/>
          </a:prstGeom>
        </p:spPr>
        <p:txBody>
          <a:bodyPr wrap="square" lIns="68580" tIns="34290" rIns="68580" bIns="34290">
            <a:spAutoFit/>
          </a:bodyPr>
          <a:lstStyle/>
          <a:p>
            <a:r>
              <a:rPr lang="en-US" sz="4500" b="1" dirty="0" smtClean="0">
                <a:solidFill>
                  <a:schemeClr val="accent1"/>
                </a:solidFill>
                <a:latin typeface="Tekton Pro" pitchFamily="34" charset="0"/>
              </a:rPr>
              <a:t>Do</a:t>
            </a:r>
            <a:endParaRPr lang="en-US" sz="4500" b="1" dirty="0">
              <a:solidFill>
                <a:schemeClr val="accent1"/>
              </a:solidFill>
              <a:latin typeface="Tekton Pro" pitchFamily="34" charset="0"/>
            </a:endParaRPr>
          </a:p>
        </p:txBody>
      </p:sp>
    </p:spTree>
    <p:extLst>
      <p:ext uri="{BB962C8B-B14F-4D97-AF65-F5344CB8AC3E}">
        <p14:creationId xmlns:p14="http://schemas.microsoft.com/office/powerpoint/2010/main" xmlns="" val="360746227"/>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Responding to the child</a:t>
            </a:r>
            <a:br>
              <a:rPr lang="en-US" dirty="0" smtClean="0"/>
            </a:br>
            <a:r>
              <a:rPr lang="en-US" dirty="0" smtClean="0">
                <a:latin typeface="Segoe UI Light" pitchFamily="34" charset="0"/>
                <a:cs typeface="Segoe UI Light" pitchFamily="34" charset="0"/>
              </a:rPr>
              <a:t>What to do during a victim disclosure </a:t>
            </a:r>
            <a:endParaRPr lang="el-GR" dirty="0"/>
          </a:p>
        </p:txBody>
      </p:sp>
      <p:sp>
        <p:nvSpPr>
          <p:cNvPr id="6" name="Content Placeholder 5"/>
          <p:cNvSpPr>
            <a:spLocks noGrp="1"/>
          </p:cNvSpPr>
          <p:nvPr>
            <p:ph idx="1"/>
          </p:nvPr>
        </p:nvSpPr>
        <p:spPr>
          <a:xfrm>
            <a:off x="370115" y="1155917"/>
            <a:ext cx="8131334" cy="3427377"/>
          </a:xfrm>
        </p:spPr>
        <p:txBody>
          <a:bodyPr>
            <a:noAutofit/>
          </a:bodyPr>
          <a:lstStyle/>
          <a:p>
            <a:pPr marL="270000" indent="-270000">
              <a:lnSpc>
                <a:spcPct val="120000"/>
              </a:lnSpc>
              <a:spcBef>
                <a:spcPts val="450"/>
              </a:spcBef>
            </a:pPr>
            <a:r>
              <a:rPr lang="en-US" sz="1800" dirty="0" smtClean="0"/>
              <a:t>Do not act shocked, angry, or upset at what a child may say or do. Remain open for more information</a:t>
            </a:r>
          </a:p>
          <a:p>
            <a:pPr marL="270000" indent="-270000">
              <a:lnSpc>
                <a:spcPct val="120000"/>
              </a:lnSpc>
              <a:spcBef>
                <a:spcPts val="450"/>
              </a:spcBef>
            </a:pPr>
            <a:r>
              <a:rPr lang="en-US" sz="1800" dirty="0" smtClean="0"/>
              <a:t>Don’t be afraid of saying the “wrong” thing</a:t>
            </a:r>
          </a:p>
          <a:p>
            <a:pPr marL="270000" indent="-270000">
              <a:lnSpc>
                <a:spcPct val="120000"/>
              </a:lnSpc>
              <a:spcBef>
                <a:spcPts val="450"/>
              </a:spcBef>
            </a:pPr>
            <a:r>
              <a:rPr lang="en-US" sz="1800" dirty="0" smtClean="0"/>
              <a:t>Do not make the child feel different or singled out</a:t>
            </a:r>
          </a:p>
          <a:p>
            <a:pPr marL="270000" indent="-270000">
              <a:lnSpc>
                <a:spcPct val="120000"/>
              </a:lnSpc>
              <a:spcBef>
                <a:spcPts val="450"/>
              </a:spcBef>
            </a:pPr>
            <a:r>
              <a:rPr lang="en-US" sz="1800" dirty="0" smtClean="0"/>
              <a:t>Do not press for details beyond what the child is willing to share. You do not need to prove CAN </a:t>
            </a:r>
          </a:p>
          <a:p>
            <a:pPr marL="270000" indent="-270000">
              <a:lnSpc>
                <a:spcPct val="120000"/>
              </a:lnSpc>
              <a:spcBef>
                <a:spcPts val="450"/>
              </a:spcBef>
            </a:pPr>
            <a:r>
              <a:rPr lang="en-US" sz="1800" dirty="0" smtClean="0"/>
              <a:t>Do not ask leading or suggestive questions, do not ask “why questions” requiring child to explain actions that they may not understand</a:t>
            </a:r>
          </a:p>
          <a:p>
            <a:pPr marL="270000" indent="-270000">
              <a:lnSpc>
                <a:spcPct val="120000"/>
              </a:lnSpc>
              <a:spcBef>
                <a:spcPts val="450"/>
              </a:spcBef>
            </a:pPr>
            <a:r>
              <a:rPr lang="en-US" sz="1800" dirty="0" smtClean="0"/>
              <a:t>Do not ask questions that infer blame like </a:t>
            </a:r>
            <a:r>
              <a:rPr lang="en-US" sz="1800" i="1" dirty="0" smtClean="0"/>
              <a:t>“Did you try to stop them?”</a:t>
            </a:r>
            <a:r>
              <a:rPr lang="en-US" sz="1800" dirty="0" smtClean="0"/>
              <a:t> or </a:t>
            </a:r>
            <a:r>
              <a:rPr lang="en-US" sz="1800" i="1" dirty="0" smtClean="0"/>
              <a:t>“Did you scream or call out for help?”</a:t>
            </a:r>
            <a:r>
              <a:rPr lang="en-US" sz="1800" dirty="0" smtClean="0"/>
              <a:t> </a:t>
            </a:r>
          </a:p>
        </p:txBody>
      </p:sp>
      <p:sp>
        <p:nvSpPr>
          <p:cNvPr id="4" name="Rectangle 3"/>
          <p:cNvSpPr/>
          <p:nvPr/>
        </p:nvSpPr>
        <p:spPr>
          <a:xfrm>
            <a:off x="6346665" y="261551"/>
            <a:ext cx="2205054" cy="761747"/>
          </a:xfrm>
          <a:prstGeom prst="rect">
            <a:avLst/>
          </a:prstGeom>
        </p:spPr>
        <p:txBody>
          <a:bodyPr wrap="square" lIns="68580" tIns="34290" rIns="68580" bIns="34290">
            <a:spAutoFit/>
          </a:bodyPr>
          <a:lstStyle/>
          <a:p>
            <a:r>
              <a:rPr lang="en-US" sz="4500" b="1" dirty="0" smtClean="0">
                <a:solidFill>
                  <a:schemeClr val="accent2"/>
                </a:solidFill>
                <a:latin typeface="Tekton Pro" pitchFamily="34" charset="0"/>
              </a:rPr>
              <a:t>Do Not</a:t>
            </a:r>
            <a:endParaRPr lang="en-US" sz="4500" b="1" dirty="0">
              <a:solidFill>
                <a:schemeClr val="accent2"/>
              </a:solidFill>
              <a:latin typeface="Tekton Pro" pitchFamily="34" charset="0"/>
            </a:endParaRPr>
          </a:p>
        </p:txBody>
      </p:sp>
    </p:spTree>
    <p:extLst>
      <p:ext uri="{BB962C8B-B14F-4D97-AF65-F5344CB8AC3E}">
        <p14:creationId xmlns:p14="http://schemas.microsoft.com/office/powerpoint/2010/main" xmlns="" val="360746227"/>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Responding to the child</a:t>
            </a:r>
            <a:br>
              <a:rPr lang="en-US" dirty="0" smtClean="0"/>
            </a:br>
            <a:r>
              <a:rPr lang="en-US" dirty="0" smtClean="0">
                <a:latin typeface="Segoe UI Light" pitchFamily="34" charset="0"/>
                <a:cs typeface="Segoe UI Light" pitchFamily="34" charset="0"/>
              </a:rPr>
              <a:t>What to do during a victim disclosure </a:t>
            </a:r>
            <a:endParaRPr lang="el-GR" dirty="0"/>
          </a:p>
        </p:txBody>
      </p:sp>
      <p:sp>
        <p:nvSpPr>
          <p:cNvPr id="6" name="Content Placeholder 5"/>
          <p:cNvSpPr>
            <a:spLocks noGrp="1"/>
          </p:cNvSpPr>
          <p:nvPr>
            <p:ph idx="1"/>
          </p:nvPr>
        </p:nvSpPr>
        <p:spPr>
          <a:xfrm>
            <a:off x="370115" y="1205345"/>
            <a:ext cx="8143690" cy="3427377"/>
          </a:xfrm>
        </p:spPr>
        <p:txBody>
          <a:bodyPr>
            <a:noAutofit/>
          </a:bodyPr>
          <a:lstStyle/>
          <a:p>
            <a:pPr marL="270000" indent="-270000">
              <a:lnSpc>
                <a:spcPct val="120000"/>
              </a:lnSpc>
              <a:spcBef>
                <a:spcPts val="450"/>
              </a:spcBef>
              <a:defRPr/>
            </a:pPr>
            <a:r>
              <a:rPr lang="en-US" sz="1800" dirty="0" smtClean="0"/>
              <a:t>Do not  make promises you can’t keep; do not promise not to tell anyone about the child’s disclosure of possible abuse or neglect. </a:t>
            </a:r>
          </a:p>
          <a:p>
            <a:pPr marL="270000" indent="-270000">
              <a:lnSpc>
                <a:spcPct val="120000"/>
              </a:lnSpc>
              <a:spcBef>
                <a:spcPts val="450"/>
              </a:spcBef>
              <a:defRPr/>
            </a:pPr>
            <a:r>
              <a:rPr lang="en-US" sz="1800" dirty="0" smtClean="0"/>
              <a:t>Do not make angry or critical comments about the alleged perpetrator. They are often known, loved, or liked by the child. Suggested statements are: </a:t>
            </a:r>
            <a:r>
              <a:rPr lang="en-US" sz="1800" i="1" dirty="0" smtClean="0"/>
              <a:t>“What they did to you was wrong. I am sorry that it happened to you.” </a:t>
            </a:r>
            <a:r>
              <a:rPr lang="en-US" sz="1800" dirty="0" smtClean="0"/>
              <a:t>or </a:t>
            </a:r>
            <a:r>
              <a:rPr lang="en-US" sz="1800" i="1" dirty="0" smtClean="0"/>
              <a:t>“It was unfair of them to do that to you. I am sorry that it happened.”</a:t>
            </a:r>
          </a:p>
          <a:p>
            <a:pPr marL="270000" indent="-270000">
              <a:lnSpc>
                <a:spcPct val="120000"/>
              </a:lnSpc>
              <a:spcBef>
                <a:spcPts val="450"/>
              </a:spcBef>
              <a:defRPr/>
            </a:pPr>
            <a:r>
              <a:rPr lang="en-US" sz="1800" dirty="0" smtClean="0"/>
              <a:t>Do not confront the perpetrator</a:t>
            </a:r>
          </a:p>
          <a:p>
            <a:pPr marL="270000" indent="-270000">
              <a:lnSpc>
                <a:spcPct val="120000"/>
              </a:lnSpc>
              <a:spcBef>
                <a:spcPts val="450"/>
              </a:spcBef>
              <a:defRPr/>
            </a:pPr>
            <a:r>
              <a:rPr lang="en-US" sz="1800" dirty="0" smtClean="0"/>
              <a:t>Do not disclose information indiscriminately, keeping in mind the child’s right to privacy </a:t>
            </a:r>
          </a:p>
        </p:txBody>
      </p:sp>
      <p:sp>
        <p:nvSpPr>
          <p:cNvPr id="4" name="Rectangle 3"/>
          <p:cNvSpPr/>
          <p:nvPr/>
        </p:nvSpPr>
        <p:spPr>
          <a:xfrm>
            <a:off x="6346665" y="261551"/>
            <a:ext cx="2205054" cy="761747"/>
          </a:xfrm>
          <a:prstGeom prst="rect">
            <a:avLst/>
          </a:prstGeom>
        </p:spPr>
        <p:txBody>
          <a:bodyPr wrap="square" lIns="68580" tIns="34290" rIns="68580" bIns="34290">
            <a:spAutoFit/>
          </a:bodyPr>
          <a:lstStyle/>
          <a:p>
            <a:r>
              <a:rPr lang="en-US" sz="4500" b="1" dirty="0" smtClean="0">
                <a:solidFill>
                  <a:schemeClr val="accent2"/>
                </a:solidFill>
                <a:latin typeface="Tekton Pro" pitchFamily="34" charset="0"/>
              </a:rPr>
              <a:t>Do Not</a:t>
            </a:r>
            <a:endParaRPr lang="en-US" sz="4500" b="1" dirty="0">
              <a:solidFill>
                <a:schemeClr val="accent2"/>
              </a:solidFill>
              <a:latin typeface="Tekton Pro" pitchFamily="34" charset="0"/>
            </a:endParaRPr>
          </a:p>
        </p:txBody>
      </p:sp>
    </p:spTree>
    <p:extLst>
      <p:ext uri="{BB962C8B-B14F-4D97-AF65-F5344CB8AC3E}">
        <p14:creationId xmlns:p14="http://schemas.microsoft.com/office/powerpoint/2010/main" xmlns="" val="360746227"/>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questions</a:t>
            </a:r>
            <a:endParaRPr lang="en-US" dirty="0"/>
          </a:p>
        </p:txBody>
      </p:sp>
      <p:sp>
        <p:nvSpPr>
          <p:cNvPr id="3" name="Content Placeholder 2"/>
          <p:cNvSpPr>
            <a:spLocks noGrp="1"/>
          </p:cNvSpPr>
          <p:nvPr>
            <p:ph idx="1"/>
          </p:nvPr>
        </p:nvSpPr>
        <p:spPr>
          <a:xfrm>
            <a:off x="494270" y="1258006"/>
            <a:ext cx="4208358" cy="3263504"/>
          </a:xfrm>
        </p:spPr>
        <p:txBody>
          <a:bodyPr>
            <a:noAutofit/>
          </a:bodyPr>
          <a:lstStyle/>
          <a:p>
            <a:r>
              <a:rPr lang="en-US" sz="2000" b="1" dirty="0" smtClean="0">
                <a:solidFill>
                  <a:schemeClr val="accent1"/>
                </a:solidFill>
              </a:rPr>
              <a:t>limit questioning </a:t>
            </a:r>
            <a:r>
              <a:rPr lang="en-US" sz="2000" b="1" dirty="0" smtClean="0"/>
              <a:t>to only the following </a:t>
            </a:r>
            <a:r>
              <a:rPr lang="en-US" sz="2000" dirty="0" smtClean="0"/>
              <a:t>if the child has not already provided you with the information:</a:t>
            </a:r>
          </a:p>
          <a:p>
            <a:pPr lvl="1"/>
            <a:r>
              <a:rPr lang="en-US" sz="2000" i="1" dirty="0" smtClean="0"/>
              <a:t>What happened?</a:t>
            </a:r>
          </a:p>
          <a:p>
            <a:pPr lvl="1"/>
            <a:r>
              <a:rPr lang="en-US" sz="2000" i="1" dirty="0" smtClean="0"/>
              <a:t>When did it happen?</a:t>
            </a:r>
          </a:p>
          <a:p>
            <a:pPr lvl="1"/>
            <a:r>
              <a:rPr lang="en-US" sz="2000" i="1" dirty="0" smtClean="0"/>
              <a:t>Where did it happen?</a:t>
            </a:r>
          </a:p>
          <a:p>
            <a:pPr lvl="1"/>
            <a:r>
              <a:rPr lang="en-US" sz="2000" i="1" dirty="0" smtClean="0"/>
              <a:t>Who did it?</a:t>
            </a:r>
          </a:p>
          <a:p>
            <a:pPr lvl="1"/>
            <a:r>
              <a:rPr lang="en-US" sz="2000" i="1" dirty="0" smtClean="0"/>
              <a:t>How do you know them? (If the relationship of the abuser is unclear.)</a:t>
            </a:r>
          </a:p>
        </p:txBody>
      </p:sp>
      <p:sp>
        <p:nvSpPr>
          <p:cNvPr id="4" name="Content Placeholder 2"/>
          <p:cNvSpPr txBox="1">
            <a:spLocks/>
          </p:cNvSpPr>
          <p:nvPr/>
        </p:nvSpPr>
        <p:spPr>
          <a:xfrm>
            <a:off x="4596494" y="1263448"/>
            <a:ext cx="3867150" cy="3263504"/>
          </a:xfrm>
          <a:prstGeom prst="rect">
            <a:avLst/>
          </a:prstGeom>
        </p:spPr>
        <p:txBody>
          <a:bodyPr vert="horz" lIns="68580" tIns="34290" rIns="68580" bIns="34290" rtlCol="0">
            <a:normAutofit/>
          </a:bodyPr>
          <a:lstStyle/>
          <a:p>
            <a:pPr marL="271457" indent="-271457" defTabSz="685783">
              <a:lnSpc>
                <a:spcPct val="80000"/>
              </a:lnSpc>
              <a:spcBef>
                <a:spcPts val="750"/>
              </a:spcBef>
              <a:buClr>
                <a:schemeClr val="accent1"/>
              </a:buClr>
              <a:buFont typeface="Wingdings 3" panose="05040102010807070707" pitchFamily="18" charset="2"/>
              <a:buChar char="´"/>
            </a:pPr>
            <a:r>
              <a:rPr lang="en-US" sz="2000" b="1" dirty="0" smtClean="0">
                <a:solidFill>
                  <a:schemeClr val="accent2"/>
                </a:solidFill>
                <a:latin typeface="Segoe UI Light" panose="020B0502040204020203" pitchFamily="34" charset="0"/>
                <a:cs typeface="Segoe UI Light" panose="020B0502040204020203" pitchFamily="34" charset="0"/>
              </a:rPr>
              <a:t>don’t ask questions </a:t>
            </a:r>
            <a:r>
              <a:rPr lang="en-US" sz="2000" b="1" dirty="0" smtClean="0">
                <a:latin typeface="Segoe UI Light" panose="020B0502040204020203" pitchFamily="34" charset="0"/>
                <a:cs typeface="Segoe UI Light" panose="020B0502040204020203" pitchFamily="34" charset="0"/>
              </a:rPr>
              <a:t>that imply the child was at fault </a:t>
            </a:r>
            <a:endParaRPr lang="en-US" sz="2000" dirty="0" smtClean="0">
              <a:latin typeface="Segoe UI Light" panose="020B0502040204020203" pitchFamily="34" charset="0"/>
              <a:cs typeface="Segoe UI Light" panose="020B0502040204020203" pitchFamily="34" charset="0"/>
            </a:endParaRPr>
          </a:p>
          <a:p>
            <a:pPr marL="614357" lvl="1" indent="-271457" defTabSz="685783">
              <a:lnSpc>
                <a:spcPct val="80000"/>
              </a:lnSpc>
              <a:spcBef>
                <a:spcPts val="750"/>
              </a:spcBef>
              <a:buClr>
                <a:schemeClr val="accent1"/>
              </a:buClr>
              <a:buFont typeface="Wingdings 3" panose="05040102010807070707" pitchFamily="18" charset="2"/>
              <a:buChar char="´"/>
            </a:pPr>
            <a:r>
              <a:rPr lang="en-US" sz="2000" i="1" dirty="0" smtClean="0">
                <a:latin typeface="Segoe UI Light" panose="020B0502040204020203" pitchFamily="34" charset="0"/>
                <a:cs typeface="Segoe UI Light" panose="020B0502040204020203" pitchFamily="34" charset="0"/>
              </a:rPr>
              <a:t>Why didn’t you tell me before?</a:t>
            </a:r>
          </a:p>
          <a:p>
            <a:pPr marL="614357" lvl="1" indent="-271457" defTabSz="685783">
              <a:lnSpc>
                <a:spcPct val="80000"/>
              </a:lnSpc>
              <a:spcBef>
                <a:spcPts val="750"/>
              </a:spcBef>
              <a:buClr>
                <a:schemeClr val="accent1"/>
              </a:buClr>
              <a:buFont typeface="Wingdings 3" panose="05040102010807070707" pitchFamily="18" charset="2"/>
              <a:buChar char="´"/>
            </a:pPr>
            <a:r>
              <a:rPr lang="en-US" sz="2000" i="1" dirty="0" smtClean="0">
                <a:latin typeface="Segoe UI Light" panose="020B0502040204020203" pitchFamily="34" charset="0"/>
                <a:cs typeface="Segoe UI Light" panose="020B0502040204020203" pitchFamily="34" charset="0"/>
              </a:rPr>
              <a:t>What were you doing there?</a:t>
            </a:r>
          </a:p>
          <a:p>
            <a:pPr marL="614357" lvl="1" indent="-271457" defTabSz="685783">
              <a:lnSpc>
                <a:spcPct val="80000"/>
              </a:lnSpc>
              <a:spcBef>
                <a:spcPts val="750"/>
              </a:spcBef>
              <a:buClr>
                <a:schemeClr val="accent1"/>
              </a:buClr>
              <a:buFont typeface="Wingdings 3" panose="05040102010807070707" pitchFamily="18" charset="2"/>
              <a:buChar char="´"/>
            </a:pPr>
            <a:r>
              <a:rPr lang="en-US" sz="2000" i="1" dirty="0" smtClean="0">
                <a:latin typeface="Segoe UI Light" panose="020B0502040204020203" pitchFamily="34" charset="0"/>
                <a:cs typeface="Segoe UI Light" panose="020B0502040204020203" pitchFamily="34" charset="0"/>
              </a:rPr>
              <a:t>Why didn’t you stop it?</a:t>
            </a:r>
          </a:p>
          <a:p>
            <a:pPr marL="614357" lvl="1" indent="-271457" defTabSz="685783">
              <a:lnSpc>
                <a:spcPct val="80000"/>
              </a:lnSpc>
              <a:spcBef>
                <a:spcPts val="750"/>
              </a:spcBef>
              <a:buClr>
                <a:schemeClr val="accent1"/>
              </a:buClr>
              <a:buFont typeface="Wingdings 3" panose="05040102010807070707" pitchFamily="18" charset="2"/>
              <a:buChar char="´"/>
            </a:pPr>
            <a:r>
              <a:rPr lang="en-US" sz="2000" i="1" dirty="0" smtClean="0">
                <a:latin typeface="Segoe UI Light" panose="020B0502040204020203" pitchFamily="34" charset="0"/>
                <a:cs typeface="Segoe UI Light" panose="020B0502040204020203" pitchFamily="34" charset="0"/>
              </a:rPr>
              <a:t>What did you do to make this happen?</a:t>
            </a:r>
          </a:p>
          <a:p>
            <a:pPr marL="614357" lvl="1" indent="-271457" defTabSz="685783">
              <a:lnSpc>
                <a:spcPct val="80000"/>
              </a:lnSpc>
              <a:spcBef>
                <a:spcPts val="750"/>
              </a:spcBef>
              <a:buClr>
                <a:schemeClr val="accent1"/>
              </a:buClr>
              <a:buFont typeface="Wingdings 3" panose="05040102010807070707" pitchFamily="18" charset="2"/>
              <a:buChar char="´"/>
            </a:pPr>
            <a:r>
              <a:rPr lang="en-US" sz="2000" i="1" dirty="0" smtClean="0">
                <a:latin typeface="Segoe UI Light" panose="020B0502040204020203" pitchFamily="34" charset="0"/>
                <a:cs typeface="Segoe UI Light" panose="020B0502040204020203" pitchFamily="34" charset="0"/>
              </a:rPr>
              <a:t>Are you telling the truth?</a:t>
            </a:r>
          </a:p>
          <a:p>
            <a:pPr marL="271457" indent="-271457" defTabSz="685783">
              <a:lnSpc>
                <a:spcPct val="90000"/>
              </a:lnSpc>
              <a:spcBef>
                <a:spcPts val="750"/>
              </a:spcBef>
              <a:buClr>
                <a:schemeClr val="accent1"/>
              </a:buClr>
              <a:buFont typeface="Wingdings 3" panose="05040102010807070707" pitchFamily="18" charset="2"/>
              <a:buChar char="´"/>
            </a:pPr>
            <a:endParaRPr lang="en-US" sz="2400" dirty="0" smtClean="0">
              <a:latin typeface="Segoe UI Light" panose="020B0502040204020203" pitchFamily="34" charset="0"/>
              <a:cs typeface="Segoe UI Light" panose="020B0502040204020203" pitchFamily="34" charset="0"/>
            </a:endParaRP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child abuse or neglect</a:t>
            </a:r>
            <a:endParaRPr lang="el-GR" dirty="0"/>
          </a:p>
        </p:txBody>
      </p:sp>
      <p:sp>
        <p:nvSpPr>
          <p:cNvPr id="3" name="Content Placeholder 2"/>
          <p:cNvSpPr>
            <a:spLocks noGrp="1"/>
          </p:cNvSpPr>
          <p:nvPr>
            <p:ph idx="1"/>
          </p:nvPr>
        </p:nvSpPr>
        <p:spPr>
          <a:xfrm>
            <a:off x="628650" y="1369219"/>
            <a:ext cx="8250656" cy="3263504"/>
          </a:xfrm>
        </p:spPr>
        <p:txBody>
          <a:bodyPr>
            <a:noAutofit/>
          </a:bodyPr>
          <a:lstStyle/>
          <a:p>
            <a:r>
              <a:rPr lang="en-US" sz="1700" dirty="0" smtClean="0"/>
              <a:t>If there is suspicion that </a:t>
            </a:r>
            <a:r>
              <a:rPr lang="en-US" sz="1700" dirty="0"/>
              <a:t>a child is undergoing </a:t>
            </a:r>
            <a:r>
              <a:rPr lang="en-US" sz="1700" dirty="0" smtClean="0"/>
              <a:t>abuse and/or neglect, it is </a:t>
            </a:r>
            <a:r>
              <a:rPr lang="en-US" sz="1700" dirty="0"/>
              <a:t>critical to </a:t>
            </a:r>
            <a:r>
              <a:rPr lang="en-US" sz="1700" dirty="0" smtClean="0"/>
              <a:t>be reported each time to recur, for each separate incidence </a:t>
            </a:r>
          </a:p>
          <a:p>
            <a:r>
              <a:rPr lang="en-US" sz="1700" dirty="0" smtClean="0"/>
              <a:t>Each </a:t>
            </a:r>
            <a:r>
              <a:rPr lang="en-US" sz="1700" dirty="0"/>
              <a:t>report </a:t>
            </a:r>
            <a:r>
              <a:rPr lang="en-US" sz="1700" dirty="0" smtClean="0"/>
              <a:t>is </a:t>
            </a:r>
            <a:r>
              <a:rPr lang="en-US" sz="1700" dirty="0"/>
              <a:t>a snapshot of </a:t>
            </a:r>
            <a:r>
              <a:rPr lang="en-US" sz="1700" dirty="0" smtClean="0"/>
              <a:t>what is </a:t>
            </a:r>
            <a:r>
              <a:rPr lang="en-US" sz="1700" dirty="0"/>
              <a:t>going on in the family. The more </a:t>
            </a:r>
            <a:r>
              <a:rPr lang="en-US" sz="1700" dirty="0" smtClean="0"/>
              <a:t>information, </a:t>
            </a:r>
            <a:r>
              <a:rPr lang="en-US" sz="1700" dirty="0"/>
              <a:t>the better the chance of the child getting the help they </a:t>
            </a:r>
            <a:r>
              <a:rPr lang="en-US" sz="1700" dirty="0" smtClean="0"/>
              <a:t>deserve</a:t>
            </a:r>
          </a:p>
          <a:p>
            <a:r>
              <a:rPr lang="en-US" sz="1700" dirty="0" smtClean="0"/>
              <a:t>it’s </a:t>
            </a:r>
            <a:r>
              <a:rPr lang="en-US" sz="1700" dirty="0"/>
              <a:t>normal </a:t>
            </a:r>
            <a:r>
              <a:rPr lang="en-US" sz="1700" dirty="0" smtClean="0"/>
              <a:t>for people, including professionals, to </a:t>
            </a:r>
            <a:r>
              <a:rPr lang="en-US" sz="1700" dirty="0"/>
              <a:t>have </a:t>
            </a:r>
            <a:r>
              <a:rPr lang="en-US" sz="1700" dirty="0" smtClean="0"/>
              <a:t>reservations </a:t>
            </a:r>
            <a:r>
              <a:rPr lang="en-US" sz="1700" dirty="0"/>
              <a:t>or worries about reporting child </a:t>
            </a:r>
            <a:r>
              <a:rPr lang="en-US" sz="1700" dirty="0" smtClean="0"/>
              <a:t>abuse; keep in mind that</a:t>
            </a:r>
            <a:endParaRPr lang="en-US" sz="1700" dirty="0"/>
          </a:p>
          <a:p>
            <a:pPr lvl="1"/>
            <a:r>
              <a:rPr lang="en-US" sz="1700" dirty="0" smtClean="0"/>
              <a:t>child </a:t>
            </a:r>
            <a:r>
              <a:rPr lang="en-US" sz="1700" dirty="0"/>
              <a:t>abuse and neglect is NOT merely a family matter, and the consequences of </a:t>
            </a:r>
            <a:r>
              <a:rPr lang="en-US" sz="1700" dirty="0" smtClean="0"/>
              <a:t>non reporting can </a:t>
            </a:r>
            <a:r>
              <a:rPr lang="en-US" sz="1700" dirty="0"/>
              <a:t>be devastating for the </a:t>
            </a:r>
            <a:r>
              <a:rPr lang="en-US" sz="1700" dirty="0" smtClean="0"/>
              <a:t>child</a:t>
            </a:r>
            <a:endParaRPr lang="en-US" sz="1700" dirty="0"/>
          </a:p>
          <a:p>
            <a:pPr lvl="1"/>
            <a:r>
              <a:rPr lang="en-US" sz="1700" dirty="0" smtClean="0"/>
              <a:t>a </a:t>
            </a:r>
            <a:r>
              <a:rPr lang="en-US" sz="1700" dirty="0"/>
              <a:t>child abuse report does not mean a child is automatically removed from the </a:t>
            </a:r>
            <a:r>
              <a:rPr lang="en-US" sz="1700" dirty="0" smtClean="0"/>
              <a:t>home, unless they are </a:t>
            </a:r>
            <a:r>
              <a:rPr lang="en-US" sz="1700" dirty="0"/>
              <a:t>clearly in </a:t>
            </a:r>
            <a:r>
              <a:rPr lang="en-US" sz="1700" dirty="0" smtClean="0"/>
              <a:t>danger</a:t>
            </a:r>
            <a:endParaRPr lang="en-US" sz="1700" dirty="0"/>
          </a:p>
          <a:p>
            <a:pPr lvl="1"/>
            <a:r>
              <a:rPr lang="en-US" sz="1700" dirty="0" smtClean="0"/>
              <a:t>a report for a CAN suspicion can be done also anonymously or you may ask your identity to remain confidential </a:t>
            </a:r>
            <a:r>
              <a:rPr lang="en-US" sz="1700" dirty="0" smtClean="0">
                <a:solidFill>
                  <a:srgbClr val="FF0000"/>
                </a:solidFill>
              </a:rPr>
              <a:t>[to be adapted]</a:t>
            </a:r>
            <a:endParaRPr lang="en-US" sz="1700" dirty="0">
              <a:solidFill>
                <a:srgbClr val="FF0000"/>
              </a:solidFill>
            </a:endParaRPr>
          </a:p>
        </p:txBody>
      </p:sp>
    </p:spTree>
    <p:extLst>
      <p:ext uri="{BB962C8B-B14F-4D97-AF65-F5344CB8AC3E}">
        <p14:creationId xmlns:p14="http://schemas.microsoft.com/office/powerpoint/2010/main" xmlns="" val="1158027218"/>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Must Report? </a:t>
            </a:r>
            <a:r>
              <a:rPr lang="en-US" dirty="0" smtClean="0">
                <a:solidFill>
                  <a:srgbClr val="FF0000"/>
                </a:solidFill>
              </a:rPr>
              <a:t>[to be adapted]</a:t>
            </a:r>
            <a:endParaRPr lang="el-GR"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sz="1700" dirty="0" smtClean="0"/>
              <a:t>Everyone should to be concerned about child abuse and neglect and can report suspected child abuse or neglect</a:t>
            </a:r>
          </a:p>
          <a:p>
            <a:endParaRPr lang="en-US" sz="1700" dirty="0" smtClean="0"/>
          </a:p>
          <a:p>
            <a:r>
              <a:rPr lang="en-US" sz="1700" dirty="0" smtClean="0"/>
              <a:t>Certain professionals and other individuals, however, are required by law to report suspected child abuse and neglect.</a:t>
            </a:r>
            <a:endParaRPr lang="el-GR" sz="1700" dirty="0" smtClean="0"/>
          </a:p>
          <a:p>
            <a:pPr lvl="1"/>
            <a:endParaRPr lang="en-US" sz="1700" dirty="0" smtClean="0"/>
          </a:p>
          <a:p>
            <a:pPr lvl="1"/>
            <a:r>
              <a:rPr lang="en-US" sz="1700" dirty="0" smtClean="0"/>
              <a:t>if you are identified in the </a:t>
            </a:r>
            <a:r>
              <a:rPr lang="en-US" sz="1700" dirty="0" smtClean="0">
                <a:solidFill>
                  <a:srgbClr val="FF0000"/>
                </a:solidFill>
              </a:rPr>
              <a:t>[national law]</a:t>
            </a:r>
            <a:r>
              <a:rPr lang="en-US" sz="1700" dirty="0" smtClean="0"/>
              <a:t> as a mandated reporter of suspected child abuse and neglect, you are required by </a:t>
            </a:r>
            <a:r>
              <a:rPr lang="en-US" sz="1700" dirty="0" smtClean="0">
                <a:solidFill>
                  <a:srgbClr val="FF0000"/>
                </a:solidFill>
              </a:rPr>
              <a:t>law </a:t>
            </a:r>
            <a:r>
              <a:rPr lang="en-US" sz="1700" dirty="0" smtClean="0"/>
              <a:t>to immediately report your concerns to the </a:t>
            </a:r>
            <a:r>
              <a:rPr lang="en-US" sz="1700" dirty="0" smtClean="0">
                <a:solidFill>
                  <a:srgbClr val="FF0000"/>
                </a:solidFill>
              </a:rPr>
              <a:t>[authorities/</a:t>
            </a:r>
            <a:r>
              <a:rPr lang="en-US" sz="1700" dirty="0" err="1" smtClean="0">
                <a:solidFill>
                  <a:srgbClr val="FF0000"/>
                </a:solidFill>
              </a:rPr>
              <a:t>sos</a:t>
            </a:r>
            <a:r>
              <a:rPr lang="en-US" sz="1700" dirty="0" smtClean="0">
                <a:solidFill>
                  <a:srgbClr val="FF0000"/>
                </a:solidFill>
              </a:rPr>
              <a:t> lines]</a:t>
            </a:r>
            <a:r>
              <a:rPr lang="en-US" sz="1700" dirty="0" smtClean="0"/>
              <a:t>. </a:t>
            </a:r>
          </a:p>
          <a:p>
            <a:pPr lvl="1"/>
            <a:endParaRPr lang="en-US" sz="1700" dirty="0" smtClean="0"/>
          </a:p>
          <a:p>
            <a:pPr lvl="1"/>
            <a:r>
              <a:rPr lang="en-US" sz="1700" dirty="0" smtClean="0"/>
              <a:t>Under </a:t>
            </a:r>
            <a:r>
              <a:rPr lang="en-US" sz="1700" dirty="0" smtClean="0">
                <a:solidFill>
                  <a:srgbClr val="FF0000"/>
                </a:solidFill>
              </a:rPr>
              <a:t>[country law]</a:t>
            </a:r>
            <a:r>
              <a:rPr lang="en-US" sz="1700" dirty="0" smtClean="0"/>
              <a:t>, certain professionals are required to report when acting in a professional capacity. These professionals include:</a:t>
            </a:r>
          </a:p>
        </p:txBody>
      </p:sp>
    </p:spTree>
    <p:extLst>
      <p:ext uri="{BB962C8B-B14F-4D97-AF65-F5344CB8AC3E}">
        <p14:creationId xmlns:p14="http://schemas.microsoft.com/office/powerpoint/2010/main" xmlns="" val="1405142299"/>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Must Report?</a:t>
            </a:r>
            <a:endParaRPr lang="el-GR" dirty="0"/>
          </a:p>
        </p:txBody>
      </p:sp>
      <p:sp>
        <p:nvSpPr>
          <p:cNvPr id="3" name="Content Placeholder 2"/>
          <p:cNvSpPr>
            <a:spLocks noGrp="1"/>
          </p:cNvSpPr>
          <p:nvPr>
            <p:ph idx="1"/>
          </p:nvPr>
        </p:nvSpPr>
        <p:spPr/>
        <p:txBody>
          <a:bodyPr>
            <a:normAutofit/>
          </a:bodyPr>
          <a:lstStyle/>
          <a:p>
            <a:r>
              <a:rPr lang="en-US" sz="1700" dirty="0" smtClean="0">
                <a:solidFill>
                  <a:srgbClr val="FF0000"/>
                </a:solidFill>
              </a:rPr>
              <a:t>List of professionals/other people who are mandated to report</a:t>
            </a:r>
          </a:p>
          <a:p>
            <a:endParaRPr lang="en-US" sz="1800" b="1" dirty="0" smtClean="0">
              <a:solidFill>
                <a:srgbClr val="FF0000"/>
              </a:solidFill>
            </a:endParaRPr>
          </a:p>
          <a:p>
            <a:r>
              <a:rPr lang="en-US" sz="1800" b="1" dirty="0" smtClean="0">
                <a:solidFill>
                  <a:srgbClr val="FF0000"/>
                </a:solidFill>
              </a:rPr>
              <a:t>To be completed based </a:t>
            </a:r>
            <a:r>
              <a:rPr lang="en-US" sz="1800" b="1" dirty="0">
                <a:solidFill>
                  <a:srgbClr val="FF0000"/>
                </a:solidFill>
              </a:rPr>
              <a:t>on “WORKING FILE 7. Secondary Data for Mandatory reporting of CAN” of the Administrator’s Guide</a:t>
            </a:r>
            <a:endParaRPr lang="el-GR" sz="1700" dirty="0">
              <a:solidFill>
                <a:srgbClr val="FF0000"/>
              </a:solidFill>
            </a:endParaRPr>
          </a:p>
        </p:txBody>
      </p:sp>
    </p:spTree>
    <p:extLst>
      <p:ext uri="{BB962C8B-B14F-4D97-AF65-F5344CB8AC3E}">
        <p14:creationId xmlns:p14="http://schemas.microsoft.com/office/powerpoint/2010/main" xmlns="" val="742281028"/>
      </p:ext>
    </p:extLst>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I do not report?</a:t>
            </a:r>
            <a:endParaRPr lang="el-GR" dirty="0"/>
          </a:p>
        </p:txBody>
      </p:sp>
      <p:sp>
        <p:nvSpPr>
          <p:cNvPr id="3" name="Content Placeholder 2"/>
          <p:cNvSpPr>
            <a:spLocks noGrp="1"/>
          </p:cNvSpPr>
          <p:nvPr>
            <p:ph idx="1"/>
          </p:nvPr>
        </p:nvSpPr>
        <p:spPr/>
        <p:txBody>
          <a:bodyPr/>
          <a:lstStyle/>
          <a:p>
            <a:r>
              <a:rPr lang="en-US" dirty="0" smtClean="0"/>
              <a:t>Liability of the Reporter </a:t>
            </a:r>
          </a:p>
          <a:p>
            <a:pPr lvl="1"/>
            <a:r>
              <a:rPr lang="en-US" dirty="0" smtClean="0">
                <a:solidFill>
                  <a:srgbClr val="FF0000"/>
                </a:solidFill>
              </a:rPr>
              <a:t>Adapt according to country specific</a:t>
            </a:r>
          </a:p>
          <a:p>
            <a:endParaRPr lang="en-US" dirty="0" smtClean="0"/>
          </a:p>
          <a:p>
            <a:endParaRPr lang="en-US" dirty="0"/>
          </a:p>
          <a:p>
            <a:r>
              <a:rPr lang="en-US" dirty="0" smtClean="0"/>
              <a:t>Penalty for failure to report</a:t>
            </a:r>
          </a:p>
          <a:p>
            <a:pPr lvl="1"/>
            <a:r>
              <a:rPr lang="en-US" dirty="0" smtClean="0">
                <a:solidFill>
                  <a:srgbClr val="FF0000"/>
                </a:solidFill>
              </a:rPr>
              <a:t>Adapt according to country specific</a:t>
            </a:r>
            <a:endParaRPr lang="el-GR" dirty="0">
              <a:solidFill>
                <a:srgbClr val="FF0000"/>
              </a:solidFill>
            </a:endParaRPr>
          </a:p>
        </p:txBody>
      </p:sp>
    </p:spTree>
    <p:extLst>
      <p:ext uri="{BB962C8B-B14F-4D97-AF65-F5344CB8AC3E}">
        <p14:creationId xmlns:p14="http://schemas.microsoft.com/office/powerpoint/2010/main" xmlns="" val="4106755341"/>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Child Abuse And Neglect</a:t>
            </a:r>
            <a:endParaRPr lang="el-GR" dirty="0"/>
          </a:p>
        </p:txBody>
      </p:sp>
      <p:sp>
        <p:nvSpPr>
          <p:cNvPr id="3" name="Content Placeholder 2"/>
          <p:cNvSpPr>
            <a:spLocks noGrp="1"/>
          </p:cNvSpPr>
          <p:nvPr>
            <p:ph idx="1"/>
          </p:nvPr>
        </p:nvSpPr>
        <p:spPr/>
        <p:txBody>
          <a:bodyPr>
            <a:normAutofit fontScale="92500" lnSpcReduction="10000"/>
          </a:bodyPr>
          <a:lstStyle/>
          <a:p>
            <a:pPr marL="0" indent="0">
              <a:buNone/>
            </a:pPr>
            <a:r>
              <a:rPr lang="en-US" sz="1700" b="1" dirty="0" smtClean="0"/>
              <a:t>Why should I report? </a:t>
            </a:r>
          </a:p>
          <a:p>
            <a:endParaRPr lang="en-US" sz="1700" dirty="0" smtClean="0"/>
          </a:p>
          <a:p>
            <a:r>
              <a:rPr lang="en-US" sz="1700" dirty="0" smtClean="0"/>
              <a:t>the purpose of mandated reporting is to identify suspected abused and neglected children as soon as possible </a:t>
            </a:r>
            <a:r>
              <a:rPr lang="en-US" sz="1700" b="1" dirty="0" smtClean="0"/>
              <a:t>so that they can be protected from further harm </a:t>
            </a:r>
          </a:p>
          <a:p>
            <a:endParaRPr lang="en-US" sz="1700" dirty="0" smtClean="0"/>
          </a:p>
          <a:p>
            <a:r>
              <a:rPr lang="en-US" sz="1700" b="1" dirty="0" smtClean="0"/>
              <a:t>responsible authorities cannot act until a report is made</a:t>
            </a:r>
            <a:r>
              <a:rPr lang="en-US" sz="1700" dirty="0" smtClean="0"/>
              <a:t>. Mandated reporters play a critical role in preventing any future harm to children </a:t>
            </a:r>
          </a:p>
          <a:p>
            <a:pPr lvl="1"/>
            <a:r>
              <a:rPr lang="en-US" sz="1700" dirty="0" smtClean="0"/>
              <a:t>Without detection, reporting, and intervention, these children may remain victims for the rest of their lives </a:t>
            </a:r>
          </a:p>
          <a:p>
            <a:endParaRPr lang="en-US" sz="1700" dirty="0" smtClean="0"/>
          </a:p>
          <a:p>
            <a:r>
              <a:rPr lang="en-US" sz="1700" b="1" dirty="0" smtClean="0"/>
              <a:t>abused children don’t just grow up and forget their childhood</a:t>
            </a:r>
            <a:endParaRPr lang="en-US" sz="1700" dirty="0" smtClean="0"/>
          </a:p>
          <a:p>
            <a:pPr lvl="1"/>
            <a:r>
              <a:rPr lang="en-US" sz="1700" dirty="0" smtClean="0"/>
              <a:t>they can carry physical and emotional scars throughout their lives</a:t>
            </a:r>
            <a:endParaRPr lang="el-GR" sz="1700" dirty="0"/>
          </a:p>
        </p:txBody>
      </p:sp>
    </p:spTree>
    <p:extLst>
      <p:ext uri="{BB962C8B-B14F-4D97-AF65-F5344CB8AC3E}">
        <p14:creationId xmlns:p14="http://schemas.microsoft.com/office/powerpoint/2010/main" xmlns="" val="1641367397"/>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648" y="2111499"/>
            <a:ext cx="1028700" cy="67627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defTabSz="914400"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2794353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I am not sure?</a:t>
            </a:r>
            <a:endParaRPr lang="el-GR" dirty="0"/>
          </a:p>
        </p:txBody>
      </p:sp>
      <p:sp>
        <p:nvSpPr>
          <p:cNvPr id="3" name="Content Placeholder 2"/>
          <p:cNvSpPr>
            <a:spLocks noGrp="1"/>
          </p:cNvSpPr>
          <p:nvPr>
            <p:ph idx="1"/>
          </p:nvPr>
        </p:nvSpPr>
        <p:spPr>
          <a:xfrm>
            <a:off x="628650" y="1175657"/>
            <a:ext cx="7886700" cy="3457065"/>
          </a:xfrm>
        </p:spPr>
        <p:txBody>
          <a:bodyPr>
            <a:noAutofit/>
          </a:bodyPr>
          <a:lstStyle/>
          <a:p>
            <a:pPr lvl="0">
              <a:defRPr/>
            </a:pPr>
            <a:r>
              <a:rPr lang="en-US" sz="1700" dirty="0"/>
              <a:t>If a child has told you about abuse or neglect, this is enough for you to proceed with the report</a:t>
            </a:r>
          </a:p>
          <a:p>
            <a:pPr lvl="1">
              <a:defRPr/>
            </a:pPr>
            <a:r>
              <a:rPr lang="en-US" sz="1700" dirty="0"/>
              <a:t>it is better to make your concerns known than to remain silent and possibly allow a child to remain unprotected</a:t>
            </a:r>
          </a:p>
          <a:p>
            <a:pPr lvl="0">
              <a:defRPr/>
            </a:pPr>
            <a:endParaRPr lang="en-US" sz="1700" dirty="0"/>
          </a:p>
          <a:p>
            <a:r>
              <a:rPr lang="en-US" sz="1700" dirty="0" smtClean="0"/>
              <a:t>Reports of suspected maltreatment should be made immediately, any time you have concerns about the safety of a child</a:t>
            </a:r>
          </a:p>
          <a:p>
            <a:pPr lvl="1"/>
            <a:r>
              <a:rPr lang="en-US" sz="1700" dirty="0" smtClean="0"/>
              <a:t>in case you may want to collect additional information before reporting, waiting for proof may place the child in danger</a:t>
            </a:r>
          </a:p>
          <a:p>
            <a:pPr lvl="1"/>
            <a:endParaRPr lang="en-US" sz="1700" dirty="0" smtClean="0"/>
          </a:p>
          <a:p>
            <a:pPr marL="0" lvl="1" indent="0" algn="ctr">
              <a:buNone/>
            </a:pPr>
            <a:r>
              <a:rPr lang="en-US" sz="1700" b="1" dirty="0" smtClean="0">
                <a:solidFill>
                  <a:schemeClr val="accent1"/>
                </a:solidFill>
              </a:rPr>
              <a:t>a report of suspected child abuse or neglect is not an accusation. It is a request for the helping process to begin and can be described as “making a referral to request help and services for the child and family”</a:t>
            </a:r>
          </a:p>
          <a:p>
            <a:endParaRPr lang="en-US" sz="1700" dirty="0" smtClean="0"/>
          </a:p>
          <a:p>
            <a:endParaRPr lang="el-GR" sz="1700" dirty="0"/>
          </a:p>
        </p:txBody>
      </p:sp>
    </p:spTree>
    <p:extLst>
      <p:ext uri="{BB962C8B-B14F-4D97-AF65-F5344CB8AC3E}">
        <p14:creationId xmlns:p14="http://schemas.microsoft.com/office/powerpoint/2010/main" xmlns="" val="3079724467"/>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Should I Report?</a:t>
            </a:r>
            <a:endParaRPr lang="el-GR"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Apart from cases where children disclose they are abused/neglected</a:t>
            </a:r>
          </a:p>
          <a:p>
            <a:pPr marL="0" indent="0">
              <a:buNone/>
            </a:pPr>
            <a:endParaRPr lang="en-US" dirty="0" smtClean="0"/>
          </a:p>
          <a:p>
            <a:r>
              <a:rPr lang="en-US" dirty="0" smtClean="0"/>
              <a:t>any time you suspect that a child is being abused or neglected, you should immediately report your concerns</a:t>
            </a:r>
            <a:endParaRPr lang="el-GR" dirty="0">
              <a:solidFill>
                <a:srgbClr val="FF0000"/>
              </a:solidFill>
            </a:endParaRPr>
          </a:p>
        </p:txBody>
      </p:sp>
    </p:spTree>
    <p:extLst>
      <p:ext uri="{BB962C8B-B14F-4D97-AF65-F5344CB8AC3E}">
        <p14:creationId xmlns:p14="http://schemas.microsoft.com/office/powerpoint/2010/main" xmlns="" val="1689299199"/>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Report?</a:t>
            </a:r>
            <a:endParaRPr lang="el-GR" dirty="0"/>
          </a:p>
        </p:txBody>
      </p:sp>
      <p:sp>
        <p:nvSpPr>
          <p:cNvPr id="3" name="Content Placeholder 2"/>
          <p:cNvSpPr>
            <a:spLocks noGrp="1"/>
          </p:cNvSpPr>
          <p:nvPr>
            <p:ph idx="1"/>
          </p:nvPr>
        </p:nvSpPr>
        <p:spPr/>
        <p:txBody>
          <a:bodyPr/>
          <a:lstStyle/>
          <a:p>
            <a:r>
              <a:rPr lang="en-US" dirty="0" smtClean="0">
                <a:solidFill>
                  <a:srgbClr val="FF0000"/>
                </a:solidFill>
              </a:rPr>
              <a:t>list of authorities/ services receiving reports (including </a:t>
            </a:r>
            <a:r>
              <a:rPr lang="en-US" dirty="0" err="1" smtClean="0">
                <a:solidFill>
                  <a:srgbClr val="FF0000"/>
                </a:solidFill>
              </a:rPr>
              <a:t>sos</a:t>
            </a:r>
            <a:r>
              <a:rPr lang="en-US" dirty="0" smtClean="0">
                <a:solidFill>
                  <a:srgbClr val="FF0000"/>
                </a:solidFill>
              </a:rPr>
              <a:t> lines </a:t>
            </a:r>
            <a:r>
              <a:rPr lang="en-US" dirty="0" err="1" smtClean="0">
                <a:solidFill>
                  <a:srgbClr val="FF0000"/>
                </a:solidFill>
              </a:rPr>
              <a:t>etc</a:t>
            </a:r>
            <a:r>
              <a:rPr lang="en-US" dirty="0" smtClean="0">
                <a:solidFill>
                  <a:srgbClr val="FF0000"/>
                </a:solidFill>
              </a:rPr>
              <a:t>)</a:t>
            </a:r>
            <a:endParaRPr lang="el-GR" dirty="0">
              <a:solidFill>
                <a:srgbClr val="FF0000"/>
              </a:solidFill>
            </a:endParaRPr>
          </a:p>
        </p:txBody>
      </p:sp>
    </p:spTree>
    <p:extLst>
      <p:ext uri="{BB962C8B-B14F-4D97-AF65-F5344CB8AC3E}">
        <p14:creationId xmlns:p14="http://schemas.microsoft.com/office/powerpoint/2010/main" xmlns="" val="3599302960"/>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information should I report?</a:t>
            </a:r>
            <a:endParaRPr lang="el-GR" dirty="0"/>
          </a:p>
        </p:txBody>
      </p:sp>
      <p:sp>
        <p:nvSpPr>
          <p:cNvPr id="3" name="Content Placeholder 2"/>
          <p:cNvSpPr>
            <a:spLocks noGrp="1"/>
          </p:cNvSpPr>
          <p:nvPr>
            <p:ph idx="1"/>
          </p:nvPr>
        </p:nvSpPr>
        <p:spPr/>
        <p:txBody>
          <a:bodyPr>
            <a:normAutofit fontScale="85000" lnSpcReduction="20000"/>
          </a:bodyPr>
          <a:lstStyle/>
          <a:p>
            <a:r>
              <a:rPr lang="en-US" dirty="0" smtClean="0"/>
              <a:t>When making a report, it is helpful to provide as much information as possible </a:t>
            </a:r>
          </a:p>
          <a:p>
            <a:r>
              <a:rPr lang="en-US" dirty="0" smtClean="0">
                <a:solidFill>
                  <a:srgbClr val="FF0000"/>
                </a:solidFill>
              </a:rPr>
              <a:t>(adapt according to country specifics)</a:t>
            </a:r>
          </a:p>
          <a:p>
            <a:pPr lvl="1"/>
            <a:r>
              <a:rPr lang="en-US" dirty="0" smtClean="0"/>
              <a:t>Name and address of the child and his/her parents or other person(s) responsible for his/her care</a:t>
            </a:r>
          </a:p>
          <a:p>
            <a:pPr lvl="1"/>
            <a:r>
              <a:rPr lang="en-US" dirty="0" smtClean="0"/>
              <a:t>Child’s birth date or age and sex</a:t>
            </a:r>
          </a:p>
          <a:p>
            <a:pPr lvl="1"/>
            <a:r>
              <a:rPr lang="en-US" dirty="0" smtClean="0"/>
              <a:t>Information for other children or other persons who live with the child and their relationship to the child</a:t>
            </a:r>
          </a:p>
          <a:p>
            <a:pPr lvl="1"/>
            <a:r>
              <a:rPr lang="en-US" dirty="0" smtClean="0"/>
              <a:t>Nature and extent of the abuse/neglect, including any knowledge of prior maltreatment of the child or siblings; </a:t>
            </a:r>
          </a:p>
          <a:p>
            <a:pPr lvl="1"/>
            <a:r>
              <a:rPr lang="en-US" dirty="0" smtClean="0"/>
              <a:t>Any other pertinent information</a:t>
            </a:r>
          </a:p>
          <a:p>
            <a:pPr marL="342900" lvl="1" indent="0">
              <a:buNone/>
            </a:pPr>
            <a:endParaRPr lang="en-US" dirty="0" smtClean="0"/>
          </a:p>
          <a:p>
            <a:r>
              <a:rPr lang="en-US" dirty="0" smtClean="0">
                <a:solidFill>
                  <a:srgbClr val="FF0000"/>
                </a:solidFill>
              </a:rPr>
              <a:t>You may report anonymously/ to provide your contact details and ask authorities to keep them confidential </a:t>
            </a:r>
          </a:p>
          <a:p>
            <a:pPr lvl="1"/>
            <a:r>
              <a:rPr lang="en-US" dirty="0" smtClean="0">
                <a:solidFill>
                  <a:srgbClr val="FF0000"/>
                </a:solidFill>
              </a:rPr>
              <a:t>name, address and phone number </a:t>
            </a:r>
          </a:p>
        </p:txBody>
      </p:sp>
    </p:spTree>
    <p:extLst>
      <p:ext uri="{BB962C8B-B14F-4D97-AF65-F5344CB8AC3E}">
        <p14:creationId xmlns:p14="http://schemas.microsoft.com/office/powerpoint/2010/main" xmlns="" val="1690242848"/>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 reporting</a:t>
            </a:r>
            <a:endParaRPr lang="el-GR" dirty="0"/>
          </a:p>
        </p:txBody>
      </p:sp>
      <p:sp>
        <p:nvSpPr>
          <p:cNvPr id="3" name="Content Placeholder 2"/>
          <p:cNvSpPr>
            <a:spLocks noGrp="1"/>
          </p:cNvSpPr>
          <p:nvPr>
            <p:ph idx="1"/>
          </p:nvPr>
        </p:nvSpPr>
        <p:spPr/>
        <p:txBody>
          <a:bodyPr>
            <a:normAutofit/>
          </a:bodyPr>
          <a:lstStyle/>
          <a:p>
            <a:pPr algn="ctr"/>
            <a:endParaRPr lang="en-US" dirty="0" smtClean="0"/>
          </a:p>
          <a:p>
            <a:pPr algn="ctr"/>
            <a:endParaRPr lang="en-US" dirty="0"/>
          </a:p>
          <a:p>
            <a:pPr algn="ctr"/>
            <a:endParaRPr lang="en-US" dirty="0" smtClean="0"/>
          </a:p>
          <a:p>
            <a:pPr algn="ctr"/>
            <a:r>
              <a:rPr lang="en-US" dirty="0" smtClean="0"/>
              <a:t>while reporting does not guarantee that the situation will improve, not reporting guarantees that if abuse or neglect exists, the child will continue to be at risk</a:t>
            </a:r>
          </a:p>
        </p:txBody>
      </p:sp>
    </p:spTree>
    <p:extLst>
      <p:ext uri="{BB962C8B-B14F-4D97-AF65-F5344CB8AC3E}">
        <p14:creationId xmlns:p14="http://schemas.microsoft.com/office/powerpoint/2010/main" xmlns="" val="3894687897"/>
      </p:ext>
    </p:extLst>
  </p:cSld>
  <p:clrMapOvr>
    <a:masterClrMapping/>
  </p:clrMapOvr>
  <p:transition spd="slow">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A6CB65A0-B483-D74A-AC6E-BB2E7DAC47B8}"/>
              </a:ext>
            </a:extLst>
          </p:cNvPr>
          <p:cNvSpPr txBox="1">
            <a:spLocks/>
          </p:cNvSpPr>
          <p:nvPr/>
        </p:nvSpPr>
        <p:spPr>
          <a:xfrm>
            <a:off x="1464447" y="1707654"/>
            <a:ext cx="6239901" cy="1134126"/>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tx2"/>
                </a:solidFill>
              </a:rPr>
              <a:t>Legislative Context and the mandate to report </a:t>
            </a:r>
            <a:r>
              <a:rPr lang="en-US" dirty="0" smtClean="0">
                <a:solidFill>
                  <a:schemeClr val="tx2"/>
                </a:solidFill>
              </a:rPr>
              <a:t>CAN in </a:t>
            </a:r>
          </a:p>
          <a:p>
            <a:r>
              <a:rPr lang="en-US" dirty="0" smtClean="0">
                <a:solidFill>
                  <a:srgbClr val="FF0000"/>
                </a:solidFill>
              </a:rPr>
              <a:t>[your country]</a:t>
            </a:r>
          </a:p>
        </p:txBody>
      </p:sp>
    </p:spTree>
    <p:extLst>
      <p:ext uri="{BB962C8B-B14F-4D97-AF65-F5344CB8AC3E}">
        <p14:creationId xmlns:p14="http://schemas.microsoft.com/office/powerpoint/2010/main" xmlns="" val="2471955208"/>
      </p:ext>
    </p:extLst>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framework</a:t>
            </a:r>
            <a:endParaRPr lang="el-GR" dirty="0"/>
          </a:p>
        </p:txBody>
      </p:sp>
      <p:sp>
        <p:nvSpPr>
          <p:cNvPr id="3" name="Content Placeholder 2"/>
          <p:cNvSpPr>
            <a:spLocks noGrp="1"/>
          </p:cNvSpPr>
          <p:nvPr>
            <p:ph idx="1"/>
          </p:nvPr>
        </p:nvSpPr>
        <p:spPr/>
        <p:txBody>
          <a:bodyPr>
            <a:normAutofit/>
          </a:bodyPr>
          <a:lstStyle/>
          <a:p>
            <a:r>
              <a:rPr lang="en-US" dirty="0" smtClean="0">
                <a:solidFill>
                  <a:srgbClr val="FF0000"/>
                </a:solidFill>
              </a:rPr>
              <a:t>Law provisions ….</a:t>
            </a:r>
            <a:endParaRPr lang="el-GR" dirty="0">
              <a:solidFill>
                <a:srgbClr val="FF0000"/>
              </a:solidFill>
            </a:endParaRPr>
          </a:p>
        </p:txBody>
      </p:sp>
    </p:spTree>
    <p:extLst>
      <p:ext uri="{BB962C8B-B14F-4D97-AF65-F5344CB8AC3E}">
        <p14:creationId xmlns:p14="http://schemas.microsoft.com/office/powerpoint/2010/main" xmlns="" val="2334370666"/>
      </p:ext>
    </p:extLst>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Mandatory reporting</a:t>
            </a:r>
            <a:endParaRPr lang="el-GR" dirty="0"/>
          </a:p>
        </p:txBody>
      </p:sp>
      <p:sp>
        <p:nvSpPr>
          <p:cNvPr id="3" name="Content Placeholder 2"/>
          <p:cNvSpPr>
            <a:spLocks noGrp="1"/>
          </p:cNvSpPr>
          <p:nvPr>
            <p:ph idx="1"/>
          </p:nvPr>
        </p:nvSpPr>
        <p:spPr/>
        <p:txBody>
          <a:bodyPr>
            <a:normAutofit/>
          </a:bodyPr>
          <a:lstStyle/>
          <a:p>
            <a:r>
              <a:rPr lang="en-US" dirty="0" smtClean="0">
                <a:solidFill>
                  <a:srgbClr val="FF0000"/>
                </a:solidFill>
              </a:rPr>
              <a:t>provisions ….</a:t>
            </a:r>
            <a:endParaRPr lang="el-GR" dirty="0">
              <a:solidFill>
                <a:srgbClr val="FF0000"/>
              </a:solidFill>
            </a:endParaRPr>
          </a:p>
        </p:txBody>
      </p:sp>
    </p:spTree>
    <p:extLst>
      <p:ext uri="{BB962C8B-B14F-4D97-AF65-F5344CB8AC3E}">
        <p14:creationId xmlns:p14="http://schemas.microsoft.com/office/powerpoint/2010/main" xmlns="" val="2762697098"/>
      </p:ext>
    </p:extLst>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7175" y="266700"/>
            <a:ext cx="8591550" cy="3277158"/>
          </a:xfrm>
          <a:prstGeom prst="rect">
            <a:avLst/>
          </a:prstGeom>
        </p:spPr>
        <p:txBody>
          <a:bodyPr>
            <a:normAutofit/>
          </a:bodyPr>
          <a:lstStyle/>
          <a:p>
            <a:pPr algn="ctr"/>
            <a:r>
              <a:rPr lang="en-US" sz="2400" dirty="0" smtClean="0">
                <a:solidFill>
                  <a:schemeClr val="accent1">
                    <a:lumMod val="75000"/>
                  </a:schemeClr>
                </a:solidFill>
                <a:latin typeface="Segoe UI Light" panose="020B0502040204020203" pitchFamily="34" charset="0"/>
                <a:cs typeface="Segoe UI Light" panose="020B0502040204020203" pitchFamily="34" charset="0"/>
              </a:rPr>
              <a:t/>
            </a:r>
            <a:br>
              <a:rPr lang="en-US" sz="2400" dirty="0" smtClean="0">
                <a:solidFill>
                  <a:schemeClr val="accent1">
                    <a:lumMod val="75000"/>
                  </a:schemeClr>
                </a:solidFill>
                <a:latin typeface="Segoe UI Light" panose="020B0502040204020203" pitchFamily="34" charset="0"/>
                <a:cs typeface="Segoe UI Light" panose="020B0502040204020203" pitchFamily="34" charset="0"/>
              </a:rPr>
            </a:b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n-US" sz="2400" dirty="0" smtClean="0">
                <a:solidFill>
                  <a:schemeClr val="accent1">
                    <a:lumMod val="75000"/>
                  </a:schemeClr>
                </a:solidFill>
                <a:latin typeface="Segoe UI Light" panose="020B0502040204020203" pitchFamily="34" charset="0"/>
                <a:cs typeface="Segoe UI Light" panose="020B0502040204020203" pitchFamily="34" charset="0"/>
              </a:rPr>
              <a:t/>
            </a:r>
            <a:br>
              <a:rPr lang="en-US" sz="2400" dirty="0" smtClean="0">
                <a:solidFill>
                  <a:schemeClr val="accent1">
                    <a:lumMod val="75000"/>
                  </a:schemeClr>
                </a:solidFill>
                <a:latin typeface="Segoe UI Light" panose="020B0502040204020203" pitchFamily="34" charset="0"/>
                <a:cs typeface="Segoe UI Light" panose="020B0502040204020203" pitchFamily="34" charset="0"/>
              </a:rPr>
            </a:b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n-US" sz="2400" dirty="0" smtClean="0">
                <a:solidFill>
                  <a:schemeClr val="accent1">
                    <a:lumMod val="75000"/>
                  </a:schemeClr>
                </a:solidFill>
                <a:latin typeface="Segoe UI Light" panose="020B0502040204020203" pitchFamily="34" charset="0"/>
                <a:cs typeface="Segoe UI Light" panose="020B0502040204020203" pitchFamily="34" charset="0"/>
              </a:rPr>
              <a:t>the </a:t>
            </a:r>
            <a:r>
              <a:rPr lang="en-US" sz="2400" dirty="0">
                <a:solidFill>
                  <a:schemeClr val="accent1">
                    <a:lumMod val="75000"/>
                  </a:schemeClr>
                </a:solidFill>
                <a:latin typeface="Segoe UI Light" panose="020B0502040204020203" pitchFamily="34" charset="0"/>
                <a:cs typeface="Segoe UI Light" panose="020B0502040204020203" pitchFamily="34" charset="0"/>
              </a:rPr>
              <a:t>CAN-MDS contribution to tackling the issues of </a:t>
            </a:r>
            <a:r>
              <a:rPr lang="en-US" sz="2400" dirty="0" smtClean="0">
                <a:solidFill>
                  <a:schemeClr val="accent1">
                    <a:lumMod val="75000"/>
                  </a:schemeClr>
                </a:solidFill>
                <a:latin typeface="Segoe UI Light" panose="020B0502040204020203" pitchFamily="34" charset="0"/>
                <a:cs typeface="Segoe UI Light" panose="020B0502040204020203" pitchFamily="34" charset="0"/>
              </a:rPr>
              <a:t/>
            </a:r>
            <a:br>
              <a:rPr lang="en-US" sz="2400" dirty="0" smtClean="0">
                <a:solidFill>
                  <a:schemeClr val="accent1">
                    <a:lumMod val="75000"/>
                  </a:schemeClr>
                </a:solidFill>
                <a:latin typeface="Segoe UI Light" panose="020B0502040204020203" pitchFamily="34" charset="0"/>
                <a:cs typeface="Segoe UI Light" panose="020B0502040204020203" pitchFamily="34" charset="0"/>
              </a:rPr>
            </a:br>
            <a:r>
              <a:rPr lang="en-US" sz="2400" dirty="0" smtClean="0">
                <a:solidFill>
                  <a:schemeClr val="accent1">
                    <a:lumMod val="75000"/>
                  </a:schemeClr>
                </a:solidFill>
                <a:latin typeface="Segoe UI Light" panose="020B0502040204020203" pitchFamily="34" charset="0"/>
                <a:cs typeface="Segoe UI Light" panose="020B0502040204020203" pitchFamily="34" charset="0"/>
              </a:rPr>
              <a:t>under-reporting</a:t>
            </a:r>
            <a:r>
              <a:rPr lang="en-US" sz="2400" dirty="0">
                <a:solidFill>
                  <a:schemeClr val="accent1">
                    <a:lumMod val="75000"/>
                  </a:schemeClr>
                </a:solidFill>
                <a:latin typeface="Segoe UI Light" panose="020B0502040204020203" pitchFamily="34" charset="0"/>
                <a:cs typeface="Segoe UI Light" panose="020B0502040204020203" pitchFamily="34" charset="0"/>
              </a:rPr>
              <a:t>, under-recording, </a:t>
            </a:r>
            <a:r>
              <a:rPr lang="en-US" sz="2400" dirty="0" smtClean="0">
                <a:solidFill>
                  <a:schemeClr val="accent1">
                    <a:lumMod val="75000"/>
                  </a:schemeClr>
                </a:solidFill>
                <a:latin typeface="Segoe UI Light" panose="020B0502040204020203" pitchFamily="34" charset="0"/>
                <a:cs typeface="Segoe UI Light" panose="020B0502040204020203" pitchFamily="34" charset="0"/>
              </a:rPr>
              <a:t/>
            </a:r>
            <a:br>
              <a:rPr lang="en-US" sz="2400" dirty="0" smtClean="0">
                <a:solidFill>
                  <a:schemeClr val="accent1">
                    <a:lumMod val="75000"/>
                  </a:schemeClr>
                </a:solidFill>
                <a:latin typeface="Segoe UI Light" panose="020B0502040204020203" pitchFamily="34" charset="0"/>
                <a:cs typeface="Segoe UI Light" panose="020B0502040204020203" pitchFamily="34" charset="0"/>
              </a:rPr>
            </a:br>
            <a:r>
              <a:rPr lang="en-US" sz="2400" dirty="0" smtClean="0">
                <a:solidFill>
                  <a:schemeClr val="accent1">
                    <a:lumMod val="75000"/>
                  </a:schemeClr>
                </a:solidFill>
                <a:latin typeface="Segoe UI Light" panose="020B0502040204020203" pitchFamily="34" charset="0"/>
                <a:cs typeface="Segoe UI Light" panose="020B0502040204020203" pitchFamily="34" charset="0"/>
              </a:rPr>
              <a:t>under-responding</a:t>
            </a:r>
            <a:r>
              <a:rPr lang="en-US" sz="2400" dirty="0">
                <a:solidFill>
                  <a:schemeClr val="accent1">
                    <a:lumMod val="75000"/>
                  </a:schemeClr>
                </a:solidFill>
                <a:latin typeface="Segoe UI Light" panose="020B0502040204020203" pitchFamily="34" charset="0"/>
                <a:cs typeface="Segoe UI Light" panose="020B0502040204020203" pitchFamily="34" charset="0"/>
              </a:rPr>
              <a:t>, under-analyzing</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n-US" sz="1800" dirty="0">
                <a:solidFill>
                  <a:schemeClr val="accent1">
                    <a:lumMod val="75000"/>
                  </a:schemeClr>
                </a:solidFill>
                <a:latin typeface="Segoe UI Light" panose="020B0502040204020203" pitchFamily="34" charset="0"/>
                <a:cs typeface="Segoe UI Light" panose="020B0502040204020203" pitchFamily="34" charset="0"/>
              </a:rPr>
              <a:t/>
            </a:r>
            <a:br>
              <a:rPr lang="en-US" sz="1800" dirty="0">
                <a:solidFill>
                  <a:schemeClr val="accent1">
                    <a:lumMod val="75000"/>
                  </a:schemeClr>
                </a:solidFill>
                <a:latin typeface="Segoe UI Light" panose="020B0502040204020203" pitchFamily="34" charset="0"/>
                <a:cs typeface="Segoe UI Light" panose="020B0502040204020203" pitchFamily="34" charset="0"/>
              </a:rPr>
            </a:br>
            <a:endParaRPr lang="el-GR" sz="1800" b="1" dirty="0">
              <a:solidFill>
                <a:schemeClr val="accent1">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66008326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10"/>
          <p:cNvGrpSpPr/>
          <p:nvPr/>
        </p:nvGrpSpPr>
        <p:grpSpPr>
          <a:xfrm>
            <a:off x="408928" y="1284286"/>
            <a:ext cx="8580009" cy="3147059"/>
            <a:chOff x="312470" y="-805802"/>
            <a:chExt cx="8178581" cy="4275637"/>
          </a:xfrm>
          <a:noFill/>
        </p:grpSpPr>
        <p:sp>
          <p:nvSpPr>
            <p:cNvPr id="29" name="Round Same Side Corner Rectangle 28"/>
            <p:cNvSpPr/>
            <p:nvPr/>
          </p:nvSpPr>
          <p:spPr>
            <a:xfrm rot="5400000">
              <a:off x="2285427" y="-2778755"/>
              <a:ext cx="4232667" cy="8178581"/>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30" name="Round Same Side Corner Rectangle 4"/>
            <p:cNvSpPr/>
            <p:nvPr/>
          </p:nvSpPr>
          <p:spPr>
            <a:xfrm>
              <a:off x="312471" y="-805802"/>
              <a:ext cx="8099411" cy="4275637"/>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en-US" sz="2200" b="1" kern="0" dirty="0">
                  <a:solidFill>
                    <a:srgbClr val="44546A">
                      <a:lumMod val="75000"/>
                    </a:srgbClr>
                  </a:solidFill>
                  <a:latin typeface="Segoe UI Light" panose="020B0502040204020203" pitchFamily="34" charset="0"/>
                  <a:cs typeface="Segoe UI Light" panose="020B0502040204020203" pitchFamily="34" charset="0"/>
                </a:rPr>
                <a:t>promoting uniform data collection from all sectors involved in administration of CAN cases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en-US" sz="2200" kern="0" dirty="0">
                  <a:solidFill>
                    <a:srgbClr val="44546A">
                      <a:lumMod val="75000"/>
                    </a:srgbClr>
                  </a:solidFill>
                  <a:latin typeface="Segoe UI Light" panose="020B0502040204020203" pitchFamily="34" charset="0"/>
                  <a:cs typeface="Segoe UI Light" panose="020B0502040204020203" pitchFamily="34" charset="0"/>
                </a:rPr>
                <a:t>using a common user-friendly registry tool</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114297" lvl="1" indent="-114297" defTabSz="622285">
                <a:lnSpc>
                  <a:spcPct val="90000"/>
                </a:lnSpc>
                <a:spcBef>
                  <a:spcPct val="0"/>
                </a:spcBef>
                <a:spcAft>
                  <a:spcPct val="15000"/>
                </a:spcAft>
                <a:buFontTx/>
                <a:buChar char="••"/>
                <a:defRPr/>
              </a:pPr>
              <a:r>
                <a:rPr lang="en-US" sz="2200" b="1" kern="0" dirty="0">
                  <a:solidFill>
                    <a:srgbClr val="44546A">
                      <a:lumMod val="75000"/>
                    </a:srgbClr>
                  </a:solidFill>
                  <a:latin typeface="Segoe UI Light" panose="020B0502040204020203" pitchFamily="34" charset="0"/>
                  <a:cs typeface="Segoe UI Light" panose="020B0502040204020203" pitchFamily="34" charset="0"/>
                </a:rPr>
                <a:t>creating a communication channel among involved sectors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en-US" sz="2200" kern="0" dirty="0">
                  <a:solidFill>
                    <a:srgbClr val="44546A">
                      <a:lumMod val="75000"/>
                    </a:srgbClr>
                  </a:solidFill>
                  <a:latin typeface="Segoe UI Light" panose="020B0502040204020203" pitchFamily="34" charset="0"/>
                  <a:cs typeface="Segoe UI Light" panose="020B0502040204020203" pitchFamily="34" charset="0"/>
                </a:rPr>
                <a:t>involving all eligible (following pre-defined criteria) professionals working in the related sectors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342892" lvl="3" indent="-114297" defTabSz="622285">
                <a:lnSpc>
                  <a:spcPct val="90000"/>
                </a:lnSpc>
                <a:spcBef>
                  <a:spcPct val="0"/>
                </a:spcBef>
                <a:spcAft>
                  <a:spcPct val="15000"/>
                </a:spcAft>
                <a:buFontTx/>
                <a:buChar char="••"/>
                <a:defRPr/>
              </a:pPr>
              <a:r>
                <a:rPr lang="en-US" sz="2200" kern="0" dirty="0">
                  <a:solidFill>
                    <a:srgbClr val="44546A">
                      <a:lumMod val="75000"/>
                    </a:srgbClr>
                  </a:solidFill>
                  <a:latin typeface="Segoe UI Light" panose="020B0502040204020203" pitchFamily="34" charset="0"/>
                  <a:cs typeface="Segoe UI Light" panose="020B0502040204020203" pitchFamily="34" charset="0"/>
                </a:rPr>
                <a:t>building their capacity through short training &amp; necessary material</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p:txBody>
        </p:sp>
      </p:grpSp>
      <p:grpSp>
        <p:nvGrpSpPr>
          <p:cNvPr id="31" name="Group 11"/>
          <p:cNvGrpSpPr/>
          <p:nvPr/>
        </p:nvGrpSpPr>
        <p:grpSpPr>
          <a:xfrm>
            <a:off x="96457" y="1284287"/>
            <a:ext cx="348284" cy="3147058"/>
            <a:chOff x="0" y="87926"/>
            <a:chExt cx="348284" cy="1691933"/>
          </a:xfrm>
          <a:solidFill>
            <a:srgbClr val="5B9BD5"/>
          </a:solidFill>
        </p:grpSpPr>
        <p:sp>
          <p:nvSpPr>
            <p:cNvPr id="32" name="Rounded Rectangle 31"/>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33" name="Rounded Rectangle 6"/>
            <p:cNvSpPr/>
            <p:nvPr/>
          </p:nvSpPr>
          <p:spPr>
            <a:xfrm>
              <a:off x="17002" y="104928"/>
              <a:ext cx="314280" cy="165792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Coordinated</a:t>
              </a:r>
              <a:endParaRPr lang="el-GR" sz="24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53" name="Group 17"/>
          <p:cNvGrpSpPr/>
          <p:nvPr/>
        </p:nvGrpSpPr>
        <p:grpSpPr>
          <a:xfrm rot="5400000">
            <a:off x="2827906" y="-107590"/>
            <a:ext cx="348284" cy="1463504"/>
            <a:chOff x="0" y="1841572"/>
            <a:chExt cx="348284" cy="1827387"/>
          </a:xfrm>
          <a:solidFill>
            <a:schemeClr val="bg1">
              <a:lumMod val="75000"/>
            </a:schemeClr>
          </a:solidFill>
        </p:grpSpPr>
        <p:sp>
          <p:nvSpPr>
            <p:cNvPr id="54" name="Rounded Rectangle 53"/>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5"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Response</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56" name="Group 11"/>
          <p:cNvGrpSpPr/>
          <p:nvPr/>
        </p:nvGrpSpPr>
        <p:grpSpPr>
          <a:xfrm rot="5400000">
            <a:off x="1021395" y="-374861"/>
            <a:ext cx="348284" cy="1998046"/>
            <a:chOff x="0" y="87926"/>
            <a:chExt cx="348284" cy="1691933"/>
          </a:xfrm>
          <a:solidFill>
            <a:schemeClr val="bg1">
              <a:lumMod val="75000"/>
            </a:schemeClr>
          </a:solidFill>
        </p:grpSpPr>
        <p:sp>
          <p:nvSpPr>
            <p:cNvPr id="57" name="Rounded Rectangle 56"/>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8" name="Rounded Rectangle 6"/>
            <p:cNvSpPr/>
            <p:nvPr/>
          </p:nvSpPr>
          <p:spPr>
            <a:xfrm>
              <a:off x="17002" y="104928"/>
              <a:ext cx="314280" cy="1657929"/>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Coordinated</a:t>
              </a:r>
              <a:endParaRPr lang="el-GR" sz="24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59" name="Group 23"/>
          <p:cNvGrpSpPr/>
          <p:nvPr/>
        </p:nvGrpSpPr>
        <p:grpSpPr>
          <a:xfrm rot="5400000">
            <a:off x="4361206" y="-90409"/>
            <a:ext cx="348284" cy="1429142"/>
            <a:chOff x="0" y="3707448"/>
            <a:chExt cx="348284" cy="1193308"/>
          </a:xfrm>
          <a:solidFill>
            <a:schemeClr val="bg1">
              <a:lumMod val="75000"/>
            </a:schemeClr>
          </a:solidFill>
        </p:grpSpPr>
        <p:sp>
          <p:nvSpPr>
            <p:cNvPr id="60" name="Rounded Rectangle 59"/>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1" name="Rounded Rectangle 6"/>
            <p:cNvSpPr/>
            <p:nvPr/>
          </p:nvSpPr>
          <p:spPr>
            <a:xfrm>
              <a:off x="17004" y="3744195"/>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to 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2" name="Group 29"/>
          <p:cNvGrpSpPr/>
          <p:nvPr/>
        </p:nvGrpSpPr>
        <p:grpSpPr>
          <a:xfrm rot="5400000">
            <a:off x="6267643" y="-480729"/>
            <a:ext cx="348284" cy="2209782"/>
            <a:chOff x="0" y="4970708"/>
            <a:chExt cx="348284" cy="1293987"/>
          </a:xfrm>
          <a:solidFill>
            <a:schemeClr val="bg1">
              <a:lumMod val="75000"/>
            </a:schemeClr>
          </a:solidFill>
        </p:grpSpPr>
        <p:sp>
          <p:nvSpPr>
            <p:cNvPr id="63" name="Rounded Rectangle 62"/>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4"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it-IT" sz="2400" b="1" kern="0" dirty="0">
                  <a:solidFill>
                    <a:prstClr val="white"/>
                  </a:solidFill>
                  <a:latin typeface="Segoe UI Semibold" panose="020B0702040204020203" pitchFamily="34" charset="0"/>
                  <a:cs typeface="Segoe UI Semibold" panose="020B0702040204020203" pitchFamily="34" charset="0"/>
                </a:rPr>
                <a:t>via a MDS</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p14="http://schemas.microsoft.com/office/powerpoint/2010/main" xmlns="" val="98626450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dissolve">
                                      <p:cBhvr>
                                        <p:cTn id="1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210068" y="1183864"/>
            <a:ext cx="8773293" cy="3263504"/>
          </a:xfrm>
        </p:spPr>
        <p:txBody>
          <a:bodyPr>
            <a:noAutofit/>
          </a:bodyPr>
          <a:lstStyle/>
          <a:p>
            <a:pPr lvl="1"/>
            <a:r>
              <a:rPr lang="en-US" sz="1600" dirty="0" smtClean="0"/>
              <a:t>why children </a:t>
            </a:r>
            <a:r>
              <a:rPr lang="en-US" sz="1600" dirty="0"/>
              <a:t>don't </a:t>
            </a:r>
            <a:r>
              <a:rPr lang="en-US" sz="1600" dirty="0" smtClean="0"/>
              <a:t>tell </a:t>
            </a:r>
            <a:r>
              <a:rPr lang="en-US" sz="1600" dirty="0"/>
              <a:t>if they have been abused and/or </a:t>
            </a:r>
            <a:r>
              <a:rPr lang="en-US" sz="1600" dirty="0" smtClean="0"/>
              <a:t>neglected and why children eventually reveal abuse</a:t>
            </a:r>
          </a:p>
          <a:p>
            <a:pPr lvl="1"/>
            <a:r>
              <a:rPr lang="en-US" sz="1600" dirty="0" smtClean="0"/>
              <a:t>responding to a child who discloses being abused or neglected</a:t>
            </a:r>
          </a:p>
          <a:p>
            <a:pPr lvl="2"/>
            <a:r>
              <a:rPr lang="en-US" sz="1600" dirty="0" smtClean="0"/>
              <a:t>Do and Don’t</a:t>
            </a:r>
            <a:endParaRPr lang="en-US" sz="1600" dirty="0"/>
          </a:p>
          <a:p>
            <a:pPr lvl="1"/>
            <a:r>
              <a:rPr lang="en-US" sz="1600" dirty="0" smtClean="0"/>
              <a:t>the procedure of reporting child abuse</a:t>
            </a:r>
          </a:p>
          <a:p>
            <a:pPr lvl="2"/>
            <a:r>
              <a:rPr lang="en-US" sz="1400" dirty="0" smtClean="0"/>
              <a:t>Who must report</a:t>
            </a:r>
          </a:p>
          <a:p>
            <a:pPr lvl="3"/>
            <a:r>
              <a:rPr lang="en-US" sz="1600" dirty="0"/>
              <a:t>Legislative Context and the mandate to report CAN in </a:t>
            </a:r>
            <a:r>
              <a:rPr lang="en-US" sz="1600" dirty="0" smtClean="0">
                <a:solidFill>
                  <a:srgbClr val="FF0000"/>
                </a:solidFill>
              </a:rPr>
              <a:t>[your country]</a:t>
            </a:r>
            <a:endParaRPr lang="en-US" sz="1600" dirty="0" smtClean="0"/>
          </a:p>
          <a:p>
            <a:pPr lvl="2"/>
            <a:r>
              <a:rPr lang="en-US" sz="1400" dirty="0" smtClean="0"/>
              <a:t>Why </a:t>
            </a:r>
            <a:r>
              <a:rPr lang="en-US" sz="1400" dirty="0"/>
              <a:t>to report</a:t>
            </a:r>
          </a:p>
          <a:p>
            <a:pPr lvl="2"/>
            <a:r>
              <a:rPr lang="en-US" sz="1400" dirty="0"/>
              <a:t>When should report</a:t>
            </a:r>
          </a:p>
          <a:p>
            <a:pPr lvl="2"/>
            <a:r>
              <a:rPr lang="en-US" sz="1400" dirty="0" smtClean="0"/>
              <a:t>Where to report</a:t>
            </a:r>
          </a:p>
          <a:p>
            <a:pPr lvl="2"/>
            <a:r>
              <a:rPr lang="en-US" sz="1400" dirty="0" smtClean="0"/>
              <a:t>What to report</a:t>
            </a:r>
          </a:p>
          <a:p>
            <a:pPr lvl="1"/>
            <a:r>
              <a:rPr lang="en-US" sz="1600" dirty="0" smtClean="0"/>
              <a:t>Non reporting</a:t>
            </a:r>
          </a:p>
          <a:p>
            <a:pPr lvl="1"/>
            <a:r>
              <a:rPr lang="en-US" sz="1600" dirty="0" smtClean="0"/>
              <a:t>Connection of reporting to CAN-MDS and recording</a:t>
            </a:r>
            <a:endParaRPr lang="en-US" sz="1600"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6"/>
          <p:cNvGrpSpPr/>
          <p:nvPr/>
        </p:nvGrpSpPr>
        <p:grpSpPr>
          <a:xfrm>
            <a:off x="491982" y="1283461"/>
            <a:ext cx="8580010" cy="3026643"/>
            <a:chOff x="312470" y="1887034"/>
            <a:chExt cx="8178561" cy="1759248"/>
          </a:xfrm>
          <a:noFill/>
        </p:grpSpPr>
        <p:sp>
          <p:nvSpPr>
            <p:cNvPr id="35" name="Round Same Side Corner Rectangle 34"/>
            <p:cNvSpPr/>
            <p:nvPr/>
          </p:nvSpPr>
          <p:spPr>
            <a:xfrm rot="5400000">
              <a:off x="3522127" y="-1322623"/>
              <a:ext cx="1759248" cy="8178561"/>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36" name="Round Same Side Corner Rectangle 4"/>
            <p:cNvSpPr/>
            <p:nvPr/>
          </p:nvSpPr>
          <p:spPr>
            <a:xfrm>
              <a:off x="312471" y="1972912"/>
              <a:ext cx="8092682" cy="1587490"/>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en-US" sz="2200" b="1" kern="0" dirty="0">
                  <a:solidFill>
                    <a:srgbClr val="44546A">
                      <a:lumMod val="75000"/>
                    </a:srgbClr>
                  </a:solidFill>
                  <a:latin typeface="Segoe UI Light" panose="020B0502040204020203" pitchFamily="34" charset="0"/>
                  <a:cs typeface="Segoe UI Light" panose="020B0502040204020203" pitchFamily="34" charset="0"/>
                </a:rPr>
                <a:t>at a population level</a:t>
              </a:r>
              <a:r>
                <a:rPr lang="en-US" sz="2200" kern="0" dirty="0">
                  <a:solidFill>
                    <a:srgbClr val="44546A">
                      <a:lumMod val="75000"/>
                    </a:srgbClr>
                  </a:solidFill>
                  <a:latin typeface="Segoe UI Light" panose="020B0502040204020203" pitchFamily="34" charset="0"/>
                  <a:cs typeface="Segoe UI Light" panose="020B0502040204020203" pitchFamily="34" charset="0"/>
                </a:rPr>
                <a:t>: public health surveillance</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en-US" sz="2200" kern="0" dirty="0">
                  <a:solidFill>
                    <a:srgbClr val="44546A">
                      <a:lumMod val="75000"/>
                    </a:srgbClr>
                  </a:solidFill>
                  <a:latin typeface="Segoe UI Light" panose="020B0502040204020203" pitchFamily="34" charset="0"/>
                  <a:cs typeface="Segoe UI Light" panose="020B0502040204020203" pitchFamily="34" charset="0"/>
                </a:rPr>
                <a:t>allowing comparisons within and between countries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342892" lvl="3" indent="-114297" defTabSz="622285">
                <a:lnSpc>
                  <a:spcPct val="90000"/>
                </a:lnSpc>
                <a:spcBef>
                  <a:spcPct val="0"/>
                </a:spcBef>
                <a:spcAft>
                  <a:spcPct val="15000"/>
                </a:spcAft>
                <a:buFontTx/>
                <a:buChar char="••"/>
                <a:defRPr/>
              </a:pPr>
              <a:r>
                <a:rPr lang="en-US" sz="2200" kern="0" dirty="0">
                  <a:solidFill>
                    <a:srgbClr val="44546A">
                      <a:lumMod val="75000"/>
                    </a:srgbClr>
                  </a:solidFill>
                  <a:latin typeface="Segoe UI Light" panose="020B0502040204020203" pitchFamily="34" charset="0"/>
                  <a:cs typeface="Segoe UI Light" panose="020B0502040204020203" pitchFamily="34" charset="0"/>
                </a:rPr>
                <a:t>providing continuously updated information as a basis for evaluation of existing practices &amp; policies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114297" lvl="1" indent="-114297" defTabSz="622285">
                <a:lnSpc>
                  <a:spcPct val="90000"/>
                </a:lnSpc>
                <a:spcBef>
                  <a:spcPct val="0"/>
                </a:spcBef>
                <a:spcAft>
                  <a:spcPct val="15000"/>
                </a:spcAft>
                <a:buFontTx/>
                <a:buChar char="••"/>
                <a:defRPr/>
              </a:pPr>
              <a:r>
                <a:rPr lang="en-US" sz="2200" b="1" kern="0" dirty="0">
                  <a:solidFill>
                    <a:srgbClr val="44546A">
                      <a:lumMod val="75000"/>
                    </a:srgbClr>
                  </a:solidFill>
                  <a:latin typeface="Segoe UI Light" panose="020B0502040204020203" pitchFamily="34" charset="0"/>
                  <a:cs typeface="Segoe UI Light" panose="020B0502040204020203" pitchFamily="34" charset="0"/>
                </a:rPr>
                <a:t>at a case-level:</a:t>
              </a:r>
              <a:r>
                <a:rPr lang="en-US" sz="2200" kern="0" dirty="0">
                  <a:solidFill>
                    <a:srgbClr val="44546A">
                      <a:lumMod val="75000"/>
                    </a:srgbClr>
                  </a:solidFill>
                  <a:latin typeface="Segoe UI Light" panose="020B0502040204020203" pitchFamily="34" charset="0"/>
                  <a:cs typeface="Segoe UI Light" panose="020B0502040204020203" pitchFamily="34" charset="0"/>
                </a:rPr>
                <a:t> follow-up of individual cases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en-US" sz="2200" kern="0" dirty="0">
                  <a:solidFill>
                    <a:srgbClr val="44546A">
                      <a:lumMod val="75000"/>
                    </a:srgbClr>
                  </a:solidFill>
                  <a:latin typeface="Segoe UI Light" panose="020B0502040204020203" pitchFamily="34" charset="0"/>
                  <a:cs typeface="Segoe UI Light" panose="020B0502040204020203" pitchFamily="34" charset="0"/>
                </a:rPr>
                <a:t>facilitating case-investigation &amp; further administration</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342892" lvl="3" indent="-114297" defTabSz="622285">
                <a:lnSpc>
                  <a:spcPct val="90000"/>
                </a:lnSpc>
                <a:spcBef>
                  <a:spcPct val="0"/>
                </a:spcBef>
                <a:spcAft>
                  <a:spcPct val="15000"/>
                </a:spcAft>
                <a:buFontTx/>
                <a:buChar char="••"/>
                <a:defRPr/>
              </a:pPr>
              <a:r>
                <a:rPr lang="en-US" sz="2200" kern="0" dirty="0">
                  <a:solidFill>
                    <a:srgbClr val="44546A">
                      <a:lumMod val="75000"/>
                    </a:srgbClr>
                  </a:solidFill>
                  <a:latin typeface="Segoe UI Light" panose="020B0502040204020203" pitchFamily="34" charset="0"/>
                  <a:cs typeface="Segoe UI Light" panose="020B0502040204020203" pitchFamily="34" charset="0"/>
                </a:rPr>
                <a:t>providing feedback to authorized professionals/services at a case-level for already known cases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p:txBody>
        </p:sp>
      </p:grpSp>
      <p:grpSp>
        <p:nvGrpSpPr>
          <p:cNvPr id="37" name="Group 17"/>
          <p:cNvGrpSpPr/>
          <p:nvPr/>
        </p:nvGrpSpPr>
        <p:grpSpPr>
          <a:xfrm>
            <a:off x="179512" y="1283460"/>
            <a:ext cx="348284" cy="3034562"/>
            <a:chOff x="0" y="1841572"/>
            <a:chExt cx="348284" cy="1827387"/>
          </a:xfrm>
          <a:solidFill>
            <a:srgbClr val="5B9BD5"/>
          </a:solidFill>
        </p:grpSpPr>
        <p:sp>
          <p:nvSpPr>
            <p:cNvPr id="38" name="Rounded Rectangle 37"/>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39"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Response</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1" name="Group 17"/>
          <p:cNvGrpSpPr/>
          <p:nvPr/>
        </p:nvGrpSpPr>
        <p:grpSpPr>
          <a:xfrm rot="5400000">
            <a:off x="2827906" y="-107590"/>
            <a:ext cx="348284" cy="1463504"/>
            <a:chOff x="0" y="1841572"/>
            <a:chExt cx="348284" cy="1827387"/>
          </a:xfrm>
          <a:solidFill>
            <a:schemeClr val="bg1">
              <a:lumMod val="75000"/>
            </a:schemeClr>
          </a:solidFill>
        </p:grpSpPr>
        <p:sp>
          <p:nvSpPr>
            <p:cNvPr id="62" name="Rounded Rectangle 61"/>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3" name="Rounded Rectangle 6"/>
            <p:cNvSpPr/>
            <p:nvPr/>
          </p:nvSpPr>
          <p:spPr>
            <a:xfrm>
              <a:off x="17002" y="1858574"/>
              <a:ext cx="314280" cy="1793383"/>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Response</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4" name="Group 11"/>
          <p:cNvGrpSpPr/>
          <p:nvPr/>
        </p:nvGrpSpPr>
        <p:grpSpPr>
          <a:xfrm rot="5400000">
            <a:off x="1021395" y="-374861"/>
            <a:ext cx="348284" cy="1998046"/>
            <a:chOff x="0" y="87926"/>
            <a:chExt cx="348284" cy="1691933"/>
          </a:xfrm>
          <a:solidFill>
            <a:schemeClr val="bg1">
              <a:lumMod val="75000"/>
            </a:schemeClr>
          </a:solidFill>
        </p:grpSpPr>
        <p:sp>
          <p:nvSpPr>
            <p:cNvPr id="65" name="Rounded Rectangle 64"/>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6" name="Rounded Rectangle 6"/>
            <p:cNvSpPr/>
            <p:nvPr/>
          </p:nvSpPr>
          <p:spPr>
            <a:xfrm>
              <a:off x="17002" y="104928"/>
              <a:ext cx="314280" cy="1657929"/>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Coordinated</a:t>
              </a:r>
              <a:endParaRPr lang="el-GR" sz="24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67" name="Group 23"/>
          <p:cNvGrpSpPr/>
          <p:nvPr/>
        </p:nvGrpSpPr>
        <p:grpSpPr>
          <a:xfrm rot="5400000">
            <a:off x="4361206" y="-90409"/>
            <a:ext cx="348284" cy="1429142"/>
            <a:chOff x="0" y="3707448"/>
            <a:chExt cx="348284" cy="1193308"/>
          </a:xfrm>
          <a:solidFill>
            <a:schemeClr val="bg1">
              <a:lumMod val="75000"/>
            </a:schemeClr>
          </a:solidFill>
        </p:grpSpPr>
        <p:sp>
          <p:nvSpPr>
            <p:cNvPr id="68" name="Rounded Rectangle 67"/>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9" name="Rounded Rectangle 6"/>
            <p:cNvSpPr/>
            <p:nvPr/>
          </p:nvSpPr>
          <p:spPr>
            <a:xfrm>
              <a:off x="17004" y="3744195"/>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to 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70" name="Group 29"/>
          <p:cNvGrpSpPr/>
          <p:nvPr/>
        </p:nvGrpSpPr>
        <p:grpSpPr>
          <a:xfrm rot="5400000">
            <a:off x="6267643" y="-480729"/>
            <a:ext cx="348284" cy="2209782"/>
            <a:chOff x="0" y="4970708"/>
            <a:chExt cx="348284" cy="1293987"/>
          </a:xfrm>
          <a:solidFill>
            <a:schemeClr val="bg1">
              <a:lumMod val="75000"/>
            </a:schemeClr>
          </a:solidFill>
        </p:grpSpPr>
        <p:sp>
          <p:nvSpPr>
            <p:cNvPr id="71" name="Rounded Rectangle 70"/>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72"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it-IT" sz="2400" b="1" kern="0" dirty="0">
                  <a:solidFill>
                    <a:prstClr val="white"/>
                  </a:solidFill>
                  <a:latin typeface="Segoe UI Semibold" panose="020B0702040204020203" pitchFamily="34" charset="0"/>
                  <a:cs typeface="Segoe UI Semibold" panose="020B0702040204020203" pitchFamily="34" charset="0"/>
                </a:rPr>
                <a:t>via a MDS</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p14="http://schemas.microsoft.com/office/powerpoint/2010/main" xmlns="" val="289561243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dissolve">
                                      <p:cBhvr>
                                        <p:cTn id="1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22"/>
          <p:cNvGrpSpPr/>
          <p:nvPr/>
        </p:nvGrpSpPr>
        <p:grpSpPr>
          <a:xfrm>
            <a:off x="491820" y="1276544"/>
            <a:ext cx="8580172" cy="2541694"/>
            <a:chOff x="312308" y="3762348"/>
            <a:chExt cx="8178581" cy="1112898"/>
          </a:xfrm>
          <a:noFill/>
        </p:grpSpPr>
        <p:sp>
          <p:nvSpPr>
            <p:cNvPr id="41" name="Round Same Side Corner Rectangle 40"/>
            <p:cNvSpPr/>
            <p:nvPr/>
          </p:nvSpPr>
          <p:spPr>
            <a:xfrm rot="5400000">
              <a:off x="3845150" y="229506"/>
              <a:ext cx="1112898" cy="8178581"/>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42" name="Round Same Side Corner Rectangle 4"/>
            <p:cNvSpPr/>
            <p:nvPr/>
          </p:nvSpPr>
          <p:spPr>
            <a:xfrm>
              <a:off x="362806" y="3795585"/>
              <a:ext cx="8073756" cy="988218"/>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en-US" sz="2200" b="1" kern="0" dirty="0">
                  <a:solidFill>
                    <a:srgbClr val="44546A">
                      <a:lumMod val="75000"/>
                    </a:srgbClr>
                  </a:solidFill>
                  <a:latin typeface="Segoe UI Light" panose="020B0502040204020203" pitchFamily="34" charset="0"/>
                  <a:cs typeface="Segoe UI Light" panose="020B0502040204020203" pitchFamily="34" charset="0"/>
                </a:rPr>
                <a:t>defined </a:t>
              </a:r>
              <a:r>
                <a:rPr lang="en-US" sz="2200" kern="0" dirty="0">
                  <a:solidFill>
                    <a:srgbClr val="44546A">
                      <a:lumMod val="75000"/>
                    </a:srgbClr>
                  </a:solidFill>
                  <a:latin typeface="Segoe UI Light" panose="020B0502040204020203" pitchFamily="34" charset="0"/>
                  <a:cs typeface="Segoe UI Light" panose="020B0502040204020203" pitchFamily="34" charset="0"/>
                </a:rPr>
                <a:t>on the basis of the </a:t>
              </a:r>
              <a:r>
                <a:rPr lang="en-US" sz="2200" b="1" kern="0" dirty="0">
                  <a:solidFill>
                    <a:srgbClr val="44546A">
                      <a:lumMod val="75000"/>
                    </a:srgbClr>
                  </a:solidFill>
                  <a:latin typeface="Segoe UI Light" panose="020B0502040204020203" pitchFamily="34" charset="0"/>
                  <a:cs typeface="Segoe UI Light" panose="020B0502040204020203" pitchFamily="34" charset="0"/>
                </a:rPr>
                <a:t>UN CRC/C/GC/13 (2011)</a:t>
              </a:r>
              <a:endParaRPr lang="el-GR" sz="2200" b="1"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en-US" sz="2200" kern="0" dirty="0" err="1">
                  <a:solidFill>
                    <a:srgbClr val="44546A">
                      <a:lumMod val="75000"/>
                    </a:srgbClr>
                  </a:solidFill>
                  <a:latin typeface="Segoe UI Light" panose="020B0502040204020203" pitchFamily="34" charset="0"/>
                  <a:cs typeface="Segoe UI Light" panose="020B0502040204020203" pitchFamily="34" charset="0"/>
                </a:rPr>
                <a:t>operationalized</a:t>
              </a:r>
              <a:r>
                <a:rPr lang="en-US" sz="2200" kern="0" dirty="0">
                  <a:solidFill>
                    <a:srgbClr val="44546A">
                      <a:lumMod val="75000"/>
                    </a:srgbClr>
                  </a:solidFill>
                  <a:latin typeface="Segoe UI Light" panose="020B0502040204020203" pitchFamily="34" charset="0"/>
                  <a:cs typeface="Segoe UI Light" panose="020B0502040204020203" pitchFamily="34" charset="0"/>
                </a:rPr>
                <a:t> in a way ensuring a common understanding among (non homogeneous) involved parties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114297" lvl="1" indent="-114297" defTabSz="622285">
                <a:lnSpc>
                  <a:spcPct val="90000"/>
                </a:lnSpc>
                <a:spcBef>
                  <a:spcPct val="0"/>
                </a:spcBef>
                <a:spcAft>
                  <a:spcPct val="15000"/>
                </a:spcAft>
                <a:buFontTx/>
                <a:buChar char="••"/>
                <a:defRPr/>
              </a:pPr>
              <a:r>
                <a:rPr lang="en-US" sz="2200" b="1" kern="0" dirty="0">
                  <a:solidFill>
                    <a:srgbClr val="44546A">
                      <a:lumMod val="75000"/>
                    </a:srgbClr>
                  </a:solidFill>
                  <a:latin typeface="Segoe UI Light" panose="020B0502040204020203" pitchFamily="34" charset="0"/>
                  <a:cs typeface="Segoe UI Light" panose="020B0502040204020203" pitchFamily="34" charset="0"/>
                </a:rPr>
                <a:t>targeting to collect all cases identified by services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en-US" sz="2200" kern="0" dirty="0">
                  <a:solidFill>
                    <a:srgbClr val="44546A">
                      <a:lumMod val="75000"/>
                    </a:srgbClr>
                  </a:solidFill>
                  <a:latin typeface="Segoe UI Light" panose="020B0502040204020203" pitchFamily="34" charset="0"/>
                  <a:cs typeface="Segoe UI Light" panose="020B0502040204020203" pitchFamily="34" charset="0"/>
                </a:rPr>
                <a:t>regardless  of  substantiation</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p:txBody>
        </p:sp>
      </p:grpSp>
      <p:grpSp>
        <p:nvGrpSpPr>
          <p:cNvPr id="43" name="Group 23"/>
          <p:cNvGrpSpPr/>
          <p:nvPr/>
        </p:nvGrpSpPr>
        <p:grpSpPr>
          <a:xfrm>
            <a:off x="179512" y="1269269"/>
            <a:ext cx="348284" cy="2536612"/>
            <a:chOff x="0" y="3707448"/>
            <a:chExt cx="348284" cy="1235602"/>
          </a:xfrm>
          <a:solidFill>
            <a:srgbClr val="5B9BD5"/>
          </a:solidFill>
        </p:grpSpPr>
        <p:sp>
          <p:nvSpPr>
            <p:cNvPr id="44" name="Rounded Rectangle 43"/>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45" name="Rounded Rectangle 6"/>
            <p:cNvSpPr/>
            <p:nvPr/>
          </p:nvSpPr>
          <p:spPr>
            <a:xfrm>
              <a:off x="17002" y="3724449"/>
              <a:ext cx="314280" cy="1218601"/>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to 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59" name="Group 17"/>
          <p:cNvGrpSpPr/>
          <p:nvPr/>
        </p:nvGrpSpPr>
        <p:grpSpPr>
          <a:xfrm rot="5400000">
            <a:off x="2827906" y="-107590"/>
            <a:ext cx="348284" cy="1463504"/>
            <a:chOff x="0" y="1841572"/>
            <a:chExt cx="348284" cy="1827387"/>
          </a:xfrm>
          <a:solidFill>
            <a:srgbClr val="5B9BD5"/>
          </a:solidFill>
        </p:grpSpPr>
        <p:sp>
          <p:nvSpPr>
            <p:cNvPr id="60" name="Rounded Rectangle 59"/>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1"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Response</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2" name="Group 11"/>
          <p:cNvGrpSpPr/>
          <p:nvPr/>
        </p:nvGrpSpPr>
        <p:grpSpPr>
          <a:xfrm rot="5400000">
            <a:off x="1021395" y="-374861"/>
            <a:ext cx="348284" cy="1998046"/>
            <a:chOff x="0" y="87926"/>
            <a:chExt cx="348284" cy="1691933"/>
          </a:xfrm>
          <a:solidFill>
            <a:schemeClr val="bg1">
              <a:lumMod val="75000"/>
            </a:schemeClr>
          </a:solidFill>
        </p:grpSpPr>
        <p:sp>
          <p:nvSpPr>
            <p:cNvPr id="63" name="Rounded Rectangle 62"/>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4" name="Rounded Rectangle 6"/>
            <p:cNvSpPr/>
            <p:nvPr/>
          </p:nvSpPr>
          <p:spPr>
            <a:xfrm>
              <a:off x="17002" y="104928"/>
              <a:ext cx="314280" cy="1657929"/>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Coordinated</a:t>
              </a:r>
              <a:endParaRPr lang="el-GR" sz="24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65" name="Group 23"/>
          <p:cNvGrpSpPr/>
          <p:nvPr/>
        </p:nvGrpSpPr>
        <p:grpSpPr>
          <a:xfrm rot="5400000">
            <a:off x="4361206" y="-90409"/>
            <a:ext cx="348284" cy="1429142"/>
            <a:chOff x="0" y="3707448"/>
            <a:chExt cx="348284" cy="1193308"/>
          </a:xfrm>
          <a:solidFill>
            <a:srgbClr val="5B9BD5"/>
          </a:solidFill>
        </p:grpSpPr>
        <p:sp>
          <p:nvSpPr>
            <p:cNvPr id="66" name="Rounded Rectangle 65"/>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7" name="Rounded Rectangle 6"/>
            <p:cNvSpPr/>
            <p:nvPr/>
          </p:nvSpPr>
          <p:spPr>
            <a:xfrm>
              <a:off x="17004" y="3744195"/>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to 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8" name="Group 29"/>
          <p:cNvGrpSpPr/>
          <p:nvPr/>
        </p:nvGrpSpPr>
        <p:grpSpPr>
          <a:xfrm rot="5400000">
            <a:off x="6267643" y="-480729"/>
            <a:ext cx="348284" cy="2209782"/>
            <a:chOff x="0" y="4970708"/>
            <a:chExt cx="348284" cy="1293987"/>
          </a:xfrm>
          <a:solidFill>
            <a:schemeClr val="bg1">
              <a:lumMod val="75000"/>
            </a:schemeClr>
          </a:solidFill>
        </p:grpSpPr>
        <p:sp>
          <p:nvSpPr>
            <p:cNvPr id="69" name="Rounded Rectangle 68"/>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70"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it-IT" sz="2400" b="1" kern="0" dirty="0">
                  <a:solidFill>
                    <a:prstClr val="white"/>
                  </a:solidFill>
                  <a:latin typeface="Segoe UI Semibold" panose="020B0702040204020203" pitchFamily="34" charset="0"/>
                  <a:cs typeface="Segoe UI Semibold" panose="020B0702040204020203" pitchFamily="34" charset="0"/>
                </a:rPr>
                <a:t>via a MDS</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p14="http://schemas.microsoft.com/office/powerpoint/2010/main" xmlns="" val="2468590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dissolve">
                                      <p:cBhvr>
                                        <p:cTn id="1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28"/>
          <p:cNvGrpSpPr/>
          <p:nvPr/>
        </p:nvGrpSpPr>
        <p:grpSpPr>
          <a:xfrm>
            <a:off x="491823" y="1278288"/>
            <a:ext cx="8652177" cy="2502880"/>
            <a:chOff x="312309" y="5030809"/>
            <a:chExt cx="8418328" cy="1171278"/>
          </a:xfrm>
          <a:noFill/>
        </p:grpSpPr>
        <p:sp>
          <p:nvSpPr>
            <p:cNvPr id="47" name="Round Same Side Corner Rectangle 46"/>
            <p:cNvSpPr/>
            <p:nvPr/>
          </p:nvSpPr>
          <p:spPr>
            <a:xfrm rot="5400000">
              <a:off x="3935834" y="1407284"/>
              <a:ext cx="1171278" cy="8418328"/>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48" name="Round Same Side Corner Rectangle 4"/>
            <p:cNvSpPr/>
            <p:nvPr/>
          </p:nvSpPr>
          <p:spPr>
            <a:xfrm>
              <a:off x="312309" y="5087987"/>
              <a:ext cx="8418328" cy="1056924"/>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en-US" sz="2200" b="1" kern="0" dirty="0">
                  <a:solidFill>
                    <a:srgbClr val="44546A">
                      <a:lumMod val="75000"/>
                    </a:srgbClr>
                  </a:solidFill>
                  <a:latin typeface="Segoe UI Light" panose="020B0502040204020203" pitchFamily="34" charset="0"/>
                  <a:cs typeface="Segoe UI Light" panose="020B0502040204020203" pitchFamily="34" charset="0"/>
                </a:rPr>
                <a:t>using a standard set of variables</a:t>
              </a:r>
              <a:r>
                <a:rPr lang="en-US" sz="2200" kern="0" dirty="0">
                  <a:solidFill>
                    <a:srgbClr val="44546A">
                      <a:lumMod val="75000"/>
                    </a:srgbClr>
                  </a:solidFill>
                  <a:latin typeface="Segoe UI Light" panose="020B0502040204020203" pitchFamily="34" charset="0"/>
                  <a:cs typeface="Segoe UI Light" panose="020B0502040204020203" pitchFamily="34" charset="0"/>
                </a:rPr>
                <a:t> (endorsed by all stakeholders)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en-US" sz="2200" kern="0" dirty="0">
                  <a:solidFill>
                    <a:srgbClr val="44546A">
                      <a:lumMod val="75000"/>
                    </a:srgbClr>
                  </a:solidFill>
                  <a:latin typeface="Segoe UI Light" panose="020B0502040204020203" pitchFamily="34" charset="0"/>
                  <a:cs typeface="Segoe UI Light" panose="020B0502040204020203" pitchFamily="34" charset="0"/>
                </a:rPr>
                <a:t>evaluated in terms of ethics, quality (relevance, usefulness, understandability, accessibility) and feasibility (data availability, reliability, validity, timeliness, confidentiality and associated cost)</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en-US" sz="2200" kern="0" dirty="0" err="1">
                  <a:solidFill>
                    <a:srgbClr val="44546A">
                      <a:lumMod val="75000"/>
                    </a:srgbClr>
                  </a:solidFill>
                  <a:latin typeface="Segoe UI Light" panose="020B0502040204020203" pitchFamily="34" charset="0"/>
                  <a:cs typeface="Segoe UI Light" panose="020B0502040204020203" pitchFamily="34" charset="0"/>
                </a:rPr>
                <a:t>operationalized</a:t>
              </a:r>
              <a:r>
                <a:rPr lang="en-US" sz="2200" kern="0" dirty="0">
                  <a:solidFill>
                    <a:srgbClr val="44546A">
                      <a:lumMod val="75000"/>
                    </a:srgbClr>
                  </a:solidFill>
                  <a:latin typeface="Segoe UI Light" panose="020B0502040204020203" pitchFamily="34" charset="0"/>
                  <a:cs typeface="Segoe UI Light" panose="020B0502040204020203" pitchFamily="34" charset="0"/>
                </a:rPr>
                <a:t> using or following international standards (where feasible) &amp; matched to avail. coding systems</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p:txBody>
        </p:sp>
      </p:grpSp>
      <p:grpSp>
        <p:nvGrpSpPr>
          <p:cNvPr id="49" name="Group 29"/>
          <p:cNvGrpSpPr/>
          <p:nvPr/>
        </p:nvGrpSpPr>
        <p:grpSpPr>
          <a:xfrm>
            <a:off x="179512" y="1389500"/>
            <a:ext cx="348284" cy="2209782"/>
            <a:chOff x="0" y="4970708"/>
            <a:chExt cx="348284" cy="1293987"/>
          </a:xfrm>
          <a:solidFill>
            <a:srgbClr val="5B9BD5"/>
          </a:solidFill>
        </p:grpSpPr>
        <p:sp>
          <p:nvSpPr>
            <p:cNvPr id="50" name="Rounded Rectangle 49"/>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1"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it-IT" sz="2400" b="1" kern="0" dirty="0">
                  <a:solidFill>
                    <a:prstClr val="white"/>
                  </a:solidFill>
                  <a:latin typeface="Segoe UI Semibold" panose="020B0702040204020203" pitchFamily="34" charset="0"/>
                  <a:cs typeface="Segoe UI Semibold" panose="020B0702040204020203" pitchFamily="34" charset="0"/>
                </a:rPr>
                <a:t>via MDS</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26" name="Group 17"/>
          <p:cNvGrpSpPr/>
          <p:nvPr/>
        </p:nvGrpSpPr>
        <p:grpSpPr>
          <a:xfrm rot="5400000">
            <a:off x="2827906" y="-107590"/>
            <a:ext cx="348284" cy="1463504"/>
            <a:chOff x="0" y="1841572"/>
            <a:chExt cx="348284" cy="1827387"/>
          </a:xfrm>
          <a:solidFill>
            <a:srgbClr val="5B9BD5"/>
          </a:solidFill>
        </p:grpSpPr>
        <p:sp>
          <p:nvSpPr>
            <p:cNvPr id="27" name="Rounded Rectangle 26"/>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2"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Response</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53" name="Group 11"/>
          <p:cNvGrpSpPr/>
          <p:nvPr/>
        </p:nvGrpSpPr>
        <p:grpSpPr>
          <a:xfrm rot="5400000">
            <a:off x="1021395" y="-374861"/>
            <a:ext cx="348284" cy="1998046"/>
            <a:chOff x="0" y="87926"/>
            <a:chExt cx="348284" cy="1691933"/>
          </a:xfrm>
          <a:solidFill>
            <a:srgbClr val="5B9BD5"/>
          </a:solidFill>
        </p:grpSpPr>
        <p:sp>
          <p:nvSpPr>
            <p:cNvPr id="54" name="Rounded Rectangle 53"/>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5" name="Rounded Rectangle 6"/>
            <p:cNvSpPr/>
            <p:nvPr/>
          </p:nvSpPr>
          <p:spPr>
            <a:xfrm>
              <a:off x="17002" y="104928"/>
              <a:ext cx="314280" cy="165792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Coordinated</a:t>
              </a:r>
              <a:endParaRPr lang="el-GR" sz="24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56" name="Group 23"/>
          <p:cNvGrpSpPr/>
          <p:nvPr/>
        </p:nvGrpSpPr>
        <p:grpSpPr>
          <a:xfrm rot="5400000">
            <a:off x="4361206" y="-90409"/>
            <a:ext cx="348284" cy="1429142"/>
            <a:chOff x="0" y="3707448"/>
            <a:chExt cx="348284" cy="1193308"/>
          </a:xfrm>
          <a:solidFill>
            <a:srgbClr val="5B9BD5"/>
          </a:solidFill>
        </p:grpSpPr>
        <p:sp>
          <p:nvSpPr>
            <p:cNvPr id="57" name="Rounded Rectangle 56"/>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8" name="Rounded Rectangle 6"/>
            <p:cNvSpPr/>
            <p:nvPr/>
          </p:nvSpPr>
          <p:spPr>
            <a:xfrm>
              <a:off x="17004" y="3744195"/>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n-US" sz="2400" b="1" kern="0" dirty="0">
                  <a:solidFill>
                    <a:prstClr val="white"/>
                  </a:solidFill>
                  <a:latin typeface="Segoe UI Semibold" panose="020B0702040204020203" pitchFamily="34" charset="0"/>
                  <a:cs typeface="Segoe UI Semibold" panose="020B0702040204020203" pitchFamily="34" charset="0"/>
                </a:rPr>
                <a:t>to 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59" name="Group 29"/>
          <p:cNvGrpSpPr/>
          <p:nvPr/>
        </p:nvGrpSpPr>
        <p:grpSpPr>
          <a:xfrm rot="5400000">
            <a:off x="6267643" y="-480729"/>
            <a:ext cx="348284" cy="2209782"/>
            <a:chOff x="0" y="4970708"/>
            <a:chExt cx="348284" cy="1293987"/>
          </a:xfrm>
          <a:solidFill>
            <a:srgbClr val="5B9BD5"/>
          </a:solidFill>
        </p:grpSpPr>
        <p:sp>
          <p:nvSpPr>
            <p:cNvPr id="60" name="Rounded Rectangle 59"/>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1"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it-IT" sz="2400" b="1" kern="0" dirty="0">
                  <a:solidFill>
                    <a:prstClr val="white"/>
                  </a:solidFill>
                  <a:latin typeface="Segoe UI Semibold" panose="020B0702040204020203" pitchFamily="34" charset="0"/>
                  <a:cs typeface="Segoe UI Semibold" panose="020B0702040204020203" pitchFamily="34" charset="0"/>
                </a:rPr>
                <a:t>via a MDS</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p14="http://schemas.microsoft.com/office/powerpoint/2010/main" xmlns="" val="35264461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dissolve">
                                      <p:cBhvr>
                                        <p:cTn id="1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don't children tell if they have been </a:t>
            </a:r>
            <a:r>
              <a:rPr lang="en-US" dirty="0" smtClean="0"/>
              <a:t>abused and/or neglected?</a:t>
            </a:r>
            <a:endParaRPr lang="el-GR" dirty="0"/>
          </a:p>
        </p:txBody>
      </p:sp>
      <p:sp>
        <p:nvSpPr>
          <p:cNvPr id="3" name="Content Placeholder 2"/>
          <p:cNvSpPr>
            <a:spLocks noGrp="1"/>
          </p:cNvSpPr>
          <p:nvPr>
            <p:ph idx="1"/>
          </p:nvPr>
        </p:nvSpPr>
        <p:spPr>
          <a:xfrm>
            <a:off x="550631" y="1182364"/>
            <a:ext cx="8506882" cy="3425645"/>
          </a:xfrm>
        </p:spPr>
        <p:txBody>
          <a:bodyPr>
            <a:noAutofit/>
          </a:bodyPr>
          <a:lstStyle/>
          <a:p>
            <a:pPr marL="200025" indent="-200025"/>
            <a:endParaRPr lang="en-US" sz="1100" b="1" dirty="0" smtClean="0"/>
          </a:p>
          <a:p>
            <a:pPr marL="200025" indent="-200025"/>
            <a:r>
              <a:rPr lang="en-US" sz="1800" b="1" dirty="0" smtClean="0"/>
              <a:t>They maybe afraid of the consequences</a:t>
            </a:r>
          </a:p>
          <a:p>
            <a:pPr marL="535772" lvl="1" indent="-200025"/>
            <a:r>
              <a:rPr lang="en-US" dirty="0" smtClean="0"/>
              <a:t>they </a:t>
            </a:r>
            <a:r>
              <a:rPr lang="en-US" dirty="0"/>
              <a:t>are afraid to speak up because of the existing balance of power</a:t>
            </a:r>
          </a:p>
          <a:p>
            <a:pPr marL="535772" lvl="1" indent="-200025"/>
            <a:r>
              <a:rPr lang="en-US" dirty="0" smtClean="0"/>
              <a:t>the </a:t>
            </a:r>
            <a:r>
              <a:rPr lang="en-US" dirty="0"/>
              <a:t>abuser may have bribed the child or threatened that something terrible will happen if s/he tells</a:t>
            </a:r>
          </a:p>
          <a:p>
            <a:pPr marL="535772" lvl="1" indent="-200025"/>
            <a:r>
              <a:rPr lang="en-US" dirty="0" smtClean="0"/>
              <a:t>they </a:t>
            </a:r>
            <a:r>
              <a:rPr lang="en-US" dirty="0"/>
              <a:t>may fear that the person who is abusing them is too important or powerful</a:t>
            </a:r>
          </a:p>
          <a:p>
            <a:pPr marL="535772" lvl="1" indent="-200025">
              <a:lnSpc>
                <a:spcPct val="110000"/>
              </a:lnSpc>
            </a:pPr>
            <a:r>
              <a:rPr lang="en-US" dirty="0" smtClean="0"/>
              <a:t>they </a:t>
            </a:r>
            <a:r>
              <a:rPr lang="en-US" dirty="0"/>
              <a:t>may worry that they won’t be </a:t>
            </a:r>
            <a:r>
              <a:rPr lang="en-US" dirty="0" smtClean="0"/>
              <a:t>believed</a:t>
            </a:r>
          </a:p>
          <a:p>
            <a:pPr marL="535772" lvl="1" indent="-200025">
              <a:lnSpc>
                <a:spcPct val="110000"/>
              </a:lnSpc>
            </a:pPr>
            <a:r>
              <a:rPr lang="en-US" dirty="0" smtClean="0"/>
              <a:t>if </a:t>
            </a:r>
            <a:r>
              <a:rPr lang="en-US" dirty="0"/>
              <a:t>they do know, they may be too ashamed to tell, embarrassed, or worry that they are to </a:t>
            </a:r>
            <a:r>
              <a:rPr lang="en-US" dirty="0" smtClean="0"/>
              <a:t>blame</a:t>
            </a:r>
          </a:p>
          <a:p>
            <a:pPr marL="535772" lvl="1" indent="-200025">
              <a:lnSpc>
                <a:spcPct val="110000"/>
              </a:lnSpc>
            </a:pPr>
            <a:r>
              <a:rPr lang="en-US" dirty="0" smtClean="0"/>
              <a:t>they </a:t>
            </a:r>
            <a:r>
              <a:rPr lang="en-US" dirty="0"/>
              <a:t>may feel </a:t>
            </a:r>
            <a:r>
              <a:rPr lang="en-US" dirty="0" smtClean="0"/>
              <a:t>guilty</a:t>
            </a:r>
            <a:endParaRPr lang="en-US" dirty="0"/>
          </a:p>
          <a:p>
            <a:pPr marL="542925" lvl="1" indent="-200025">
              <a:lnSpc>
                <a:spcPct val="110000"/>
              </a:lnSpc>
              <a:spcBef>
                <a:spcPts val="750"/>
              </a:spcBef>
              <a:buClr>
                <a:schemeClr val="accent1"/>
              </a:buClr>
              <a:defRPr/>
            </a:pPr>
            <a:r>
              <a:rPr lang="en-US" dirty="0" smtClean="0"/>
              <a:t>they </a:t>
            </a:r>
            <a:r>
              <a:rPr lang="en-US" dirty="0"/>
              <a:t>may not wish to admit that their families are </a:t>
            </a:r>
            <a:r>
              <a:rPr lang="en-US" dirty="0" smtClean="0"/>
              <a:t>different</a:t>
            </a:r>
            <a:endParaRPr lang="en-US" dirty="0"/>
          </a:p>
        </p:txBody>
      </p:sp>
    </p:spTree>
    <p:extLst>
      <p:ext uri="{BB962C8B-B14F-4D97-AF65-F5344CB8AC3E}">
        <p14:creationId xmlns:p14="http://schemas.microsoft.com/office/powerpoint/2010/main" xmlns=""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3">
                                            <p:txEl>
                                              <p:pRg st="3" end="3"/>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p:cTn id="2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4" dur="500"/>
                                        <p:tgtEl>
                                          <p:spTgt spid="3">
                                            <p:txEl>
                                              <p:pRg st="4" end="4"/>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p:cTn id="2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9" dur="500"/>
                                        <p:tgtEl>
                                          <p:spTgt spid="3">
                                            <p:txEl>
                                              <p:pRg st="5" end="5"/>
                                            </p:txEl>
                                          </p:spTgt>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4" dur="500"/>
                                        <p:tgtEl>
                                          <p:spTgt spid="3">
                                            <p:txEl>
                                              <p:pRg st="6" end="6"/>
                                            </p:txEl>
                                          </p:spTgt>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p:cTn id="37"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39" dur="500"/>
                                        <p:tgtEl>
                                          <p:spTgt spid="3">
                                            <p:txEl>
                                              <p:pRg st="7" end="7"/>
                                            </p:txEl>
                                          </p:spTgt>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p:cTn id="42"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4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don't children tell if they have been </a:t>
            </a:r>
            <a:r>
              <a:rPr lang="en-US" dirty="0" smtClean="0"/>
              <a:t>abused and/or neglected?</a:t>
            </a:r>
            <a:endParaRPr lang="el-GR" dirty="0"/>
          </a:p>
        </p:txBody>
      </p:sp>
      <p:sp>
        <p:nvSpPr>
          <p:cNvPr id="3" name="Content Placeholder 2"/>
          <p:cNvSpPr>
            <a:spLocks noGrp="1"/>
          </p:cNvSpPr>
          <p:nvPr>
            <p:ph idx="1"/>
          </p:nvPr>
        </p:nvSpPr>
        <p:spPr>
          <a:xfrm>
            <a:off x="550631" y="1182364"/>
            <a:ext cx="8519239" cy="3425645"/>
          </a:xfrm>
        </p:spPr>
        <p:txBody>
          <a:bodyPr>
            <a:noAutofit/>
          </a:bodyPr>
          <a:lstStyle/>
          <a:p>
            <a:pPr marL="214313" indent="-200025">
              <a:lnSpc>
                <a:spcPct val="110000"/>
              </a:lnSpc>
              <a:buNone/>
              <a:defRPr/>
            </a:pPr>
            <a:r>
              <a:rPr lang="en-US" sz="1800" b="1" dirty="0" smtClean="0"/>
              <a:t>Other conditions</a:t>
            </a:r>
          </a:p>
          <a:p>
            <a:pPr marL="69066" indent="-200025">
              <a:defRPr/>
            </a:pPr>
            <a:r>
              <a:rPr lang="en-US" sz="1700" dirty="0" smtClean="0"/>
              <a:t>they may not have the ability to speak out </a:t>
            </a:r>
          </a:p>
          <a:p>
            <a:pPr marL="747713" lvl="2" indent="-200025">
              <a:buClr>
                <a:schemeClr val="accent1">
                  <a:lumMod val="75000"/>
                </a:schemeClr>
              </a:buClr>
              <a:defRPr/>
            </a:pPr>
            <a:r>
              <a:rPr lang="en-US" sz="1200" dirty="0" smtClean="0"/>
              <a:t>they are too young to put what has happened into words </a:t>
            </a:r>
          </a:p>
          <a:p>
            <a:pPr marL="747713" lvl="2" indent="-200025">
              <a:buClr>
                <a:schemeClr val="accent1">
                  <a:lumMod val="75000"/>
                </a:schemeClr>
              </a:buClr>
              <a:defRPr/>
            </a:pPr>
            <a:r>
              <a:rPr lang="en-US" sz="1200" dirty="0" smtClean="0"/>
              <a:t>they do not speak the language</a:t>
            </a:r>
          </a:p>
          <a:p>
            <a:pPr marL="404813" lvl="1" indent="-200025">
              <a:defRPr/>
            </a:pPr>
            <a:r>
              <a:rPr lang="en-US" sz="1400" dirty="0" smtClean="0"/>
              <a:t>they may not know they are being abused; they may think this happens in all families or that abuse is punishment for being “bad”</a:t>
            </a:r>
          </a:p>
          <a:p>
            <a:pPr marL="61913" indent="-200025">
              <a:spcBef>
                <a:spcPts val="375"/>
              </a:spcBef>
              <a:buClr>
                <a:schemeClr val="accent1">
                  <a:lumMod val="75000"/>
                </a:schemeClr>
              </a:buClr>
              <a:defRPr/>
            </a:pPr>
            <a:r>
              <a:rPr lang="en-US" sz="1800" dirty="0" smtClean="0"/>
              <a:t>In many cases, the abuser is known and trusted</a:t>
            </a:r>
          </a:p>
          <a:p>
            <a:pPr marL="404813" lvl="1" indent="-200025">
              <a:defRPr/>
            </a:pPr>
            <a:r>
              <a:rPr lang="en-US" sz="1400" dirty="0" smtClean="0"/>
              <a:t>they may love the abuser and think the abuse is normal</a:t>
            </a:r>
          </a:p>
          <a:p>
            <a:pPr marL="404813" lvl="1" indent="-200025">
              <a:defRPr/>
            </a:pPr>
            <a:r>
              <a:rPr lang="en-US" sz="1400" dirty="0" smtClean="0"/>
              <a:t>the abuse is ongoing so it becomes harder to tell</a:t>
            </a:r>
          </a:p>
          <a:p>
            <a:pPr marL="747713" lvl="2" indent="-200025">
              <a:buClr>
                <a:schemeClr val="accent1">
                  <a:lumMod val="75000"/>
                </a:schemeClr>
              </a:buClr>
              <a:defRPr/>
            </a:pPr>
            <a:r>
              <a:rPr lang="en-US" sz="1200" dirty="0" smtClean="0"/>
              <a:t>they may be hoping that the abuse will stop</a:t>
            </a:r>
          </a:p>
          <a:p>
            <a:pPr marL="61913" indent="-200025">
              <a:spcBef>
                <a:spcPts val="375"/>
              </a:spcBef>
              <a:buClr>
                <a:schemeClr val="accent1">
                  <a:lumMod val="75000"/>
                </a:schemeClr>
              </a:buClr>
              <a:defRPr/>
            </a:pPr>
            <a:r>
              <a:rPr lang="en-US" sz="1800" dirty="0" smtClean="0"/>
              <a:t>People around them may make it difficult to talk</a:t>
            </a:r>
          </a:p>
          <a:p>
            <a:pPr marL="404813" lvl="1" indent="-200025">
              <a:defRPr/>
            </a:pPr>
            <a:r>
              <a:rPr lang="en-US" sz="1400" dirty="0" smtClean="0"/>
              <a:t>they may have told in other ways</a:t>
            </a:r>
          </a:p>
          <a:p>
            <a:pPr marL="404813" lvl="1" indent="-200025">
              <a:defRPr/>
            </a:pPr>
            <a:r>
              <a:rPr lang="en-US" sz="1400" dirty="0" smtClean="0"/>
              <a:t>they may think that adults know about the abuse already</a:t>
            </a:r>
          </a:p>
          <a:p>
            <a:pPr marL="404813" lvl="1" indent="-200025">
              <a:defRPr/>
            </a:pPr>
            <a:r>
              <a:rPr lang="en-US" sz="1400" dirty="0" smtClean="0"/>
              <a:t>they have never been asked</a:t>
            </a:r>
          </a:p>
        </p:txBody>
      </p:sp>
    </p:spTree>
    <p:extLst>
      <p:ext uri="{BB962C8B-B14F-4D97-AF65-F5344CB8AC3E}">
        <p14:creationId xmlns:p14="http://schemas.microsoft.com/office/powerpoint/2010/main" xmlns=""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
                                            <p:txEl>
                                              <p:pRg st="3" end="3"/>
                                            </p:txEl>
                                          </p:spTgt>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8" dur="500"/>
                                        <p:tgtEl>
                                          <p:spTgt spid="3">
                                            <p:txEl>
                                              <p:pRg st="5" end="5"/>
                                            </p:txEl>
                                          </p:spTgt>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p:cTn id="4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3">
                                            <p:txEl>
                                              <p:pRg st="6" end="6"/>
                                            </p:txEl>
                                          </p:spTgt>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p:cTn id="46"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7"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8" dur="500"/>
                                        <p:tgtEl>
                                          <p:spTgt spid="3">
                                            <p:txEl>
                                              <p:pRg st="7" end="7"/>
                                            </p:txEl>
                                          </p:spTgt>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p:cTn id="51"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2"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3" dur="500"/>
                                        <p:tgtEl>
                                          <p:spTgt spid="3">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 calcmode="lin" valueType="num">
                                      <p:cBhvr>
                                        <p:cTn id="58"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9"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60" dur="500"/>
                                        <p:tgtEl>
                                          <p:spTgt spid="3">
                                            <p:txEl>
                                              <p:pRg st="9" end="9"/>
                                            </p:txEl>
                                          </p:spTgt>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 calcmode="lin" valueType="num">
                                      <p:cBhvr>
                                        <p:cTn id="63"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4"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65" dur="500"/>
                                        <p:tgtEl>
                                          <p:spTgt spid="3">
                                            <p:txEl>
                                              <p:pRg st="10" end="10"/>
                                            </p:txEl>
                                          </p:spTgt>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
                                            <p:txEl>
                                              <p:pRg st="11" end="11"/>
                                            </p:txEl>
                                          </p:spTgt>
                                        </p:tgtEl>
                                        <p:attrNameLst>
                                          <p:attrName>style.visibility</p:attrName>
                                        </p:attrNameLst>
                                      </p:cBhvr>
                                      <p:to>
                                        <p:strVal val="visible"/>
                                      </p:to>
                                    </p:set>
                                    <p:anim calcmode="lin" valueType="num">
                                      <p:cBhvr>
                                        <p:cTn id="68"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69" dur="5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70" dur="500"/>
                                        <p:tgtEl>
                                          <p:spTgt spid="3">
                                            <p:txEl>
                                              <p:pRg st="11" end="11"/>
                                            </p:txEl>
                                          </p:spTgt>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p:cTn id="73"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74" dur="500" fill="hold"/>
                                        <p:tgtEl>
                                          <p:spTgt spid="3">
                                            <p:txEl>
                                              <p:pRg st="12" end="12"/>
                                            </p:txEl>
                                          </p:spTgt>
                                        </p:tgtEl>
                                        <p:attrNameLst>
                                          <p:attrName>ppt_h</p:attrName>
                                        </p:attrNameLst>
                                      </p:cBhvr>
                                      <p:tavLst>
                                        <p:tav tm="0">
                                          <p:val>
                                            <p:fltVal val="0"/>
                                          </p:val>
                                        </p:tav>
                                        <p:tav tm="100000">
                                          <p:val>
                                            <p:strVal val="#ppt_h"/>
                                          </p:val>
                                        </p:tav>
                                      </p:tavLst>
                                    </p:anim>
                                    <p:animEffect transition="in" filter="fade">
                                      <p:cBhvr>
                                        <p:cTn id="75"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child do not disclose sexual abuse</a:t>
            </a:r>
            <a:endParaRPr lang="el-GR" dirty="0"/>
          </a:p>
        </p:txBody>
      </p:sp>
      <p:sp>
        <p:nvSpPr>
          <p:cNvPr id="3" name="Content Placeholder 2"/>
          <p:cNvSpPr>
            <a:spLocks noGrp="1"/>
          </p:cNvSpPr>
          <p:nvPr>
            <p:ph idx="1"/>
          </p:nvPr>
        </p:nvSpPr>
        <p:spPr/>
        <p:txBody>
          <a:bodyPr>
            <a:normAutofit fontScale="92500" lnSpcReduction="20000"/>
          </a:bodyPr>
          <a:lstStyle/>
          <a:p>
            <a:r>
              <a:rPr lang="en-US" i="1" dirty="0" smtClean="0"/>
              <a:t>Keep it a secret!</a:t>
            </a:r>
            <a:endParaRPr lang="en-US" dirty="0" smtClean="0"/>
          </a:p>
          <a:p>
            <a:r>
              <a:rPr lang="en-US" dirty="0" smtClean="0"/>
              <a:t>Fear and Threats</a:t>
            </a:r>
          </a:p>
          <a:p>
            <a:r>
              <a:rPr lang="en-US" i="1" dirty="0" smtClean="0"/>
              <a:t>I don’t know how or who to tell</a:t>
            </a:r>
            <a:endParaRPr lang="en-US" dirty="0" smtClean="0"/>
          </a:p>
          <a:p>
            <a:r>
              <a:rPr lang="en-US" dirty="0" smtClean="0"/>
              <a:t>The Blame Game</a:t>
            </a:r>
          </a:p>
          <a:p>
            <a:r>
              <a:rPr lang="en-US" dirty="0" smtClean="0"/>
              <a:t>Grooming</a:t>
            </a:r>
          </a:p>
          <a:p>
            <a:r>
              <a:rPr lang="en-US" i="1" dirty="0" smtClean="0"/>
              <a:t>No one will believe you!</a:t>
            </a:r>
            <a:endParaRPr lang="en-US" dirty="0" smtClean="0"/>
          </a:p>
          <a:p>
            <a:r>
              <a:rPr lang="en-US" dirty="0" smtClean="0"/>
              <a:t>Dissociation</a:t>
            </a:r>
          </a:p>
          <a:p>
            <a:r>
              <a:rPr lang="en-US" dirty="0" smtClean="0"/>
              <a:t>Punishment</a:t>
            </a:r>
          </a:p>
          <a:p>
            <a:r>
              <a:rPr lang="en-US" dirty="0" smtClean="0"/>
              <a:t>Shame</a:t>
            </a:r>
          </a:p>
          <a:p>
            <a:r>
              <a:rPr lang="en-US" dirty="0" smtClean="0"/>
              <a:t>Love</a:t>
            </a:r>
          </a:p>
        </p:txBody>
      </p:sp>
      <p:pic>
        <p:nvPicPr>
          <p:cNvPr id="2050" name="Picture 2" descr="Common Reasons Why Children Don't Tell About Abuse"/>
          <p:cNvPicPr>
            <a:picLocks noChangeAspect="1" noChangeArrowheads="1"/>
          </p:cNvPicPr>
          <p:nvPr/>
        </p:nvPicPr>
        <p:blipFill>
          <a:blip r:embed="rId3"/>
          <a:srcRect t="15086" r="664" b="34019"/>
          <a:stretch>
            <a:fillRect/>
          </a:stretch>
        </p:blipFill>
        <p:spPr bwMode="auto">
          <a:xfrm>
            <a:off x="4664575" y="1524000"/>
            <a:ext cx="3848054" cy="2547257"/>
          </a:xfrm>
          <a:prstGeom prst="rect">
            <a:avLst/>
          </a:prstGeom>
          <a:noFill/>
        </p:spPr>
      </p:pic>
      <p:sp>
        <p:nvSpPr>
          <p:cNvPr id="5" name="Rectangle 4"/>
          <p:cNvSpPr/>
          <p:nvPr/>
        </p:nvSpPr>
        <p:spPr>
          <a:xfrm>
            <a:off x="4800603" y="4201717"/>
            <a:ext cx="4103913" cy="253916"/>
          </a:xfrm>
          <a:prstGeom prst="rect">
            <a:avLst/>
          </a:prstGeom>
        </p:spPr>
        <p:txBody>
          <a:bodyPr wrap="square" lIns="68580" tIns="34290" rIns="68580" bIns="34290">
            <a:spAutoFit/>
          </a:bodyPr>
          <a:lstStyle/>
          <a:p>
            <a:pPr algn="r"/>
            <a:r>
              <a:rPr lang="en-US" sz="1200" dirty="0" smtClean="0">
                <a:hlinkClick r:id="rId4"/>
              </a:rPr>
              <a:t>Source: childsafehouse.org/info/</a:t>
            </a:r>
            <a:r>
              <a:rPr lang="en-US" sz="1200" dirty="0" err="1" smtClean="0">
                <a:hlinkClick r:id="rId4"/>
              </a:rPr>
              <a:t>faqs</a:t>
            </a:r>
            <a:r>
              <a:rPr lang="en-US" sz="1200" dirty="0" smtClean="0">
                <a:hlinkClick r:id="rId4"/>
              </a:rPr>
              <a:t>/why-do-children-not-tell/</a:t>
            </a:r>
            <a:endParaRPr lang="en-US" sz="1200" dirty="0"/>
          </a:p>
        </p:txBody>
      </p:sp>
    </p:spTree>
    <p:extLst>
      <p:ext uri="{BB962C8B-B14F-4D97-AF65-F5344CB8AC3E}">
        <p14:creationId xmlns:p14="http://schemas.microsoft.com/office/powerpoint/2010/main" xmlns=""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05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children reveal abuse?</a:t>
            </a:r>
            <a:endParaRPr lang="en-US" dirty="0"/>
          </a:p>
        </p:txBody>
      </p:sp>
      <p:sp>
        <p:nvSpPr>
          <p:cNvPr id="3" name="Content Placeholder 2"/>
          <p:cNvSpPr>
            <a:spLocks noGrp="1"/>
          </p:cNvSpPr>
          <p:nvPr>
            <p:ph idx="1"/>
          </p:nvPr>
        </p:nvSpPr>
        <p:spPr>
          <a:xfrm>
            <a:off x="407773" y="1259000"/>
            <a:ext cx="8736227" cy="3263504"/>
          </a:xfrm>
        </p:spPr>
        <p:txBody>
          <a:bodyPr>
            <a:noAutofit/>
          </a:bodyPr>
          <a:lstStyle/>
          <a:p>
            <a:pPr>
              <a:buNone/>
            </a:pPr>
            <a:r>
              <a:rPr lang="en-US" sz="1600" dirty="0" smtClean="0"/>
              <a:t>because they </a:t>
            </a:r>
            <a:r>
              <a:rPr lang="en-US" sz="1600" dirty="0" err="1" smtClean="0"/>
              <a:t>realise</a:t>
            </a:r>
            <a:r>
              <a:rPr lang="en-US" sz="1600" dirty="0" smtClean="0"/>
              <a:t> that abuse is wrong</a:t>
            </a:r>
          </a:p>
          <a:p>
            <a:r>
              <a:rPr lang="en-US" sz="1600" dirty="0" smtClean="0"/>
              <a:t>awareness and understanding of the abuse</a:t>
            </a:r>
          </a:p>
          <a:p>
            <a:pPr lvl="1"/>
            <a:r>
              <a:rPr lang="en-US" sz="1600" dirty="0" smtClean="0"/>
              <a:t>children have knowledge and language about what constitutes abuse and how to access help</a:t>
            </a:r>
          </a:p>
          <a:p>
            <a:pPr>
              <a:buNone/>
            </a:pPr>
            <a:r>
              <a:rPr lang="en-US" sz="1600" dirty="0" smtClean="0"/>
              <a:t>they believe they cannot survive abuse anymore </a:t>
            </a:r>
          </a:p>
          <a:p>
            <a:r>
              <a:rPr lang="en-US" sz="1600" dirty="0" smtClean="0"/>
              <a:t>not able to cope anymore – the abuse getting worse</a:t>
            </a:r>
          </a:p>
          <a:p>
            <a:pPr lvl="1"/>
            <a:r>
              <a:rPr lang="en-US" sz="1600" dirty="0" smtClean="0"/>
              <a:t>the continuation of the abuse becomes unbearable and fear of abuse becomes greater than the fear of what will happen if the child tells.</a:t>
            </a:r>
          </a:p>
          <a:p>
            <a:r>
              <a:rPr lang="en-US" sz="1600" dirty="0" smtClean="0"/>
              <a:t>when their body has been damaged</a:t>
            </a:r>
          </a:p>
          <a:p>
            <a:pPr lvl="1"/>
            <a:r>
              <a:rPr lang="en-US" sz="1600" dirty="0" smtClean="0"/>
              <a:t>pregnancy or physical injury is a threat</a:t>
            </a:r>
          </a:p>
          <a:p>
            <a:pPr lvl="1"/>
            <a:r>
              <a:rPr lang="en-US" sz="1600" dirty="0" smtClean="0"/>
              <a:t>a physical injury has occurred that needs medical attention</a:t>
            </a:r>
          </a:p>
          <a:p>
            <a:r>
              <a:rPr lang="en-US" sz="1600" dirty="0" smtClean="0"/>
              <a:t>desire to prevent abuse of other children</a:t>
            </a:r>
          </a:p>
          <a:p>
            <a:pPr lvl="1"/>
            <a:r>
              <a:rPr lang="en-US" sz="1600" dirty="0" smtClean="0"/>
              <a:t>a younger sibling is at risk of or is being abused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children reveal abuse?</a:t>
            </a:r>
            <a:endParaRPr lang="en-US" dirty="0"/>
          </a:p>
        </p:txBody>
      </p:sp>
      <p:sp>
        <p:nvSpPr>
          <p:cNvPr id="5" name="Content Placeholder 4"/>
          <p:cNvSpPr>
            <a:spLocks noGrp="1"/>
          </p:cNvSpPr>
          <p:nvPr>
            <p:ph idx="1"/>
          </p:nvPr>
        </p:nvSpPr>
        <p:spPr>
          <a:xfrm>
            <a:off x="222422" y="1220935"/>
            <a:ext cx="8921578" cy="3263504"/>
          </a:xfrm>
        </p:spPr>
        <p:txBody>
          <a:bodyPr>
            <a:noAutofit/>
          </a:bodyPr>
          <a:lstStyle/>
          <a:p>
            <a:pPr>
              <a:buNone/>
              <a:defRPr/>
            </a:pPr>
            <a:r>
              <a:rPr lang="en-US" sz="1600" dirty="0" smtClean="0"/>
              <a:t>a change occurs in the child’s support network</a:t>
            </a:r>
          </a:p>
          <a:p>
            <a:pPr lvl="0"/>
            <a:r>
              <a:rPr lang="en-US" sz="1600" dirty="0" smtClean="0"/>
              <a:t>they gain access to someone who will listen, believe and respond appropriately and is not critical, judgmental and threatening</a:t>
            </a:r>
          </a:p>
          <a:p>
            <a:pPr marL="614357" lvl="1" indent="-271457">
              <a:spcBef>
                <a:spcPts val="750"/>
              </a:spcBef>
              <a:buClr>
                <a:schemeClr val="accent1"/>
              </a:buClr>
            </a:pPr>
            <a:r>
              <a:rPr lang="en-US" sz="1600" dirty="0" smtClean="0"/>
              <a:t>the child finds someone who is strong and confident, whom s/he feels can overcome the abuser</a:t>
            </a:r>
          </a:p>
          <a:p>
            <a:pPr lvl="0">
              <a:defRPr/>
            </a:pPr>
            <a:r>
              <a:rPr lang="en-US" sz="1600" dirty="0" smtClean="0"/>
              <a:t>they receive effective responses by adults both in informal and formal contexts</a:t>
            </a:r>
          </a:p>
          <a:p>
            <a:pPr lvl="1">
              <a:defRPr/>
            </a:pPr>
            <a:r>
              <a:rPr lang="en-US" sz="1600" dirty="0" smtClean="0"/>
              <a:t>they have a feeling that someone already knows and will not be horrified at what they have to say</a:t>
            </a:r>
          </a:p>
          <a:p>
            <a:pPr lvl="0"/>
            <a:r>
              <a:rPr lang="en-US" sz="1600" dirty="0" smtClean="0"/>
              <a:t>being directly asked about experiences of abuse</a:t>
            </a:r>
          </a:p>
          <a:p>
            <a:r>
              <a:rPr lang="en-US" sz="1600" dirty="0" smtClean="0"/>
              <a:t>having a sense of control over the process of disclosure both in terms </a:t>
            </a:r>
          </a:p>
          <a:p>
            <a:pPr lvl="1"/>
            <a:r>
              <a:rPr lang="en-US" sz="1600" dirty="0" smtClean="0"/>
              <a:t>of anonymity (not being identified until they are ready for this) and </a:t>
            </a:r>
          </a:p>
          <a:p>
            <a:pPr lvl="1"/>
            <a:r>
              <a:rPr lang="en-US" sz="1600" dirty="0" smtClean="0"/>
              <a:t>of confidentiality (the right to control who knows)</a:t>
            </a:r>
          </a:p>
          <a:p>
            <a:r>
              <a:rPr lang="en-US" sz="1600" dirty="0" smtClean="0"/>
              <a:t>wanting the abuser to be punished</a:t>
            </a:r>
          </a:p>
          <a:p>
            <a:endParaRPr lang="en-US" sz="2400" dirty="0" smtClean="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Responding to the child</a:t>
            </a:r>
            <a:endParaRPr lang="el-GR" dirty="0"/>
          </a:p>
        </p:txBody>
      </p:sp>
      <p:sp>
        <p:nvSpPr>
          <p:cNvPr id="3" name="Content Placeholder 2"/>
          <p:cNvSpPr>
            <a:spLocks noGrp="1"/>
          </p:cNvSpPr>
          <p:nvPr>
            <p:ph idx="1"/>
          </p:nvPr>
        </p:nvSpPr>
        <p:spPr>
          <a:xfrm>
            <a:off x="628650" y="1172587"/>
            <a:ext cx="7886700" cy="1737668"/>
          </a:xfrm>
        </p:spPr>
        <p:txBody>
          <a:bodyPr>
            <a:noAutofit/>
          </a:bodyPr>
          <a:lstStyle/>
          <a:p>
            <a:endParaRPr lang="en-US" sz="1700" b="1" dirty="0" smtClean="0">
              <a:solidFill>
                <a:schemeClr val="accent1"/>
              </a:solidFill>
            </a:endParaRPr>
          </a:p>
          <a:p>
            <a:endParaRPr lang="en-US" sz="1700" b="1" dirty="0">
              <a:solidFill>
                <a:schemeClr val="accent1"/>
              </a:solidFill>
            </a:endParaRPr>
          </a:p>
          <a:p>
            <a:endParaRPr lang="en-US" sz="1700" b="1" dirty="0" smtClean="0">
              <a:solidFill>
                <a:schemeClr val="accent1"/>
              </a:solidFill>
            </a:endParaRPr>
          </a:p>
          <a:p>
            <a:r>
              <a:rPr lang="en-US" sz="1700" b="1" dirty="0" smtClean="0">
                <a:solidFill>
                  <a:schemeClr val="accent1"/>
                </a:solidFill>
              </a:rPr>
              <a:t>How should I respond to a child who reports being abused or neglected? </a:t>
            </a:r>
          </a:p>
          <a:p>
            <a:r>
              <a:rPr lang="en-US" sz="1700" dirty="0" smtClean="0"/>
              <a:t>When it is necessary to talk with a child in response to a disclosure of maltreatment it is important to remember to handle the discussion with sensitivity </a:t>
            </a:r>
          </a:p>
          <a:p>
            <a:pPr lvl="1"/>
            <a:r>
              <a:rPr lang="en-US" sz="1700" i="1" dirty="0"/>
              <a:t>t</a:t>
            </a:r>
            <a:r>
              <a:rPr lang="en-US" sz="1700" i="1" dirty="0" smtClean="0"/>
              <a:t>he response has the power to calm or upset the child</a:t>
            </a:r>
            <a:r>
              <a:rPr lang="en-US" sz="1500" i="1" dirty="0" smtClean="0"/>
              <a:t> </a:t>
            </a:r>
          </a:p>
        </p:txBody>
      </p:sp>
      <p:sp>
        <p:nvSpPr>
          <p:cNvPr id="5" name="Content Placeholder 2"/>
          <p:cNvSpPr txBox="1">
            <a:spLocks/>
          </p:cNvSpPr>
          <p:nvPr/>
        </p:nvSpPr>
        <p:spPr>
          <a:xfrm>
            <a:off x="584689" y="3312187"/>
            <a:ext cx="7886700" cy="1268603"/>
          </a:xfrm>
          <a:prstGeom prst="rect">
            <a:avLst/>
          </a:prstGeom>
        </p:spPr>
        <p:txBody>
          <a:bodyPr vert="horz" lIns="68580" tIns="34290" rIns="68580" bIns="34290" rtlCol="0">
            <a:noAutofit/>
          </a:bodyPr>
          <a:lstStyle/>
          <a:p>
            <a:pPr marL="271457" indent="-271457" defTabSz="685783">
              <a:lnSpc>
                <a:spcPct val="90000"/>
              </a:lnSpc>
              <a:spcBef>
                <a:spcPts val="750"/>
              </a:spcBef>
              <a:buClr>
                <a:schemeClr val="accent1"/>
              </a:buClr>
              <a:buFont typeface="Wingdings 3" panose="05040102010807070707" pitchFamily="18" charset="2"/>
              <a:buChar char="´"/>
              <a:defRPr/>
            </a:pPr>
            <a:endParaRPr lang="el-GR" sz="17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360746227"/>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15374</TotalTime>
  <Words>3793</Words>
  <Application>Microsoft Office PowerPoint</Application>
  <PresentationFormat>On-screen Show (16:9)</PresentationFormat>
  <Paragraphs>388</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Tackling CAN under-reporting</vt:lpstr>
      <vt:lpstr>Slide 2</vt:lpstr>
      <vt:lpstr>Outline</vt:lpstr>
      <vt:lpstr>Why don't children tell if they have been abused and/or neglected?</vt:lpstr>
      <vt:lpstr>Why don't children tell if they have been abused and/or neglected?</vt:lpstr>
      <vt:lpstr>Why a child do not disclose sexual abuse</vt:lpstr>
      <vt:lpstr>Why children reveal abuse?</vt:lpstr>
      <vt:lpstr>Why children reveal abuse?</vt:lpstr>
      <vt:lpstr>Responding to the child</vt:lpstr>
      <vt:lpstr>Responding to the child What to do during a victim disclosure </vt:lpstr>
      <vt:lpstr>Responding to the child What to do during a victim disclosure </vt:lpstr>
      <vt:lpstr>Responding to the child What to do during a victim disclosure </vt:lpstr>
      <vt:lpstr>Responding to the child What to do during a victim disclosure </vt:lpstr>
      <vt:lpstr>Suggested questions</vt:lpstr>
      <vt:lpstr>Reporting child abuse or neglect</vt:lpstr>
      <vt:lpstr>Who Must Report? [to be adapted]</vt:lpstr>
      <vt:lpstr>Who Must Report?</vt:lpstr>
      <vt:lpstr>What if I do not report?</vt:lpstr>
      <vt:lpstr>Reporting Child Abuse And Neglect</vt:lpstr>
      <vt:lpstr>What if I am not sure?</vt:lpstr>
      <vt:lpstr>When Should I Report?</vt:lpstr>
      <vt:lpstr>Where to Report?</vt:lpstr>
      <vt:lpstr>What information should I report?</vt:lpstr>
      <vt:lpstr>Non reporting</vt:lpstr>
      <vt:lpstr>Slide 25</vt:lpstr>
      <vt:lpstr>Legal framework</vt:lpstr>
      <vt:lpstr>Mandatory reporting</vt:lpstr>
      <vt:lpstr>    the CAN-MDS contribution to tackling the issues of  under-reporting, under-recording,  under-responding, under-analyzing  </vt:lpstr>
      <vt:lpstr>Slide 29</vt:lpstr>
      <vt:lpstr>Slide 30</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129</cp:revision>
  <dcterms:created xsi:type="dcterms:W3CDTF">2018-11-08T14:12:16Z</dcterms:created>
  <dcterms:modified xsi:type="dcterms:W3CDTF">2022-02-01T10:44:16Z</dcterms:modified>
</cp:coreProperties>
</file>