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564" r:id="rId3"/>
    <p:sldId id="531" r:id="rId4"/>
    <p:sldId id="423" r:id="rId5"/>
    <p:sldId id="453" r:id="rId6"/>
    <p:sldId id="452" r:id="rId7"/>
    <p:sldId id="445" r:id="rId8"/>
    <p:sldId id="446" r:id="rId9"/>
    <p:sldId id="447" r:id="rId10"/>
    <p:sldId id="448" r:id="rId11"/>
    <p:sldId id="437" r:id="rId12"/>
    <p:sldId id="449" r:id="rId13"/>
    <p:sldId id="450" r:id="rId14"/>
    <p:sldId id="438" r:id="rId15"/>
    <p:sldId id="439" r:id="rId16"/>
    <p:sldId id="451" r:id="rId17"/>
    <p:sldId id="469" r:id="rId18"/>
    <p:sldId id="470" r:id="rId19"/>
    <p:sldId id="471" r:id="rId20"/>
    <p:sldId id="472" r:id="rId21"/>
    <p:sldId id="473" r:id="rId22"/>
    <p:sldId id="493" r:id="rId23"/>
    <p:sldId id="492" r:id="rId24"/>
    <p:sldId id="474" r:id="rId25"/>
    <p:sldId id="495" r:id="rId26"/>
    <p:sldId id="496" r:id="rId27"/>
    <p:sldId id="475" r:id="rId28"/>
    <p:sldId id="498" r:id="rId29"/>
    <p:sldId id="499" r:id="rId30"/>
    <p:sldId id="500" r:id="rId31"/>
    <p:sldId id="501" r:id="rId32"/>
    <p:sldId id="502" r:id="rId33"/>
    <p:sldId id="476" r:id="rId34"/>
    <p:sldId id="504" r:id="rId35"/>
    <p:sldId id="505" r:id="rId36"/>
    <p:sldId id="477" r:id="rId37"/>
    <p:sldId id="478" r:id="rId38"/>
    <p:sldId id="479" r:id="rId39"/>
    <p:sldId id="480" r:id="rId40"/>
    <p:sldId id="481" r:id="rId41"/>
    <p:sldId id="482" r:id="rId42"/>
    <p:sldId id="483" r:id="rId43"/>
    <p:sldId id="544" r:id="rId44"/>
    <p:sldId id="536" r:id="rId45"/>
    <p:sldId id="537" r:id="rId46"/>
    <p:sldId id="538" r:id="rId47"/>
    <p:sldId id="539" r:id="rId48"/>
    <p:sldId id="540" r:id="rId49"/>
    <p:sldId id="541" r:id="rId50"/>
    <p:sldId id="545" r:id="rId51"/>
    <p:sldId id="526" r:id="rId52"/>
    <p:sldId id="467" r:id="rId53"/>
    <p:sldId id="406" r:id="rId54"/>
    <p:sldId id="510" r:id="rId55"/>
    <p:sldId id="511" r:id="rId56"/>
    <p:sldId id="512" r:id="rId57"/>
    <p:sldId id="513" r:id="rId58"/>
    <p:sldId id="514" r:id="rId59"/>
    <p:sldId id="515" r:id="rId60"/>
    <p:sldId id="516" r:id="rId61"/>
    <p:sldId id="528" r:id="rId62"/>
    <p:sldId id="517" r:id="rId63"/>
    <p:sldId id="518" r:id="rId64"/>
    <p:sldId id="555" r:id="rId65"/>
    <p:sldId id="519" r:id="rId66"/>
    <p:sldId id="529" r:id="rId67"/>
    <p:sldId id="520" r:id="rId68"/>
    <p:sldId id="521" r:id="rId69"/>
    <p:sldId id="522" r:id="rId70"/>
    <p:sldId id="523" r:id="rId71"/>
    <p:sldId id="524" r:id="rId72"/>
    <p:sldId id="525" r:id="rId73"/>
    <p:sldId id="527" r:id="rId74"/>
    <p:sldId id="466" r:id="rId75"/>
    <p:sldId id="509" r:id="rId76"/>
    <p:sldId id="508" r:id="rId77"/>
    <p:sldId id="507" r:id="rId78"/>
    <p:sldId id="562" r:id="rId79"/>
    <p:sldId id="563" r:id="rId80"/>
    <p:sldId id="561" r:id="rId8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265" autoAdjust="0"/>
    <p:restoredTop sz="93190" autoAdjust="0"/>
  </p:normalViewPr>
  <p:slideViewPr>
    <p:cSldViewPr snapToGrid="0">
      <p:cViewPr varScale="1">
        <p:scale>
          <a:sx n="64" d="100"/>
          <a:sy n="64" d="100"/>
        </p:scale>
        <p:origin x="-726" y="-102"/>
      </p:cViewPr>
      <p:guideLst>
        <p:guide orient="horz" pos="2160"/>
        <p:guide pos="3840"/>
      </p:guideLst>
    </p:cSldViewPr>
  </p:slideViewPr>
  <p:outlineViewPr>
    <p:cViewPr>
      <p:scale>
        <a:sx n="33" d="100"/>
        <a:sy n="33" d="100"/>
      </p:scale>
      <p:origin x="0" y="30264"/>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2" qsCatId="simple" csTypeId="urn:microsoft.com/office/officeart/2005/8/colors/accent1_2#16" csCatId="accent1" phldr="1"/>
      <dgm:spPr/>
      <dgm:t>
        <a:bodyPr/>
        <a:lstStyle/>
        <a:p>
          <a:endParaRPr lang="el-GR"/>
        </a:p>
      </dgm:t>
    </dgm:pt>
    <dgm:pt modelId="{EB639905-1B45-4D3D-8A06-FA10C1AF688A}">
      <dgm:prSet phldrT="[Text]"/>
      <dgm:spPr/>
      <dgm:t>
        <a:bodyPr/>
        <a:lstStyle/>
        <a:p>
          <a:r>
            <a:rPr lang="en-US"/>
            <a:t>Neglect continuum</a:t>
          </a:r>
          <a:endParaRPr lang="el-GR"/>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n-US"/>
            <a:t>Unsuitability for parental role</a:t>
          </a:r>
          <a:endParaRPr lang="el-GR"/>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n-US"/>
            <a:t>Neglecting educational needs</a:t>
          </a:r>
          <a:endParaRPr lang="el-GR"/>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n-US"/>
            <a:t>Abandonment</a:t>
          </a:r>
          <a:endParaRPr lang="el-GR"/>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a:t>Inadequately addressing medical needs and care</a:t>
          </a:r>
          <a:endParaRPr lang="el-GR"/>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9CDEAFB6-F274-438B-95E9-F095AD3FA53A}" type="presOf" srcId="{258D5777-DF97-4D4D-ACE3-7900F21159A7}" destId="{992C646E-EC8C-4B4A-BBFC-4151AB0A0BA6}" srcOrd="0" destOrd="0" presId="urn:microsoft.com/office/officeart/2005/8/layout/hierarchy1"/>
    <dgm:cxn modelId="{ED8937F9-30B7-4555-AA49-44EAFED6802F}" type="presOf" srcId="{2D940832-264A-4EC4-B310-313E1315CB5A}" destId="{C3110282-B9DC-4EBE-A59B-5E45A5163BB3}" srcOrd="0" destOrd="0" presId="urn:microsoft.com/office/officeart/2005/8/layout/hierarchy1"/>
    <dgm:cxn modelId="{74FFB6B0-8024-4228-A2E1-ED8A2202A1C0}" type="presOf" srcId="{E085FB48-F7B2-4368-BF8F-F841C63EEEBB}" destId="{EEDD83E1-90F5-46AE-953D-F38EA406DDA4}"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40A94973-2DA9-4FCD-86C4-CA34A5BF4718}" type="presOf" srcId="{A88FBC96-D707-4A0C-B6F1-7B3BA0B210E2}" destId="{63001169-7F07-469A-AAD6-69935245173A}"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71D1AC89-8908-4BCE-87E9-1EBEC93BBC07}" type="presOf" srcId="{99EE787B-7AB7-403E-AE4D-C06B16710EEB}" destId="{089B715C-806E-4577-B9A3-0F83CE543AB5}" srcOrd="0" destOrd="0" presId="urn:microsoft.com/office/officeart/2005/8/layout/hierarchy1"/>
    <dgm:cxn modelId="{6A7040DD-999E-400F-A427-C81913885A4B}" type="presOf" srcId="{BF263077-F560-438E-BC0B-458394E6B0A5}" destId="{5647EEB3-B587-4D65-8EC7-96E7C85660E2}" srcOrd="0" destOrd="0" presId="urn:microsoft.com/office/officeart/2005/8/layout/hierarchy1"/>
    <dgm:cxn modelId="{C7C55D20-6B88-4E84-8795-070E66DC253E}" type="presOf" srcId="{0554A9E0-BCD7-4EAE-9D61-00D52F815CBE}" destId="{C105FDE4-7E35-438A-8EDB-EDBE8779E923}" srcOrd="0" destOrd="0" presId="urn:microsoft.com/office/officeart/2005/8/layout/hierarchy1"/>
    <dgm:cxn modelId="{4CA6BF24-BE47-4BDB-8B0B-58FA94E93347}" type="presOf" srcId="{B75C1042-C4A8-4CB2-90F7-8E3E4A78B009}" destId="{8969D266-D75B-4954-8671-CDDAFB28CED2}" srcOrd="0" destOrd="0" presId="urn:microsoft.com/office/officeart/2005/8/layout/hierarchy1"/>
    <dgm:cxn modelId="{7B28484D-76D3-4896-BC02-1DC5E5B35F91}" type="presOf" srcId="{EEC5A663-2B1E-4A26-A511-FCA2FADFF08D}" destId="{0BF7455A-97F5-4479-8DBE-A37F552966CF}" srcOrd="0" destOrd="0" presId="urn:microsoft.com/office/officeart/2005/8/layout/hierarchy1"/>
    <dgm:cxn modelId="{C6BB0B71-3F45-4DF4-924A-DBB46E2335AD}" type="presOf" srcId="{EB639905-1B45-4D3D-8A06-FA10C1AF688A}" destId="{7CBEB7DD-5141-4B8C-9FDC-665588828482}"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B1552023-BF3F-4A5F-85B8-09554BB76710}" type="presParOf" srcId="{C105FDE4-7E35-438A-8EDB-EDBE8779E923}" destId="{241CC9C0-63DE-4BA2-90A5-9FCD3CBF0E4F}" srcOrd="0" destOrd="0" presId="urn:microsoft.com/office/officeart/2005/8/layout/hierarchy1"/>
    <dgm:cxn modelId="{031285B7-891A-4C3E-881C-0951B7E9993F}" type="presParOf" srcId="{241CC9C0-63DE-4BA2-90A5-9FCD3CBF0E4F}" destId="{E8CC2055-8D73-47CF-BF4A-B9A1F4576C17}" srcOrd="0" destOrd="0" presId="urn:microsoft.com/office/officeart/2005/8/layout/hierarchy1"/>
    <dgm:cxn modelId="{41CFBE0C-02CF-4828-A0F9-A1101C05EE32}" type="presParOf" srcId="{E8CC2055-8D73-47CF-BF4A-B9A1F4576C17}" destId="{851605BD-B8CD-48E0-8D81-E13A375CB923}" srcOrd="0" destOrd="0" presId="urn:microsoft.com/office/officeart/2005/8/layout/hierarchy1"/>
    <dgm:cxn modelId="{BC484403-5708-454D-9645-DD9AA1B82105}" type="presParOf" srcId="{E8CC2055-8D73-47CF-BF4A-B9A1F4576C17}" destId="{7CBEB7DD-5141-4B8C-9FDC-665588828482}" srcOrd="1" destOrd="0" presId="urn:microsoft.com/office/officeart/2005/8/layout/hierarchy1"/>
    <dgm:cxn modelId="{4B2C5175-8C01-4FF3-9974-0453672BC2F8}" type="presParOf" srcId="{241CC9C0-63DE-4BA2-90A5-9FCD3CBF0E4F}" destId="{2BBABD93-A426-43C9-8D41-8F39734CFC96}" srcOrd="1" destOrd="0" presId="urn:microsoft.com/office/officeart/2005/8/layout/hierarchy1"/>
    <dgm:cxn modelId="{FCD35046-7C40-43D1-A7E1-6C98AD005566}" type="presParOf" srcId="{2BBABD93-A426-43C9-8D41-8F39734CFC96}" destId="{5647EEB3-B587-4D65-8EC7-96E7C85660E2}" srcOrd="0" destOrd="0" presId="urn:microsoft.com/office/officeart/2005/8/layout/hierarchy1"/>
    <dgm:cxn modelId="{CC7851F0-3D0D-4AE8-9FE5-A5C924D1940E}" type="presParOf" srcId="{2BBABD93-A426-43C9-8D41-8F39734CFC96}" destId="{EF977C1A-40A6-4BC1-BE18-5A5F1646B351}" srcOrd="1" destOrd="0" presId="urn:microsoft.com/office/officeart/2005/8/layout/hierarchy1"/>
    <dgm:cxn modelId="{DDC14E2F-0F16-4C19-857D-6001A18B9764}" type="presParOf" srcId="{EF977C1A-40A6-4BC1-BE18-5A5F1646B351}" destId="{B75987CF-EC18-4E26-960D-F25450756DE8}" srcOrd="0" destOrd="0" presId="urn:microsoft.com/office/officeart/2005/8/layout/hierarchy1"/>
    <dgm:cxn modelId="{2DE9A8CD-2D52-445D-B320-2A72BADC0DB8}" type="presParOf" srcId="{B75987CF-EC18-4E26-960D-F25450756DE8}" destId="{19A87325-43D7-4D5B-8F72-C7CCF228A17B}" srcOrd="0" destOrd="0" presId="urn:microsoft.com/office/officeart/2005/8/layout/hierarchy1"/>
    <dgm:cxn modelId="{FBD83367-52A1-4B1C-A6EF-A117B7DBBA06}" type="presParOf" srcId="{B75987CF-EC18-4E26-960D-F25450756DE8}" destId="{63001169-7F07-469A-AAD6-69935245173A}" srcOrd="1" destOrd="0" presId="urn:microsoft.com/office/officeart/2005/8/layout/hierarchy1"/>
    <dgm:cxn modelId="{19E810CF-DC1E-4052-A289-CAEACD61BF11}" type="presParOf" srcId="{EF977C1A-40A6-4BC1-BE18-5A5F1646B351}" destId="{FFBD525D-5222-497A-BB38-28427F64F6E6}" srcOrd="1" destOrd="0" presId="urn:microsoft.com/office/officeart/2005/8/layout/hierarchy1"/>
    <dgm:cxn modelId="{13F2B433-09F8-426D-AA37-1D7F695BCDE8}" type="presParOf" srcId="{2BBABD93-A426-43C9-8D41-8F39734CFC96}" destId="{992C646E-EC8C-4B4A-BBFC-4151AB0A0BA6}" srcOrd="2" destOrd="0" presId="urn:microsoft.com/office/officeart/2005/8/layout/hierarchy1"/>
    <dgm:cxn modelId="{3AC1BB71-04FC-4275-B7E5-5F779427A95F}" type="presParOf" srcId="{2BBABD93-A426-43C9-8D41-8F39734CFC96}" destId="{26CC1B12-65B6-4675-9554-A99000E4FB6F}" srcOrd="3" destOrd="0" presId="urn:microsoft.com/office/officeart/2005/8/layout/hierarchy1"/>
    <dgm:cxn modelId="{4027107A-0998-48C0-9E5D-AF264C3C8427}" type="presParOf" srcId="{26CC1B12-65B6-4675-9554-A99000E4FB6F}" destId="{35E1508A-9BB2-4700-AF46-DF48A3A4CDDA}" srcOrd="0" destOrd="0" presId="urn:microsoft.com/office/officeart/2005/8/layout/hierarchy1"/>
    <dgm:cxn modelId="{CC90A83E-8C52-4080-81A4-C456311E21D9}" type="presParOf" srcId="{35E1508A-9BB2-4700-AF46-DF48A3A4CDDA}" destId="{E3AD7F03-A539-47AD-B371-8D0E964B86BF}" srcOrd="0" destOrd="0" presId="urn:microsoft.com/office/officeart/2005/8/layout/hierarchy1"/>
    <dgm:cxn modelId="{6C3443D6-E98B-4D17-B81A-BE8FEFAECCA1}" type="presParOf" srcId="{35E1508A-9BB2-4700-AF46-DF48A3A4CDDA}" destId="{0BF7455A-97F5-4479-8DBE-A37F552966CF}" srcOrd="1" destOrd="0" presId="urn:microsoft.com/office/officeart/2005/8/layout/hierarchy1"/>
    <dgm:cxn modelId="{27EE1DE0-6DAE-4392-86BD-3B8FEFC3A0B2}" type="presParOf" srcId="{26CC1B12-65B6-4675-9554-A99000E4FB6F}" destId="{8DAED024-8654-4E5E-AB6F-574C3A497690}" srcOrd="1" destOrd="0" presId="urn:microsoft.com/office/officeart/2005/8/layout/hierarchy1"/>
    <dgm:cxn modelId="{024AB1EF-85C5-4AA4-BA2B-C0A1C3272DF4}" type="presParOf" srcId="{2BBABD93-A426-43C9-8D41-8F39734CFC96}" destId="{C3110282-B9DC-4EBE-A59B-5E45A5163BB3}" srcOrd="4" destOrd="0" presId="urn:microsoft.com/office/officeart/2005/8/layout/hierarchy1"/>
    <dgm:cxn modelId="{95A63017-E7E8-4B59-9441-7AB541DCB5BE}" type="presParOf" srcId="{2BBABD93-A426-43C9-8D41-8F39734CFC96}" destId="{A0AE1F98-E93A-4661-8F81-E307B42B1873}" srcOrd="5" destOrd="0" presId="urn:microsoft.com/office/officeart/2005/8/layout/hierarchy1"/>
    <dgm:cxn modelId="{045963FE-B7F6-43EA-B560-E85E20322F2E}" type="presParOf" srcId="{A0AE1F98-E93A-4661-8F81-E307B42B1873}" destId="{88C6A68F-AB9B-45AC-AF96-6604448760E7}" srcOrd="0" destOrd="0" presId="urn:microsoft.com/office/officeart/2005/8/layout/hierarchy1"/>
    <dgm:cxn modelId="{D5263EF2-E441-4BD8-9E1D-BE6363117514}" type="presParOf" srcId="{88C6A68F-AB9B-45AC-AF96-6604448760E7}" destId="{5983F6C5-D447-4DC7-A99D-5E68D9B30F84}" srcOrd="0" destOrd="0" presId="urn:microsoft.com/office/officeart/2005/8/layout/hierarchy1"/>
    <dgm:cxn modelId="{4A540706-A063-476D-BF11-225E4DE99EB1}" type="presParOf" srcId="{88C6A68F-AB9B-45AC-AF96-6604448760E7}" destId="{EEDD83E1-90F5-46AE-953D-F38EA406DDA4}" srcOrd="1" destOrd="0" presId="urn:microsoft.com/office/officeart/2005/8/layout/hierarchy1"/>
    <dgm:cxn modelId="{186810AF-1279-4072-BB0D-0F3BE2FB7DAD}" type="presParOf" srcId="{A0AE1F98-E93A-4661-8F81-E307B42B1873}" destId="{6BAEF356-5F39-46CB-8457-37CD354724D7}" srcOrd="1" destOrd="0" presId="urn:microsoft.com/office/officeart/2005/8/layout/hierarchy1"/>
    <dgm:cxn modelId="{168281CE-D0D8-4204-B163-1B661681572F}" type="presParOf" srcId="{2BBABD93-A426-43C9-8D41-8F39734CFC96}" destId="{089B715C-806E-4577-B9A3-0F83CE543AB5}" srcOrd="6" destOrd="0" presId="urn:microsoft.com/office/officeart/2005/8/layout/hierarchy1"/>
    <dgm:cxn modelId="{7E1D3464-A1C6-42D6-9C63-CE1B9FEAA80A}" type="presParOf" srcId="{2BBABD93-A426-43C9-8D41-8F39734CFC96}" destId="{8397B5DE-C2AE-4A82-B0CD-271025A204A0}" srcOrd="7" destOrd="0" presId="urn:microsoft.com/office/officeart/2005/8/layout/hierarchy1"/>
    <dgm:cxn modelId="{4A232BEC-DFD2-41C0-B8FB-D62A7B8CBC5E}" type="presParOf" srcId="{8397B5DE-C2AE-4A82-B0CD-271025A204A0}" destId="{396D0B7D-677A-472F-B0D1-6D67818A4F83}" srcOrd="0" destOrd="0" presId="urn:microsoft.com/office/officeart/2005/8/layout/hierarchy1"/>
    <dgm:cxn modelId="{C54BEB2E-B5D8-4D7B-8037-6E098AF80AFD}" type="presParOf" srcId="{396D0B7D-677A-472F-B0D1-6D67818A4F83}" destId="{9C048E29-A479-4E59-987E-1FF4A8415F25}" srcOrd="0" destOrd="0" presId="urn:microsoft.com/office/officeart/2005/8/layout/hierarchy1"/>
    <dgm:cxn modelId="{F480F1B1-F990-44C4-AD56-43E9A2A46954}" type="presParOf" srcId="{396D0B7D-677A-472F-B0D1-6D67818A4F83}" destId="{8969D266-D75B-4954-8671-CDDAFB28CED2}" srcOrd="1" destOrd="0" presId="urn:microsoft.com/office/officeart/2005/8/layout/hierarchy1"/>
    <dgm:cxn modelId="{5666DCE6-1E51-4545-9AED-83FF2FBD8669}" type="presParOf" srcId="{8397B5DE-C2AE-4A82-B0CD-271025A204A0}" destId="{ADE06BD0-9F07-44FC-9A88-0A36124C3849}"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1" qsCatId="simple" csTypeId="urn:microsoft.com/office/officeart/2005/8/colors/accent1_2#15" csCatId="accent1" phldr="1"/>
      <dgm:spPr/>
      <dgm:t>
        <a:bodyPr/>
        <a:lstStyle/>
        <a:p>
          <a:endParaRPr lang="el-GR"/>
        </a:p>
      </dgm:t>
    </dgm:pt>
    <dgm:pt modelId="{EB639905-1B45-4D3D-8A06-FA10C1AF688A}">
      <dgm:prSet phldrT="[Text]"/>
      <dgm:spPr/>
      <dgm:t>
        <a:bodyPr/>
        <a:lstStyle/>
        <a:p>
          <a:r>
            <a:rPr lang="en-US"/>
            <a:t>Child Psychological Abuse continuum</a:t>
          </a:r>
          <a:endParaRPr lang="el-GR"/>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n-US"/>
            <a:t>Yelling, punishing</a:t>
          </a:r>
          <a:endParaRPr lang="el-GR"/>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n-US"/>
            <a:t>Threats and swearing</a:t>
          </a:r>
          <a:endParaRPr lang="el-GR"/>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n-US"/>
            <a:t>Corruption</a:t>
          </a:r>
          <a:r>
            <a:rPr lang="el-GR"/>
            <a:t>, </a:t>
          </a:r>
          <a:r>
            <a:rPr lang="en-US"/>
            <a:t>isolation</a:t>
          </a:r>
          <a:endParaRPr lang="el-GR"/>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a:t>Terrorizing, blackmailing</a:t>
          </a:r>
          <a:endParaRPr lang="el-GR"/>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C59BD2A0-8FCF-4004-8BED-92EC3E7B1DE3}" type="presOf" srcId="{EB639905-1B45-4D3D-8A06-FA10C1AF688A}" destId="{7CBEB7DD-5141-4B8C-9FDC-665588828482}"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8AA8C6E0-3E3D-4E55-9187-420CC4C756EF}" type="presOf" srcId="{A88FBC96-D707-4A0C-B6F1-7B3BA0B210E2}" destId="{63001169-7F07-469A-AAD6-69935245173A}"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93DFF207-065D-4CC2-8ADF-766FEFAE1611}" type="presOf" srcId="{E085FB48-F7B2-4368-BF8F-F841C63EEEBB}" destId="{EEDD83E1-90F5-46AE-953D-F38EA406DDA4}" srcOrd="0" destOrd="0" presId="urn:microsoft.com/office/officeart/2005/8/layout/hierarchy1"/>
    <dgm:cxn modelId="{F53D91C3-BA55-4B76-9659-BF592DFA2E75}" type="presOf" srcId="{2D940832-264A-4EC4-B310-313E1315CB5A}" destId="{C3110282-B9DC-4EBE-A59B-5E45A5163BB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92381A47-8D71-4441-BBC6-E3EB90B85167}" type="presOf" srcId="{258D5777-DF97-4D4D-ACE3-7900F21159A7}" destId="{992C646E-EC8C-4B4A-BBFC-4151AB0A0BA6}"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B0030634-C4C1-425A-A889-F83191B6D4D0}" type="presOf" srcId="{EEC5A663-2B1E-4A26-A511-FCA2FADFF08D}" destId="{0BF7455A-97F5-4479-8DBE-A37F552966CF}" srcOrd="0" destOrd="0" presId="urn:microsoft.com/office/officeart/2005/8/layout/hierarchy1"/>
    <dgm:cxn modelId="{72A4A953-24B0-48B6-B1B5-DDD89C7BDBB1}" type="presOf" srcId="{99EE787B-7AB7-403E-AE4D-C06B16710EEB}" destId="{089B715C-806E-4577-B9A3-0F83CE543AB5}" srcOrd="0" destOrd="0" presId="urn:microsoft.com/office/officeart/2005/8/layout/hierarchy1"/>
    <dgm:cxn modelId="{9111EC36-3ED3-49E9-9947-5D3A38DA1587}" type="presOf" srcId="{B75C1042-C4A8-4CB2-90F7-8E3E4A78B009}" destId="{8969D266-D75B-4954-8671-CDDAFB28CED2}" srcOrd="0" destOrd="0" presId="urn:microsoft.com/office/officeart/2005/8/layout/hierarchy1"/>
    <dgm:cxn modelId="{A63DC4E6-7F51-4F31-9C02-138BF1F510BF}" type="presOf" srcId="{BF263077-F560-438E-BC0B-458394E6B0A5}" destId="{5647EEB3-B587-4D65-8EC7-96E7C85660E2}" srcOrd="0" destOrd="0" presId="urn:microsoft.com/office/officeart/2005/8/layout/hierarchy1"/>
    <dgm:cxn modelId="{1E7BFC4A-30A3-4C03-82BE-11EAA2F3441D}" type="presOf" srcId="{0554A9E0-BCD7-4EAE-9D61-00D52F815CBE}" destId="{C105FDE4-7E35-438A-8EDB-EDBE8779E923}" srcOrd="0" destOrd="0" presId="urn:microsoft.com/office/officeart/2005/8/layout/hierarchy1"/>
    <dgm:cxn modelId="{8FD203CB-99FD-4B6D-9E36-589A56E484D1}" type="presParOf" srcId="{C105FDE4-7E35-438A-8EDB-EDBE8779E923}" destId="{241CC9C0-63DE-4BA2-90A5-9FCD3CBF0E4F}" srcOrd="0" destOrd="0" presId="urn:microsoft.com/office/officeart/2005/8/layout/hierarchy1"/>
    <dgm:cxn modelId="{3BCFCF04-3D73-423A-965F-0FF63B4DD594}" type="presParOf" srcId="{241CC9C0-63DE-4BA2-90A5-9FCD3CBF0E4F}" destId="{E8CC2055-8D73-47CF-BF4A-B9A1F4576C17}" srcOrd="0" destOrd="0" presId="urn:microsoft.com/office/officeart/2005/8/layout/hierarchy1"/>
    <dgm:cxn modelId="{F2EE92A2-8322-42FD-9414-A9B75F5CA2AE}" type="presParOf" srcId="{E8CC2055-8D73-47CF-BF4A-B9A1F4576C17}" destId="{851605BD-B8CD-48E0-8D81-E13A375CB923}" srcOrd="0" destOrd="0" presId="urn:microsoft.com/office/officeart/2005/8/layout/hierarchy1"/>
    <dgm:cxn modelId="{D89B8BB7-9DC6-4E1D-A92C-6E0E1E0A474A}" type="presParOf" srcId="{E8CC2055-8D73-47CF-BF4A-B9A1F4576C17}" destId="{7CBEB7DD-5141-4B8C-9FDC-665588828482}" srcOrd="1" destOrd="0" presId="urn:microsoft.com/office/officeart/2005/8/layout/hierarchy1"/>
    <dgm:cxn modelId="{656C1597-9423-4DAD-BDF0-70F8D8E2DFFD}" type="presParOf" srcId="{241CC9C0-63DE-4BA2-90A5-9FCD3CBF0E4F}" destId="{2BBABD93-A426-43C9-8D41-8F39734CFC96}" srcOrd="1" destOrd="0" presId="urn:microsoft.com/office/officeart/2005/8/layout/hierarchy1"/>
    <dgm:cxn modelId="{204A4ADA-F936-4009-8641-A5A464F35A09}" type="presParOf" srcId="{2BBABD93-A426-43C9-8D41-8F39734CFC96}" destId="{5647EEB3-B587-4D65-8EC7-96E7C85660E2}" srcOrd="0" destOrd="0" presId="urn:microsoft.com/office/officeart/2005/8/layout/hierarchy1"/>
    <dgm:cxn modelId="{D2FCFAED-CF92-4326-B715-99DF40CED885}" type="presParOf" srcId="{2BBABD93-A426-43C9-8D41-8F39734CFC96}" destId="{EF977C1A-40A6-4BC1-BE18-5A5F1646B351}" srcOrd="1" destOrd="0" presId="urn:microsoft.com/office/officeart/2005/8/layout/hierarchy1"/>
    <dgm:cxn modelId="{35DC2044-D010-43E7-B05D-3A902D60F91D}" type="presParOf" srcId="{EF977C1A-40A6-4BC1-BE18-5A5F1646B351}" destId="{B75987CF-EC18-4E26-960D-F25450756DE8}" srcOrd="0" destOrd="0" presId="urn:microsoft.com/office/officeart/2005/8/layout/hierarchy1"/>
    <dgm:cxn modelId="{D064649E-5AF3-45B7-8699-FC254F8230BA}" type="presParOf" srcId="{B75987CF-EC18-4E26-960D-F25450756DE8}" destId="{19A87325-43D7-4D5B-8F72-C7CCF228A17B}" srcOrd="0" destOrd="0" presId="urn:microsoft.com/office/officeart/2005/8/layout/hierarchy1"/>
    <dgm:cxn modelId="{7F87B48D-75F5-428D-AED7-8C50787AD7B3}" type="presParOf" srcId="{B75987CF-EC18-4E26-960D-F25450756DE8}" destId="{63001169-7F07-469A-AAD6-69935245173A}" srcOrd="1" destOrd="0" presId="urn:microsoft.com/office/officeart/2005/8/layout/hierarchy1"/>
    <dgm:cxn modelId="{9C33663F-88C3-4EE1-8896-ECA993CAAD2B}" type="presParOf" srcId="{EF977C1A-40A6-4BC1-BE18-5A5F1646B351}" destId="{FFBD525D-5222-497A-BB38-28427F64F6E6}" srcOrd="1" destOrd="0" presId="urn:microsoft.com/office/officeart/2005/8/layout/hierarchy1"/>
    <dgm:cxn modelId="{B4454821-A00A-41BA-83C4-29DB2E215284}" type="presParOf" srcId="{2BBABD93-A426-43C9-8D41-8F39734CFC96}" destId="{992C646E-EC8C-4B4A-BBFC-4151AB0A0BA6}" srcOrd="2" destOrd="0" presId="urn:microsoft.com/office/officeart/2005/8/layout/hierarchy1"/>
    <dgm:cxn modelId="{CD57DB27-5D68-4C46-AEE3-2E42F63148FB}" type="presParOf" srcId="{2BBABD93-A426-43C9-8D41-8F39734CFC96}" destId="{26CC1B12-65B6-4675-9554-A99000E4FB6F}" srcOrd="3" destOrd="0" presId="urn:microsoft.com/office/officeart/2005/8/layout/hierarchy1"/>
    <dgm:cxn modelId="{CB42C869-A9CC-4B7C-A1FD-419F7AB56D89}" type="presParOf" srcId="{26CC1B12-65B6-4675-9554-A99000E4FB6F}" destId="{35E1508A-9BB2-4700-AF46-DF48A3A4CDDA}" srcOrd="0" destOrd="0" presId="urn:microsoft.com/office/officeart/2005/8/layout/hierarchy1"/>
    <dgm:cxn modelId="{41608E36-DFA7-43B0-88F1-E2CB40FC7706}" type="presParOf" srcId="{35E1508A-9BB2-4700-AF46-DF48A3A4CDDA}" destId="{E3AD7F03-A539-47AD-B371-8D0E964B86BF}" srcOrd="0" destOrd="0" presId="urn:microsoft.com/office/officeart/2005/8/layout/hierarchy1"/>
    <dgm:cxn modelId="{FF306D20-89DC-49F4-892C-0029B2F402C4}" type="presParOf" srcId="{35E1508A-9BB2-4700-AF46-DF48A3A4CDDA}" destId="{0BF7455A-97F5-4479-8DBE-A37F552966CF}" srcOrd="1" destOrd="0" presId="urn:microsoft.com/office/officeart/2005/8/layout/hierarchy1"/>
    <dgm:cxn modelId="{D21BAC72-F6D4-4E66-A66A-04FDE2586274}" type="presParOf" srcId="{26CC1B12-65B6-4675-9554-A99000E4FB6F}" destId="{8DAED024-8654-4E5E-AB6F-574C3A497690}" srcOrd="1" destOrd="0" presId="urn:microsoft.com/office/officeart/2005/8/layout/hierarchy1"/>
    <dgm:cxn modelId="{BF686085-D7BA-41DD-BAFF-53DA3000C0D5}" type="presParOf" srcId="{2BBABD93-A426-43C9-8D41-8F39734CFC96}" destId="{C3110282-B9DC-4EBE-A59B-5E45A5163BB3}" srcOrd="4" destOrd="0" presId="urn:microsoft.com/office/officeart/2005/8/layout/hierarchy1"/>
    <dgm:cxn modelId="{7E71E79C-1BDA-4E07-AE7D-FD18DA13BD00}" type="presParOf" srcId="{2BBABD93-A426-43C9-8D41-8F39734CFC96}" destId="{A0AE1F98-E93A-4661-8F81-E307B42B1873}" srcOrd="5" destOrd="0" presId="urn:microsoft.com/office/officeart/2005/8/layout/hierarchy1"/>
    <dgm:cxn modelId="{11F45842-D0EF-41EC-8960-3FBEF6248227}" type="presParOf" srcId="{A0AE1F98-E93A-4661-8F81-E307B42B1873}" destId="{88C6A68F-AB9B-45AC-AF96-6604448760E7}" srcOrd="0" destOrd="0" presId="urn:microsoft.com/office/officeart/2005/8/layout/hierarchy1"/>
    <dgm:cxn modelId="{20627179-BEDB-43D3-AD7A-0207C213FA72}" type="presParOf" srcId="{88C6A68F-AB9B-45AC-AF96-6604448760E7}" destId="{5983F6C5-D447-4DC7-A99D-5E68D9B30F84}" srcOrd="0" destOrd="0" presId="urn:microsoft.com/office/officeart/2005/8/layout/hierarchy1"/>
    <dgm:cxn modelId="{545D82C2-2B6D-4C02-B0D7-713859DF8885}" type="presParOf" srcId="{88C6A68F-AB9B-45AC-AF96-6604448760E7}" destId="{EEDD83E1-90F5-46AE-953D-F38EA406DDA4}" srcOrd="1" destOrd="0" presId="urn:microsoft.com/office/officeart/2005/8/layout/hierarchy1"/>
    <dgm:cxn modelId="{C7726CD1-5166-4775-BCEB-497D2A22085E}" type="presParOf" srcId="{A0AE1F98-E93A-4661-8F81-E307B42B1873}" destId="{6BAEF356-5F39-46CB-8457-37CD354724D7}" srcOrd="1" destOrd="0" presId="urn:microsoft.com/office/officeart/2005/8/layout/hierarchy1"/>
    <dgm:cxn modelId="{672E72A8-E738-424B-B1D8-63CBEDD30AF2}" type="presParOf" srcId="{2BBABD93-A426-43C9-8D41-8F39734CFC96}" destId="{089B715C-806E-4577-B9A3-0F83CE543AB5}" srcOrd="6" destOrd="0" presId="urn:microsoft.com/office/officeart/2005/8/layout/hierarchy1"/>
    <dgm:cxn modelId="{0D5F95B8-1B39-4861-8153-390BAB85F833}" type="presParOf" srcId="{2BBABD93-A426-43C9-8D41-8F39734CFC96}" destId="{8397B5DE-C2AE-4A82-B0CD-271025A204A0}" srcOrd="7" destOrd="0" presId="urn:microsoft.com/office/officeart/2005/8/layout/hierarchy1"/>
    <dgm:cxn modelId="{9CF5FA19-45D6-4022-863E-6CC9B3B28401}" type="presParOf" srcId="{8397B5DE-C2AE-4A82-B0CD-271025A204A0}" destId="{396D0B7D-677A-472F-B0D1-6D67818A4F83}" srcOrd="0" destOrd="0" presId="urn:microsoft.com/office/officeart/2005/8/layout/hierarchy1"/>
    <dgm:cxn modelId="{3CB1EEA5-5904-4126-9754-F6E1F58AEF5F}" type="presParOf" srcId="{396D0B7D-677A-472F-B0D1-6D67818A4F83}" destId="{9C048E29-A479-4E59-987E-1FF4A8415F25}" srcOrd="0" destOrd="0" presId="urn:microsoft.com/office/officeart/2005/8/layout/hierarchy1"/>
    <dgm:cxn modelId="{EF0A1721-8587-46A8-B15A-35121AFE094C}" type="presParOf" srcId="{396D0B7D-677A-472F-B0D1-6D67818A4F83}" destId="{8969D266-D75B-4954-8671-CDDAFB28CED2}" srcOrd="1" destOrd="0" presId="urn:microsoft.com/office/officeart/2005/8/layout/hierarchy1"/>
    <dgm:cxn modelId="{14F241C8-1A60-493F-837D-CCBC8ADDA124}" type="presParOf" srcId="{8397B5DE-C2AE-4A82-B0CD-271025A204A0}" destId="{ADE06BD0-9F07-44FC-9A88-0A36124C3849}"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9" qsCatId="simple" csTypeId="urn:microsoft.com/office/officeart/2005/8/colors/accent1_2#13" csCatId="accent1" phldr="1"/>
      <dgm:spPr/>
      <dgm:t>
        <a:bodyPr/>
        <a:lstStyle/>
        <a:p>
          <a:endParaRPr lang="el-GR"/>
        </a:p>
      </dgm:t>
    </dgm:pt>
    <dgm:pt modelId="{EB639905-1B45-4D3D-8A06-FA10C1AF688A}">
      <dgm:prSet phldrT="[Text]"/>
      <dgm:spPr/>
      <dgm:t>
        <a:bodyPr/>
        <a:lstStyle/>
        <a:p>
          <a:r>
            <a:rPr lang="en-US" dirty="0"/>
            <a:t>Child Physical Abuse Continuum</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n-US" dirty="0"/>
            <a:t>Mild corporal punishment</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n-US" dirty="0"/>
            <a:t>Intense corporal punishment</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n-US" dirty="0"/>
            <a:t>Fatal Physical Abuse</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r>
            <a:rPr lang="en-US" dirty="0"/>
            <a:t>Physical Abuse</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E9702E23-0424-4F7F-92C2-033BE3869E07}" type="presOf" srcId="{E085FB48-F7B2-4368-BF8F-F841C63EEEBB}" destId="{EEDD83E1-90F5-46AE-953D-F38EA406DDA4}" srcOrd="0" destOrd="0" presId="urn:microsoft.com/office/officeart/2005/8/layout/hierarchy1"/>
    <dgm:cxn modelId="{58D38922-3A01-4B30-919A-582C003A1ECA}" type="presOf" srcId="{99EE787B-7AB7-403E-AE4D-C06B16710EEB}" destId="{089B715C-806E-4577-B9A3-0F83CE543AB5}" srcOrd="0" destOrd="0" presId="urn:microsoft.com/office/officeart/2005/8/layout/hierarchy1"/>
    <dgm:cxn modelId="{616550BE-5CE0-4C4F-949E-AE5B33045B77}" type="presOf" srcId="{EB639905-1B45-4D3D-8A06-FA10C1AF688A}" destId="{7CBEB7DD-5141-4B8C-9FDC-665588828482}" srcOrd="0" destOrd="0" presId="urn:microsoft.com/office/officeart/2005/8/layout/hierarchy1"/>
    <dgm:cxn modelId="{6AF2ABCE-DC57-44A8-B12A-7168528B57DD}" type="presOf" srcId="{258D5777-DF97-4D4D-ACE3-7900F21159A7}" destId="{992C646E-EC8C-4B4A-BBFC-4151AB0A0BA6}"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ED813588-FBD2-4969-8D73-0F14CA05F6E2}" type="presOf" srcId="{EEC5A663-2B1E-4A26-A511-FCA2FADFF08D}" destId="{0BF7455A-97F5-4479-8DBE-A37F552966CF}" srcOrd="0" destOrd="0" presId="urn:microsoft.com/office/officeart/2005/8/layout/hierarchy1"/>
    <dgm:cxn modelId="{CD68E9A1-1A5D-4C93-9390-F3DBEBBF26BA}" type="presOf" srcId="{A88FBC96-D707-4A0C-B6F1-7B3BA0B210E2}" destId="{63001169-7F07-469A-AAD6-69935245173A}" srcOrd="0" destOrd="0" presId="urn:microsoft.com/office/officeart/2005/8/layout/hierarchy1"/>
    <dgm:cxn modelId="{563CF361-5035-4C4E-82DB-3245E3442380}" type="presOf" srcId="{0554A9E0-BCD7-4EAE-9D61-00D52F815CBE}" destId="{C105FDE4-7E35-438A-8EDB-EDBE8779E92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B3C02DDF-9047-49E3-B016-AF19A887134A}" type="presOf" srcId="{2D940832-264A-4EC4-B310-313E1315CB5A}" destId="{C3110282-B9DC-4EBE-A59B-5E45A5163BB3}" srcOrd="0" destOrd="0" presId="urn:microsoft.com/office/officeart/2005/8/layout/hierarchy1"/>
    <dgm:cxn modelId="{DB1E5ECF-DDCD-4650-A044-E5F66FD2286C}" type="presOf" srcId="{BF263077-F560-438E-BC0B-458394E6B0A5}" destId="{5647EEB3-B587-4D65-8EC7-96E7C85660E2}"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70DB7755-1DCC-419D-820C-D9CE3C4545E3}" type="presOf" srcId="{B75C1042-C4A8-4CB2-90F7-8E3E4A78B009}" destId="{8969D266-D75B-4954-8671-CDDAFB28CED2}" srcOrd="0" destOrd="0" presId="urn:microsoft.com/office/officeart/2005/8/layout/hierarchy1"/>
    <dgm:cxn modelId="{8EF8DA58-B28E-4726-B23F-17F52E71B90F}" type="presParOf" srcId="{C105FDE4-7E35-438A-8EDB-EDBE8779E923}" destId="{241CC9C0-63DE-4BA2-90A5-9FCD3CBF0E4F}" srcOrd="0" destOrd="0" presId="urn:microsoft.com/office/officeart/2005/8/layout/hierarchy1"/>
    <dgm:cxn modelId="{BD880DDE-6C8D-4208-86BC-65E0E04CA69C}" type="presParOf" srcId="{241CC9C0-63DE-4BA2-90A5-9FCD3CBF0E4F}" destId="{E8CC2055-8D73-47CF-BF4A-B9A1F4576C17}" srcOrd="0" destOrd="0" presId="urn:microsoft.com/office/officeart/2005/8/layout/hierarchy1"/>
    <dgm:cxn modelId="{A4BB6C33-C2EF-445D-9C81-FAA677678AC2}" type="presParOf" srcId="{E8CC2055-8D73-47CF-BF4A-B9A1F4576C17}" destId="{851605BD-B8CD-48E0-8D81-E13A375CB923}" srcOrd="0" destOrd="0" presId="urn:microsoft.com/office/officeart/2005/8/layout/hierarchy1"/>
    <dgm:cxn modelId="{CFCD02B5-A998-4FFF-87DB-3722C1355C1D}" type="presParOf" srcId="{E8CC2055-8D73-47CF-BF4A-B9A1F4576C17}" destId="{7CBEB7DD-5141-4B8C-9FDC-665588828482}" srcOrd="1" destOrd="0" presId="urn:microsoft.com/office/officeart/2005/8/layout/hierarchy1"/>
    <dgm:cxn modelId="{3D1112DE-DA20-4709-8FF9-BFE3449218AB}" type="presParOf" srcId="{241CC9C0-63DE-4BA2-90A5-9FCD3CBF0E4F}" destId="{2BBABD93-A426-43C9-8D41-8F39734CFC96}" srcOrd="1" destOrd="0" presId="urn:microsoft.com/office/officeart/2005/8/layout/hierarchy1"/>
    <dgm:cxn modelId="{80762F60-06AC-4730-8264-4A55387BE5D4}" type="presParOf" srcId="{2BBABD93-A426-43C9-8D41-8F39734CFC96}" destId="{5647EEB3-B587-4D65-8EC7-96E7C85660E2}" srcOrd="0" destOrd="0" presId="urn:microsoft.com/office/officeart/2005/8/layout/hierarchy1"/>
    <dgm:cxn modelId="{C6B22098-B2E5-4619-A025-161677489630}" type="presParOf" srcId="{2BBABD93-A426-43C9-8D41-8F39734CFC96}" destId="{EF977C1A-40A6-4BC1-BE18-5A5F1646B351}" srcOrd="1" destOrd="0" presId="urn:microsoft.com/office/officeart/2005/8/layout/hierarchy1"/>
    <dgm:cxn modelId="{56DD1EC0-A103-4066-8B28-F4719CD5B286}" type="presParOf" srcId="{EF977C1A-40A6-4BC1-BE18-5A5F1646B351}" destId="{B75987CF-EC18-4E26-960D-F25450756DE8}" srcOrd="0" destOrd="0" presId="urn:microsoft.com/office/officeart/2005/8/layout/hierarchy1"/>
    <dgm:cxn modelId="{48873D21-DC39-42A5-9274-F38736977BFB}" type="presParOf" srcId="{B75987CF-EC18-4E26-960D-F25450756DE8}" destId="{19A87325-43D7-4D5B-8F72-C7CCF228A17B}" srcOrd="0" destOrd="0" presId="urn:microsoft.com/office/officeart/2005/8/layout/hierarchy1"/>
    <dgm:cxn modelId="{4DCBF3D7-D4C0-454D-BA51-B644FBD68E4E}" type="presParOf" srcId="{B75987CF-EC18-4E26-960D-F25450756DE8}" destId="{63001169-7F07-469A-AAD6-69935245173A}" srcOrd="1" destOrd="0" presId="urn:microsoft.com/office/officeart/2005/8/layout/hierarchy1"/>
    <dgm:cxn modelId="{AD3951C4-DDD3-4144-A4E4-03E18F32A5BC}" type="presParOf" srcId="{EF977C1A-40A6-4BC1-BE18-5A5F1646B351}" destId="{FFBD525D-5222-497A-BB38-28427F64F6E6}" srcOrd="1" destOrd="0" presId="urn:microsoft.com/office/officeart/2005/8/layout/hierarchy1"/>
    <dgm:cxn modelId="{0EB75098-A0DE-4212-81B1-7D82F3DA2E0E}" type="presParOf" srcId="{2BBABD93-A426-43C9-8D41-8F39734CFC96}" destId="{992C646E-EC8C-4B4A-BBFC-4151AB0A0BA6}" srcOrd="2" destOrd="0" presId="urn:microsoft.com/office/officeart/2005/8/layout/hierarchy1"/>
    <dgm:cxn modelId="{4D4AF227-39AC-4A84-9729-C0E0418B7F5C}" type="presParOf" srcId="{2BBABD93-A426-43C9-8D41-8F39734CFC96}" destId="{26CC1B12-65B6-4675-9554-A99000E4FB6F}" srcOrd="3" destOrd="0" presId="urn:microsoft.com/office/officeart/2005/8/layout/hierarchy1"/>
    <dgm:cxn modelId="{401BC208-BDF2-431A-AD8D-5F2B4A6E9216}" type="presParOf" srcId="{26CC1B12-65B6-4675-9554-A99000E4FB6F}" destId="{35E1508A-9BB2-4700-AF46-DF48A3A4CDDA}" srcOrd="0" destOrd="0" presId="urn:microsoft.com/office/officeart/2005/8/layout/hierarchy1"/>
    <dgm:cxn modelId="{58B31C14-6C63-42AB-A6DE-F941B17FF62C}" type="presParOf" srcId="{35E1508A-9BB2-4700-AF46-DF48A3A4CDDA}" destId="{E3AD7F03-A539-47AD-B371-8D0E964B86BF}" srcOrd="0" destOrd="0" presId="urn:microsoft.com/office/officeart/2005/8/layout/hierarchy1"/>
    <dgm:cxn modelId="{12C94E9F-AD24-4F00-8106-1E5B3EA8573C}" type="presParOf" srcId="{35E1508A-9BB2-4700-AF46-DF48A3A4CDDA}" destId="{0BF7455A-97F5-4479-8DBE-A37F552966CF}" srcOrd="1" destOrd="0" presId="urn:microsoft.com/office/officeart/2005/8/layout/hierarchy1"/>
    <dgm:cxn modelId="{032B4445-8193-4CAE-A74E-A9BE027C274C}" type="presParOf" srcId="{26CC1B12-65B6-4675-9554-A99000E4FB6F}" destId="{8DAED024-8654-4E5E-AB6F-574C3A497690}" srcOrd="1" destOrd="0" presId="urn:microsoft.com/office/officeart/2005/8/layout/hierarchy1"/>
    <dgm:cxn modelId="{881EDA5F-04F2-4547-B7D6-BCA9FC3698DE}" type="presParOf" srcId="{2BBABD93-A426-43C9-8D41-8F39734CFC96}" destId="{C3110282-B9DC-4EBE-A59B-5E45A5163BB3}" srcOrd="4" destOrd="0" presId="urn:microsoft.com/office/officeart/2005/8/layout/hierarchy1"/>
    <dgm:cxn modelId="{0E9A7C83-A904-4F3D-8F77-D1B095A62225}" type="presParOf" srcId="{2BBABD93-A426-43C9-8D41-8F39734CFC96}" destId="{A0AE1F98-E93A-4661-8F81-E307B42B1873}" srcOrd="5" destOrd="0" presId="urn:microsoft.com/office/officeart/2005/8/layout/hierarchy1"/>
    <dgm:cxn modelId="{7D9CB157-F17F-4B59-BE70-56B624E76D5D}" type="presParOf" srcId="{A0AE1F98-E93A-4661-8F81-E307B42B1873}" destId="{88C6A68F-AB9B-45AC-AF96-6604448760E7}" srcOrd="0" destOrd="0" presId="urn:microsoft.com/office/officeart/2005/8/layout/hierarchy1"/>
    <dgm:cxn modelId="{D108E21E-B333-490D-9E5A-760F33764756}" type="presParOf" srcId="{88C6A68F-AB9B-45AC-AF96-6604448760E7}" destId="{5983F6C5-D447-4DC7-A99D-5E68D9B30F84}" srcOrd="0" destOrd="0" presId="urn:microsoft.com/office/officeart/2005/8/layout/hierarchy1"/>
    <dgm:cxn modelId="{6A3B8A67-DFC7-4E31-98C1-4AA98E82FCC7}" type="presParOf" srcId="{88C6A68F-AB9B-45AC-AF96-6604448760E7}" destId="{EEDD83E1-90F5-46AE-953D-F38EA406DDA4}" srcOrd="1" destOrd="0" presId="urn:microsoft.com/office/officeart/2005/8/layout/hierarchy1"/>
    <dgm:cxn modelId="{72516AF2-8947-4DC0-AAD7-1FD23EE6BF7F}" type="presParOf" srcId="{A0AE1F98-E93A-4661-8F81-E307B42B1873}" destId="{6BAEF356-5F39-46CB-8457-37CD354724D7}" srcOrd="1" destOrd="0" presId="urn:microsoft.com/office/officeart/2005/8/layout/hierarchy1"/>
    <dgm:cxn modelId="{8A306FA4-2C7B-4C3C-A30C-B1F5E4CE748D}" type="presParOf" srcId="{2BBABD93-A426-43C9-8D41-8F39734CFC96}" destId="{089B715C-806E-4577-B9A3-0F83CE543AB5}" srcOrd="6" destOrd="0" presId="urn:microsoft.com/office/officeart/2005/8/layout/hierarchy1"/>
    <dgm:cxn modelId="{AA1B4054-27FC-448A-9BF9-90BC16ADDCAD}" type="presParOf" srcId="{2BBABD93-A426-43C9-8D41-8F39734CFC96}" destId="{8397B5DE-C2AE-4A82-B0CD-271025A204A0}" srcOrd="7" destOrd="0" presId="urn:microsoft.com/office/officeart/2005/8/layout/hierarchy1"/>
    <dgm:cxn modelId="{B5486A93-0F51-4265-ADBB-E27511DEDED2}" type="presParOf" srcId="{8397B5DE-C2AE-4A82-B0CD-271025A204A0}" destId="{396D0B7D-677A-472F-B0D1-6D67818A4F83}" srcOrd="0" destOrd="0" presId="urn:microsoft.com/office/officeart/2005/8/layout/hierarchy1"/>
    <dgm:cxn modelId="{650AFCCE-8DC5-4960-946D-DBCD1C6AA696}" type="presParOf" srcId="{396D0B7D-677A-472F-B0D1-6D67818A4F83}" destId="{9C048E29-A479-4E59-987E-1FF4A8415F25}" srcOrd="0" destOrd="0" presId="urn:microsoft.com/office/officeart/2005/8/layout/hierarchy1"/>
    <dgm:cxn modelId="{AE98FD95-4665-48F8-8813-6BC65F45C13A}" type="presParOf" srcId="{396D0B7D-677A-472F-B0D1-6D67818A4F83}" destId="{8969D266-D75B-4954-8671-CDDAFB28CED2}" srcOrd="1" destOrd="0" presId="urn:microsoft.com/office/officeart/2005/8/layout/hierarchy1"/>
    <dgm:cxn modelId="{3B06C0C6-5DA9-4192-B085-EA3DC937C15B}" type="presParOf" srcId="{8397B5DE-C2AE-4A82-B0CD-271025A204A0}" destId="{ADE06BD0-9F07-44FC-9A88-0A36124C3849}"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0" qsCatId="simple" csTypeId="urn:microsoft.com/office/officeart/2005/8/colors/accent1_2#14" csCatId="accent1" phldr="1"/>
      <dgm:spPr/>
      <dgm:t>
        <a:bodyPr/>
        <a:lstStyle/>
        <a:p>
          <a:endParaRPr lang="el-GR"/>
        </a:p>
      </dgm:t>
    </dgm:pt>
    <dgm:pt modelId="{EB639905-1B45-4D3D-8A06-FA10C1AF688A}">
      <dgm:prSet phldrT="[Text]"/>
      <dgm:spPr/>
      <dgm:t>
        <a:bodyPr/>
        <a:lstStyle/>
        <a:p>
          <a:r>
            <a:rPr lang="en-US" dirty="0"/>
            <a:t>Child Sexual Abuse continuum</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n-US" dirty="0"/>
            <a:t>Exposure to pornographic material</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n-US" dirty="0"/>
            <a:t>Verbal Sexual assault</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n-US" dirty="0"/>
            <a:t>Sexual violation/rape</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r>
            <a:rPr lang="en-US" dirty="0"/>
            <a:t>Sexual assault that includes physical contact</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0E7E4E3C-59BF-4C0A-A687-3B37B6E90DEB}" type="presOf" srcId="{EB639905-1B45-4D3D-8A06-FA10C1AF688A}" destId="{7CBEB7DD-5141-4B8C-9FDC-665588828482}" srcOrd="0" destOrd="0" presId="urn:microsoft.com/office/officeart/2005/8/layout/hierarchy1"/>
    <dgm:cxn modelId="{762C0F9D-B0E7-4821-BD2C-67A4BCA0299D}" type="presOf" srcId="{99EE787B-7AB7-403E-AE4D-C06B16710EEB}" destId="{089B715C-806E-4577-B9A3-0F83CE543AB5}"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E318D1BD-A7E8-46D6-93BD-126148B45185}" type="presOf" srcId="{E085FB48-F7B2-4368-BF8F-F841C63EEEBB}" destId="{EEDD83E1-90F5-46AE-953D-F38EA406DDA4}"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E0BDDE80-6BBB-454E-8664-80569AE9EDCD}" type="presOf" srcId="{B75C1042-C4A8-4CB2-90F7-8E3E4A78B009}" destId="{8969D266-D75B-4954-8671-CDDAFB28CED2}" srcOrd="0" destOrd="0" presId="urn:microsoft.com/office/officeart/2005/8/layout/hierarchy1"/>
    <dgm:cxn modelId="{2B6C8ABE-0A75-4845-B7BD-6E9B571AF72E}" type="presOf" srcId="{EEC5A663-2B1E-4A26-A511-FCA2FADFF08D}" destId="{0BF7455A-97F5-4479-8DBE-A37F552966CF}" srcOrd="0" destOrd="0" presId="urn:microsoft.com/office/officeart/2005/8/layout/hierarchy1"/>
    <dgm:cxn modelId="{843A1B04-8D65-407D-AF04-8F9B3318E2B5}" type="presOf" srcId="{258D5777-DF97-4D4D-ACE3-7900F21159A7}" destId="{992C646E-EC8C-4B4A-BBFC-4151AB0A0BA6}" srcOrd="0" destOrd="0" presId="urn:microsoft.com/office/officeart/2005/8/layout/hierarchy1"/>
    <dgm:cxn modelId="{F9217866-E1BB-4269-9C11-45C26BFC92CF}" type="presOf" srcId="{BF263077-F560-438E-BC0B-458394E6B0A5}" destId="{5647EEB3-B587-4D65-8EC7-96E7C85660E2}" srcOrd="0" destOrd="0" presId="urn:microsoft.com/office/officeart/2005/8/layout/hierarchy1"/>
    <dgm:cxn modelId="{8A8DBBD8-36EA-4025-AAB1-F0AE2A7D5BB3}" type="presOf" srcId="{A88FBC96-D707-4A0C-B6F1-7B3BA0B210E2}" destId="{63001169-7F07-469A-AAD6-69935245173A}" srcOrd="0" destOrd="0" presId="urn:microsoft.com/office/officeart/2005/8/layout/hierarchy1"/>
    <dgm:cxn modelId="{297257F6-4E17-423A-99CE-DC661378A91D}" type="presOf" srcId="{0554A9E0-BCD7-4EAE-9D61-00D52F815CBE}" destId="{C105FDE4-7E35-438A-8EDB-EDBE8779E923}" srcOrd="0" destOrd="0" presId="urn:microsoft.com/office/officeart/2005/8/layout/hierarchy1"/>
    <dgm:cxn modelId="{C224651C-B02B-47E4-BEF2-1A044A94715B}" type="presOf" srcId="{2D940832-264A-4EC4-B310-313E1315CB5A}" destId="{C3110282-B9DC-4EBE-A59B-5E45A5163BB3}"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C39E7F17-7977-4E83-B746-57E0DF9771E4}" type="presParOf" srcId="{C105FDE4-7E35-438A-8EDB-EDBE8779E923}" destId="{241CC9C0-63DE-4BA2-90A5-9FCD3CBF0E4F}" srcOrd="0" destOrd="0" presId="urn:microsoft.com/office/officeart/2005/8/layout/hierarchy1"/>
    <dgm:cxn modelId="{07223D50-B7BD-48A5-9969-2445D4C89BC3}" type="presParOf" srcId="{241CC9C0-63DE-4BA2-90A5-9FCD3CBF0E4F}" destId="{E8CC2055-8D73-47CF-BF4A-B9A1F4576C17}" srcOrd="0" destOrd="0" presId="urn:microsoft.com/office/officeart/2005/8/layout/hierarchy1"/>
    <dgm:cxn modelId="{E4F1E031-2123-4609-96B5-7499A167CF7D}" type="presParOf" srcId="{E8CC2055-8D73-47CF-BF4A-B9A1F4576C17}" destId="{851605BD-B8CD-48E0-8D81-E13A375CB923}" srcOrd="0" destOrd="0" presId="urn:microsoft.com/office/officeart/2005/8/layout/hierarchy1"/>
    <dgm:cxn modelId="{6885E730-99EB-484A-88CF-0735D95CC142}" type="presParOf" srcId="{E8CC2055-8D73-47CF-BF4A-B9A1F4576C17}" destId="{7CBEB7DD-5141-4B8C-9FDC-665588828482}" srcOrd="1" destOrd="0" presId="urn:microsoft.com/office/officeart/2005/8/layout/hierarchy1"/>
    <dgm:cxn modelId="{2F818334-D2D8-4811-8BA6-CC27B4B8B412}" type="presParOf" srcId="{241CC9C0-63DE-4BA2-90A5-9FCD3CBF0E4F}" destId="{2BBABD93-A426-43C9-8D41-8F39734CFC96}" srcOrd="1" destOrd="0" presId="urn:microsoft.com/office/officeart/2005/8/layout/hierarchy1"/>
    <dgm:cxn modelId="{761A6F65-641D-48BF-B7AB-8D6135B832AA}" type="presParOf" srcId="{2BBABD93-A426-43C9-8D41-8F39734CFC96}" destId="{5647EEB3-B587-4D65-8EC7-96E7C85660E2}" srcOrd="0" destOrd="0" presId="urn:microsoft.com/office/officeart/2005/8/layout/hierarchy1"/>
    <dgm:cxn modelId="{16D39965-ADC2-4EA1-A265-E60C4FBE1E41}" type="presParOf" srcId="{2BBABD93-A426-43C9-8D41-8F39734CFC96}" destId="{EF977C1A-40A6-4BC1-BE18-5A5F1646B351}" srcOrd="1" destOrd="0" presId="urn:microsoft.com/office/officeart/2005/8/layout/hierarchy1"/>
    <dgm:cxn modelId="{0732CF06-CC33-4E25-BD50-507B090A15AC}" type="presParOf" srcId="{EF977C1A-40A6-4BC1-BE18-5A5F1646B351}" destId="{B75987CF-EC18-4E26-960D-F25450756DE8}" srcOrd="0" destOrd="0" presId="urn:microsoft.com/office/officeart/2005/8/layout/hierarchy1"/>
    <dgm:cxn modelId="{A8C18EDA-EDD8-4534-B40A-DFFFD95C6AD5}" type="presParOf" srcId="{B75987CF-EC18-4E26-960D-F25450756DE8}" destId="{19A87325-43D7-4D5B-8F72-C7CCF228A17B}" srcOrd="0" destOrd="0" presId="urn:microsoft.com/office/officeart/2005/8/layout/hierarchy1"/>
    <dgm:cxn modelId="{9FF75DE8-0F97-4017-9B49-B55BAD35D4FA}" type="presParOf" srcId="{B75987CF-EC18-4E26-960D-F25450756DE8}" destId="{63001169-7F07-469A-AAD6-69935245173A}" srcOrd="1" destOrd="0" presId="urn:microsoft.com/office/officeart/2005/8/layout/hierarchy1"/>
    <dgm:cxn modelId="{A4926ABB-3FE0-430D-9425-7D361145F54E}" type="presParOf" srcId="{EF977C1A-40A6-4BC1-BE18-5A5F1646B351}" destId="{FFBD525D-5222-497A-BB38-28427F64F6E6}" srcOrd="1" destOrd="0" presId="urn:microsoft.com/office/officeart/2005/8/layout/hierarchy1"/>
    <dgm:cxn modelId="{197E7960-26C4-40BE-A8EB-3300F30BDA36}" type="presParOf" srcId="{2BBABD93-A426-43C9-8D41-8F39734CFC96}" destId="{992C646E-EC8C-4B4A-BBFC-4151AB0A0BA6}" srcOrd="2" destOrd="0" presId="urn:microsoft.com/office/officeart/2005/8/layout/hierarchy1"/>
    <dgm:cxn modelId="{7E6F27EB-7934-4D67-98FA-16FF63DAC12E}" type="presParOf" srcId="{2BBABD93-A426-43C9-8D41-8F39734CFC96}" destId="{26CC1B12-65B6-4675-9554-A99000E4FB6F}" srcOrd="3" destOrd="0" presId="urn:microsoft.com/office/officeart/2005/8/layout/hierarchy1"/>
    <dgm:cxn modelId="{F816265F-CCC3-437B-AD35-BBCA86D0F032}" type="presParOf" srcId="{26CC1B12-65B6-4675-9554-A99000E4FB6F}" destId="{35E1508A-9BB2-4700-AF46-DF48A3A4CDDA}" srcOrd="0" destOrd="0" presId="urn:microsoft.com/office/officeart/2005/8/layout/hierarchy1"/>
    <dgm:cxn modelId="{7F7D6B27-500E-4A03-9064-DEF6DDF2C260}" type="presParOf" srcId="{35E1508A-9BB2-4700-AF46-DF48A3A4CDDA}" destId="{E3AD7F03-A539-47AD-B371-8D0E964B86BF}" srcOrd="0" destOrd="0" presId="urn:microsoft.com/office/officeart/2005/8/layout/hierarchy1"/>
    <dgm:cxn modelId="{2DA19253-0E65-4EB4-8378-C9449AA1394C}" type="presParOf" srcId="{35E1508A-9BB2-4700-AF46-DF48A3A4CDDA}" destId="{0BF7455A-97F5-4479-8DBE-A37F552966CF}" srcOrd="1" destOrd="0" presId="urn:microsoft.com/office/officeart/2005/8/layout/hierarchy1"/>
    <dgm:cxn modelId="{139AA374-F76E-44C3-A766-22113B6C38E3}" type="presParOf" srcId="{26CC1B12-65B6-4675-9554-A99000E4FB6F}" destId="{8DAED024-8654-4E5E-AB6F-574C3A497690}" srcOrd="1" destOrd="0" presId="urn:microsoft.com/office/officeart/2005/8/layout/hierarchy1"/>
    <dgm:cxn modelId="{69622C7B-F726-43A2-8E55-65F28620C9A2}" type="presParOf" srcId="{2BBABD93-A426-43C9-8D41-8F39734CFC96}" destId="{C3110282-B9DC-4EBE-A59B-5E45A5163BB3}" srcOrd="4" destOrd="0" presId="urn:microsoft.com/office/officeart/2005/8/layout/hierarchy1"/>
    <dgm:cxn modelId="{9E048623-9ADA-4B8E-9C9F-D6D4C0A44172}" type="presParOf" srcId="{2BBABD93-A426-43C9-8D41-8F39734CFC96}" destId="{A0AE1F98-E93A-4661-8F81-E307B42B1873}" srcOrd="5" destOrd="0" presId="urn:microsoft.com/office/officeart/2005/8/layout/hierarchy1"/>
    <dgm:cxn modelId="{6D50314A-9CEA-4289-8562-C10892F341F5}" type="presParOf" srcId="{A0AE1F98-E93A-4661-8F81-E307B42B1873}" destId="{88C6A68F-AB9B-45AC-AF96-6604448760E7}" srcOrd="0" destOrd="0" presId="urn:microsoft.com/office/officeart/2005/8/layout/hierarchy1"/>
    <dgm:cxn modelId="{89FCE658-BEB4-46BF-9710-805F0C56C31B}" type="presParOf" srcId="{88C6A68F-AB9B-45AC-AF96-6604448760E7}" destId="{5983F6C5-D447-4DC7-A99D-5E68D9B30F84}" srcOrd="0" destOrd="0" presId="urn:microsoft.com/office/officeart/2005/8/layout/hierarchy1"/>
    <dgm:cxn modelId="{50E14D30-9A5D-4C3E-87B1-FD3831D3442D}" type="presParOf" srcId="{88C6A68F-AB9B-45AC-AF96-6604448760E7}" destId="{EEDD83E1-90F5-46AE-953D-F38EA406DDA4}" srcOrd="1" destOrd="0" presId="urn:microsoft.com/office/officeart/2005/8/layout/hierarchy1"/>
    <dgm:cxn modelId="{4DAE4E4F-9DB3-468D-AD19-AF324C4A5B90}" type="presParOf" srcId="{A0AE1F98-E93A-4661-8F81-E307B42B1873}" destId="{6BAEF356-5F39-46CB-8457-37CD354724D7}" srcOrd="1" destOrd="0" presId="urn:microsoft.com/office/officeart/2005/8/layout/hierarchy1"/>
    <dgm:cxn modelId="{39F6FB63-0CD4-40B3-9792-E13C31BABD48}" type="presParOf" srcId="{2BBABD93-A426-43C9-8D41-8F39734CFC96}" destId="{089B715C-806E-4577-B9A3-0F83CE543AB5}" srcOrd="6" destOrd="0" presId="urn:microsoft.com/office/officeart/2005/8/layout/hierarchy1"/>
    <dgm:cxn modelId="{81755BC3-0681-49D4-ABE0-3FECBC48FFA5}" type="presParOf" srcId="{2BBABD93-A426-43C9-8D41-8F39734CFC96}" destId="{8397B5DE-C2AE-4A82-B0CD-271025A204A0}" srcOrd="7" destOrd="0" presId="urn:microsoft.com/office/officeart/2005/8/layout/hierarchy1"/>
    <dgm:cxn modelId="{FA5ACC8F-9682-4760-B3BB-E5DB255FFF14}" type="presParOf" srcId="{8397B5DE-C2AE-4A82-B0CD-271025A204A0}" destId="{396D0B7D-677A-472F-B0D1-6D67818A4F83}" srcOrd="0" destOrd="0" presId="urn:microsoft.com/office/officeart/2005/8/layout/hierarchy1"/>
    <dgm:cxn modelId="{83B4A4DB-90B1-4E19-B453-AE682A413CAE}" type="presParOf" srcId="{396D0B7D-677A-472F-B0D1-6D67818A4F83}" destId="{9C048E29-A479-4E59-987E-1FF4A8415F25}" srcOrd="0" destOrd="0" presId="urn:microsoft.com/office/officeart/2005/8/layout/hierarchy1"/>
    <dgm:cxn modelId="{1472AE03-B744-4CC4-A73E-941230DFBB55}" type="presParOf" srcId="{396D0B7D-677A-472F-B0D1-6D67818A4F83}" destId="{8969D266-D75B-4954-8671-CDDAFB28CED2}" srcOrd="1" destOrd="0" presId="urn:microsoft.com/office/officeart/2005/8/layout/hierarchy1"/>
    <dgm:cxn modelId="{99369C58-3B6E-434A-9322-427DD3761412}" type="presParOf" srcId="{8397B5DE-C2AE-4A82-B0CD-271025A204A0}" destId="{ADE06BD0-9F07-44FC-9A88-0A36124C3849}"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fncaringsociety.com/sites/default/files/child_welfare_and_pandemics_literature_scan.pdf"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www.nationalcac.org/wp-content/uploads/2016/08/HealthySexualDevelopmentOverview.pdf"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s://www.nctsn.org/sites/default/files/resources/sexual_development_and_behavior_in_children.pdf"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p14="http://schemas.microsoft.com/office/powerpoint/2010/main" xmlns="" val="2613717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p14="http://schemas.microsoft.com/office/powerpoint/2010/main" xmlns="" val="2613717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p14="http://schemas.microsoft.com/office/powerpoint/2010/main" xmlns="" val="2613717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14</a:t>
            </a:fld>
            <a:endParaRPr lang="el-GR"/>
          </a:p>
        </p:txBody>
      </p:sp>
    </p:spTree>
    <p:extLst>
      <p:ext uri="{BB962C8B-B14F-4D97-AF65-F5344CB8AC3E}">
        <p14:creationId xmlns:p14="http://schemas.microsoft.com/office/powerpoint/2010/main" xmlns="" val="2929526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p14="http://schemas.microsoft.com/office/powerpoint/2010/main" xmlns="" val="3656523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p14="http://schemas.microsoft.com/office/powerpoint/2010/main" xmlns="" val="365652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term violence has been chosen in the General Comment 13 (2011) of the UN Committee to represent all forms of harm to children as listed in article 19, paragraph 1, in conformity with the terminology used in the 2006 United Nations study on violence against children, although the other terms used to describe types of harm (injury, abuse, neglect or negligent treatment, maltreatment and exploitation) carry equal weight.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common parlance the term violence is often understood to mean only physical harm and/or intentional harm. However, the Committee emphasizes most strongly that the choice of the term violence in the present general comment must not be interpreted in any way to minimize the impact of, and need to address, non-physical and/or non-intentional forms of harm (such as, inter alia, neglect and psychological maltreatment).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Source: CRC/C/GC13-2011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p14="http://schemas.microsoft.com/office/powerpoint/2010/main" xmlns="" val="17606005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Comment about frequency, severity of harm and intent of harm: </a:t>
            </a:r>
            <a:endParaRPr lang="en-US" sz="18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State parties may refer to such factors in intervention strategies in order to allow proportional responses in the best interests of the child, but definitions must in no way erode the child’s absolute right to human dignity and physical and psychological integrity by describing some forms of violence as legally and/or socially acceptable.</a:t>
            </a:r>
            <a:endParaRPr lang="en-US" sz="18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p14="http://schemas.microsoft.com/office/powerpoint/2010/main" xmlns="" val="1074748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addition, state parties need to establish national standards for child well-being, health and development as securing these conditions is the ultimate goal of child </a:t>
            </a:r>
            <a:r>
              <a:rPr lang="en-US" sz="1200" kern="1200" dirty="0" err="1" smtClean="0">
                <a:solidFill>
                  <a:schemeClr val="tx1"/>
                </a:solidFill>
                <a:latin typeface="+mn-lt"/>
                <a:ea typeface="+mn-ea"/>
                <a:cs typeface="+mn-cs"/>
              </a:rPr>
              <a:t>caregiving</a:t>
            </a:r>
            <a:r>
              <a:rPr lang="en-US" sz="1200" kern="1200" dirty="0" smtClean="0">
                <a:solidFill>
                  <a:schemeClr val="tx1"/>
                </a:solidFill>
                <a:latin typeface="+mn-lt"/>
                <a:ea typeface="+mn-ea"/>
                <a:cs typeface="+mn-cs"/>
              </a:rPr>
              <a:t> and protection.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p14="http://schemas.microsoft.com/office/powerpoint/2010/main" xmlns="" val="2797627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These are the forms of violence against children as they are described in the previously mentioned general comment. In the next slides more details per form of violence are presented. Given that operational definitions of CAN-MDS are based on this specific comment, it is considered as necessary for system’s operators to be informed on these details.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p14="http://schemas.microsoft.com/office/powerpoint/2010/main" xmlns="" val="3561958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will start this session by mentioning some common myths around child abuse and neglect; next we will proceed in the operational definition of violence against children according to General Comment 13 (2011) of the UN Committee on the basis of which the CAN-MDS was built. A short discussion based on case examples will follow. Next warning signs for each individual form of child maltreatment (physical, sexual, psychological abuse and neglect) will be presented; on the basis of such signs may be recognized by professionals. Lastly short and long term consequences of child abuse and neglect will be mentioned.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3238228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Every instance when the caregiver systematically endangers the child or fails to fulfill the child’s basic needs, resulting in health and/ or developmental problems for the child.</a:t>
            </a:r>
          </a:p>
          <a:p>
            <a:r>
              <a:rPr lang="en-US" sz="1200" kern="1200" dirty="0" smtClean="0">
                <a:solidFill>
                  <a:schemeClr val="tx1"/>
                </a:solidFill>
                <a:latin typeface="+mn-lt"/>
                <a:ea typeface="+mn-ea"/>
                <a:cs typeface="+mn-cs"/>
              </a:rPr>
              <a:t>Is seen in various forms, such as in cases when nutrition, medical care, clothing, housing, education, or child monitoring afforded to the child are so intensely inadequate or inappropriate that the child’s health and development are either being overlooked and/or jeopardized. It includes:</a:t>
            </a:r>
          </a:p>
          <a:p>
            <a:r>
              <a:rPr lang="en-US" sz="1200" b="1" kern="1200" dirty="0" smtClean="0">
                <a:solidFill>
                  <a:schemeClr val="tx1"/>
                </a:solidFill>
                <a:latin typeface="+mn-lt"/>
                <a:ea typeface="+mn-ea"/>
                <a:cs typeface="+mn-cs"/>
              </a:rPr>
              <a:t>Physical neglect</a:t>
            </a:r>
            <a:r>
              <a:rPr lang="en-US" sz="1200" kern="1200" dirty="0" smtClean="0">
                <a:solidFill>
                  <a:schemeClr val="tx1"/>
                </a:solidFill>
                <a:latin typeface="+mn-lt"/>
                <a:ea typeface="+mn-ea"/>
                <a:cs typeface="+mn-cs"/>
              </a:rPr>
              <a:t>: failure to protect a child from harm, including through lack of supervision, or failure to provide the child with basic necessities including adequate food, shelter, clothing and basic medical care; </a:t>
            </a:r>
          </a:p>
          <a:p>
            <a:r>
              <a:rPr lang="en-US" sz="1200" b="1" kern="1200" dirty="0" smtClean="0">
                <a:solidFill>
                  <a:schemeClr val="tx1"/>
                </a:solidFill>
                <a:latin typeface="+mn-lt"/>
                <a:ea typeface="+mn-ea"/>
                <a:cs typeface="+mn-cs"/>
              </a:rPr>
              <a:t>Psychological or emotional neglect</a:t>
            </a:r>
            <a:r>
              <a:rPr lang="en-US" sz="1200" kern="1200" dirty="0" smtClean="0">
                <a:solidFill>
                  <a:schemeClr val="tx1"/>
                </a:solidFill>
                <a:latin typeface="+mn-lt"/>
                <a:ea typeface="+mn-ea"/>
                <a:cs typeface="+mn-cs"/>
              </a:rPr>
              <a:t>: including lack of any emotional support and love, chronic inattention to the child, caregivers being “psychologically unavailable” by overlooking young children’s cues and signals, and exposure to intimate partner violence, drug or alcohol abuse; </a:t>
            </a:r>
          </a:p>
          <a:p>
            <a:r>
              <a:rPr lang="en-US" sz="1200" b="1" kern="1200" dirty="0" smtClean="0">
                <a:solidFill>
                  <a:schemeClr val="tx1"/>
                </a:solidFill>
                <a:latin typeface="+mn-lt"/>
                <a:ea typeface="+mn-ea"/>
                <a:cs typeface="+mn-cs"/>
              </a:rPr>
              <a:t>Neglect of children’s physical or mental health</a:t>
            </a:r>
            <a:r>
              <a:rPr lang="en-US" sz="1200" kern="1200" dirty="0" smtClean="0">
                <a:solidFill>
                  <a:schemeClr val="tx1"/>
                </a:solidFill>
                <a:latin typeface="+mn-lt"/>
                <a:ea typeface="+mn-ea"/>
                <a:cs typeface="+mn-cs"/>
              </a:rPr>
              <a:t>: withholding essential medical care; </a:t>
            </a:r>
          </a:p>
          <a:p>
            <a:r>
              <a:rPr lang="en-US" sz="1200" b="1" kern="1200" dirty="0" smtClean="0">
                <a:solidFill>
                  <a:schemeClr val="tx1"/>
                </a:solidFill>
                <a:latin typeface="+mn-lt"/>
                <a:ea typeface="+mn-ea"/>
                <a:cs typeface="+mn-cs"/>
              </a:rPr>
              <a:t>Educational neglect</a:t>
            </a:r>
            <a:r>
              <a:rPr lang="en-US" sz="1200" kern="1200" dirty="0" smtClean="0">
                <a:solidFill>
                  <a:schemeClr val="tx1"/>
                </a:solidFill>
                <a:latin typeface="+mn-lt"/>
                <a:ea typeface="+mn-ea"/>
                <a:cs typeface="+mn-cs"/>
              </a:rPr>
              <a:t>: failure to comply with laws requiring caregivers to secure their children’s education through attendance at school or otherwise; and </a:t>
            </a:r>
          </a:p>
          <a:p>
            <a:r>
              <a:rPr lang="en-US" sz="1200" b="1" kern="1200" dirty="0" smtClean="0">
                <a:solidFill>
                  <a:schemeClr val="tx1"/>
                </a:solidFill>
                <a:latin typeface="+mn-lt"/>
                <a:ea typeface="+mn-ea"/>
                <a:cs typeface="+mn-cs"/>
              </a:rPr>
              <a:t>Abandonment</a:t>
            </a:r>
            <a:r>
              <a:rPr lang="en-US" sz="1200" kern="1200" dirty="0" smtClean="0">
                <a:solidFill>
                  <a:schemeClr val="tx1"/>
                </a:solidFill>
                <a:latin typeface="+mn-lt"/>
                <a:ea typeface="+mn-ea"/>
                <a:cs typeface="+mn-cs"/>
              </a:rPr>
              <a:t>: a practice which is of great concern and which can disproportionately affect, inter alia, children out of wedlock and children with disabilities in some societies.</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p14="http://schemas.microsoft.com/office/powerpoint/2010/main" xmlns="" val="281345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Negligent treatment, similarly to the remaining forms of child maltreatment, consists of a continuum of omissions that may differ in regards to severity of potential harm, the intention on the part of caregivers and/or the frequency they are observed. For example:</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p14="http://schemas.microsoft.com/office/powerpoint/2010/main" xmlns="" val="3842909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Other neglect manifestations are listed in the slide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p14="http://schemas.microsoft.com/office/powerpoint/2010/main" xmlns="" val="580066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Mental violence or emotional or psychological abuse includes separate instances and a pattern of continued failure on the part of the caregivers to provide a child with the conditions they need to grow and thrive. This type of abuse includes limiting the child’s movement, their humiliation, the use of threats and blame, discrimination against the child’s person, their ridiculing and other forms of rejection and/or hostile treatment.</a:t>
            </a:r>
          </a:p>
          <a:p>
            <a:r>
              <a:rPr lang="en-US" sz="1200" kern="1200" dirty="0" smtClean="0">
                <a:solidFill>
                  <a:schemeClr val="tx1"/>
                </a:solidFill>
                <a:latin typeface="+mn-lt"/>
                <a:ea typeface="+mn-ea"/>
                <a:cs typeface="+mn-cs"/>
              </a:rPr>
              <a:t>It includes:</a:t>
            </a:r>
          </a:p>
          <a:p>
            <a:pPr lvl="0">
              <a:buFont typeface="Calibri" pitchFamily="34" charset="0"/>
              <a:buChar char="―"/>
            </a:pPr>
            <a:r>
              <a:rPr lang="en-US" sz="1200" kern="1200" dirty="0" smtClean="0">
                <a:solidFill>
                  <a:schemeClr val="tx1"/>
                </a:solidFill>
                <a:latin typeface="+mn-lt"/>
                <a:ea typeface="+mn-ea"/>
                <a:cs typeface="+mn-cs"/>
              </a:rPr>
              <a:t>All forms of persistent harmful interactions with the child, for example, conveying to children that they are worthless, unloved, unwanted, endangered or only of value in meeting another’s needs </a:t>
            </a:r>
          </a:p>
          <a:p>
            <a:pPr lvl="0">
              <a:buFont typeface="Calibri" pitchFamily="34" charset="0"/>
              <a:buChar char="―"/>
            </a:pPr>
            <a:r>
              <a:rPr lang="en-US" sz="1200" kern="1200" dirty="0" smtClean="0">
                <a:solidFill>
                  <a:schemeClr val="tx1"/>
                </a:solidFill>
                <a:latin typeface="+mn-lt"/>
                <a:ea typeface="+mn-ea"/>
                <a:cs typeface="+mn-cs"/>
              </a:rPr>
              <a:t>Scaring, terrorizing and threatening; exploiting and corrupting; spurning and rejecting; isolating etc</a:t>
            </a:r>
          </a:p>
          <a:p>
            <a:pPr lvl="0">
              <a:buFont typeface="Calibri" pitchFamily="34" charset="0"/>
              <a:buChar char="―"/>
            </a:pPr>
            <a:r>
              <a:rPr lang="en-US" sz="1200" kern="1200" dirty="0" smtClean="0">
                <a:solidFill>
                  <a:schemeClr val="tx1"/>
                </a:solidFill>
                <a:latin typeface="+mn-lt"/>
                <a:ea typeface="+mn-ea"/>
                <a:cs typeface="+mn-cs"/>
              </a:rPr>
              <a:t>Denying emotional responsiveness; neglecting mental health, medical and educational needs</a:t>
            </a:r>
          </a:p>
          <a:p>
            <a:pPr lvl="0">
              <a:buFont typeface="Calibri" pitchFamily="34" charset="0"/>
              <a:buChar char="―"/>
            </a:pPr>
            <a:r>
              <a:rPr lang="en-US" sz="1200" kern="1200" dirty="0" smtClean="0">
                <a:solidFill>
                  <a:schemeClr val="tx1"/>
                </a:solidFill>
                <a:latin typeface="+mn-lt"/>
                <a:ea typeface="+mn-ea"/>
                <a:cs typeface="+mn-cs"/>
              </a:rPr>
              <a:t>Insults, name-calling, humiliation, belittling, ridiculing and hurting a child’s feelings</a:t>
            </a:r>
          </a:p>
          <a:p>
            <a:pPr lvl="0">
              <a:buFont typeface="Calibri" pitchFamily="34" charset="0"/>
              <a:buChar char="―"/>
            </a:pPr>
            <a:r>
              <a:rPr lang="en-US" sz="1200" kern="1200" dirty="0" smtClean="0">
                <a:solidFill>
                  <a:schemeClr val="tx1"/>
                </a:solidFill>
                <a:latin typeface="+mn-lt"/>
                <a:ea typeface="+mn-ea"/>
                <a:cs typeface="+mn-cs"/>
              </a:rPr>
              <a:t>Exposure to domestic violence </a:t>
            </a:r>
          </a:p>
          <a:p>
            <a:pPr lvl="0">
              <a:buFont typeface="Calibri" pitchFamily="34" charset="0"/>
              <a:buChar char="―"/>
            </a:pPr>
            <a:r>
              <a:rPr lang="en-US" sz="1200" kern="1200" dirty="0" smtClean="0">
                <a:solidFill>
                  <a:schemeClr val="tx1"/>
                </a:solidFill>
                <a:latin typeface="+mn-lt"/>
                <a:ea typeface="+mn-ea"/>
                <a:cs typeface="+mn-cs"/>
              </a:rPr>
              <a:t>Placement in solitary confinement, isolation or humiliating or degrading conditions of detention and </a:t>
            </a:r>
          </a:p>
          <a:p>
            <a:pPr lvl="0">
              <a:buFont typeface="Calibri" pitchFamily="34" charset="0"/>
              <a:buChar char="―"/>
            </a:pPr>
            <a:r>
              <a:rPr lang="en-US" sz="1200" kern="1200" dirty="0" smtClean="0">
                <a:solidFill>
                  <a:schemeClr val="tx1"/>
                </a:solidFill>
                <a:latin typeface="+mn-lt"/>
                <a:ea typeface="+mn-ea"/>
                <a:cs typeface="+mn-cs"/>
              </a:rPr>
              <a:t>Psychological bullying and hazing by adults or other children, including via information and communication technologies (ICTs) such as mobile phones and the Internet (known as “</a:t>
            </a:r>
            <a:r>
              <a:rPr lang="en-US" sz="1200" kern="1200" dirty="0" err="1" smtClean="0">
                <a:solidFill>
                  <a:schemeClr val="tx1"/>
                </a:solidFill>
                <a:latin typeface="+mn-lt"/>
                <a:ea typeface="+mn-ea"/>
                <a:cs typeface="+mn-cs"/>
              </a:rPr>
              <a:t>cyberbullying</a:t>
            </a:r>
            <a:r>
              <a:rPr lang="en-US"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p14="http://schemas.microsoft.com/office/powerpoint/2010/main" xmlns="" val="2063857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It consists of a continuum of acts that may differ in regards to severity of potential harm, the intention on the part of caregivers and/or the frequency they are observed. 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p14="http://schemas.microsoft.com/office/powerpoint/2010/main" xmlns="" val="2031389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p14="http://schemas.microsoft.com/office/powerpoint/2010/main" xmlns="" val="221076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Physical violence is defined as the intentional use of violence against a child’s body, which causes or may cause harm affecting the child’s health, survival, growth or their dignity. Violence on the body includes all types of blows, beatings, kicking, shaking, biting, struggling, burning, poisoning and asphyxiation. It is often the case that the violence against the child’s body takes place in the context of corporal punishment. </a:t>
            </a:r>
          </a:p>
          <a:p>
            <a:r>
              <a:rPr lang="en-US" sz="1200" kern="1200" dirty="0" smtClean="0">
                <a:solidFill>
                  <a:schemeClr val="tx1"/>
                </a:solidFill>
                <a:latin typeface="+mn-lt"/>
                <a:ea typeface="+mn-ea"/>
                <a:cs typeface="+mn-cs"/>
              </a:rPr>
              <a:t>Is every instance/case when a child sustains bodily injury as a result of an adult’s actions, who is supposed to have the child under their care.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also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p14="http://schemas.microsoft.com/office/powerpoint/2010/main" xmlns="" val="39540898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consists of a continuum of acts that may differ in regards to severity of potential harm, the intention on the part of caregivers and/or the frequency they are observed. </a:t>
            </a:r>
          </a:p>
          <a:p>
            <a:r>
              <a:rPr lang="en-US" sz="1200" kern="1200" dirty="0" smtClean="0">
                <a:solidFill>
                  <a:schemeClr val="tx1"/>
                </a:solidFill>
                <a:latin typeface="+mn-lt"/>
                <a:ea typeface="+mn-ea"/>
                <a:cs typeface="+mn-cs"/>
              </a:rPr>
              <a:t>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p14="http://schemas.microsoft.com/office/powerpoint/2010/main" xmlns="" val="35230560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Actual effects of physical abuse on the child’s body can vary from no injury or no obvious injury to life threatening injuries. Apart from their severity, when there are injuries, they can be of various types, singular or multiple, and seen across all ages. </a:t>
            </a:r>
          </a:p>
          <a:p>
            <a:r>
              <a:rPr lang="en-US" sz="1200" kern="1200" dirty="0" smtClean="0">
                <a:solidFill>
                  <a:schemeClr val="tx1"/>
                </a:solidFill>
                <a:latin typeface="+mn-lt"/>
                <a:ea typeface="+mn-ea"/>
                <a:cs typeface="+mn-cs"/>
              </a:rPr>
              <a:t>It is noted that even in cases of physical abuse without obvious injuries the acts should still considered as abuse because they could potentially result in injury.</a:t>
            </a:r>
          </a:p>
          <a:p>
            <a:endParaRPr lang="en-US" dirty="0"/>
          </a:p>
        </p:txBody>
      </p:sp>
      <p:sp>
        <p:nvSpPr>
          <p:cNvPr id="4" name="Slide Number Placeholder 3"/>
          <p:cNvSpPr>
            <a:spLocks noGrp="1"/>
          </p:cNvSpPr>
          <p:nvPr>
            <p:ph type="sldNum" sz="quarter" idx="5"/>
          </p:nvPr>
        </p:nvSpPr>
        <p:spPr/>
        <p:txBody>
          <a:bodyPr/>
          <a:lstStyle/>
          <a:p>
            <a:fld id="{D7A5B808-B173-457B-8766-C37406316B0C}" type="slidenum">
              <a:rPr lang="el-GR" smtClean="0"/>
              <a:pPr/>
              <a:t>29</a:t>
            </a:fld>
            <a:endParaRPr lang="el-GR"/>
          </a:p>
        </p:txBody>
      </p:sp>
    </p:spTree>
    <p:extLst>
      <p:ext uri="{BB962C8B-B14F-4D97-AF65-F5344CB8AC3E}">
        <p14:creationId xmlns:p14="http://schemas.microsoft.com/office/powerpoint/2010/main" xmlns="" val="39796252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Location of the injury</a:t>
            </a:r>
            <a:r>
              <a:rPr lang="en-US" dirty="0" smtClean="0"/>
              <a:t>: Certain locations on the body are more likely to sustain accidental injury. They include the knees, elbows, shins, or forehead. Protected body parts and soft tissue areas, such as the back, thighs, genital area, buttocks, back of the legs, or face, are less likely to accidentally come into contact with objects that could cause injury. </a:t>
            </a:r>
          </a:p>
          <a:p>
            <a:r>
              <a:rPr lang="en-US" b="1" dirty="0" smtClean="0"/>
              <a:t>Number and frequency of injuries</a:t>
            </a:r>
            <a:r>
              <a:rPr lang="en-US" dirty="0" smtClean="0"/>
              <a:t>: The greater the number of injuries, the greater the cause for concern. Unless the child is involved in a serious accident, he/she is not likely to sustain a number of different injuries accidentally. Multiple injuries in different stages of healing may indicate abuse. </a:t>
            </a:r>
          </a:p>
          <a:p>
            <a:r>
              <a:rPr lang="en-US" b="1" dirty="0" smtClean="0"/>
              <a:t>Size and shape of the injury</a:t>
            </a:r>
            <a:r>
              <a:rPr lang="en-US" dirty="0" smtClean="0"/>
              <a:t>: Many non-accidental injuries are inflicted with familiar objects: a stick, a board, a belt, or a hair brush. The injury could also be a handprint. These marks bear strong resemblance to the object that was used. Accidental marks resulting from bumps and falls usually have no defined shape. </a:t>
            </a:r>
          </a:p>
          <a:p>
            <a:r>
              <a:rPr lang="en-US" b="1" dirty="0" smtClean="0"/>
              <a:t>Description of how the injury occurred</a:t>
            </a:r>
            <a:r>
              <a:rPr lang="en-US" dirty="0" smtClean="0"/>
              <a:t>: If an injury is accidental, there should be a reasonable explanation of how it happened that is consistent with the appearance of the injury. When the description of how the injury occurred and the injury are inconsistent, there is cause for concern. For example, it is not likely that a fall off a chair onto a rug would produce bruises all over the body. </a:t>
            </a:r>
          </a:p>
          <a:p>
            <a:r>
              <a:rPr lang="en-US" b="1" dirty="0" smtClean="0"/>
              <a:t>Consistency of injury with the child’s developmental capability</a:t>
            </a:r>
            <a:r>
              <a:rPr lang="en-US" dirty="0" smtClean="0"/>
              <a:t>: As a child grows and gains new skills, their ability to engage in activities which can cause injury increases. A toddler trying to run is likely to suffer bruised knees and a bump on the head and is less likely to suffer a broken arm than is an eight-year-old who has discovered the joy of climbing trees. A two-week-old infant does not have the movement capability to self-inflict a bruise. </a:t>
            </a:r>
          </a:p>
          <a:p>
            <a:r>
              <a:rPr lang="en-US" b="1" dirty="0" smtClean="0"/>
              <a:t>Remember that accidents happen</a:t>
            </a:r>
            <a:r>
              <a:rPr lang="en-US" dirty="0" smtClean="0"/>
              <a:t>: When assessing an injury, consider whether the child is developmentally capable of causing his or her own injuries. Also consider the child’s size and whether he/she is able to generate sufficient force to create injury. Parents are not perfect. Injuries occur that might have been avoided. Nevertheless, there is cause for concern when injuries recur and/or the explanation is inconsistent with the injury or the child’s developmental abilities.</a:t>
            </a:r>
            <a:endParaRPr lang="el-GR"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30</a:t>
            </a:fld>
            <a:endParaRPr lang="el-GR"/>
          </a:p>
        </p:txBody>
      </p:sp>
    </p:spTree>
    <p:extLst>
      <p:ext uri="{BB962C8B-B14F-4D97-AF65-F5344CB8AC3E}">
        <p14:creationId xmlns:p14="http://schemas.microsoft.com/office/powerpoint/2010/main" xmlns="" val="2896974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this slides some general characteristics of child abuse and neglect are listed. Specifically:</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29056315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for the corporal punishment, in the General Comment No. 8 (</a:t>
            </a:r>
            <a:r>
              <a:rPr lang="en-US" sz="1200" kern="1200" dirty="0" err="1" smtClean="0">
                <a:solidFill>
                  <a:schemeClr val="tx1"/>
                </a:solidFill>
                <a:latin typeface="+mn-lt"/>
                <a:ea typeface="+mn-ea"/>
                <a:cs typeface="+mn-cs"/>
              </a:rPr>
              <a:t>para</a:t>
            </a:r>
            <a:r>
              <a:rPr lang="en-US" sz="1200" kern="1200" dirty="0" smtClean="0">
                <a:solidFill>
                  <a:schemeClr val="tx1"/>
                </a:solidFill>
                <a:latin typeface="+mn-lt"/>
                <a:ea typeface="+mn-ea"/>
                <a:cs typeface="+mn-cs"/>
              </a:rPr>
              <a:t>. 11), the Committee defined “corporal” or “physical” punishment as any punishment in which physical force is used and intended to cause some degree of pain or discomfort, however light. Most involves hitting (“smacking”, “slapping”, “spanking”) children, with the hand or with an implement - a whip, stick, belt, shoe, wooden spoon, etc. But it can also involve, for example, kicking, shaking or throwing children, scratching, pinching, biting, pulling hair or boxing ears, caning, forcing children to stay in uncomfortable positions, burning, scalding, or forced ingestion. In the view of the Committee, corporal punishment is invariably degrading.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At: </a:t>
            </a:r>
            <a:r>
              <a:rPr lang="en-GB" sz="1200" u="sng" kern="1200" dirty="0" smtClean="0">
                <a:solidFill>
                  <a:schemeClr val="tx1"/>
                </a:solidFill>
                <a:latin typeface="+mn-lt"/>
                <a:ea typeface="+mn-ea"/>
                <a:cs typeface="+mn-cs"/>
              </a:rPr>
              <a:t>www.dss.virginia.gov/files/division/dfs/mandated_reporters/cps/resources_guidance/032-02-0280-03-eng-07-19.pdf</a:t>
            </a:r>
            <a:endParaRPr lang="en-US" sz="1200" kern="120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p14="http://schemas.microsoft.com/office/powerpoint/2010/main" xmlns="" val="1141925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[Please complete the slide with country specific information (see also Step by step Guide for Administrators)]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Any corporal punishment may leave emotional scars. Parental behaviors that cause pain, physical injury or emotional trauma — even when done in the name of discipline — could be child abuse to avoid harm corporal punishment should be avoided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32</a:t>
            </a:fld>
            <a:endParaRPr lang="el-GR"/>
          </a:p>
        </p:txBody>
      </p:sp>
    </p:spTree>
    <p:extLst>
      <p:ext uri="{BB962C8B-B14F-4D97-AF65-F5344CB8AC3E}">
        <p14:creationId xmlns:p14="http://schemas.microsoft.com/office/powerpoint/2010/main" xmlns="" val="5105462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Sexual abuse is defined as the child’s participation in any sexual activity that they don’t fully understand, about which they are by default unable to provide consent, or they are developmentally immature to be in , or violates the laws and taboos of the specific and global culture. Child sexual abuse may be perpetrated by adults or by other children, who, due to age or developmental stage are in a position of responsibility, trust or power in relation to the child victim. </a:t>
            </a:r>
          </a:p>
          <a:p>
            <a:r>
              <a:rPr lang="en-US" sz="1200" kern="1200" dirty="0" smtClean="0">
                <a:solidFill>
                  <a:schemeClr val="tx1"/>
                </a:solidFill>
                <a:latin typeface="+mn-lt"/>
                <a:ea typeface="+mn-ea"/>
                <a:cs typeface="+mn-cs"/>
              </a:rPr>
              <a:t>It includes: physical contact &amp; non physical contact (i.e. picture taking)</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p14="http://schemas.microsoft.com/office/powerpoint/2010/main" xmlns="" val="3176682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consists from a continuum of acts that may differ in regards to severity of potential harm, the intention on the part of caregivers and/or the frequency they are observed. </a:t>
            </a:r>
          </a:p>
          <a:p>
            <a:r>
              <a:rPr lang="en-US" sz="1200" kern="1200" dirty="0" smtClean="0">
                <a:solidFill>
                  <a:schemeClr val="tx1"/>
                </a:solidFill>
                <a:latin typeface="+mn-lt"/>
                <a:ea typeface="+mn-ea"/>
                <a:cs typeface="+mn-cs"/>
              </a:rPr>
              <a:t>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p14="http://schemas.microsoft.com/office/powerpoint/2010/main" xmlns="" val="2207231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p14="http://schemas.microsoft.com/office/powerpoint/2010/main" xmlns="" val="21115631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Such type of acts are often applied by law-enforcement staff, staff of residential and other institutions and persons who have power over children, including non-State armed actors.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p14="http://schemas.microsoft.com/office/powerpoint/2010/main" xmlns="" val="4149681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To be noted at this point that the most prominent feature of CAN is the asymmetry of the relationship of the involved parties, namely the relationship of "responsibility, trust and power" between the perpetrator and the victim. That is what distinguishes CAN from other forms of interpersonal violence (WHO, 1999). </a:t>
            </a:r>
          </a:p>
          <a:p>
            <a:r>
              <a:rPr lang="en-US" sz="1200" kern="1200" dirty="0" smtClean="0">
                <a:solidFill>
                  <a:schemeClr val="tx1"/>
                </a:solidFill>
                <a:latin typeface="+mn-lt"/>
                <a:ea typeface="+mn-ea"/>
                <a:cs typeface="+mn-cs"/>
              </a:rPr>
              <a:t>Bullying, though involving other minor persons in the role of the victim, but who are generally superior to the victim, is generally regarded as a form of abuse.</a:t>
            </a:r>
          </a:p>
          <a:p>
            <a:r>
              <a:rPr lang="en-US" sz="1200" kern="1200" dirty="0" smtClean="0">
                <a:solidFill>
                  <a:schemeClr val="tx1"/>
                </a:solidFill>
                <a:latin typeface="+mn-lt"/>
                <a:ea typeface="+mn-ea"/>
                <a:cs typeface="+mn-cs"/>
              </a:rPr>
              <a:t>On the other hand, phenomena like quarrels, beatings or other aggressive behaviors among more or less same-age children do not fall under the definition of abuse; voluntary consensual sexual intercourse between adolescents and/or children does not fall under the definition of child sexual abuse.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the context of CAN-MDS violence among children is also considered as negligent treatment mainly on the part of caregivers of children-perpetrators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extLst>
      <p:ext uri="{BB962C8B-B14F-4D97-AF65-F5344CB8AC3E}">
        <p14:creationId xmlns:p14="http://schemas.microsoft.com/office/powerpoint/2010/main" xmlns="" val="21864927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Suicide among adolescents is of particular concern to the Committee.</a:t>
            </a:r>
            <a:endParaRPr lang="en-US" sz="18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more information trainees can read the CRC/C/GC13(2011).</a:t>
            </a:r>
            <a:endParaRPr lang="en-US" sz="18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p14="http://schemas.microsoft.com/office/powerpoint/2010/main" xmlns="" val="2513028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39</a:t>
            </a:fld>
            <a:endParaRPr lang="el-GR"/>
          </a:p>
        </p:txBody>
      </p:sp>
    </p:spTree>
    <p:extLst>
      <p:ext uri="{BB962C8B-B14F-4D97-AF65-F5344CB8AC3E}">
        <p14:creationId xmlns:p14="http://schemas.microsoft.com/office/powerpoint/2010/main" xmlns="" val="15939668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40</a:t>
            </a:fld>
            <a:endParaRPr lang="el-GR"/>
          </a:p>
        </p:txBody>
      </p:sp>
    </p:spTree>
    <p:extLst>
      <p:ext uri="{BB962C8B-B14F-4D97-AF65-F5344CB8AC3E}">
        <p14:creationId xmlns:p14="http://schemas.microsoft.com/office/powerpoint/2010/main" xmlns="" val="3077737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Even today there are a lot of false beliefs around child abuse and neglect that often prevent people from reporting CAN incidents.</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3568608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Children as users of ICT: </a:t>
            </a:r>
          </a:p>
          <a:p>
            <a:pPr lvl="0">
              <a:buFont typeface="Calibri" pitchFamily="34" charset="0"/>
              <a:buChar char="-"/>
            </a:pPr>
            <a:r>
              <a:rPr lang="en-US" sz="1200" kern="1200" dirty="0" smtClean="0">
                <a:solidFill>
                  <a:schemeClr val="tx1"/>
                </a:solidFill>
                <a:latin typeface="+mn-lt"/>
                <a:ea typeface="+mn-ea"/>
                <a:cs typeface="+mn-cs"/>
              </a:rPr>
              <a:t>As recipients of information, children may be exposed to actually or potentially harmful advertisements, spam, sponsorship, personal information and content which is aggressive, violent, hateful, biased, racist, pornographic11, unwelcome and/or misleading</a:t>
            </a:r>
          </a:p>
          <a:p>
            <a:pPr lvl="0">
              <a:buFont typeface="Calibri" pitchFamily="34" charset="0"/>
              <a:buChar char="-"/>
            </a:pPr>
            <a:r>
              <a:rPr lang="en-US" sz="1200" kern="1200" dirty="0" smtClean="0">
                <a:solidFill>
                  <a:schemeClr val="tx1"/>
                </a:solidFill>
                <a:latin typeface="+mn-lt"/>
                <a:ea typeface="+mn-ea"/>
                <a:cs typeface="+mn-cs"/>
              </a:rPr>
              <a:t>As children in contact with others through ICT, children may be bullied, harassed or stalked (child “luring”) and/or coerced, tricked or persuaded into meeting strangers off-line, being “groomed” for involvement in sexual activities and/or providing personal information</a:t>
            </a:r>
          </a:p>
          <a:p>
            <a:pPr lvl="0">
              <a:buFont typeface="Calibri" pitchFamily="34" charset="0"/>
              <a:buChar char="-"/>
            </a:pPr>
            <a:r>
              <a:rPr lang="en-US" sz="1200" kern="1200" dirty="0" smtClean="0">
                <a:solidFill>
                  <a:schemeClr val="tx1"/>
                </a:solidFill>
                <a:latin typeface="+mn-lt"/>
                <a:ea typeface="+mn-ea"/>
                <a:cs typeface="+mn-cs"/>
              </a:rPr>
              <a:t>As actors, children may become involved in bullying or harassing others, playing games that negatively influence their psychological development, creating and uploading inappropriate sexual material, providing misleading information or advice, and/or illegal downloading, hacking, gambling, financial scams and/or terrorism</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41</a:t>
            </a:fld>
            <a:endParaRPr lang="el-GR"/>
          </a:p>
        </p:txBody>
      </p:sp>
    </p:spTree>
    <p:extLst>
      <p:ext uri="{BB962C8B-B14F-4D97-AF65-F5344CB8AC3E}">
        <p14:creationId xmlns:p14="http://schemas.microsoft.com/office/powerpoint/2010/main" xmlns="" val="32297510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42</a:t>
            </a:fld>
            <a:endParaRPr lang="el-GR"/>
          </a:p>
        </p:txBody>
      </p:sp>
    </p:spTree>
    <p:extLst>
      <p:ext uri="{BB962C8B-B14F-4D97-AF65-F5344CB8AC3E}">
        <p14:creationId xmlns:p14="http://schemas.microsoft.com/office/powerpoint/2010/main" xmlns="" val="34756400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You may use one or more of the following case examples for discussion; alternatively you can move some or all of the case examples after the presentation of the warning signs of child abuse and neglect, namely after current slide 74]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43</a:t>
            </a:fld>
            <a:endParaRPr lang="el-GR"/>
          </a:p>
        </p:txBody>
      </p:sp>
    </p:spTree>
    <p:extLst>
      <p:ext uri="{BB962C8B-B14F-4D97-AF65-F5344CB8AC3E}">
        <p14:creationId xmlns:p14="http://schemas.microsoft.com/office/powerpoint/2010/main" xmlns="" val="7625042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[Physical abuse case - discussion on whether this can be accidental injury]</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44</a:t>
            </a:fld>
            <a:endParaRPr lang="el-GR"/>
          </a:p>
        </p:txBody>
      </p:sp>
    </p:spTree>
    <p:extLst>
      <p:ext uri="{BB962C8B-B14F-4D97-AF65-F5344CB8AC3E}">
        <p14:creationId xmlns:p14="http://schemas.microsoft.com/office/powerpoint/2010/main" xmlns="" val="16783733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[Psychological abuse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exploitation and corruption]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45</a:t>
            </a:fld>
            <a:endParaRPr lang="el-GR"/>
          </a:p>
        </p:txBody>
      </p:sp>
    </p:spTree>
    <p:extLst>
      <p:ext uri="{BB962C8B-B14F-4D97-AF65-F5344CB8AC3E}">
        <p14:creationId xmlns:p14="http://schemas.microsoft.com/office/powerpoint/2010/main" xmlns="" val="1921974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[Emotional neglect; rejection; psychological abuse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46</a:t>
            </a:fld>
            <a:endParaRPr lang="el-GR"/>
          </a:p>
        </p:txBody>
      </p:sp>
    </p:spTree>
    <p:extLst>
      <p:ext uri="{BB962C8B-B14F-4D97-AF65-F5344CB8AC3E}">
        <p14:creationId xmlns:p14="http://schemas.microsoft.com/office/powerpoint/2010/main" xmlns="" val="1921974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[Medical neglect; Psychological abuse/ blame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47</a:t>
            </a:fld>
            <a:endParaRPr lang="el-GR"/>
          </a:p>
        </p:txBody>
      </p:sp>
    </p:spTree>
    <p:extLst>
      <p:ext uri="{BB962C8B-B14F-4D97-AF65-F5344CB8AC3E}">
        <p14:creationId xmlns:p14="http://schemas.microsoft.com/office/powerpoint/2010/main" xmlns="" val="20911431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[Physical neglect: failure to protect a child from harm, including through lack of supervision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48</a:t>
            </a:fld>
            <a:endParaRPr lang="el-GR"/>
          </a:p>
        </p:txBody>
      </p:sp>
    </p:spTree>
    <p:extLst>
      <p:ext uri="{BB962C8B-B14F-4D97-AF65-F5344CB8AC3E}">
        <p14:creationId xmlns:p14="http://schemas.microsoft.com/office/powerpoint/2010/main" xmlns="" val="42813464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[Instruction - Other examples you can use to start a discussion]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49</a:t>
            </a:fld>
            <a:endParaRPr lang="el-GR"/>
          </a:p>
        </p:txBody>
      </p:sp>
    </p:spTree>
    <p:extLst>
      <p:ext uri="{BB962C8B-B14F-4D97-AF65-F5344CB8AC3E}">
        <p14:creationId xmlns:p14="http://schemas.microsoft.com/office/powerpoint/2010/main" xmlns="" val="27051279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following slides warning signs of various types of child maltreatment are presented. These signs can appear in the child’s body, emotion and behavior, as well as in caregivers behavior and in the relationship between child and caregivers. </a:t>
            </a:r>
          </a:p>
          <a:p>
            <a:r>
              <a:rPr lang="en-US" sz="1200" kern="1200" dirty="0" smtClean="0">
                <a:solidFill>
                  <a:schemeClr val="tx1"/>
                </a:solidFill>
                <a:latin typeface="+mn-lt"/>
                <a:ea typeface="+mn-ea"/>
                <a:cs typeface="+mn-cs"/>
              </a:rPr>
              <a:t>It is reminded that more information and definitions of the signs mentioned below are included in the CAN-MDS Operator’s Manual, Part 3 “Data Dictionary”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50</a:t>
            </a:fld>
            <a:endParaRPr lang="el-GR"/>
          </a:p>
        </p:txBody>
      </p:sp>
    </p:spTree>
    <p:extLst>
      <p:ext uri="{BB962C8B-B14F-4D97-AF65-F5344CB8AC3E}">
        <p14:creationId xmlns:p14="http://schemas.microsoft.com/office/powerpoint/2010/main" xmlns="" val="2169275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6</a:t>
            </a:fld>
            <a:endParaRPr lang="el-GR"/>
          </a:p>
        </p:txBody>
      </p:sp>
    </p:spTree>
    <p:extLst>
      <p:ext uri="{BB962C8B-B14F-4D97-AF65-F5344CB8AC3E}">
        <p14:creationId xmlns:p14="http://schemas.microsoft.com/office/powerpoint/2010/main" xmlns="" val="25703888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first step in helping abused or neglected children is learning to recognize the signs of child abuse and neglect. The presence of a single sign does not prove child abuse is occurring in a family, but a closer look at the situation may be warranted when these signs appear repeatedly or in combination.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https://www.childwelfare.gov/pubPDFs/signs.pdf</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Suggested further reading: </a:t>
            </a:r>
            <a:r>
              <a:rPr lang="en-US" sz="1200" kern="1200" dirty="0" err="1" smtClean="0">
                <a:solidFill>
                  <a:schemeClr val="tx1"/>
                </a:solidFill>
                <a:latin typeface="+mn-lt"/>
                <a:ea typeface="+mn-ea"/>
                <a:cs typeface="+mn-cs"/>
              </a:rPr>
              <a:t>Sistovaris</a:t>
            </a:r>
            <a:r>
              <a:rPr lang="en-US" sz="1200" kern="1200" dirty="0" smtClean="0">
                <a:solidFill>
                  <a:schemeClr val="tx1"/>
                </a:solidFill>
                <a:latin typeface="+mn-lt"/>
                <a:ea typeface="+mn-ea"/>
                <a:cs typeface="+mn-cs"/>
              </a:rPr>
              <a:t>, M., Fallon, B., Miller, S., </a:t>
            </a:r>
            <a:r>
              <a:rPr lang="en-US" sz="1200" kern="1200" dirty="0" err="1" smtClean="0">
                <a:solidFill>
                  <a:schemeClr val="tx1"/>
                </a:solidFill>
                <a:latin typeface="+mn-lt"/>
                <a:ea typeface="+mn-ea"/>
                <a:cs typeface="+mn-cs"/>
              </a:rPr>
              <a:t>Birken</a:t>
            </a:r>
            <a:r>
              <a:rPr lang="en-US" sz="1200" kern="1200" dirty="0" smtClean="0">
                <a:solidFill>
                  <a:schemeClr val="tx1"/>
                </a:solidFill>
                <a:latin typeface="+mn-lt"/>
                <a:ea typeface="+mn-ea"/>
                <a:cs typeface="+mn-cs"/>
              </a:rPr>
              <a:t>, C., </a:t>
            </a:r>
            <a:r>
              <a:rPr lang="en-US" sz="1200" kern="1200" dirty="0" err="1" smtClean="0">
                <a:solidFill>
                  <a:schemeClr val="tx1"/>
                </a:solidFill>
                <a:latin typeface="+mn-lt"/>
                <a:ea typeface="+mn-ea"/>
                <a:cs typeface="+mn-cs"/>
              </a:rPr>
              <a:t>Denburg</a:t>
            </a:r>
            <a:r>
              <a:rPr lang="en-US" sz="1200" kern="1200" dirty="0" smtClean="0">
                <a:solidFill>
                  <a:schemeClr val="tx1"/>
                </a:solidFill>
                <a:latin typeface="+mn-lt"/>
                <a:ea typeface="+mn-ea"/>
                <a:cs typeface="+mn-cs"/>
              </a:rPr>
              <a:t>, A., Jenkins, J., Levine, J., </a:t>
            </a:r>
            <a:r>
              <a:rPr lang="en-US" sz="1200" kern="1200" dirty="0" err="1" smtClean="0">
                <a:solidFill>
                  <a:schemeClr val="tx1"/>
                </a:solidFill>
                <a:latin typeface="+mn-lt"/>
                <a:ea typeface="+mn-ea"/>
                <a:cs typeface="+mn-cs"/>
              </a:rPr>
              <a:t>Mishna</a:t>
            </a:r>
            <a:r>
              <a:rPr lang="en-US" sz="1200" kern="1200" dirty="0" smtClean="0">
                <a:solidFill>
                  <a:schemeClr val="tx1"/>
                </a:solidFill>
                <a:latin typeface="+mn-lt"/>
                <a:ea typeface="+mn-ea"/>
                <a:cs typeface="+mn-cs"/>
              </a:rPr>
              <a:t>, F., </a:t>
            </a:r>
            <a:r>
              <a:rPr lang="en-US" sz="1200" kern="1200" dirty="0" err="1" smtClean="0">
                <a:solidFill>
                  <a:schemeClr val="tx1"/>
                </a:solidFill>
                <a:latin typeface="+mn-lt"/>
                <a:ea typeface="+mn-ea"/>
                <a:cs typeface="+mn-cs"/>
              </a:rPr>
              <a:t>Sokolowski</a:t>
            </a:r>
            <a:r>
              <a:rPr lang="en-US" sz="1200" kern="1200" dirty="0" smtClean="0">
                <a:solidFill>
                  <a:schemeClr val="tx1"/>
                </a:solidFill>
                <a:latin typeface="+mn-lt"/>
                <a:ea typeface="+mn-ea"/>
                <a:cs typeface="+mn-cs"/>
              </a:rPr>
              <a:t>, M. and Stewart, S. (2020). </a:t>
            </a:r>
            <a:r>
              <a:rPr lang="en-US" sz="1200" i="1" kern="1200" dirty="0" smtClean="0">
                <a:solidFill>
                  <a:schemeClr val="tx1"/>
                </a:solidFill>
                <a:latin typeface="+mn-lt"/>
                <a:ea typeface="+mn-ea"/>
                <a:cs typeface="+mn-cs"/>
              </a:rPr>
              <a:t>Child Welfare and Pandemics</a:t>
            </a:r>
            <a:r>
              <a:rPr lang="en-US" sz="1200" kern="1200" dirty="0" smtClean="0">
                <a:solidFill>
                  <a:schemeClr val="tx1"/>
                </a:solidFill>
                <a:latin typeface="+mn-lt"/>
                <a:ea typeface="+mn-ea"/>
                <a:cs typeface="+mn-cs"/>
              </a:rPr>
              <a:t>. Toronto, Ontario: Policy Bench, Fraser Mustard Institute of Human Development, University of Toronto. At: (</a:t>
            </a:r>
            <a:r>
              <a:rPr lang="en-US" sz="1200" b="1" u="sng" kern="1200" dirty="0" smtClean="0">
                <a:solidFill>
                  <a:schemeClr val="tx1"/>
                </a:solidFill>
                <a:latin typeface="+mn-lt"/>
                <a:ea typeface="+mn-ea"/>
                <a:cs typeface="+mn-cs"/>
                <a:hlinkClick r:id="rId3"/>
              </a:rPr>
              <a:t>Link</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r>
              <a:rPr lang="en-US" dirty="0" smtClean="0"/>
              <a:t> </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51</a:t>
            </a:fld>
            <a:endParaRPr lang="el-GR"/>
          </a:p>
        </p:txBody>
      </p:sp>
    </p:spTree>
    <p:extLst>
      <p:ext uri="{BB962C8B-B14F-4D97-AF65-F5344CB8AC3E}">
        <p14:creationId xmlns:p14="http://schemas.microsoft.com/office/powerpoint/2010/main" xmlns="" val="32559619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54</a:t>
            </a:fld>
            <a:endParaRPr lang="el-GR"/>
          </a:p>
        </p:txBody>
      </p:sp>
    </p:spTree>
    <p:extLst>
      <p:ext uri="{BB962C8B-B14F-4D97-AF65-F5344CB8AC3E}">
        <p14:creationId xmlns:p14="http://schemas.microsoft.com/office/powerpoint/2010/main" xmlns="" val="38781684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55</a:t>
            </a:fld>
            <a:endParaRPr lang="el-GR"/>
          </a:p>
        </p:txBody>
      </p:sp>
    </p:spTree>
    <p:extLst>
      <p:ext uri="{BB962C8B-B14F-4D97-AF65-F5344CB8AC3E}">
        <p14:creationId xmlns:p14="http://schemas.microsoft.com/office/powerpoint/2010/main" xmlns="" val="1656539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56</a:t>
            </a:fld>
            <a:endParaRPr lang="el-GR"/>
          </a:p>
        </p:txBody>
      </p:sp>
    </p:spTree>
    <p:extLst>
      <p:ext uri="{BB962C8B-B14F-4D97-AF65-F5344CB8AC3E}">
        <p14:creationId xmlns:p14="http://schemas.microsoft.com/office/powerpoint/2010/main" xmlns="" val="1972238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Sexual abuse usually involves someone the child knows. Often, the child will be told to keep the relationship a secret. They may be threatened with something bad happening if they tell anyone.</a:t>
            </a:r>
          </a:p>
          <a:p>
            <a:r>
              <a:rPr lang="en-US" sz="1200" b="0" i="0" kern="1200" dirty="0" smtClean="0">
                <a:solidFill>
                  <a:schemeClr val="tx1"/>
                </a:solidFill>
                <a:effectLst/>
                <a:latin typeface="+mn-lt"/>
                <a:ea typeface="+mn-ea"/>
                <a:cs typeface="+mn-cs"/>
              </a:rPr>
              <a:t>An adult who carries out sexual abuse with a child may have received the same treatment in the past. Breaking the cycle may help prevent it passing down to the next generation.</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57</a:t>
            </a:fld>
            <a:endParaRPr lang="el-GR"/>
          </a:p>
        </p:txBody>
      </p:sp>
    </p:spTree>
    <p:extLst>
      <p:ext uri="{BB962C8B-B14F-4D97-AF65-F5344CB8AC3E}">
        <p14:creationId xmlns:p14="http://schemas.microsoft.com/office/powerpoint/2010/main" xmlns="" val="6857019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58</a:t>
            </a:fld>
            <a:endParaRPr lang="el-GR"/>
          </a:p>
        </p:txBody>
      </p:sp>
    </p:spTree>
    <p:extLst>
      <p:ext uri="{BB962C8B-B14F-4D97-AF65-F5344CB8AC3E}">
        <p14:creationId xmlns:p14="http://schemas.microsoft.com/office/powerpoint/2010/main" xmlns="" val="149864543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59</a:t>
            </a:fld>
            <a:endParaRPr lang="el-GR"/>
          </a:p>
        </p:txBody>
      </p:sp>
    </p:spTree>
    <p:extLst>
      <p:ext uri="{BB962C8B-B14F-4D97-AF65-F5344CB8AC3E}">
        <p14:creationId xmlns:p14="http://schemas.microsoft.com/office/powerpoint/2010/main" xmlns="" val="5494716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60</a:t>
            </a:fld>
            <a:endParaRPr lang="el-GR"/>
          </a:p>
        </p:txBody>
      </p:sp>
    </p:spTree>
    <p:extLst>
      <p:ext uri="{BB962C8B-B14F-4D97-AF65-F5344CB8AC3E}">
        <p14:creationId xmlns:p14="http://schemas.microsoft.com/office/powerpoint/2010/main" xmlns="" val="5488305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GB" sz="1200" u="sng" kern="1200" dirty="0" smtClean="0">
                <a:solidFill>
                  <a:schemeClr val="tx1"/>
                </a:solidFill>
                <a:latin typeface="+mn-lt"/>
                <a:ea typeface="+mn-ea"/>
                <a:cs typeface="+mn-cs"/>
              </a:rPr>
              <a:t>Source: https://www.childwelfare.gov/pubPDFs/signs.pdf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61</a:t>
            </a:fld>
            <a:endParaRPr lang="el-GR"/>
          </a:p>
        </p:txBody>
      </p:sp>
    </p:spTree>
    <p:extLst>
      <p:ext uri="{BB962C8B-B14F-4D97-AF65-F5344CB8AC3E}">
        <p14:creationId xmlns:p14="http://schemas.microsoft.com/office/powerpoint/2010/main" xmlns="" val="40358944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Further notes for the trainer: </a:t>
            </a:r>
          </a:p>
          <a:p>
            <a:r>
              <a:rPr lang="en-US" sz="1200" kern="1200" dirty="0" smtClean="0">
                <a:solidFill>
                  <a:schemeClr val="tx1"/>
                </a:solidFill>
                <a:latin typeface="+mn-lt"/>
                <a:ea typeface="+mn-ea"/>
                <a:cs typeface="+mn-cs"/>
              </a:rPr>
              <a:t>Understanding healthy childhood sexual development plays a key role in child sexual abuse prevention. Many adults are never taught what to expect as children develop sexually, which can make it hard to tell the difference between healthy and unhealthy behaviors. When adults understand the difference between healthy and unhealthy behaviors, they are better able to support healthy attitudes and behaviors and react to teachable moments. Rather than interpret a child’s actions with an adult perspective of sex and sexuality, adults can promote healthy development when they understand what behaviors are developmentally expected at different stages of childhood. They are also better equipped to intervene when there are concerns related to behavior or abuse.</a:t>
            </a:r>
            <a:r>
              <a:rPr lang="en-US" dirty="0" smtClean="0"/>
              <a:t> </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Like all forms of human development, sexual development begins at birth. Sexual development includes not only the physical changes that occur as children grow, but also the sexual knowledge and beliefs they come to learn and the behaviors they show. Any given child’s sexual knowledge and behavior is strongly influenced by: the child’s age; what the child observes (including the sexual behaviors of family and friends); and what the child is taught (including cultural and religious beliefs concerning sexuality and physical boundaries).</a:t>
            </a:r>
          </a:p>
          <a:p>
            <a:r>
              <a:rPr lang="en-GB" sz="1200" kern="1200" dirty="0" smtClean="0">
                <a:solidFill>
                  <a:schemeClr val="tx1"/>
                </a:solidFill>
                <a:latin typeface="+mn-lt"/>
                <a:ea typeface="+mn-ea"/>
                <a:cs typeface="+mn-cs"/>
              </a:rPr>
              <a:t>What is considered as "typical" childhood sexual play and exploration? Each society shapes its own content of what it considers to be "normal" that is acceptable sexuality. Something that is considered "normal" in one generation can be considered "not normal" in the next. "Normal" sexuality depends on the relative expectations and representations of society and on the gender of the child. Therefore children learn the rules that govern sexuality following their surroundings' suggestions of what is permissible and what is not.</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relevant legislative framework (to be nationally adapted)</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Most sexual play is an expression of children’s natural curiosity and should not be a cause for concern or alarm. In general, “typical” childhood sexual play and exploration: occurs between children who play together regularly and know each other well; occurs between children of the same general age and physical size; is spontaneous and unplanned; is infrequent; is voluntary (the children agreed to the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none of the involved children seem uncomfortable or upset); is easily diverted when parents tell children to stop and explain privacy rules.</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Common Sexual </a:t>
            </a:r>
            <a:r>
              <a:rPr lang="en-GB" sz="1200" kern="1200" dirty="0" err="1" smtClean="0">
                <a:solidFill>
                  <a:schemeClr val="tx1"/>
                </a:solidFill>
                <a:latin typeface="+mn-lt"/>
                <a:ea typeface="+mn-ea"/>
                <a:cs typeface="+mn-cs"/>
              </a:rPr>
              <a:t>Behaviors</a:t>
            </a:r>
            <a:r>
              <a:rPr lang="en-GB" sz="1200" kern="1200" dirty="0" smtClean="0">
                <a:solidFill>
                  <a:schemeClr val="tx1"/>
                </a:solidFill>
                <a:latin typeface="+mn-lt"/>
                <a:ea typeface="+mn-ea"/>
                <a:cs typeface="+mn-cs"/>
              </a:rPr>
              <a:t> in Childhood</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Preschool children (less than 4 years)</a:t>
            </a:r>
            <a:r>
              <a:rPr lang="en-GB" sz="1200" kern="1200" dirty="0" smtClean="0">
                <a:solidFill>
                  <a:schemeClr val="tx1"/>
                </a:solidFill>
                <a:latin typeface="+mn-lt"/>
                <a:ea typeface="+mn-ea"/>
                <a:cs typeface="+mn-cs"/>
              </a:rPr>
              <a:t>: exploring and touching private parts, in public and in private; rubbing private parts (with hand or against objects); showing private parts to others; trying to touch mother’s or other women’s breasts; removing clothes and wanting to be naked; attempting to see other people when they are naked or undressing (such as in the bathroom); asking questions about their own—and others’—bodies and bodily functions; talking to children their own age about bodily functions </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Young Children (approximately 4-6 years)</a:t>
            </a:r>
            <a:r>
              <a:rPr lang="en-GB" sz="1200" kern="1200" dirty="0" smtClean="0">
                <a:solidFill>
                  <a:schemeClr val="tx1"/>
                </a:solidFill>
                <a:latin typeface="+mn-lt"/>
                <a:ea typeface="+mn-ea"/>
                <a:cs typeface="+mn-cs"/>
              </a:rPr>
              <a:t>: purposefully touching private parts (masturbation), occasionally in the presence of others; attempting to see other people when they are naked or undressing; mimicking dating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(such as kissing, or holding hands); talking about private parts and using “naughty” words, even when they don’t understand the meaning; exploring private parts with children their own age (such as “playing doctor”, “I’ll show you mine if you show me yours,” etc.)</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School-Aged Children (approximately 7-12 years)</a:t>
            </a:r>
            <a:r>
              <a:rPr lang="en-GB" sz="1200" kern="1200" dirty="0" smtClean="0">
                <a:solidFill>
                  <a:schemeClr val="tx1"/>
                </a:solidFill>
                <a:latin typeface="+mn-lt"/>
                <a:ea typeface="+mn-ea"/>
                <a:cs typeface="+mn-cs"/>
              </a:rPr>
              <a:t>: purposefully touching private parts (masturbation), usually in private; playing games with children their own age that involve sexual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(such as “truth or dare”, “playing family,” or “boyfriend/girlfriend”); attempting to see other people naked or undressing; looking at pictures of naked or partially naked people; viewing/listening to sexual content in media (television, movies, games, the Internet, music, etc.); wanting more privacy (for example, not wanting to undress in front of other people) and being reluctant to talk to adults about sexual issues; beginnings of sexual attraction to/interest in peers</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Sexual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problems include any act that: is clearly beyond the child’s developmental stage (for example, a three-year-old attempting to kiss an adult’s genitals); involves threats, force, or aggression; involves children of widely different ages or abilities (such as a 12-year-old “playing doctor” with a four-year-old); provokes strong emotional reactions in the child—such as anger or anxiety.</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Sources:</a:t>
            </a:r>
            <a:r>
              <a:rPr lang="en-GB"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NSVRC: An overview of healthy childhood sexual development. Available at: </a:t>
            </a:r>
            <a:r>
              <a:rPr lang="en-US" sz="1200" u="none" strike="noStrike" kern="1200" dirty="0" smtClean="0">
                <a:solidFill>
                  <a:schemeClr val="tx1"/>
                </a:solidFill>
                <a:latin typeface="+mn-lt"/>
                <a:ea typeface="+mn-ea"/>
                <a:cs typeface="+mn-cs"/>
                <a:hlinkClick r:id="rId3"/>
              </a:rPr>
              <a:t>www.nationalcac.org/wp-content/uploads/2016/08/HealthySexualDevelopmentOverview.pdf</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NCTSN &amp; NCSBY. Sexual Development and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in Children. Available at: </a:t>
            </a:r>
            <a:r>
              <a:rPr lang="en-US" sz="1200" u="none" strike="noStrike" kern="1200" dirty="0" smtClean="0">
                <a:solidFill>
                  <a:schemeClr val="tx1"/>
                </a:solidFill>
                <a:latin typeface="+mn-lt"/>
                <a:ea typeface="+mn-ea"/>
                <a:cs typeface="+mn-cs"/>
                <a:hlinkClick r:id="rId4"/>
              </a:rPr>
              <a:t>https://www.nctsn.org/sites/default/files/resources/sexual_development_and_behavior_in_children.pdf</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62</a:t>
            </a:fld>
            <a:endParaRPr lang="el-GR"/>
          </a:p>
        </p:txBody>
      </p:sp>
    </p:spTree>
    <p:extLst>
      <p:ext uri="{BB962C8B-B14F-4D97-AF65-F5344CB8AC3E}">
        <p14:creationId xmlns:p14="http://schemas.microsoft.com/office/powerpoint/2010/main" xmlns="" val="612812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a:t>
            </a:fld>
            <a:endParaRPr lang="el-GR"/>
          </a:p>
        </p:txBody>
      </p:sp>
    </p:spTree>
    <p:extLst>
      <p:ext uri="{BB962C8B-B14F-4D97-AF65-F5344CB8AC3E}">
        <p14:creationId xmlns:p14="http://schemas.microsoft.com/office/powerpoint/2010/main" xmlns="" val="25703888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Psychological or emotional abuse happens when people consistently say things and behave in a way that conveys to the child that they are inadequate, unloved, worthless, or only valued as far as the other person’s needs are concerned.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63</a:t>
            </a:fld>
            <a:endParaRPr lang="el-GR"/>
          </a:p>
        </p:txBody>
      </p:sp>
    </p:spTree>
    <p:extLst>
      <p:ext uri="{BB962C8B-B14F-4D97-AF65-F5344CB8AC3E}">
        <p14:creationId xmlns:p14="http://schemas.microsoft.com/office/powerpoint/2010/main" xmlns="" val="27228311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64</a:t>
            </a:fld>
            <a:endParaRPr lang="el-GR"/>
          </a:p>
        </p:txBody>
      </p:sp>
    </p:spTree>
    <p:extLst>
      <p:ext uri="{BB962C8B-B14F-4D97-AF65-F5344CB8AC3E}">
        <p14:creationId xmlns:p14="http://schemas.microsoft.com/office/powerpoint/2010/main" xmlns="" val="34973031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65</a:t>
            </a:fld>
            <a:endParaRPr lang="el-GR"/>
          </a:p>
        </p:txBody>
      </p:sp>
    </p:spTree>
    <p:extLst>
      <p:ext uri="{BB962C8B-B14F-4D97-AF65-F5344CB8AC3E}">
        <p14:creationId xmlns:p14="http://schemas.microsoft.com/office/powerpoint/2010/main" xmlns="" val="387649335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https://www.childwelfare.gov/pubPDFs/signs.pdf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66</a:t>
            </a:fld>
            <a:endParaRPr lang="el-GR"/>
          </a:p>
        </p:txBody>
      </p:sp>
    </p:spTree>
    <p:extLst>
      <p:ext uri="{BB962C8B-B14F-4D97-AF65-F5344CB8AC3E}">
        <p14:creationId xmlns:p14="http://schemas.microsoft.com/office/powerpoint/2010/main" xmlns="" val="29046167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Child neglect is when a parent or caregiver persistently fails to meet the basic physical and psychological needs of a child, resulting in impairment of the child’s health or development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67</a:t>
            </a:fld>
            <a:endParaRPr lang="el-GR"/>
          </a:p>
        </p:txBody>
      </p:sp>
    </p:spTree>
    <p:extLst>
      <p:ext uri="{BB962C8B-B14F-4D97-AF65-F5344CB8AC3E}">
        <p14:creationId xmlns:p14="http://schemas.microsoft.com/office/powerpoint/2010/main" xmlns="" val="42939483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Note: A discussion may be take place on immunizations – see also the respective Working File in the Step by Step Guide for Administrators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68</a:t>
            </a:fld>
            <a:endParaRPr lang="el-GR"/>
          </a:p>
        </p:txBody>
      </p:sp>
    </p:spTree>
    <p:extLst>
      <p:ext uri="{BB962C8B-B14F-4D97-AF65-F5344CB8AC3E}">
        <p14:creationId xmlns:p14="http://schemas.microsoft.com/office/powerpoint/2010/main" xmlns="" val="4326767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69</a:t>
            </a:fld>
            <a:endParaRPr lang="el-GR"/>
          </a:p>
        </p:txBody>
      </p:sp>
    </p:spTree>
    <p:extLst>
      <p:ext uri="{BB962C8B-B14F-4D97-AF65-F5344CB8AC3E}">
        <p14:creationId xmlns:p14="http://schemas.microsoft.com/office/powerpoint/2010/main" xmlns="" val="368711561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70</a:t>
            </a:fld>
            <a:endParaRPr lang="el-GR"/>
          </a:p>
        </p:txBody>
      </p:sp>
    </p:spTree>
    <p:extLst>
      <p:ext uri="{BB962C8B-B14F-4D97-AF65-F5344CB8AC3E}">
        <p14:creationId xmlns:p14="http://schemas.microsoft.com/office/powerpoint/2010/main" xmlns="" val="378859763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71</a:t>
            </a:fld>
            <a:endParaRPr lang="el-GR"/>
          </a:p>
        </p:txBody>
      </p:sp>
    </p:spTree>
    <p:extLst>
      <p:ext uri="{BB962C8B-B14F-4D97-AF65-F5344CB8AC3E}">
        <p14:creationId xmlns:p14="http://schemas.microsoft.com/office/powerpoint/2010/main" xmlns="" val="34894675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72</a:t>
            </a:fld>
            <a:endParaRPr lang="el-GR"/>
          </a:p>
        </p:txBody>
      </p:sp>
    </p:spTree>
    <p:extLst>
      <p:ext uri="{BB962C8B-B14F-4D97-AF65-F5344CB8AC3E}">
        <p14:creationId xmlns:p14="http://schemas.microsoft.com/office/powerpoint/2010/main" xmlns="" val="4145773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8</a:t>
            </a:fld>
            <a:endParaRPr lang="el-GR"/>
          </a:p>
        </p:txBody>
      </p:sp>
    </p:spTree>
    <p:extLst>
      <p:ext uri="{BB962C8B-B14F-4D97-AF65-F5344CB8AC3E}">
        <p14:creationId xmlns:p14="http://schemas.microsoft.com/office/powerpoint/2010/main" xmlns="" val="25703888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73</a:t>
            </a:fld>
            <a:endParaRPr lang="el-GR"/>
          </a:p>
        </p:txBody>
      </p:sp>
    </p:spTree>
    <p:extLst>
      <p:ext uri="{BB962C8B-B14F-4D97-AF65-F5344CB8AC3E}">
        <p14:creationId xmlns:p14="http://schemas.microsoft.com/office/powerpoint/2010/main" xmlns="" val="24052685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74</a:t>
            </a:fld>
            <a:endParaRPr lang="el-GR"/>
          </a:p>
        </p:txBody>
      </p:sp>
    </p:spTree>
    <p:extLst>
      <p:ext uri="{BB962C8B-B14F-4D97-AF65-F5344CB8AC3E}">
        <p14:creationId xmlns:p14="http://schemas.microsoft.com/office/powerpoint/2010/main" xmlns="" val="10229181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75</a:t>
            </a:fld>
            <a:endParaRPr lang="el-GR"/>
          </a:p>
        </p:txBody>
      </p:sp>
    </p:spTree>
    <p:extLst>
      <p:ext uri="{BB962C8B-B14F-4D97-AF65-F5344CB8AC3E}">
        <p14:creationId xmlns:p14="http://schemas.microsoft.com/office/powerpoint/2010/main" xmlns="" val="38785061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76</a:t>
            </a:fld>
            <a:endParaRPr lang="el-GR"/>
          </a:p>
        </p:txBody>
      </p:sp>
    </p:spTree>
    <p:extLst>
      <p:ext uri="{BB962C8B-B14F-4D97-AF65-F5344CB8AC3E}">
        <p14:creationId xmlns:p14="http://schemas.microsoft.com/office/powerpoint/2010/main" xmlns="" val="7649601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t>
            </a:r>
          </a:p>
          <a:p>
            <a:pPr lvl="0">
              <a:buFont typeface="Calibri" pitchFamily="34" charset="0"/>
              <a:buChar char="-"/>
            </a:pPr>
            <a:r>
              <a:rPr lang="en-US" sz="1200" kern="1200" dirty="0" smtClean="0">
                <a:solidFill>
                  <a:schemeClr val="tx1"/>
                </a:solidFill>
                <a:latin typeface="+mn-lt"/>
                <a:ea typeface="+mn-ea"/>
                <a:cs typeface="+mn-cs"/>
              </a:rPr>
              <a:t>Recognizing child abuse available at: </a:t>
            </a:r>
            <a:r>
              <a:rPr lang="en-GB" sz="1200" u="sng" kern="1200" dirty="0" smtClean="0">
                <a:solidFill>
                  <a:schemeClr val="tx1"/>
                </a:solidFill>
                <a:latin typeface="+mn-lt"/>
                <a:ea typeface="+mn-ea"/>
                <a:cs typeface="+mn-cs"/>
              </a:rPr>
              <a:t>https://www.pa-fsa.org/Mandated-Reporters/Recognizing-Child-Abuse-Neglect/Recognizing-Child-Abuse</a:t>
            </a:r>
            <a:endParaRPr lang="en-US" sz="1200" kern="1200" dirty="0" smtClean="0">
              <a:solidFill>
                <a:schemeClr val="tx1"/>
              </a:solidFill>
              <a:latin typeface="+mn-lt"/>
              <a:ea typeface="+mn-ea"/>
              <a:cs typeface="+mn-cs"/>
            </a:endParaRPr>
          </a:p>
          <a:p>
            <a:pPr lvl="0">
              <a:buFont typeface="Calibri" pitchFamily="34" charset="0"/>
              <a:buChar char="-"/>
            </a:pPr>
            <a:r>
              <a:rPr lang="en-US" sz="1200" u="sng" kern="1200" dirty="0" err="1" smtClean="0">
                <a:solidFill>
                  <a:schemeClr val="tx1"/>
                </a:solidFill>
                <a:latin typeface="+mn-lt"/>
                <a:ea typeface="+mn-ea"/>
                <a:cs typeface="+mn-cs"/>
              </a:rPr>
              <a:t>Sakher</a:t>
            </a:r>
            <a:r>
              <a:rPr lang="en-US" sz="1200" u="sng" kern="1200" dirty="0" smtClean="0">
                <a:solidFill>
                  <a:schemeClr val="tx1"/>
                </a:solidFill>
                <a:latin typeface="+mn-lt"/>
                <a:ea typeface="+mn-ea"/>
                <a:cs typeface="+mn-cs"/>
              </a:rPr>
              <a:t> </a:t>
            </a:r>
            <a:r>
              <a:rPr lang="en-US" sz="1200" u="sng" kern="1200" dirty="0" err="1" smtClean="0">
                <a:solidFill>
                  <a:schemeClr val="tx1"/>
                </a:solidFill>
                <a:latin typeface="+mn-lt"/>
                <a:ea typeface="+mn-ea"/>
                <a:cs typeface="+mn-cs"/>
              </a:rPr>
              <a:t>AlQahtani</a:t>
            </a:r>
            <a:r>
              <a:rPr lang="en-US" sz="1200" u="sng" kern="1200" dirty="0" smtClean="0">
                <a:solidFill>
                  <a:schemeClr val="tx1"/>
                </a:solidFill>
                <a:latin typeface="+mn-lt"/>
                <a:ea typeface="+mn-ea"/>
                <a:cs typeface="+mn-cs"/>
              </a:rPr>
              <a:t>, BDS, </a:t>
            </a:r>
            <a:r>
              <a:rPr lang="en-US" sz="1200" u="sng" kern="1200" dirty="0" err="1" smtClean="0">
                <a:solidFill>
                  <a:schemeClr val="tx1"/>
                </a:solidFill>
                <a:latin typeface="+mn-lt"/>
                <a:ea typeface="+mn-ea"/>
                <a:cs typeface="+mn-cs"/>
              </a:rPr>
              <a:t>MClinDent</a:t>
            </a:r>
            <a:r>
              <a:rPr lang="en-US" sz="1200" u="sng" kern="1200" dirty="0" smtClean="0">
                <a:solidFill>
                  <a:schemeClr val="tx1"/>
                </a:solidFill>
                <a:latin typeface="+mn-lt"/>
                <a:ea typeface="+mn-ea"/>
                <a:cs typeface="+mn-cs"/>
              </a:rPr>
              <a:t>, </a:t>
            </a:r>
            <a:r>
              <a:rPr lang="en-US" sz="1200" u="sng" kern="1200" dirty="0" err="1" smtClean="0">
                <a:solidFill>
                  <a:schemeClr val="tx1"/>
                </a:solidFill>
                <a:latin typeface="+mn-lt"/>
                <a:ea typeface="+mn-ea"/>
                <a:cs typeface="+mn-cs"/>
              </a:rPr>
              <a:t>PhDAmber</a:t>
            </a:r>
            <a:r>
              <a:rPr lang="en-US" sz="1200" u="sng" kern="1200" dirty="0" smtClean="0">
                <a:solidFill>
                  <a:schemeClr val="tx1"/>
                </a:solidFill>
                <a:latin typeface="+mn-lt"/>
                <a:ea typeface="+mn-ea"/>
                <a:cs typeface="+mn-cs"/>
              </a:rPr>
              <a:t> D. Riley, MS, RDH</a:t>
            </a:r>
            <a:r>
              <a:rPr lang="en-US" sz="1200" kern="1200" dirty="0" smtClean="0">
                <a:solidFill>
                  <a:schemeClr val="tx1"/>
                </a:solidFill>
                <a:latin typeface="+mn-lt"/>
                <a:ea typeface="+mn-ea"/>
                <a:cs typeface="+mn-cs"/>
              </a:rPr>
              <a:t> 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sz="1200" u="sng" kern="1200" dirty="0" smtClean="0">
                <a:solidFill>
                  <a:schemeClr val="tx1"/>
                </a:solidFill>
                <a:latin typeface="+mn-lt"/>
                <a:ea typeface="+mn-ea"/>
                <a:cs typeface="+mn-cs"/>
              </a:rPr>
              <a:t>https://www.rdhmag.com/patient-care/article/14167560/recognizing-and-responding-to-child-abuse-and-neglect-a-guide-for-dental-professionals</a:t>
            </a:r>
            <a:endParaRPr lang="en-US" sz="1200" kern="1200" dirty="0" smtClean="0">
              <a:solidFill>
                <a:schemeClr val="tx1"/>
              </a:solidFill>
              <a:latin typeface="+mn-lt"/>
              <a:ea typeface="+mn-ea"/>
              <a:cs typeface="+mn-cs"/>
            </a:endParaRPr>
          </a:p>
          <a:p>
            <a:pPr lvl="0">
              <a:buFont typeface="Calibri" pitchFamily="34" charset="0"/>
              <a:buChar char="-"/>
            </a:pPr>
            <a:r>
              <a:rPr lang="en-GB" sz="1200" u="sng" kern="1200" dirty="0" smtClean="0">
                <a:solidFill>
                  <a:schemeClr val="tx1"/>
                </a:solidFill>
                <a:latin typeface="+mn-lt"/>
                <a:ea typeface="+mn-ea"/>
                <a:cs typeface="+mn-cs"/>
              </a:rPr>
              <a:t>https://www.webmd.com/children/child-abuse-signs#1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77</a:t>
            </a:fld>
            <a:endParaRPr lang="el-GR"/>
          </a:p>
        </p:txBody>
      </p:sp>
    </p:spTree>
    <p:extLst>
      <p:ext uri="{BB962C8B-B14F-4D97-AF65-F5344CB8AC3E}">
        <p14:creationId xmlns:p14="http://schemas.microsoft.com/office/powerpoint/2010/main" xmlns="" val="115236596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78</a:t>
            </a:fld>
            <a:endParaRPr lang="el-GR"/>
          </a:p>
        </p:txBody>
      </p:sp>
    </p:spTree>
    <p:extLst>
      <p:ext uri="{BB962C8B-B14F-4D97-AF65-F5344CB8AC3E}">
        <p14:creationId xmlns:p14="http://schemas.microsoft.com/office/powerpoint/2010/main" xmlns="" val="33795138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US" sz="1200" u="sng" kern="1200" dirty="0" smtClean="0">
                <a:solidFill>
                  <a:schemeClr val="tx1"/>
                </a:solidFill>
                <a:latin typeface="+mn-lt"/>
                <a:ea typeface="+mn-ea"/>
                <a:cs typeface="+mn-cs"/>
              </a:rPr>
              <a:t>http://www.butterflybridgecac.org/resourcesabuseeffects.php</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79</a:t>
            </a:fld>
            <a:endParaRPr lang="el-GR"/>
          </a:p>
        </p:txBody>
      </p:sp>
    </p:spTree>
    <p:extLst>
      <p:ext uri="{BB962C8B-B14F-4D97-AF65-F5344CB8AC3E}">
        <p14:creationId xmlns:p14="http://schemas.microsoft.com/office/powerpoint/2010/main" xmlns="" val="1701608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80</a:t>
            </a:fld>
            <a:endParaRPr lang="el-GR"/>
          </a:p>
        </p:txBody>
      </p:sp>
    </p:spTree>
    <p:extLst>
      <p:ext uri="{BB962C8B-B14F-4D97-AF65-F5344CB8AC3E}">
        <p14:creationId xmlns:p14="http://schemas.microsoft.com/office/powerpoint/2010/main" xmlns="" val="1264970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p14="http://schemas.microsoft.com/office/powerpoint/2010/main" xmlns="" val="2570388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p14="http://schemas.microsoft.com/office/powerpoint/2010/main" xmlns="" val="2570388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1"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2" name="Picture 11"/>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3" name="Rectangle 12"/>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14"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5" name="Picture 14"/>
          <p:cNvPicPr>
            <a:picLocks noChangeAspect="1"/>
          </p:cNvPicPr>
          <p:nvPr userDrawn="1"/>
        </p:nvPicPr>
        <p:blipFill>
          <a:blip r:embed="rId15" cstate="print"/>
          <a:stretch>
            <a:fillRect/>
          </a:stretch>
        </p:blipFill>
        <p:spPr>
          <a:xfrm>
            <a:off x="1769420" y="6464922"/>
            <a:ext cx="471335" cy="312397"/>
          </a:xfrm>
          <a:prstGeom prst="rect">
            <a:avLst/>
          </a:prstGeom>
        </p:spPr>
      </p:pic>
      <p:sp>
        <p:nvSpPr>
          <p:cNvPr id="16" name="Rectangle 15"/>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Tackling CAN under-reporting</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dirty="0" smtClean="0">
                <a:solidFill>
                  <a:schemeClr val="bg1">
                    <a:lumMod val="50000"/>
                  </a:schemeClr>
                </a:solidFill>
                <a:ea typeface="Segoe UI Black" panose="020B0A02040204020203" pitchFamily="34" charset="0"/>
              </a:rPr>
              <a:t>definition of violence and</a:t>
            </a:r>
          </a:p>
          <a:p>
            <a:r>
              <a:rPr lang="en-US" dirty="0" smtClean="0">
                <a:solidFill>
                  <a:schemeClr val="bg1">
                    <a:lumMod val="50000"/>
                  </a:schemeClr>
                </a:solidFill>
                <a:ea typeface="Segoe UI Black" panose="020B0A02040204020203" pitchFamily="34" charset="0"/>
              </a:rPr>
              <a:t>how to recognize CAN cases</a:t>
            </a: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n-US" sz="3000" dirty="0" smtClean="0">
                <a:latin typeface="Segoe UI Black" panose="020B0A02040204020203" pitchFamily="34" charset="0"/>
                <a:ea typeface="Segoe UI Black" panose="020B0A02040204020203" pitchFamily="34" charset="0"/>
              </a:rPr>
              <a:t>only young children are abused</a:t>
            </a:r>
          </a:p>
        </p:txBody>
      </p:sp>
      <p:sp>
        <p:nvSpPr>
          <p:cNvPr id="4" name="Content Placeholder 6"/>
          <p:cNvSpPr txBox="1">
            <a:spLocks/>
          </p:cNvSpPr>
          <p:nvPr/>
        </p:nvSpPr>
        <p:spPr>
          <a:xfrm>
            <a:off x="3657601" y="3204945"/>
            <a:ext cx="7687522"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child abuse can happen to babies, children or teenagers. It may seem that teenagers should be able to fight back, but it's hard to stand up to an adult who is causing the abuse, especially a parent. Child abuse is often an abuse of power and trust. Cruel words or sexual or physical abuse hurts teenagers as much as it hurts a child.</a:t>
            </a:r>
          </a:p>
          <a:p>
            <a:pPr marL="0" indent="0" fontAlgn="t">
              <a:buNone/>
            </a:pPr>
            <a:endParaRPr lang="en-US" sz="2400" dirty="0" smtClean="0"/>
          </a:p>
          <a:p>
            <a:pPr marL="0" indent="0" fontAlgn="t">
              <a:buNone/>
            </a:pPr>
            <a:endParaRPr lang="en-US" sz="2400" dirty="0" smtClean="0"/>
          </a:p>
          <a:p>
            <a:pPr marL="0" indent="0" fontAlgn="t">
              <a:buNone/>
            </a:pPr>
            <a:endParaRPr lang="en-US" sz="2400" dirty="0" smtClean="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a:latin typeface="Segoe UI Black" panose="020B0A02040204020203" pitchFamily="34" charset="0"/>
                <a:ea typeface="Segoe UI Black" panose="020B0A02040204020203" pitchFamily="34" charset="0"/>
              </a:rPr>
              <a:t>abuse doesn’t happen in “good” </a:t>
            </a:r>
            <a:r>
              <a:rPr lang="en-US" sz="3000" dirty="0" smtClean="0">
                <a:latin typeface="Segoe UI Black" panose="020B0A02040204020203" pitchFamily="34" charset="0"/>
                <a:ea typeface="Segoe UI Black" panose="020B0A02040204020203" pitchFamily="34" charset="0"/>
              </a:rPr>
              <a:t>families or neighborhoods </a:t>
            </a: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a:solidFill>
                  <a:schemeClr val="accent1"/>
                </a:solidFill>
                <a:latin typeface="Myriad Pro Bold"/>
                <a:cs typeface="+mn-cs"/>
              </a:rPr>
              <a:t>fact</a:t>
            </a:r>
          </a:p>
          <a:p>
            <a:pPr marL="0" indent="0" fontAlgn="t">
              <a:buNone/>
            </a:pPr>
            <a:r>
              <a:rPr lang="en-US" sz="2000" dirty="0"/>
              <a:t>abuse and neglect </a:t>
            </a:r>
            <a:r>
              <a:rPr lang="en-US" sz="2000" dirty="0" smtClean="0"/>
              <a:t>happen cross </a:t>
            </a:r>
            <a:r>
              <a:rPr lang="en-US" sz="2000" dirty="0"/>
              <a:t>all racial, economic, and cultural lines. It can happen in any family regardless of their wealth or education. </a:t>
            </a:r>
            <a:endParaRPr lang="en-US" sz="2000" dirty="0" smtClean="0"/>
          </a:p>
          <a:p>
            <a:pPr marL="0" indent="0" fontAlgn="t">
              <a:buNone/>
            </a:pPr>
            <a:r>
              <a:rPr lang="en-US" sz="2000" dirty="0" smtClean="0"/>
              <a:t>People </a:t>
            </a:r>
            <a:r>
              <a:rPr lang="en-US" sz="2000" dirty="0"/>
              <a:t>who harm children can come from any background, culture or religion, and have any kind of job.</a:t>
            </a:r>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children aren't affected by domestic violence if they don't see it happen</a:t>
            </a:r>
          </a:p>
        </p:txBody>
      </p:sp>
      <p:sp>
        <p:nvSpPr>
          <p:cNvPr id="4" name="Content Placeholder 6"/>
          <p:cNvSpPr txBox="1">
            <a:spLocks/>
          </p:cNvSpPr>
          <p:nvPr/>
        </p:nvSpPr>
        <p:spPr>
          <a:xfrm>
            <a:off x="6511727" y="3204944"/>
            <a:ext cx="5294450"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000" dirty="0" smtClean="0"/>
              <a:t>a child doesn't need to see domestic violence to know it's happening and be affected by it. A child sees how violence affects the person close to them.</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physical discipline is not child abuse</a:t>
            </a:r>
          </a:p>
        </p:txBody>
      </p:sp>
      <p:sp>
        <p:nvSpPr>
          <p:cNvPr id="4" name="Content Placeholder 6"/>
          <p:cNvSpPr txBox="1">
            <a:spLocks/>
          </p:cNvSpPr>
          <p:nvPr/>
        </p:nvSpPr>
        <p:spPr>
          <a:xfrm>
            <a:off x="6511727" y="3204944"/>
            <a:ext cx="5294450"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000" dirty="0" smtClean="0"/>
              <a:t>children can be disciplined to behave in a more acceptable way. Physical discipline will become physical abuse if it causes harm or injury to a child. There are many ways to discipline children without using force.</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a:latin typeface="Segoe UI Black" panose="020B0A02040204020203" pitchFamily="34" charset="0"/>
                <a:ea typeface="Segoe UI Black" panose="020B0A02040204020203" pitchFamily="34" charset="0"/>
              </a:rPr>
              <a:t>most child abusers are strangers</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a:solidFill>
                  <a:schemeClr val="accent1"/>
                </a:solidFill>
                <a:latin typeface="Myriad Pro Bold"/>
                <a:cs typeface="+mn-cs"/>
              </a:rPr>
              <a:t>fact</a:t>
            </a:r>
          </a:p>
          <a:p>
            <a:pPr marL="0" indent="0" fontAlgn="t">
              <a:buNone/>
            </a:pPr>
            <a:r>
              <a:rPr lang="en-US" sz="2400" dirty="0"/>
              <a:t>while abuse by strangers does happen, most abusers are family members or others close to the </a:t>
            </a:r>
            <a:r>
              <a:rPr lang="en-US" sz="2400" dirty="0" smtClean="0"/>
              <a:t>family</a:t>
            </a:r>
            <a:endParaRPr lang="en-US" sz="2400" dirty="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119403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a:latin typeface="Segoe UI Black" panose="020B0A02040204020203" pitchFamily="34" charset="0"/>
                <a:ea typeface="Segoe UI Black" panose="020B0A02040204020203" pitchFamily="34" charset="0"/>
              </a:rPr>
              <a:t>abused children always grow up to be abusers</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a:solidFill>
                  <a:schemeClr val="accent1"/>
                </a:solidFill>
                <a:latin typeface="Myriad Pro Bold"/>
                <a:cs typeface="+mn-cs"/>
              </a:rPr>
              <a:t>fact</a:t>
            </a:r>
          </a:p>
          <a:p>
            <a:pPr marL="0" indent="0" fontAlgn="t">
              <a:buNone/>
            </a:pPr>
            <a:r>
              <a:rPr lang="en-US" sz="2000" dirty="0"/>
              <a:t>It is </a:t>
            </a:r>
            <a:r>
              <a:rPr lang="en-US" sz="2000" dirty="0" smtClean="0"/>
              <a:t>possible that </a:t>
            </a:r>
            <a:r>
              <a:rPr lang="en-US" sz="2000" dirty="0"/>
              <a:t>abused children are </a:t>
            </a:r>
            <a:r>
              <a:rPr lang="en-US" sz="2000" dirty="0" smtClean="0"/>
              <a:t>likely </a:t>
            </a:r>
            <a:r>
              <a:rPr lang="en-US" sz="2000" dirty="0"/>
              <a:t>to repeat the cycle as adults, unconsciously repeating what they experienced as children. </a:t>
            </a:r>
            <a:endParaRPr lang="en-US" sz="2000" dirty="0" smtClean="0"/>
          </a:p>
          <a:p>
            <a:pPr marL="0" indent="0" fontAlgn="t">
              <a:buNone/>
            </a:pPr>
            <a:r>
              <a:rPr lang="en-US" sz="2000" dirty="0" smtClean="0"/>
              <a:t>On </a:t>
            </a:r>
            <a:r>
              <a:rPr lang="en-US" sz="2000" dirty="0"/>
              <a:t>the other hand, many adult survivors of child abuse have a strong motivation to protect their children against what they went through and become excellent parents</a:t>
            </a:r>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n-US" sz="3000" dirty="0" smtClean="0">
                <a:latin typeface="Segoe UI Black" panose="020B0A02040204020203" pitchFamily="34" charset="0"/>
                <a:ea typeface="Segoe UI Black" panose="020B0A02040204020203" pitchFamily="34" charset="0"/>
              </a:rPr>
              <a:t>children usually tell someone about their abuse</a:t>
            </a: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000" dirty="0" smtClean="0"/>
              <a:t>most children do not tell anyone. They are often silenced through threats or fear of not being believed.  Some children don’t have the words to speak about what is happening to them.</a:t>
            </a:r>
          </a:p>
          <a:p>
            <a:pPr marL="0" indent="0" fontAlgn="t">
              <a:buNone/>
            </a:pP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violence</a:t>
            </a:r>
            <a:endParaRPr lang="en-US" dirty="0"/>
          </a:p>
        </p:txBody>
      </p:sp>
      <p:sp>
        <p:nvSpPr>
          <p:cNvPr id="3" name="Content Placeholder 2"/>
          <p:cNvSpPr>
            <a:spLocks noGrp="1"/>
          </p:cNvSpPr>
          <p:nvPr>
            <p:ph idx="1"/>
          </p:nvPr>
        </p:nvSpPr>
        <p:spPr/>
        <p:txBody>
          <a:bodyPr>
            <a:normAutofit lnSpcReduction="10000"/>
          </a:bodyPr>
          <a:lstStyle/>
          <a:p>
            <a:pPr algn="ctr">
              <a:buNone/>
            </a:pPr>
            <a:endParaRPr lang="en-US" b="1" dirty="0" smtClean="0"/>
          </a:p>
          <a:p>
            <a:pPr algn="ctr">
              <a:buNone/>
            </a:pPr>
            <a:r>
              <a:rPr lang="en-US" sz="3200" b="1" dirty="0" smtClean="0"/>
              <a:t>“</a:t>
            </a:r>
            <a:r>
              <a:rPr lang="en-US" sz="3200" b="1" dirty="0" smtClean="0">
                <a:solidFill>
                  <a:schemeClr val="accent1"/>
                </a:solidFill>
              </a:rPr>
              <a:t>violence</a:t>
            </a:r>
            <a:r>
              <a:rPr lang="en-US" sz="3200" b="1" dirty="0" smtClean="0"/>
              <a:t>” </a:t>
            </a:r>
          </a:p>
          <a:p>
            <a:pPr algn="ctr">
              <a:buNone/>
            </a:pPr>
            <a:r>
              <a:rPr lang="en-US" sz="3200" dirty="0" smtClean="0"/>
              <a:t>is understood to mean </a:t>
            </a:r>
          </a:p>
          <a:p>
            <a:pPr algn="ctr">
              <a:buNone/>
            </a:pPr>
            <a:r>
              <a:rPr lang="en-US" sz="3200" b="1" dirty="0" smtClean="0"/>
              <a:t>“</a:t>
            </a:r>
            <a:r>
              <a:rPr lang="en-US" sz="3200" b="1" dirty="0" smtClean="0">
                <a:solidFill>
                  <a:schemeClr val="accent1"/>
                </a:solidFill>
              </a:rPr>
              <a:t>all forms of physical or mental violence, injury or abuse, neglect or negligent treatment, maltreatment or exploitation, including sexual abuse</a:t>
            </a:r>
            <a:r>
              <a:rPr lang="en-US" sz="3200" b="1" dirty="0" smtClean="0"/>
              <a:t>”</a:t>
            </a:r>
            <a:r>
              <a:rPr lang="en-US" sz="3200" dirty="0" smtClean="0"/>
              <a:t> </a:t>
            </a:r>
          </a:p>
          <a:p>
            <a:pPr algn="ctr">
              <a:buNone/>
            </a:pPr>
            <a:endParaRPr lang="en-US" dirty="0" smtClean="0"/>
          </a:p>
          <a:p>
            <a:pPr algn="ctr">
              <a:buNone/>
            </a:pPr>
            <a:r>
              <a:rPr lang="en-US" sz="2000" i="1" dirty="0" smtClean="0"/>
              <a:t>as listed in article 19, paragraph 1, of the UNCRC </a:t>
            </a:r>
          </a:p>
          <a:p>
            <a:pPr marL="0" indent="0" algn="just">
              <a:buNone/>
            </a:pPr>
            <a:r>
              <a:rPr lang="en-US" sz="1400" i="1" dirty="0" smtClean="0"/>
              <a:t>UN Committee on the Rights of the Child (CRC), General comment No. 13 (2011): The right of the child to freedom from all forms of violence, 18 April 2011, CRC/C/GC/13, available at: https://www.refworld.org/docid/4e6da4922.html</a:t>
            </a: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Segoe UI Light" pitchFamily="34" charset="0"/>
                <a:cs typeface="Segoe UI Light" pitchFamily="34" charset="0"/>
              </a:rPr>
              <a:t>Legal analysis of article 19.1 of UNCRC “… all forms of ...”</a:t>
            </a:r>
            <a:r>
              <a:rPr lang="en-US" dirty="0" smtClean="0"/>
              <a:t> </a:t>
            </a:r>
            <a:br>
              <a:rPr lang="en-US" dirty="0" smtClean="0"/>
            </a:br>
            <a:r>
              <a:rPr lang="en-US" dirty="0" smtClean="0">
                <a:solidFill>
                  <a:schemeClr val="accent1"/>
                </a:solidFill>
              </a:rPr>
              <a:t>No exceptions.</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sz="2400" dirty="0" smtClean="0"/>
              <a:t>All forms of violence against children, however light, are unacceptable</a:t>
            </a:r>
          </a:p>
          <a:p>
            <a:endParaRPr lang="en-US" sz="2400" dirty="0" smtClean="0"/>
          </a:p>
          <a:p>
            <a:r>
              <a:rPr lang="en-US" sz="2400" dirty="0" smtClean="0"/>
              <a:t>“</a:t>
            </a:r>
            <a:r>
              <a:rPr lang="en-US" sz="2400" i="1" dirty="0" smtClean="0"/>
              <a:t>All forms of physical or mental violence</a:t>
            </a:r>
            <a:r>
              <a:rPr lang="en-US" sz="2400" dirty="0" smtClean="0"/>
              <a:t>” does not leave room for any level of legalized violence against children </a:t>
            </a:r>
          </a:p>
          <a:p>
            <a:endParaRPr lang="en-US" sz="2400" dirty="0" smtClean="0"/>
          </a:p>
          <a:p>
            <a:r>
              <a:rPr lang="en-US" sz="2400" dirty="0" smtClean="0"/>
              <a:t>Frequency</a:t>
            </a:r>
          </a:p>
          <a:p>
            <a:r>
              <a:rPr lang="en-US" sz="2400" dirty="0" smtClean="0"/>
              <a:t>Severity of harm </a:t>
            </a:r>
          </a:p>
          <a:p>
            <a:r>
              <a:rPr lang="en-US" sz="2400" dirty="0"/>
              <a:t>I</a:t>
            </a:r>
            <a:r>
              <a:rPr lang="en-US" sz="2400" dirty="0" smtClean="0"/>
              <a:t>ntent to harm</a:t>
            </a:r>
            <a:endParaRPr lang="en-US" sz="2400" dirty="0"/>
          </a:p>
        </p:txBody>
      </p:sp>
      <p:sp>
        <p:nvSpPr>
          <p:cNvPr id="4" name="Rectangle 3"/>
          <p:cNvSpPr/>
          <p:nvPr/>
        </p:nvSpPr>
        <p:spPr>
          <a:xfrm>
            <a:off x="3544474" y="4304206"/>
            <a:ext cx="7689221" cy="523220"/>
          </a:xfrm>
          <a:prstGeom prst="rect">
            <a:avLst/>
          </a:prstGeom>
        </p:spPr>
        <p:txBody>
          <a:bodyPr wrap="none">
            <a:spAutoFit/>
          </a:bodyPr>
          <a:lstStyle/>
          <a:p>
            <a:r>
              <a:rPr lang="en-US" sz="2800" b="1" dirty="0">
                <a:solidFill>
                  <a:schemeClr val="accent1"/>
                </a:solidFill>
                <a:latin typeface="Segoe UI Light" panose="020B0502040204020203" pitchFamily="34" charset="0"/>
                <a:cs typeface="Segoe UI Light" panose="020B0502040204020203" pitchFamily="34" charset="0"/>
              </a:rPr>
              <a:t>are not prerequisites for the definitions of violence</a:t>
            </a:r>
            <a:endParaRPr lang="el-GR" sz="2800" b="1" dirty="0">
              <a:solidFill>
                <a:schemeClr val="accent1"/>
              </a:solidFill>
              <a:latin typeface="Segoe UI Light" panose="020B0502040204020203" pitchFamily="34" charset="0"/>
              <a:cs typeface="Segoe UI Light" panose="020B0502040204020203" pitchFamily="34" charset="0"/>
            </a:endParaRPr>
          </a:p>
        </p:txBody>
      </p:sp>
      <p:sp>
        <p:nvSpPr>
          <p:cNvPr id="6" name="Right Bracket 5"/>
          <p:cNvSpPr/>
          <p:nvPr/>
        </p:nvSpPr>
        <p:spPr>
          <a:xfrm>
            <a:off x="3179619" y="3865418"/>
            <a:ext cx="301336" cy="1579418"/>
          </a:xfrm>
          <a:prstGeom prst="rightBracket">
            <a:avLst>
              <a:gd name="adj" fmla="val 10143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 for child rights-based definitions</a:t>
            </a:r>
            <a:endParaRPr lang="en-US" dirty="0"/>
          </a:p>
        </p:txBody>
      </p:sp>
      <p:sp>
        <p:nvSpPr>
          <p:cNvPr id="3" name="Content Placeholder 2"/>
          <p:cNvSpPr>
            <a:spLocks noGrp="1"/>
          </p:cNvSpPr>
          <p:nvPr>
            <p:ph idx="1"/>
          </p:nvPr>
        </p:nvSpPr>
        <p:spPr/>
        <p:txBody>
          <a:bodyPr>
            <a:normAutofit/>
          </a:bodyPr>
          <a:lstStyle/>
          <a:p>
            <a:r>
              <a:rPr lang="en-US" sz="2400" b="1" dirty="0" smtClean="0"/>
              <a:t>clear operational legal definitions </a:t>
            </a:r>
            <a:r>
              <a:rPr lang="en-US" sz="2400" dirty="0" smtClean="0"/>
              <a:t>are required of the different forms of violence outlined in article 19 of CRC in order to ban all forms of violence in all settings </a:t>
            </a:r>
          </a:p>
          <a:p>
            <a:endParaRPr lang="en-US" sz="2400" dirty="0" smtClean="0"/>
          </a:p>
          <a:p>
            <a:r>
              <a:rPr lang="en-US" sz="2400" dirty="0" smtClean="0"/>
              <a:t>definitions must be sufficiently </a:t>
            </a:r>
            <a:r>
              <a:rPr lang="en-US" sz="2400" b="1" dirty="0" smtClean="0"/>
              <a:t>clear </a:t>
            </a:r>
            <a:r>
              <a:rPr lang="en-US" sz="2400" dirty="0" smtClean="0"/>
              <a:t>to be </a:t>
            </a:r>
            <a:r>
              <a:rPr lang="en-US" sz="2400" b="1" dirty="0" smtClean="0"/>
              <a:t>usable </a:t>
            </a:r>
            <a:r>
              <a:rPr lang="en-US" sz="2400" dirty="0" smtClean="0"/>
              <a:t>and should be </a:t>
            </a:r>
            <a:r>
              <a:rPr lang="en-US" sz="2400" b="1" dirty="0" smtClean="0"/>
              <a:t>applicable </a:t>
            </a:r>
            <a:r>
              <a:rPr lang="en-US" sz="2400" dirty="0" smtClean="0"/>
              <a:t>in different societies and cultures. </a:t>
            </a:r>
          </a:p>
          <a:p>
            <a:endParaRPr lang="en-US" sz="2400" dirty="0" smtClean="0"/>
          </a:p>
          <a:p>
            <a:r>
              <a:rPr lang="en-US" sz="2400" b="1" dirty="0" smtClean="0">
                <a:solidFill>
                  <a:schemeClr val="accent1"/>
                </a:solidFill>
              </a:rPr>
              <a:t>efforts to standardize definitions internationally in order to facilitate data collection and cross-country exchange of experiences should be encouraged</a:t>
            </a:r>
            <a:endParaRPr lang="en-US" sz="2400" b="1" dirty="0"/>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467"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1843338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Forms of Violence</a:t>
            </a:r>
            <a:r>
              <a:rPr lang="en-US" dirty="0" smtClean="0"/>
              <a:t/>
            </a:r>
            <a:br>
              <a:rPr lang="en-US" dirty="0" smtClean="0"/>
            </a:br>
            <a:r>
              <a:rPr lang="en-US" sz="1800" i="1" dirty="0">
                <a:latin typeface="Segoe UI Light" panose="020B0502040204020203" pitchFamily="34" charset="0"/>
                <a:cs typeface="Segoe UI Light" panose="020B0502040204020203" pitchFamily="34" charset="0"/>
              </a:rPr>
              <a:t>UN Committee on the Rights of the Child (CRC), General comment No. 13 (2011): The right of the child to freedom from all forms of violence</a:t>
            </a:r>
            <a:endParaRPr lang="en-US" sz="18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p:txBody>
          <a:bodyPr>
            <a:normAutofit fontScale="77500" lnSpcReduction="20000"/>
          </a:bodyPr>
          <a:lstStyle/>
          <a:p>
            <a:r>
              <a:rPr lang="en-US" b="1" dirty="0" smtClean="0"/>
              <a:t>Neglect or negligent treatment</a:t>
            </a:r>
          </a:p>
          <a:p>
            <a:r>
              <a:rPr lang="en-US" b="1" dirty="0" smtClean="0"/>
              <a:t>Mental violence</a:t>
            </a:r>
            <a:r>
              <a:rPr lang="el-GR" b="1" dirty="0" smtClean="0"/>
              <a:t> </a:t>
            </a:r>
            <a:r>
              <a:rPr lang="en-US" b="1" dirty="0" smtClean="0"/>
              <a:t>/ psychological maltreatment</a:t>
            </a:r>
          </a:p>
          <a:p>
            <a:r>
              <a:rPr lang="en-US" b="1" dirty="0" smtClean="0"/>
              <a:t>Physical violence</a:t>
            </a:r>
          </a:p>
          <a:p>
            <a:r>
              <a:rPr lang="en-US" b="1" dirty="0" smtClean="0"/>
              <a:t>Corporal punishment</a:t>
            </a:r>
          </a:p>
          <a:p>
            <a:r>
              <a:rPr lang="en-US" b="1" dirty="0" smtClean="0"/>
              <a:t>Sexual abuse and exploitation</a:t>
            </a:r>
          </a:p>
          <a:p>
            <a:r>
              <a:rPr lang="en-US" b="1" dirty="0" smtClean="0"/>
              <a:t>Torture and inhuman or degrading treatment or punishment</a:t>
            </a:r>
          </a:p>
          <a:p>
            <a:r>
              <a:rPr lang="en-US" b="1" dirty="0" smtClean="0"/>
              <a:t>Violence among children</a:t>
            </a:r>
          </a:p>
          <a:p>
            <a:r>
              <a:rPr lang="en-US" b="1" dirty="0" smtClean="0"/>
              <a:t>Self-harm</a:t>
            </a:r>
          </a:p>
          <a:p>
            <a:r>
              <a:rPr lang="en-US" b="1" dirty="0" smtClean="0"/>
              <a:t>Harmful practices</a:t>
            </a:r>
          </a:p>
          <a:p>
            <a:r>
              <a:rPr lang="en-US" b="1" dirty="0" smtClean="0"/>
              <a:t>Violence in the mass media</a:t>
            </a:r>
          </a:p>
          <a:p>
            <a:r>
              <a:rPr lang="en-US" b="1" dirty="0" smtClean="0"/>
              <a:t>Violence through information and communications technologies</a:t>
            </a:r>
          </a:p>
          <a:p>
            <a:r>
              <a:rPr lang="en-US" b="1" dirty="0" smtClean="0"/>
              <a:t>Institutional and system violations of child rights</a:t>
            </a:r>
            <a:endParaRPr lang="en-US" b="1"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Neglect or negligent treatment</a:t>
            </a:r>
            <a:endParaRPr lang="en-US" dirty="0"/>
          </a:p>
        </p:txBody>
      </p:sp>
      <p:sp>
        <p:nvSpPr>
          <p:cNvPr id="3" name="Content Placeholder 2"/>
          <p:cNvSpPr>
            <a:spLocks noGrp="1"/>
          </p:cNvSpPr>
          <p:nvPr>
            <p:ph idx="1"/>
          </p:nvPr>
        </p:nvSpPr>
        <p:spPr>
          <a:xfrm>
            <a:off x="838200" y="1629508"/>
            <a:ext cx="10515600" cy="4665783"/>
          </a:xfrm>
        </p:spPr>
        <p:txBody>
          <a:bodyPr>
            <a:noAutofit/>
          </a:bodyPr>
          <a:lstStyle/>
          <a:p>
            <a:pPr indent="-360000">
              <a:lnSpc>
                <a:spcPct val="120000"/>
              </a:lnSpc>
              <a:spcBef>
                <a:spcPts val="600"/>
              </a:spcBef>
            </a:pPr>
            <a:r>
              <a:rPr lang="en-US" sz="2200" dirty="0" smtClean="0">
                <a:solidFill>
                  <a:schemeClr val="accent1">
                    <a:lumMod val="75000"/>
                  </a:schemeClr>
                </a:solidFill>
              </a:rPr>
              <a:t>means the failure to meet children’s physical and psychological needs, protect them from danger, or obtain medical, birth registration or other services when those responsible for children’s care have the means, knowledge and access to services to do so </a:t>
            </a:r>
          </a:p>
          <a:p>
            <a:pPr indent="-360000">
              <a:lnSpc>
                <a:spcPct val="120000"/>
              </a:lnSpc>
              <a:spcBef>
                <a:spcPts val="600"/>
              </a:spcBef>
              <a:buNone/>
            </a:pPr>
            <a:r>
              <a:rPr lang="en-US" sz="2000" dirty="0" smtClean="0"/>
              <a:t>It includes:</a:t>
            </a:r>
          </a:p>
          <a:p>
            <a:pPr indent="-360000">
              <a:lnSpc>
                <a:spcPct val="120000"/>
              </a:lnSpc>
              <a:spcBef>
                <a:spcPts val="600"/>
              </a:spcBef>
            </a:pPr>
            <a:r>
              <a:rPr lang="en-US" sz="2000" b="1" dirty="0" smtClean="0"/>
              <a:t>Physical neglect</a:t>
            </a:r>
            <a:endParaRPr lang="en-US" sz="2000" dirty="0" smtClean="0"/>
          </a:p>
          <a:p>
            <a:pPr indent="-360000">
              <a:lnSpc>
                <a:spcPct val="120000"/>
              </a:lnSpc>
              <a:spcBef>
                <a:spcPts val="600"/>
              </a:spcBef>
            </a:pPr>
            <a:r>
              <a:rPr lang="en-US" sz="2000" b="1" dirty="0" smtClean="0"/>
              <a:t>Psychological or emotional neglect</a:t>
            </a:r>
            <a:endParaRPr lang="en-US" sz="2000" dirty="0" smtClean="0"/>
          </a:p>
          <a:p>
            <a:pPr indent="-360000">
              <a:lnSpc>
                <a:spcPct val="120000"/>
              </a:lnSpc>
              <a:spcBef>
                <a:spcPts val="600"/>
              </a:spcBef>
            </a:pPr>
            <a:r>
              <a:rPr lang="en-US" sz="2000" b="1" dirty="0" smtClean="0"/>
              <a:t>Neglect of children’s physical or mental health</a:t>
            </a:r>
            <a:endParaRPr lang="en-US" sz="2000" dirty="0" smtClean="0"/>
          </a:p>
          <a:p>
            <a:pPr indent="-360000">
              <a:lnSpc>
                <a:spcPct val="120000"/>
              </a:lnSpc>
              <a:spcBef>
                <a:spcPts val="600"/>
              </a:spcBef>
            </a:pPr>
            <a:r>
              <a:rPr lang="en-US" sz="2000" b="1" dirty="0" smtClean="0"/>
              <a:t>Educational neglect</a:t>
            </a:r>
            <a:endParaRPr lang="en-US" sz="2000" dirty="0" smtClean="0"/>
          </a:p>
          <a:p>
            <a:pPr indent="-360000">
              <a:lnSpc>
                <a:spcPct val="120000"/>
              </a:lnSpc>
              <a:spcBef>
                <a:spcPts val="600"/>
              </a:spcBef>
            </a:pPr>
            <a:r>
              <a:rPr lang="en-US" sz="2000" b="1" dirty="0" smtClean="0"/>
              <a:t>Abandonment</a:t>
            </a:r>
            <a:endParaRPr lang="en-US" sz="2000" dirty="0"/>
          </a:p>
        </p:txBody>
      </p:sp>
    </p:spTree>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Continuum of negligent treatment</a:t>
            </a:r>
            <a:endParaRPr lang="el-GR" dirty="0"/>
          </a:p>
        </p:txBody>
      </p:sp>
      <p:graphicFrame>
        <p:nvGraphicFramePr>
          <p:cNvPr id="4" name="Diagram 3">
            <a:extLst>
              <a:ext uri="{FF2B5EF4-FFF2-40B4-BE49-F238E27FC236}">
                <a16:creationId xmlns:a16="http://schemas.microsoft.com/office/drawing/2014/main" xmlns="" id="{93EAECB0-09FB-3C4D-A506-53E545DB8B48}"/>
              </a:ext>
            </a:extLst>
          </p:cNvPr>
          <p:cNvGraphicFramePr/>
          <p:nvPr>
            <p:extLst/>
          </p:nvPr>
        </p:nvGraphicFramePr>
        <p:xfrm>
          <a:off x="838200" y="1674421"/>
          <a:ext cx="10515600" cy="4249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a16="http://schemas.microsoft.com/office/drawing/2014/main" xmlns="" id="{1251DF2C-7C4D-3748-B29C-72B5208AB95D}"/>
              </a:ext>
            </a:extLst>
          </p:cNvPr>
          <p:cNvSpPr/>
          <p:nvPr/>
        </p:nvSpPr>
        <p:spPr>
          <a:xfrm>
            <a:off x="2063750" y="5759333"/>
            <a:ext cx="8135938" cy="503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p14="http://schemas.microsoft.com/office/powerpoint/2010/main" xmlns="" val="1232498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Neglect </a:t>
            </a:r>
            <a:r>
              <a:rPr lang="en-US" dirty="0" smtClean="0"/>
              <a:t>manifestations - </a:t>
            </a:r>
            <a:r>
              <a:rPr lang="en-US" i="1" dirty="0" smtClean="0"/>
              <a:t>examples</a:t>
            </a:r>
            <a:endParaRPr lang="el-GR" dirty="0"/>
          </a:p>
        </p:txBody>
      </p:sp>
      <p:sp>
        <p:nvSpPr>
          <p:cNvPr id="4" name="Rectangle 3">
            <a:extLst>
              <a:ext uri="{FF2B5EF4-FFF2-40B4-BE49-F238E27FC236}">
                <a16:creationId xmlns:a16="http://schemas.microsoft.com/office/drawing/2014/main" xmlns="" id="{BA66E492-5A44-3C4C-A9C7-C87E642C1FBA}"/>
              </a:ext>
            </a:extLst>
          </p:cNvPr>
          <p:cNvSpPr/>
          <p:nvPr/>
        </p:nvSpPr>
        <p:spPr>
          <a:xfrm>
            <a:off x="534050" y="5558758"/>
            <a:ext cx="5400000" cy="4308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Emotional-Psychological Neglect</a:t>
            </a:r>
            <a:r>
              <a:rPr lang="el-GR" sz="2200" dirty="0">
                <a:solidFill>
                  <a:schemeClr val="accent1">
                    <a:lumMod val="50000"/>
                  </a:schemeClr>
                </a:solidFill>
                <a:latin typeface="Segoe UI Light" panose="020B0502040204020203" pitchFamily="34" charset="0"/>
                <a:cs typeface="Segoe UI Light" panose="020B0502040204020203" pitchFamily="34" charset="0"/>
              </a:rPr>
              <a:t> </a:t>
            </a:r>
          </a:p>
        </p:txBody>
      </p:sp>
      <p:sp>
        <p:nvSpPr>
          <p:cNvPr id="5" name="Rectangle 4">
            <a:extLst>
              <a:ext uri="{FF2B5EF4-FFF2-40B4-BE49-F238E27FC236}">
                <a16:creationId xmlns:a16="http://schemas.microsoft.com/office/drawing/2014/main" xmlns="" id="{FA8CF762-1178-FD44-A8C8-21E43D174728}"/>
              </a:ext>
            </a:extLst>
          </p:cNvPr>
          <p:cNvSpPr/>
          <p:nvPr/>
        </p:nvSpPr>
        <p:spPr>
          <a:xfrm>
            <a:off x="6145141" y="1987825"/>
            <a:ext cx="5400000" cy="4308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Inadequacy in custody skills and duties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ectangle 5">
            <a:extLst>
              <a:ext uri="{FF2B5EF4-FFF2-40B4-BE49-F238E27FC236}">
                <a16:creationId xmlns:a16="http://schemas.microsoft.com/office/drawing/2014/main" xmlns="" id="{D2FE9FF6-F9A3-E14F-82E4-B5B738FE093B}"/>
              </a:ext>
            </a:extLst>
          </p:cNvPr>
          <p:cNvSpPr/>
          <p:nvPr/>
        </p:nvSpPr>
        <p:spPr>
          <a:xfrm>
            <a:off x="534050" y="1987825"/>
            <a:ext cx="5400000" cy="4308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Neglect of </a:t>
            </a:r>
            <a:r>
              <a:rPr lang="en-US" sz="2200" dirty="0" smtClean="0">
                <a:solidFill>
                  <a:schemeClr val="accent1">
                    <a:lumMod val="50000"/>
                  </a:schemeClr>
                </a:solidFill>
                <a:latin typeface="Segoe UI Light" panose="020B0502040204020203" pitchFamily="34" charset="0"/>
                <a:cs typeface="Segoe UI Light" panose="020B0502040204020203" pitchFamily="34" charset="0"/>
              </a:rPr>
              <a:t>physical needs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7" name="Rectangle 6">
            <a:extLst>
              <a:ext uri="{FF2B5EF4-FFF2-40B4-BE49-F238E27FC236}">
                <a16:creationId xmlns:a16="http://schemas.microsoft.com/office/drawing/2014/main" xmlns="" id="{A7BF8358-CDDB-F64D-B2EA-8CEE23855B44}"/>
              </a:ext>
            </a:extLst>
          </p:cNvPr>
          <p:cNvSpPr/>
          <p:nvPr/>
        </p:nvSpPr>
        <p:spPr>
          <a:xfrm>
            <a:off x="534049" y="4368445"/>
            <a:ext cx="4964225"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Neglect of medical issues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8" name="Rectangle 7">
            <a:extLst>
              <a:ext uri="{FF2B5EF4-FFF2-40B4-BE49-F238E27FC236}">
                <a16:creationId xmlns:a16="http://schemas.microsoft.com/office/drawing/2014/main" xmlns="" id="{9122FC2D-45D4-A347-B57A-81B598576E87}"/>
              </a:ext>
            </a:extLst>
          </p:cNvPr>
          <p:cNvSpPr/>
          <p:nvPr/>
        </p:nvSpPr>
        <p:spPr>
          <a:xfrm>
            <a:off x="534050" y="4963600"/>
            <a:ext cx="4607966"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Neglect of educational needs</a:t>
            </a:r>
          </a:p>
        </p:txBody>
      </p:sp>
      <p:sp>
        <p:nvSpPr>
          <p:cNvPr id="9" name="Rectangle 8">
            <a:extLst>
              <a:ext uri="{FF2B5EF4-FFF2-40B4-BE49-F238E27FC236}">
                <a16:creationId xmlns:a16="http://schemas.microsoft.com/office/drawing/2014/main" xmlns="" id="{E7E29197-A8FF-EF4F-BA1B-EB74EBFD919F}"/>
              </a:ext>
            </a:extLst>
          </p:cNvPr>
          <p:cNvSpPr/>
          <p:nvPr/>
        </p:nvSpPr>
        <p:spPr>
          <a:xfrm>
            <a:off x="7457704" y="3773290"/>
            <a:ext cx="4087437"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Inadequate child supervision</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xmlns="" id="{E71D686D-C8CF-D646-B483-E9DDD8A515FD}"/>
              </a:ext>
            </a:extLst>
          </p:cNvPr>
          <p:cNvSpPr/>
          <p:nvPr/>
        </p:nvSpPr>
        <p:spPr>
          <a:xfrm>
            <a:off x="6145141" y="5558756"/>
            <a:ext cx="540000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Abandonment </a:t>
            </a:r>
            <a:r>
              <a:rPr lang="el-GR" sz="2200" dirty="0">
                <a:solidFill>
                  <a:schemeClr val="accent1">
                    <a:lumMod val="50000"/>
                  </a:schemeClr>
                </a:solidFill>
                <a:latin typeface="Segoe UI Light" panose="020B0502040204020203" pitchFamily="34" charset="0"/>
                <a:cs typeface="Segoe UI Light" panose="020B0502040204020203" pitchFamily="34" charset="0"/>
              </a:rPr>
              <a:t>(</a:t>
            </a:r>
            <a:r>
              <a:rPr lang="en-US" sz="2200" dirty="0">
                <a:solidFill>
                  <a:schemeClr val="accent1">
                    <a:lumMod val="50000"/>
                  </a:schemeClr>
                </a:solidFill>
                <a:latin typeface="Segoe UI Light" panose="020B0502040204020203" pitchFamily="34" charset="0"/>
                <a:cs typeface="Segoe UI Light" panose="020B0502040204020203" pitchFamily="34" charset="0"/>
              </a:rPr>
              <a:t>temporary</a:t>
            </a:r>
            <a:r>
              <a:rPr lang="el-GR" sz="2200" dirty="0">
                <a:solidFill>
                  <a:schemeClr val="accent1">
                    <a:lumMod val="50000"/>
                  </a:schemeClr>
                </a:solidFill>
                <a:latin typeface="Segoe UI Light" panose="020B0502040204020203" pitchFamily="34" charset="0"/>
                <a:cs typeface="Segoe UI Light" panose="020B0502040204020203" pitchFamily="34" charset="0"/>
              </a:rPr>
              <a:t> </a:t>
            </a:r>
            <a:r>
              <a:rPr lang="en-US" sz="2200" dirty="0">
                <a:solidFill>
                  <a:schemeClr val="accent1">
                    <a:lumMod val="50000"/>
                  </a:schemeClr>
                </a:solidFill>
                <a:latin typeface="Segoe UI Light" panose="020B0502040204020203" pitchFamily="34" charset="0"/>
                <a:cs typeface="Segoe UI Light" panose="020B0502040204020203" pitchFamily="34" charset="0"/>
              </a:rPr>
              <a:t>or permanent</a:t>
            </a:r>
            <a:r>
              <a:rPr lang="el-GR" sz="2200" dirty="0">
                <a:solidFill>
                  <a:schemeClr val="accent1">
                    <a:lumMod val="50000"/>
                  </a:schemeClr>
                </a:solidFill>
                <a:latin typeface="Segoe UI Light" panose="020B0502040204020203" pitchFamily="34" charset="0"/>
                <a:cs typeface="Segoe UI Light" panose="020B0502040204020203" pitchFamily="34" charset="0"/>
              </a:rPr>
              <a:t>)</a:t>
            </a:r>
          </a:p>
        </p:txBody>
      </p:sp>
      <p:sp>
        <p:nvSpPr>
          <p:cNvPr id="11" name="Rectangle 1">
            <a:extLst>
              <a:ext uri="{FF2B5EF4-FFF2-40B4-BE49-F238E27FC236}">
                <a16:creationId xmlns:a16="http://schemas.microsoft.com/office/drawing/2014/main" xmlns="" id="{03FDA2AB-94FD-7B42-B1FF-6F8B82FA2435}"/>
              </a:ext>
            </a:extLst>
          </p:cNvPr>
          <p:cNvSpPr>
            <a:spLocks noChangeArrowheads="1"/>
          </p:cNvSpPr>
          <p:nvPr/>
        </p:nvSpPr>
        <p:spPr bwMode="auto">
          <a:xfrm>
            <a:off x="534050" y="2582980"/>
            <a:ext cx="4829528"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n-US" sz="2200" dirty="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Failure to shield from </a:t>
            </a:r>
            <a:r>
              <a:rPr lang="en-US" sz="2200" dirty="0" smtClean="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injury</a:t>
            </a:r>
            <a:r>
              <a:rPr lang="el-GR" sz="2200" dirty="0" smtClean="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 </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2" name="Rectangle 11">
            <a:extLst>
              <a:ext uri="{FF2B5EF4-FFF2-40B4-BE49-F238E27FC236}">
                <a16:creationId xmlns:a16="http://schemas.microsoft.com/office/drawing/2014/main" xmlns="" id="{642F06E5-0654-4740-B499-E94F2F3AE36F}"/>
              </a:ext>
            </a:extLst>
          </p:cNvPr>
          <p:cNvSpPr/>
          <p:nvPr/>
        </p:nvSpPr>
        <p:spPr>
          <a:xfrm>
            <a:off x="6246421" y="3178135"/>
            <a:ext cx="529872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Refusing custody</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3" name="Rectangle 12">
            <a:extLst>
              <a:ext uri="{FF2B5EF4-FFF2-40B4-BE49-F238E27FC236}">
                <a16:creationId xmlns:a16="http://schemas.microsoft.com/office/drawing/2014/main" xmlns="" id="{E1D3DCEE-3393-1A40-BE9E-BD488CB2F40D}"/>
              </a:ext>
            </a:extLst>
          </p:cNvPr>
          <p:cNvSpPr/>
          <p:nvPr/>
        </p:nvSpPr>
        <p:spPr>
          <a:xfrm>
            <a:off x="534050" y="3178135"/>
            <a:ext cx="540000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Inadequacy in parental skills and duties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4" name="Rectangle 13">
            <a:extLst>
              <a:ext uri="{FF2B5EF4-FFF2-40B4-BE49-F238E27FC236}">
                <a16:creationId xmlns:a16="http://schemas.microsoft.com/office/drawing/2014/main" xmlns="" id="{909940F3-46AD-434E-909A-5BB1EE434536}"/>
              </a:ext>
            </a:extLst>
          </p:cNvPr>
          <p:cNvSpPr/>
          <p:nvPr/>
        </p:nvSpPr>
        <p:spPr>
          <a:xfrm>
            <a:off x="5783283" y="4368445"/>
            <a:ext cx="5761858"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a:solidFill>
                  <a:schemeClr val="accent1">
                    <a:lumMod val="50000"/>
                  </a:schemeClr>
                </a:solidFill>
                <a:latin typeface="Segoe UI Light" panose="020B0502040204020203" pitchFamily="34" charset="0"/>
                <a:cs typeface="Segoe UI Light" panose="020B0502040204020203" pitchFamily="34" charset="0"/>
              </a:rPr>
              <a:t>Financial exploitation</a:t>
            </a:r>
            <a:endParaRPr lang="el-GR" sz="220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xmlns="" id="{CEAED5C9-CC55-C648-B163-6796C346387C}"/>
              </a:ext>
            </a:extLst>
          </p:cNvPr>
          <p:cNvSpPr/>
          <p:nvPr/>
        </p:nvSpPr>
        <p:spPr>
          <a:xfrm>
            <a:off x="5363578" y="4963600"/>
            <a:ext cx="6181563"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2200">
                <a:solidFill>
                  <a:schemeClr val="accent1">
                    <a:lumMod val="50000"/>
                  </a:schemeClr>
                </a:solidFill>
                <a:latin typeface="Segoe UI Light" panose="020B0502040204020203" pitchFamily="34" charset="0"/>
                <a:cs typeface="Segoe UI Light" panose="020B0502040204020203" pitchFamily="34" charset="0"/>
              </a:rPr>
              <a:t>Allowing unlawful behaviors</a:t>
            </a:r>
            <a:endParaRPr lang="el-GR" sz="220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6" name="Rectangle 1">
            <a:extLst>
              <a:ext uri="{FF2B5EF4-FFF2-40B4-BE49-F238E27FC236}">
                <a16:creationId xmlns:a16="http://schemas.microsoft.com/office/drawing/2014/main" xmlns="" id="{5D73875D-8478-F346-A267-8AC6712D0835}"/>
              </a:ext>
            </a:extLst>
          </p:cNvPr>
          <p:cNvSpPr>
            <a:spLocks noChangeArrowheads="1"/>
          </p:cNvSpPr>
          <p:nvPr/>
        </p:nvSpPr>
        <p:spPr bwMode="auto">
          <a:xfrm>
            <a:off x="5652656" y="2582980"/>
            <a:ext cx="5892486"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Failure to protect from sexual abuse</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7" name="Rectangle 1">
            <a:extLst>
              <a:ext uri="{FF2B5EF4-FFF2-40B4-BE49-F238E27FC236}">
                <a16:creationId xmlns:a16="http://schemas.microsoft.com/office/drawing/2014/main" xmlns="" id="{12057550-1DFB-5E46-B084-A9E48CDC7721}"/>
              </a:ext>
            </a:extLst>
          </p:cNvPr>
          <p:cNvSpPr>
            <a:spLocks noChangeArrowheads="1"/>
          </p:cNvSpPr>
          <p:nvPr/>
        </p:nvSpPr>
        <p:spPr bwMode="auto">
          <a:xfrm>
            <a:off x="534049" y="3773290"/>
            <a:ext cx="6614895"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Failure to deal with mental health issues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81643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to="" calcmode="lin" valueType="num">
                                      <p:cBhvr>
                                        <p:cTn id="25" dur="1" fill="hold"/>
                                        <p:tgtEl>
                                          <p:spTgt spid="10"/>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to="" calcmode="lin" valueType="num">
                                      <p:cBhvr>
                                        <p:cTn id="28" dur="1" fill="hold"/>
                                        <p:tgtEl>
                                          <p:spTgt spid="11"/>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to="" calcmode="lin" valueType="num">
                                      <p:cBhvr>
                                        <p:cTn id="34" dur="1" fill="hold"/>
                                        <p:tgtEl>
                                          <p:spTgt spid="13"/>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to="" calcmode="lin" valueType="num">
                                      <p:cBhvr>
                                        <p:cTn id="37" dur="1" fill="hold"/>
                                        <p:tgtEl>
                                          <p:spTgt spid="14"/>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to="" calcmode="lin" valueType="num">
                                      <p:cBhvr>
                                        <p:cTn id="40" dur="1" fill="hold"/>
                                        <p:tgtEl>
                                          <p:spTgt spid="15"/>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to="" calcmode="lin" valueType="num">
                                      <p:cBhvr>
                                        <p:cTn id="43" dur="1" fill="hold"/>
                                        <p:tgtEl>
                                          <p:spTgt spid="16"/>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 to="" calcmode="lin" valueType="num">
                                      <p:cBhvr>
                                        <p:cTn id="46"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violence</a:t>
            </a:r>
            <a:br>
              <a:rPr lang="en-US" dirty="0" smtClean="0"/>
            </a:br>
            <a:r>
              <a:rPr lang="en-US" sz="2000" dirty="0">
                <a:solidFill>
                  <a:srgbClr val="5B9BD5">
                    <a:lumMod val="75000"/>
                  </a:srgbClr>
                </a:solidFill>
                <a:latin typeface="Segoe UI Light" panose="020B0502040204020203" pitchFamily="34" charset="0"/>
                <a:ea typeface="+mn-ea"/>
                <a:cs typeface="Segoe UI Light" panose="020B0502040204020203" pitchFamily="34" charset="0"/>
              </a:rPr>
              <a:t>often described as </a:t>
            </a:r>
            <a:r>
              <a:rPr lang="en-US" sz="2000" b="1" dirty="0">
                <a:solidFill>
                  <a:srgbClr val="5B9BD5">
                    <a:lumMod val="75000"/>
                  </a:srgbClr>
                </a:solidFill>
                <a:latin typeface="Segoe UI Light" panose="020B0502040204020203" pitchFamily="34" charset="0"/>
                <a:ea typeface="+mn-ea"/>
                <a:cs typeface="Segoe UI Light" panose="020B0502040204020203" pitchFamily="34" charset="0"/>
              </a:rPr>
              <a:t>psychological </a:t>
            </a:r>
            <a:r>
              <a:rPr lang="en-US" sz="2000" b="1" dirty="0" smtClean="0">
                <a:solidFill>
                  <a:srgbClr val="5B9BD5">
                    <a:lumMod val="75000"/>
                  </a:srgbClr>
                </a:solidFill>
                <a:latin typeface="Segoe UI Light" panose="020B0502040204020203" pitchFamily="34" charset="0"/>
                <a:ea typeface="+mn-ea"/>
                <a:cs typeface="Segoe UI Light" panose="020B0502040204020203" pitchFamily="34" charset="0"/>
              </a:rPr>
              <a:t>abuse</a:t>
            </a:r>
            <a:r>
              <a:rPr lang="en-US" sz="2000" dirty="0" smtClean="0">
                <a:solidFill>
                  <a:srgbClr val="5B9BD5">
                    <a:lumMod val="75000"/>
                  </a:srgbClr>
                </a:solidFill>
                <a:latin typeface="Segoe UI Light" panose="020B0502040204020203" pitchFamily="34" charset="0"/>
                <a:ea typeface="+mn-ea"/>
                <a:cs typeface="Segoe UI Light" panose="020B0502040204020203" pitchFamily="34" charset="0"/>
              </a:rPr>
              <a:t>, </a:t>
            </a:r>
            <a:r>
              <a:rPr lang="en-US" sz="2000" b="1" dirty="0">
                <a:solidFill>
                  <a:srgbClr val="5B9BD5">
                    <a:lumMod val="75000"/>
                  </a:srgbClr>
                </a:solidFill>
                <a:latin typeface="Segoe UI Light" panose="020B0502040204020203" pitchFamily="34" charset="0"/>
                <a:ea typeface="+mn-ea"/>
                <a:cs typeface="Segoe UI Light" panose="020B0502040204020203" pitchFamily="34" charset="0"/>
              </a:rPr>
              <a:t>mental abuse</a:t>
            </a:r>
            <a:r>
              <a:rPr lang="en-US" sz="2000" dirty="0">
                <a:solidFill>
                  <a:srgbClr val="5B9BD5">
                    <a:lumMod val="75000"/>
                  </a:srgbClr>
                </a:solidFill>
                <a:latin typeface="Segoe UI Light" panose="020B0502040204020203" pitchFamily="34" charset="0"/>
                <a:ea typeface="+mn-ea"/>
                <a:cs typeface="Segoe UI Light" panose="020B0502040204020203" pitchFamily="34" charset="0"/>
              </a:rPr>
              <a:t>, </a:t>
            </a:r>
            <a:r>
              <a:rPr lang="en-US" sz="2000" b="1" dirty="0">
                <a:solidFill>
                  <a:srgbClr val="5B9BD5">
                    <a:lumMod val="75000"/>
                  </a:srgbClr>
                </a:solidFill>
                <a:latin typeface="Segoe UI Light" panose="020B0502040204020203" pitchFamily="34" charset="0"/>
                <a:ea typeface="+mn-ea"/>
                <a:cs typeface="Segoe UI Light" panose="020B0502040204020203" pitchFamily="34" charset="0"/>
              </a:rPr>
              <a:t>verbal abuse </a:t>
            </a:r>
            <a:r>
              <a:rPr lang="en-US" sz="2000" dirty="0">
                <a:solidFill>
                  <a:srgbClr val="5B9BD5">
                    <a:lumMod val="75000"/>
                  </a:srgbClr>
                </a:solidFill>
                <a:latin typeface="Segoe UI Light" panose="020B0502040204020203" pitchFamily="34" charset="0"/>
                <a:ea typeface="+mn-ea"/>
                <a:cs typeface="Segoe UI Light" panose="020B0502040204020203" pitchFamily="34" charset="0"/>
              </a:rPr>
              <a:t>and </a:t>
            </a:r>
            <a:r>
              <a:rPr lang="en-US" sz="2000" b="1" dirty="0">
                <a:solidFill>
                  <a:srgbClr val="5B9BD5">
                    <a:lumMod val="75000"/>
                  </a:srgbClr>
                </a:solidFill>
                <a:latin typeface="Segoe UI Light" panose="020B0502040204020203" pitchFamily="34" charset="0"/>
                <a:ea typeface="+mn-ea"/>
                <a:cs typeface="Segoe UI Light" panose="020B0502040204020203" pitchFamily="34" charset="0"/>
              </a:rPr>
              <a:t>emotional </a:t>
            </a:r>
            <a:r>
              <a:rPr lang="en-US" sz="2000" b="1" dirty="0" smtClean="0">
                <a:solidFill>
                  <a:srgbClr val="5B9BD5">
                    <a:lumMod val="75000"/>
                  </a:srgbClr>
                </a:solidFill>
                <a:latin typeface="Segoe UI Light" panose="020B0502040204020203" pitchFamily="34" charset="0"/>
                <a:ea typeface="+mn-ea"/>
                <a:cs typeface="Segoe UI Light" panose="020B0502040204020203" pitchFamily="34" charset="0"/>
              </a:rPr>
              <a:t>abuse</a:t>
            </a:r>
            <a:endParaRPr lang="en-US" dirty="0"/>
          </a:p>
        </p:txBody>
      </p:sp>
      <p:sp>
        <p:nvSpPr>
          <p:cNvPr id="3" name="Content Placeholder 2"/>
          <p:cNvSpPr>
            <a:spLocks noGrp="1"/>
          </p:cNvSpPr>
          <p:nvPr>
            <p:ph idx="1"/>
          </p:nvPr>
        </p:nvSpPr>
        <p:spPr>
          <a:xfrm>
            <a:off x="838200" y="1825624"/>
            <a:ext cx="10515600" cy="4469667"/>
          </a:xfrm>
        </p:spPr>
        <p:txBody>
          <a:bodyPr>
            <a:noAutofit/>
          </a:bodyPr>
          <a:lstStyle/>
          <a:p>
            <a:pPr indent="-360000">
              <a:lnSpc>
                <a:spcPct val="120000"/>
              </a:lnSpc>
              <a:spcBef>
                <a:spcPts val="600"/>
              </a:spcBef>
              <a:buNone/>
            </a:pPr>
            <a:r>
              <a:rPr lang="en-US" sz="2200" dirty="0"/>
              <a:t>It includes:</a:t>
            </a:r>
          </a:p>
          <a:p>
            <a:pPr indent="-360000">
              <a:lnSpc>
                <a:spcPct val="120000"/>
              </a:lnSpc>
              <a:spcBef>
                <a:spcPts val="0"/>
              </a:spcBef>
            </a:pPr>
            <a:r>
              <a:rPr lang="en-US" sz="2200" b="1" dirty="0" smtClean="0"/>
              <a:t>all </a:t>
            </a:r>
            <a:r>
              <a:rPr lang="en-US" sz="2200" b="1" dirty="0"/>
              <a:t>forms of persistent harmful interactions with the </a:t>
            </a:r>
            <a:r>
              <a:rPr lang="en-US" sz="2200" b="1" dirty="0" smtClean="0"/>
              <a:t>child</a:t>
            </a:r>
            <a:endParaRPr lang="en-US" sz="2200" dirty="0"/>
          </a:p>
          <a:p>
            <a:pPr indent="-360000">
              <a:lnSpc>
                <a:spcPct val="120000"/>
              </a:lnSpc>
              <a:spcBef>
                <a:spcPts val="0"/>
              </a:spcBef>
            </a:pPr>
            <a:r>
              <a:rPr lang="en-US" sz="2200" dirty="0" smtClean="0"/>
              <a:t>scaring</a:t>
            </a:r>
            <a:r>
              <a:rPr lang="en-US" sz="2200" dirty="0"/>
              <a:t>, terrorizing and threatening; exploiting and corrupting; spurning and rejecting; isolating, ignoring and </a:t>
            </a:r>
            <a:r>
              <a:rPr lang="en-US" sz="2200" dirty="0" err="1"/>
              <a:t>favouritism</a:t>
            </a:r>
            <a:endParaRPr lang="en-US" sz="2200" dirty="0"/>
          </a:p>
          <a:p>
            <a:pPr indent="-360000">
              <a:lnSpc>
                <a:spcPct val="120000"/>
              </a:lnSpc>
              <a:spcBef>
                <a:spcPts val="0"/>
              </a:spcBef>
            </a:pPr>
            <a:r>
              <a:rPr lang="en-US" sz="2200" dirty="0" smtClean="0"/>
              <a:t>denying </a:t>
            </a:r>
            <a:r>
              <a:rPr lang="en-US" sz="2200" dirty="0"/>
              <a:t>emotional responsiveness; neglecting mental health, medical and educational needs</a:t>
            </a:r>
          </a:p>
          <a:p>
            <a:pPr indent="-360000">
              <a:lnSpc>
                <a:spcPct val="120000"/>
              </a:lnSpc>
              <a:spcBef>
                <a:spcPts val="0"/>
              </a:spcBef>
            </a:pPr>
            <a:r>
              <a:rPr lang="en-US" sz="2200" dirty="0" smtClean="0"/>
              <a:t>insults</a:t>
            </a:r>
            <a:r>
              <a:rPr lang="en-US" sz="2200" dirty="0"/>
              <a:t>, name-calling, humiliation, belittling, ridiculing and hurting a child’s feelings</a:t>
            </a:r>
          </a:p>
          <a:p>
            <a:pPr indent="-360000">
              <a:lnSpc>
                <a:spcPct val="120000"/>
              </a:lnSpc>
              <a:spcBef>
                <a:spcPts val="0"/>
              </a:spcBef>
            </a:pPr>
            <a:r>
              <a:rPr lang="en-US" sz="2200" dirty="0" smtClean="0"/>
              <a:t>exposure </a:t>
            </a:r>
            <a:r>
              <a:rPr lang="en-US" sz="2200" dirty="0"/>
              <a:t>to domestic violence </a:t>
            </a:r>
          </a:p>
          <a:p>
            <a:pPr indent="-360000">
              <a:lnSpc>
                <a:spcPct val="120000"/>
              </a:lnSpc>
              <a:spcBef>
                <a:spcPts val="0"/>
              </a:spcBef>
            </a:pPr>
            <a:r>
              <a:rPr lang="en-US" sz="2200" dirty="0" smtClean="0"/>
              <a:t>placement </a:t>
            </a:r>
            <a:r>
              <a:rPr lang="en-US" sz="2200" dirty="0"/>
              <a:t>in solitary confinement, isolation or humiliating or degrading conditions of </a:t>
            </a:r>
            <a:r>
              <a:rPr lang="en-US" sz="2200" dirty="0" smtClean="0"/>
              <a:t>detention</a:t>
            </a:r>
            <a:endParaRPr lang="en-US" sz="2200" dirty="0"/>
          </a:p>
          <a:p>
            <a:pPr indent="-360000">
              <a:lnSpc>
                <a:spcPct val="120000"/>
              </a:lnSpc>
              <a:spcBef>
                <a:spcPts val="0"/>
              </a:spcBef>
            </a:pPr>
            <a:r>
              <a:rPr lang="en-US" sz="2200" dirty="0" smtClean="0"/>
              <a:t>psychological </a:t>
            </a:r>
            <a:r>
              <a:rPr lang="en-US" sz="2200" dirty="0"/>
              <a:t>bullying and hazing by adults or other children, including via </a:t>
            </a:r>
            <a:r>
              <a:rPr lang="en-US" sz="2200" dirty="0" smtClean="0"/>
              <a:t>ICTs</a:t>
            </a:r>
            <a:endParaRPr lang="en-US" sz="2200" dirty="0"/>
          </a:p>
        </p:txBody>
      </p:sp>
    </p:spTree>
  </p:cSld>
  <p:clrMapOvr>
    <a:masterClrMapping/>
  </p:clrMapOvr>
  <p:transition>
    <p:spli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a:t>
            </a:r>
            <a:r>
              <a:rPr lang="en-US" dirty="0"/>
              <a:t>Abuse </a:t>
            </a:r>
            <a:r>
              <a:rPr lang="en-US" dirty="0" smtClean="0"/>
              <a:t>continuum</a:t>
            </a:r>
            <a:endParaRPr lang="el-GR" dirty="0"/>
          </a:p>
        </p:txBody>
      </p:sp>
      <p:graphicFrame>
        <p:nvGraphicFramePr>
          <p:cNvPr id="4" name="Diagram 3">
            <a:extLst>
              <a:ext uri="{FF2B5EF4-FFF2-40B4-BE49-F238E27FC236}">
                <a16:creationId xmlns:a16="http://schemas.microsoft.com/office/drawing/2014/main" xmlns="" id="{0B437862-2194-B044-AEEA-6C6C469287AD}"/>
              </a:ext>
            </a:extLst>
          </p:cNvPr>
          <p:cNvGraphicFramePr/>
          <p:nvPr>
            <p:extLst/>
          </p:nvPr>
        </p:nvGraphicFramePr>
        <p:xfrm>
          <a:off x="838200" y="1595300"/>
          <a:ext cx="10515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a16="http://schemas.microsoft.com/office/drawing/2014/main" xmlns="" id="{860D4FD9-0B4F-F94A-8543-7712BD54D643}"/>
              </a:ext>
            </a:extLst>
          </p:cNvPr>
          <p:cNvSpPr/>
          <p:nvPr/>
        </p:nvSpPr>
        <p:spPr>
          <a:xfrm>
            <a:off x="2063750" y="5625096"/>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p14="http://schemas.microsoft.com/office/powerpoint/2010/main" xmlns="" val="171356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 Psychological </a:t>
            </a:r>
            <a:r>
              <a:rPr lang="en-US" dirty="0" smtClean="0"/>
              <a:t>Abuse - </a:t>
            </a:r>
            <a:r>
              <a:rPr lang="en-US" i="1" dirty="0" smtClean="0"/>
              <a:t>examples</a:t>
            </a:r>
            <a:endParaRPr lang="el-GR" dirty="0"/>
          </a:p>
        </p:txBody>
      </p:sp>
      <p:sp>
        <p:nvSpPr>
          <p:cNvPr id="4" name="Round Diagonal Corner Rectangle 3">
            <a:extLst>
              <a:ext uri="{FF2B5EF4-FFF2-40B4-BE49-F238E27FC236}">
                <a16:creationId xmlns:a16="http://schemas.microsoft.com/office/drawing/2014/main" xmlns="" id="{43F1513A-A4C4-6341-A0B6-524A70FFC7EE}"/>
              </a:ext>
            </a:extLst>
          </p:cNvPr>
          <p:cNvSpPr/>
          <p:nvPr/>
        </p:nvSpPr>
        <p:spPr>
          <a:xfrm>
            <a:off x="2567608" y="16988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rejection via verbal abuse</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5" name="Round Diagonal Corner Rectangle 4">
            <a:extLst>
              <a:ext uri="{FF2B5EF4-FFF2-40B4-BE49-F238E27FC236}">
                <a16:creationId xmlns:a16="http://schemas.microsoft.com/office/drawing/2014/main" xmlns="" id="{615BCF46-5F4F-7C44-B55B-FB2301F8E205}"/>
              </a:ext>
            </a:extLst>
          </p:cNvPr>
          <p:cNvSpPr/>
          <p:nvPr/>
        </p:nvSpPr>
        <p:spPr>
          <a:xfrm>
            <a:off x="3102108" y="285093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corruption</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6" name="Round Diagonal Corner Rectangle 5">
            <a:extLst>
              <a:ext uri="{FF2B5EF4-FFF2-40B4-BE49-F238E27FC236}">
                <a16:creationId xmlns:a16="http://schemas.microsoft.com/office/drawing/2014/main" xmlns="" id="{0BA473AC-2908-774A-A794-6A96DDD5AB92}"/>
              </a:ext>
            </a:extLst>
          </p:cNvPr>
          <p:cNvSpPr/>
          <p:nvPr/>
        </p:nvSpPr>
        <p:spPr>
          <a:xfrm>
            <a:off x="1703512"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exploitation</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7" name="Round Diagonal Corner Rectangle 6">
            <a:extLst>
              <a:ext uri="{FF2B5EF4-FFF2-40B4-BE49-F238E27FC236}">
                <a16:creationId xmlns:a16="http://schemas.microsoft.com/office/drawing/2014/main" xmlns="" id="{DA8C18FE-8C50-9A42-BDDA-B22B0336E229}"/>
              </a:ext>
            </a:extLst>
          </p:cNvPr>
          <p:cNvSpPr/>
          <p:nvPr/>
        </p:nvSpPr>
        <p:spPr>
          <a:xfrm>
            <a:off x="5591944"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terrorizing</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8" name="Round Diagonal Corner Rectangle 7">
            <a:extLst>
              <a:ext uri="{FF2B5EF4-FFF2-40B4-BE49-F238E27FC236}">
                <a16:creationId xmlns:a16="http://schemas.microsoft.com/office/drawing/2014/main" xmlns="" id="{118942C4-F4CD-6E4C-9653-4782AA88B028}"/>
              </a:ext>
            </a:extLst>
          </p:cNvPr>
          <p:cNvSpPr/>
          <p:nvPr/>
        </p:nvSpPr>
        <p:spPr>
          <a:xfrm>
            <a:off x="6816080" y="283188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indifference</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9" name="Round Diagonal Corner Rectangle 8">
            <a:extLst>
              <a:ext uri="{FF2B5EF4-FFF2-40B4-BE49-F238E27FC236}">
                <a16:creationId xmlns:a16="http://schemas.microsoft.com/office/drawing/2014/main" xmlns="" id="{A2406C3A-38F6-8D42-9885-0F730E560AB1}"/>
              </a:ext>
            </a:extLst>
          </p:cNvPr>
          <p:cNvSpPr/>
          <p:nvPr/>
        </p:nvSpPr>
        <p:spPr>
          <a:xfrm>
            <a:off x="6312024" y="16607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isolation</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0" name="Round Diagonal Corner Rectangle 9">
            <a:extLst>
              <a:ext uri="{FF2B5EF4-FFF2-40B4-BE49-F238E27FC236}">
                <a16:creationId xmlns:a16="http://schemas.microsoft.com/office/drawing/2014/main" xmlns="" id="{0E41B754-845E-A148-8890-30E687067D9B}"/>
              </a:ext>
            </a:extLst>
          </p:cNvPr>
          <p:cNvSpPr/>
          <p:nvPr/>
        </p:nvSpPr>
        <p:spPr>
          <a:xfrm>
            <a:off x="3316140" y="5155186"/>
            <a:ext cx="4882286"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witnessing family/partner violence</a:t>
            </a:r>
            <a:endParaRPr lang="el-G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165691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to="" calcmode="lin" valueType="num">
                                      <p:cBhvr>
                                        <p:cTn id="19" dur="1" fill="hold"/>
                                        <p:tgtEl>
                                          <p:spTgt spid="5"/>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to="" calcmode="lin" valueType="num">
                                      <p:cBhvr>
                                        <p:cTn id="22" dur="1" fill="hold"/>
                                        <p:tgtEl>
                                          <p:spTgt spid="4"/>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to="" calcmode="lin" valueType="num">
                                      <p:cBhvr>
                                        <p:cTn id="25"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violence</a:t>
            </a:r>
            <a:endParaRPr lang="en-US" dirty="0"/>
          </a:p>
        </p:txBody>
      </p:sp>
      <p:sp>
        <p:nvSpPr>
          <p:cNvPr id="3" name="Content Placeholder 2"/>
          <p:cNvSpPr>
            <a:spLocks noGrp="1"/>
          </p:cNvSpPr>
          <p:nvPr>
            <p:ph idx="1"/>
          </p:nvPr>
        </p:nvSpPr>
        <p:spPr/>
        <p:txBody>
          <a:bodyPr>
            <a:noAutofit/>
          </a:bodyPr>
          <a:lstStyle/>
          <a:p>
            <a:r>
              <a:rPr lang="en-US" sz="2200" dirty="0" smtClean="0">
                <a:solidFill>
                  <a:schemeClr val="accent1">
                    <a:lumMod val="75000"/>
                  </a:schemeClr>
                </a:solidFill>
              </a:rPr>
              <a:t>includes </a:t>
            </a:r>
            <a:r>
              <a:rPr lang="en-US" sz="2200" b="1" dirty="0" smtClean="0">
                <a:solidFill>
                  <a:schemeClr val="accent1">
                    <a:lumMod val="75000"/>
                  </a:schemeClr>
                </a:solidFill>
              </a:rPr>
              <a:t>fatal and non-fatal physical violence</a:t>
            </a:r>
            <a:r>
              <a:rPr lang="en-US" sz="2200" dirty="0" smtClean="0"/>
              <a:t> </a:t>
            </a:r>
          </a:p>
          <a:p>
            <a:pPr>
              <a:buNone/>
            </a:pPr>
            <a:r>
              <a:rPr lang="en-US" sz="2200" dirty="0" smtClean="0"/>
              <a:t>It includes: </a:t>
            </a:r>
          </a:p>
          <a:p>
            <a:r>
              <a:rPr lang="en-US" sz="2200" dirty="0" smtClean="0"/>
              <a:t>all corporal punishment and all other forms of torture, cruel, inhuman or degrading treatment or punishment</a:t>
            </a:r>
          </a:p>
          <a:p>
            <a:r>
              <a:rPr lang="en-US" sz="2200" dirty="0" smtClean="0"/>
              <a:t>physical bullying and hazing by adults and by other children. </a:t>
            </a:r>
          </a:p>
          <a:p>
            <a:r>
              <a:rPr lang="en-US" sz="2200" dirty="0" smtClean="0"/>
              <a:t>children with disabilities may be subject to particular forms of physical violence  </a:t>
            </a:r>
          </a:p>
          <a:p>
            <a:pPr lvl="1"/>
            <a:r>
              <a:rPr lang="en-US" sz="2200" dirty="0" smtClean="0"/>
              <a:t>forced sterilization, particularly girls</a:t>
            </a:r>
          </a:p>
          <a:p>
            <a:pPr lvl="1"/>
            <a:r>
              <a:rPr lang="en-US" sz="2200" dirty="0" smtClean="0"/>
              <a:t>violence in the guise of treatment (for example electroconvulsive treatment (ECT) and electric shocks used as “aversion treatment” to control children’s behaviour)</a:t>
            </a:r>
          </a:p>
          <a:p>
            <a:pPr lvl="1"/>
            <a:r>
              <a:rPr lang="en-US" sz="2200" dirty="0" smtClean="0"/>
              <a:t>deliberate infliction of disabilities on children for the purpose of exploiting them for begging in the streets or elsewhere </a:t>
            </a:r>
            <a:endParaRPr lang="en-US" sz="2200" dirty="0"/>
          </a:p>
        </p:txBody>
      </p:sp>
    </p:spTree>
  </p:cSld>
  <p:clrMapOvr>
    <a:masterClrMapping/>
  </p:clrMapOvr>
  <p:transition>
    <p:spli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Abuse </a:t>
            </a:r>
            <a:r>
              <a:rPr lang="en-US" dirty="0" smtClean="0"/>
              <a:t>Continuum</a:t>
            </a:r>
            <a:endParaRPr lang="el-GR" dirty="0"/>
          </a:p>
        </p:txBody>
      </p:sp>
      <p:graphicFrame>
        <p:nvGraphicFramePr>
          <p:cNvPr id="4" name="Diagram 3">
            <a:extLst>
              <a:ext uri="{FF2B5EF4-FFF2-40B4-BE49-F238E27FC236}">
                <a16:creationId xmlns:a16="http://schemas.microsoft.com/office/drawing/2014/main" xmlns="" id="{07927E5E-C2A0-D24D-974A-029EEC2CE9F1}"/>
              </a:ext>
            </a:extLst>
          </p:cNvPr>
          <p:cNvGraphicFramePr/>
          <p:nvPr>
            <p:extLst/>
          </p:nvPr>
        </p:nvGraphicFramePr>
        <p:xfrm>
          <a:off x="685799" y="1570099"/>
          <a:ext cx="1073380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a16="http://schemas.microsoft.com/office/drawing/2014/main" xmlns="" id="{6202538B-54FB-C84A-8D5D-75A1A76AE5C1}"/>
              </a:ext>
            </a:extLst>
          </p:cNvPr>
          <p:cNvSpPr/>
          <p:nvPr/>
        </p:nvSpPr>
        <p:spPr>
          <a:xfrm>
            <a:off x="1984734" y="5634099"/>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a:p>
        </p:txBody>
      </p:sp>
    </p:spTree>
    <p:extLst>
      <p:ext uri="{BB962C8B-B14F-4D97-AF65-F5344CB8AC3E}">
        <p14:creationId xmlns:p14="http://schemas.microsoft.com/office/powerpoint/2010/main" xmlns="" val="153719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8CD7141A-7C31-DF4D-B874-A6C95CDD96B5}"/>
              </a:ext>
            </a:extLst>
          </p:cNvPr>
          <p:cNvSpPr txBox="1">
            <a:spLocks noChangeArrowheads="1"/>
          </p:cNvSpPr>
          <p:nvPr/>
        </p:nvSpPr>
        <p:spPr>
          <a:xfrm>
            <a:off x="8102600" y="1550552"/>
            <a:ext cx="3924300" cy="3694547"/>
          </a:xfrm>
          <a:prstGeom prst="rect">
            <a:avLst/>
          </a:prstGeom>
          <a:solidFill>
            <a:schemeClr val="tx2">
              <a:lumMod val="20000"/>
              <a:lumOff val="80000"/>
            </a:schemeClr>
          </a:solidFill>
        </p:spPr>
        <p:txBody>
          <a:bodyPr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2000" dirty="0">
                <a:latin typeface="Segoe UI Light" pitchFamily="34" charset="0"/>
                <a:cs typeface="Segoe UI Light" pitchFamily="34" charset="0"/>
              </a:rPr>
              <a:t>Physical abuse effects may include/be:</a:t>
            </a:r>
            <a:endParaRPr lang="el-GR" sz="2000" dirty="0">
              <a:latin typeface="Segoe UI Light" pitchFamily="34" charset="0"/>
              <a:cs typeface="Segoe UI Light" pitchFamily="34" charset="0"/>
            </a:endParaRPr>
          </a:p>
          <a:p>
            <a:pPr marL="266700" lvl="1" indent="-177800">
              <a:defRPr/>
            </a:pPr>
            <a:r>
              <a:rPr lang="en-US" sz="2000" b="1" dirty="0" smtClean="0">
                <a:latin typeface="Segoe UI Light" pitchFamily="34" charset="0"/>
                <a:cs typeface="Segoe UI Light" pitchFamily="34" charset="0"/>
              </a:rPr>
              <a:t> all </a:t>
            </a:r>
            <a:r>
              <a:rPr lang="en-US" sz="2000" b="1" dirty="0">
                <a:latin typeface="Segoe UI Light" pitchFamily="34" charset="0"/>
                <a:cs typeface="Segoe UI Light" pitchFamily="34" charset="0"/>
              </a:rPr>
              <a:t>kinds of injuries and traumas</a:t>
            </a:r>
            <a:endParaRPr lang="el-GR" sz="2000" b="1" dirty="0">
              <a:latin typeface="Segoe UI Light" pitchFamily="34" charset="0"/>
              <a:cs typeface="Segoe UI Light" pitchFamily="34" charset="0"/>
            </a:endParaRPr>
          </a:p>
          <a:p>
            <a:pPr marL="622300" lvl="1" indent="-177800">
              <a:defRPr/>
            </a:pPr>
            <a:r>
              <a:rPr lang="en-US" sz="2000" b="1" dirty="0">
                <a:latin typeface="Segoe UI Light" pitchFamily="34" charset="0"/>
                <a:cs typeface="Segoe UI Light" pitchFamily="34" charset="0"/>
              </a:rPr>
              <a:t>singular or multiple </a:t>
            </a:r>
          </a:p>
          <a:p>
            <a:pPr marL="901700" lvl="1" indent="-177800">
              <a:defRPr/>
            </a:pPr>
            <a:r>
              <a:rPr lang="en-US" sz="2000" b="1" dirty="0" smtClean="0">
                <a:latin typeface="Segoe UI Light" pitchFamily="34" charset="0"/>
                <a:cs typeface="Segoe UI Light" pitchFamily="34" charset="0"/>
              </a:rPr>
              <a:t>of </a:t>
            </a:r>
            <a:r>
              <a:rPr lang="en-US" sz="2000" b="1" dirty="0">
                <a:latin typeface="Segoe UI Light" pitchFamily="34" charset="0"/>
                <a:cs typeface="Segoe UI Light" pitchFamily="34" charset="0"/>
              </a:rPr>
              <a:t>varying severity</a:t>
            </a:r>
            <a:endParaRPr lang="el-GR" sz="2000" b="1" dirty="0">
              <a:latin typeface="Segoe UI Light" pitchFamily="34" charset="0"/>
              <a:cs typeface="Segoe UI Light" pitchFamily="34" charset="0"/>
            </a:endParaRPr>
          </a:p>
          <a:p>
            <a:pPr marL="1257300" lvl="1" indent="-266700">
              <a:defRPr/>
            </a:pPr>
            <a:r>
              <a:rPr lang="en-US" sz="2000" b="1" dirty="0" smtClean="0">
                <a:latin typeface="Segoe UI Light" pitchFamily="34" charset="0"/>
                <a:cs typeface="Segoe UI Light" pitchFamily="34" charset="0"/>
              </a:rPr>
              <a:t>that </a:t>
            </a:r>
            <a:r>
              <a:rPr lang="en-US" sz="2000" b="1" dirty="0">
                <a:latin typeface="Segoe UI Light" pitchFamily="34" charset="0"/>
                <a:cs typeface="Segoe UI Light" pitchFamily="34" charset="0"/>
              </a:rPr>
              <a:t>are seen across all ages</a:t>
            </a:r>
            <a:endParaRPr lang="el-GR" sz="2000" b="1" dirty="0">
              <a:latin typeface="Segoe UI Light" pitchFamily="34" charset="0"/>
              <a:cs typeface="Segoe UI Light" pitchFamily="34" charset="0"/>
            </a:endParaRPr>
          </a:p>
          <a:p>
            <a:pPr marL="1524000" lvl="1" indent="-177800">
              <a:defRPr/>
            </a:pPr>
            <a:r>
              <a:rPr lang="en-US" sz="2000" b="1" dirty="0" smtClean="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rPr>
              <a:t> which </a:t>
            </a:r>
            <a:r>
              <a:rPr lang="en-US" sz="2000" b="1" dirty="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rPr>
              <a:t>are not caused by some </a:t>
            </a:r>
            <a:r>
              <a:rPr lang="en-US" sz="2000" b="1" dirty="0" smtClean="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rPr>
              <a:t>accident</a:t>
            </a:r>
            <a:endParaRPr lang="el-GR" sz="2000" b="1" dirty="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endParaRPr>
          </a:p>
        </p:txBody>
      </p:sp>
      <p:sp>
        <p:nvSpPr>
          <p:cNvPr id="4" name="Title 1">
            <a:extLst>
              <a:ext uri="{FF2B5EF4-FFF2-40B4-BE49-F238E27FC236}">
                <a16:creationId xmlns:a16="http://schemas.microsoft.com/office/drawing/2014/main" xmlns="" id="{1A00DCDC-03C7-CB48-A884-D74FB5F06D3D}"/>
              </a:ext>
            </a:extLst>
          </p:cNvPr>
          <p:cNvSpPr txBox="1">
            <a:spLocks/>
          </p:cNvSpPr>
          <p:nvPr/>
        </p:nvSpPr>
        <p:spPr>
          <a:xfrm>
            <a:off x="249382" y="305808"/>
            <a:ext cx="8805718" cy="764456"/>
          </a:xfrm>
          <a:prstGeom prst="rect">
            <a:avLst/>
          </a:prstGeom>
          <a:ln>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3600" dirty="0">
                <a:latin typeface="Segoe UI Black" panose="020B0A02040204020203" pitchFamily="34" charset="0"/>
                <a:ea typeface="Segoe UI Black" panose="020B0A02040204020203" pitchFamily="34" charset="0"/>
              </a:rPr>
              <a:t>Physical Abuse </a:t>
            </a:r>
            <a:r>
              <a:rPr lang="en-US" sz="3600" dirty="0" smtClean="0">
                <a:latin typeface="Segoe UI Black" panose="020B0A02040204020203" pitchFamily="34" charset="0"/>
                <a:ea typeface="Segoe UI Black" panose="020B0A02040204020203" pitchFamily="34" charset="0"/>
              </a:rPr>
              <a:t>effects on the Body</a:t>
            </a:r>
            <a:endParaRPr lang="el-GR" sz="3600" dirty="0" smtClean="0">
              <a:latin typeface="Segoe UI Black" panose="020B0A02040204020203" pitchFamily="34" charset="0"/>
              <a:ea typeface="Segoe UI Black" panose="020B0A02040204020203" pitchFamily="34" charset="0"/>
            </a:endParaRPr>
          </a:p>
        </p:txBody>
      </p:sp>
      <p:sp>
        <p:nvSpPr>
          <p:cNvPr id="5" name="Content Placeholder 2">
            <a:extLst>
              <a:ext uri="{FF2B5EF4-FFF2-40B4-BE49-F238E27FC236}">
                <a16:creationId xmlns:a16="http://schemas.microsoft.com/office/drawing/2014/main" xmlns="" id="{DC7CE728-BB94-B04B-BF98-F8788B33CF80}"/>
              </a:ext>
            </a:extLst>
          </p:cNvPr>
          <p:cNvSpPr txBox="1">
            <a:spLocks/>
          </p:cNvSpPr>
          <p:nvPr/>
        </p:nvSpPr>
        <p:spPr>
          <a:xfrm>
            <a:off x="249382" y="1309253"/>
            <a:ext cx="7764318"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defRPr/>
            </a:pPr>
            <a:r>
              <a:rPr lang="en-US" sz="2200" b="1" dirty="0">
                <a:latin typeface="Segoe UI Light" pitchFamily="34" charset="0"/>
                <a:cs typeface="Segoe UI Light" pitchFamily="34" charset="0"/>
              </a:rPr>
              <a:t>No</a:t>
            </a:r>
            <a:r>
              <a:rPr lang="el-GR" sz="2200" b="1" dirty="0">
                <a:latin typeface="Segoe UI Light" pitchFamily="34" charset="0"/>
                <a:cs typeface="Segoe UI Light" pitchFamily="34" charset="0"/>
              </a:rPr>
              <a:t> </a:t>
            </a:r>
            <a:r>
              <a:rPr lang="en-US" sz="2200" b="1" dirty="0">
                <a:latin typeface="Segoe UI Light" pitchFamily="34" charset="0"/>
                <a:cs typeface="Segoe UI Light" pitchFamily="34" charset="0"/>
              </a:rPr>
              <a:t>injury</a:t>
            </a:r>
            <a:endParaRPr lang="el-GR" sz="2200" dirty="0">
              <a:latin typeface="Segoe UI Light" pitchFamily="34" charset="0"/>
              <a:cs typeface="Segoe UI Light" pitchFamily="34" charset="0"/>
            </a:endParaRPr>
          </a:p>
          <a:p>
            <a:pPr lvl="1">
              <a:buFont typeface="Arial" pitchFamily="34" charset="0"/>
              <a:buNone/>
              <a:defRPr/>
            </a:pPr>
            <a:r>
              <a:rPr lang="el-GR" sz="2200" dirty="0" smtClean="0">
                <a:latin typeface="Segoe UI Light" pitchFamily="34" charset="0"/>
                <a:cs typeface="Segoe UI Light" pitchFamily="34" charset="0"/>
                <a:sym typeface="Wingdings" pitchFamily="2" charset="2"/>
              </a:rPr>
              <a:t> </a:t>
            </a:r>
            <a:r>
              <a:rPr lang="en-US" sz="2200" dirty="0" smtClean="0">
                <a:latin typeface="Segoe UI Light" pitchFamily="34" charset="0"/>
                <a:cs typeface="Segoe UI Light" pitchFamily="34" charset="0"/>
              </a:rPr>
              <a:t>No </a:t>
            </a:r>
            <a:r>
              <a:rPr lang="en-US" sz="2200" dirty="0">
                <a:latin typeface="Segoe UI Light" pitchFamily="34" charset="0"/>
                <a:cs typeface="Segoe UI Light" pitchFamily="34" charset="0"/>
              </a:rPr>
              <a:t>obvious injury</a:t>
            </a:r>
            <a:endParaRPr lang="el-GR" sz="2200" dirty="0">
              <a:latin typeface="Segoe UI Light" pitchFamily="34" charset="0"/>
              <a:cs typeface="Segoe UI Light" pitchFamily="34" charset="0"/>
            </a:endParaRPr>
          </a:p>
          <a:p>
            <a:pPr>
              <a:buFont typeface="Arial" pitchFamily="34" charset="0"/>
              <a:buNone/>
              <a:defRPr/>
            </a:pPr>
            <a:r>
              <a:rPr lang="en-US" sz="2200" b="1" dirty="0" smtClean="0">
                <a:latin typeface="Segoe UI Light" pitchFamily="34" charset="0"/>
                <a:cs typeface="Segoe UI Light" pitchFamily="34" charset="0"/>
              </a:rPr>
              <a:t>Minor </a:t>
            </a:r>
            <a:r>
              <a:rPr lang="en-US" sz="2200" b="1" dirty="0">
                <a:latin typeface="Segoe UI Light" pitchFamily="34" charset="0"/>
                <a:cs typeface="Segoe UI Light" pitchFamily="34" charset="0"/>
              </a:rPr>
              <a:t>(slight) </a:t>
            </a:r>
            <a:r>
              <a:rPr lang="en-US" sz="2200" dirty="0">
                <a:latin typeface="Segoe UI Light" pitchFamily="34" charset="0"/>
                <a:cs typeface="Segoe UI Light" pitchFamily="34" charset="0"/>
              </a:rPr>
              <a:t>injury</a:t>
            </a:r>
            <a:endParaRPr lang="el-GR" sz="2200" dirty="0">
              <a:latin typeface="Segoe UI Light" pitchFamily="34" charset="0"/>
              <a:cs typeface="Segoe UI Light" pitchFamily="34" charset="0"/>
            </a:endParaRPr>
          </a:p>
          <a:p>
            <a:pPr lvl="1">
              <a:buFont typeface="Wingdings"/>
              <a:buChar char="è"/>
              <a:defRPr/>
            </a:pPr>
            <a:r>
              <a:rPr lang="en-US" sz="2200" dirty="0" smtClean="0">
                <a:latin typeface="Segoe UI Light" pitchFamily="34" charset="0"/>
                <a:cs typeface="Segoe UI Light" pitchFamily="34" charset="0"/>
              </a:rPr>
              <a:t>Superficial </a:t>
            </a:r>
            <a:r>
              <a:rPr lang="en-US" sz="2200" dirty="0">
                <a:latin typeface="Segoe UI Light" pitchFamily="34" charset="0"/>
                <a:cs typeface="Segoe UI Light" pitchFamily="34" charset="0"/>
              </a:rPr>
              <a:t>injuries such as small bruises or surface cuts</a:t>
            </a:r>
            <a:endParaRPr lang="el-GR" sz="2200" dirty="0">
              <a:latin typeface="Segoe UI Light" pitchFamily="34" charset="0"/>
              <a:cs typeface="Segoe UI Light" pitchFamily="34" charset="0"/>
            </a:endParaRPr>
          </a:p>
          <a:p>
            <a:pPr>
              <a:buNone/>
              <a:defRPr/>
            </a:pPr>
            <a:r>
              <a:rPr lang="en-US" sz="2200" b="1" dirty="0" smtClean="0">
                <a:latin typeface="Segoe UI Light" pitchFamily="34" charset="0"/>
                <a:cs typeface="Segoe UI Light" pitchFamily="34" charset="0"/>
              </a:rPr>
              <a:t>Requiring </a:t>
            </a:r>
            <a:r>
              <a:rPr lang="en-US" sz="2200" b="1" dirty="0">
                <a:latin typeface="Segoe UI Light" pitchFamily="34" charset="0"/>
                <a:cs typeface="Segoe UI Light" pitchFamily="34" charset="0"/>
              </a:rPr>
              <a:t>treatment or hospitalization injury</a:t>
            </a:r>
            <a:endParaRPr lang="el-GR" sz="2200" dirty="0">
              <a:latin typeface="Segoe UI Light" pitchFamily="34" charset="0"/>
              <a:cs typeface="Segoe UI Light" pitchFamily="34" charset="0"/>
            </a:endParaRPr>
          </a:p>
          <a:p>
            <a:pPr lvl="1">
              <a:buFont typeface="Wingdings"/>
              <a:buChar char="è"/>
              <a:defRPr/>
            </a:pPr>
            <a:r>
              <a:rPr lang="en-US" sz="2200" dirty="0" smtClean="0">
                <a:latin typeface="Segoe UI Light" pitchFamily="34" charset="0"/>
                <a:cs typeface="Segoe UI Light" pitchFamily="34" charset="0"/>
              </a:rPr>
              <a:t>Such </a:t>
            </a:r>
            <a:r>
              <a:rPr lang="en-US" sz="2200" dirty="0">
                <a:latin typeface="Segoe UI Light" pitchFamily="34" charset="0"/>
                <a:cs typeface="Segoe UI Light" pitchFamily="34" charset="0"/>
              </a:rPr>
              <a:t>as fractures that needed to be treated with a cast </a:t>
            </a:r>
            <a:endParaRPr lang="el-GR" sz="2200" dirty="0">
              <a:latin typeface="Segoe UI Light" pitchFamily="34" charset="0"/>
              <a:cs typeface="Segoe UI Light" pitchFamily="34" charset="0"/>
            </a:endParaRPr>
          </a:p>
          <a:p>
            <a:pPr>
              <a:buNone/>
              <a:defRPr/>
            </a:pPr>
            <a:r>
              <a:rPr lang="en-US" sz="2200" b="1" dirty="0" smtClean="0">
                <a:latin typeface="Segoe UI Light" pitchFamily="34" charset="0"/>
                <a:cs typeface="Segoe UI Light" pitchFamily="34" charset="0"/>
              </a:rPr>
              <a:t>Severe </a:t>
            </a:r>
            <a:r>
              <a:rPr lang="en-US" sz="2200" b="1" dirty="0">
                <a:latin typeface="Segoe UI Light" pitchFamily="34" charset="0"/>
                <a:cs typeface="Segoe UI Light" pitchFamily="34" charset="0"/>
              </a:rPr>
              <a:t>injury</a:t>
            </a:r>
            <a:endParaRPr lang="el-GR" sz="2200" dirty="0">
              <a:latin typeface="Segoe UI Light" pitchFamily="34" charset="0"/>
              <a:cs typeface="Segoe UI Light" pitchFamily="34" charset="0"/>
            </a:endParaRPr>
          </a:p>
          <a:p>
            <a:pPr lvl="1">
              <a:buFont typeface="Wingdings" pitchFamily="2" charset="2"/>
              <a:buChar char="è"/>
              <a:defRPr/>
            </a:pPr>
            <a:r>
              <a:rPr lang="en-US" sz="2200" dirty="0">
                <a:latin typeface="Segoe UI Light" pitchFamily="34" charset="0"/>
                <a:cs typeface="Segoe UI Light" pitchFamily="34" charset="0"/>
                <a:sym typeface="Wingdings" pitchFamily="2" charset="2"/>
              </a:rPr>
              <a:t>Internal bleeding, organ perforations, blood vessels ruptures</a:t>
            </a:r>
          </a:p>
          <a:p>
            <a:pPr>
              <a:buFont typeface="Arial" pitchFamily="34" charset="0"/>
              <a:buNone/>
              <a:defRPr/>
            </a:pPr>
            <a:r>
              <a:rPr lang="en-US" sz="2200" b="1" dirty="0" smtClean="0">
                <a:latin typeface="Segoe UI Light" pitchFamily="34" charset="0"/>
                <a:cs typeface="Segoe UI Light" pitchFamily="34" charset="0"/>
              </a:rPr>
              <a:t>Critical </a:t>
            </a:r>
            <a:r>
              <a:rPr lang="en-US" sz="2200" b="1" dirty="0">
                <a:latin typeface="Segoe UI Light" pitchFamily="34" charset="0"/>
                <a:cs typeface="Segoe UI Light" pitchFamily="34" charset="0"/>
              </a:rPr>
              <a:t>injury </a:t>
            </a:r>
            <a:r>
              <a:rPr lang="el-GR" sz="2200" dirty="0">
                <a:latin typeface="Segoe UI Light" pitchFamily="34" charset="0"/>
                <a:cs typeface="Segoe UI Light" pitchFamily="34" charset="0"/>
              </a:rPr>
              <a:t> (</a:t>
            </a:r>
            <a:r>
              <a:rPr lang="en-US" sz="2200" dirty="0">
                <a:latin typeface="Segoe UI Light" pitchFamily="34" charset="0"/>
                <a:cs typeface="Segoe UI Light" pitchFamily="34" charset="0"/>
              </a:rPr>
              <a:t>life threatening</a:t>
            </a:r>
            <a:r>
              <a:rPr lang="el-GR" sz="2200" dirty="0">
                <a:latin typeface="Segoe UI Light" pitchFamily="34" charset="0"/>
                <a:cs typeface="Segoe UI Light" pitchFamily="34" charset="0"/>
              </a:rPr>
              <a:t>)</a:t>
            </a:r>
          </a:p>
          <a:p>
            <a:pPr lvl="1">
              <a:buFont typeface="Arial" pitchFamily="34" charset="0"/>
              <a:buNone/>
              <a:defRPr/>
            </a:pPr>
            <a:r>
              <a:rPr lang="el-GR" sz="2200" dirty="0">
                <a:latin typeface="Segoe UI Light" pitchFamily="34" charset="0"/>
                <a:cs typeface="Segoe UI Light" pitchFamily="34" charset="0"/>
                <a:sym typeface="Wingdings" pitchFamily="2" charset="2"/>
              </a:rPr>
              <a:t> </a:t>
            </a:r>
            <a:r>
              <a:rPr lang="en-US" sz="2200" dirty="0">
                <a:latin typeface="Segoe UI Light" pitchFamily="34" charset="0"/>
                <a:cs typeface="Segoe UI Light" pitchFamily="34" charset="0"/>
              </a:rPr>
              <a:t>Likely to lead to death</a:t>
            </a:r>
            <a:endParaRPr lang="el-GR" sz="2200" dirty="0">
              <a:latin typeface="Segoe UI Light" pitchFamily="34" charset="0"/>
              <a:cs typeface="Segoe UI Light" pitchFamily="34" charset="0"/>
            </a:endParaRPr>
          </a:p>
        </p:txBody>
      </p:sp>
    </p:spTree>
    <p:extLst>
      <p:ext uri="{BB962C8B-B14F-4D97-AF65-F5344CB8AC3E}">
        <p14:creationId xmlns:p14="http://schemas.microsoft.com/office/powerpoint/2010/main" xmlns="" val="129183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l-GR" dirty="0"/>
          </a:p>
        </p:txBody>
      </p:sp>
      <p:sp>
        <p:nvSpPr>
          <p:cNvPr id="3" name="Content Placeholder 2"/>
          <p:cNvSpPr>
            <a:spLocks noGrp="1"/>
          </p:cNvSpPr>
          <p:nvPr>
            <p:ph idx="1"/>
          </p:nvPr>
        </p:nvSpPr>
        <p:spPr/>
        <p:txBody>
          <a:bodyPr>
            <a:normAutofit lnSpcReduction="10000"/>
          </a:bodyPr>
          <a:lstStyle/>
          <a:p>
            <a:r>
              <a:rPr lang="en-US" dirty="0" smtClean="0"/>
              <a:t>Child abuse and neglect</a:t>
            </a:r>
          </a:p>
          <a:p>
            <a:pPr lvl="1"/>
            <a:r>
              <a:rPr lang="en-US" i="1" dirty="0" smtClean="0"/>
              <a:t>myths &amp; facts</a:t>
            </a:r>
          </a:p>
          <a:p>
            <a:r>
              <a:rPr lang="en-US" dirty="0" smtClean="0"/>
              <a:t>Definition of violence against children </a:t>
            </a:r>
          </a:p>
          <a:p>
            <a:pPr lvl="1"/>
            <a:r>
              <a:rPr lang="en-US" i="1" dirty="0" smtClean="0"/>
              <a:t>legal analysis of art. 19 of CRC [UN CRC, GC 13 (2011)]</a:t>
            </a:r>
            <a:endParaRPr lang="en-US" i="1" dirty="0"/>
          </a:p>
          <a:p>
            <a:r>
              <a:rPr lang="en-US" dirty="0" smtClean="0"/>
              <a:t>Explore forms of violence</a:t>
            </a:r>
          </a:p>
          <a:p>
            <a:pPr lvl="1"/>
            <a:r>
              <a:rPr lang="en-US" i="1" dirty="0" smtClean="0"/>
              <a:t>case examples</a:t>
            </a:r>
          </a:p>
          <a:p>
            <a:r>
              <a:rPr lang="en-US" dirty="0" smtClean="0"/>
              <a:t>Recognizing child abuse and neglect</a:t>
            </a:r>
          </a:p>
          <a:p>
            <a:pPr lvl="1"/>
            <a:r>
              <a:rPr lang="en-US" i="1" dirty="0" smtClean="0"/>
              <a:t>warning signs </a:t>
            </a:r>
          </a:p>
          <a:p>
            <a:r>
              <a:rPr lang="en-US" dirty="0" smtClean="0"/>
              <a:t>Short- and long term consequences of child abuse and neglect </a:t>
            </a:r>
          </a:p>
          <a:p>
            <a:pPr lvl="1"/>
            <a:r>
              <a:rPr lang="en-US" i="1" dirty="0" smtClean="0"/>
              <a:t>at a glance</a:t>
            </a:r>
            <a:endParaRPr lang="en-US" i="1" dirty="0"/>
          </a:p>
          <a:p>
            <a:endParaRPr lang="el-GR" dirty="0"/>
          </a:p>
        </p:txBody>
      </p:sp>
    </p:spTree>
    <p:extLst>
      <p:ext uri="{BB962C8B-B14F-4D97-AF65-F5344CB8AC3E}">
        <p14:creationId xmlns:p14="http://schemas.microsoft.com/office/powerpoint/2010/main" xmlns="" val="2262494228"/>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Distinguishing </a:t>
            </a:r>
            <a:r>
              <a:rPr lang="en-US" dirty="0" smtClean="0">
                <a:solidFill>
                  <a:schemeClr val="accent2"/>
                </a:solidFill>
              </a:rPr>
              <a:t>abuse</a:t>
            </a:r>
            <a:r>
              <a:rPr lang="en-US" dirty="0" smtClean="0"/>
              <a:t> from </a:t>
            </a:r>
            <a:r>
              <a:rPr lang="en-US" dirty="0" smtClean="0">
                <a:solidFill>
                  <a:schemeClr val="accent1"/>
                </a:solidFill>
              </a:rPr>
              <a:t>accident</a:t>
            </a:r>
            <a:endParaRPr lang="el-GR" dirty="0">
              <a:solidFill>
                <a:schemeClr val="accent1"/>
              </a:solidFill>
            </a:endParaRPr>
          </a:p>
        </p:txBody>
      </p:sp>
      <p:sp>
        <p:nvSpPr>
          <p:cNvPr id="3" name="Content Placeholder 2"/>
          <p:cNvSpPr>
            <a:spLocks noGrp="1"/>
          </p:cNvSpPr>
          <p:nvPr>
            <p:ph idx="1"/>
          </p:nvPr>
        </p:nvSpPr>
        <p:spPr/>
        <p:txBody>
          <a:bodyPr>
            <a:normAutofit/>
          </a:bodyPr>
          <a:lstStyle/>
          <a:p>
            <a:r>
              <a:rPr lang="en-US" sz="2200" dirty="0" smtClean="0"/>
              <a:t>The very nature of childhood invites accidents</a:t>
            </a:r>
          </a:p>
          <a:p>
            <a:pPr lvl="1"/>
            <a:r>
              <a:rPr lang="en-US" dirty="0" smtClean="0"/>
              <a:t>children are curious and fearless; they run, climb, jump, and explore</a:t>
            </a:r>
          </a:p>
          <a:p>
            <a:endParaRPr lang="en-US" sz="2200" dirty="0" smtClean="0"/>
          </a:p>
          <a:p>
            <a:r>
              <a:rPr lang="en-US" sz="2200" dirty="0" smtClean="0"/>
              <a:t>When observing an injury you suspect might be the result of abuse, consider: </a:t>
            </a:r>
          </a:p>
          <a:p>
            <a:pPr lvl="1"/>
            <a:r>
              <a:rPr lang="en-US" sz="2200" b="1" dirty="0" smtClean="0"/>
              <a:t>Location of the injury</a:t>
            </a:r>
            <a:endParaRPr lang="en-US" sz="2200" dirty="0" smtClean="0"/>
          </a:p>
          <a:p>
            <a:pPr lvl="1"/>
            <a:r>
              <a:rPr lang="en-US" sz="2200" b="1" dirty="0" smtClean="0"/>
              <a:t>Number and frequency of injuries</a:t>
            </a:r>
            <a:endParaRPr lang="en-US" sz="2200" dirty="0" smtClean="0"/>
          </a:p>
          <a:p>
            <a:pPr lvl="1"/>
            <a:r>
              <a:rPr lang="en-US" sz="2200" b="1" dirty="0" smtClean="0"/>
              <a:t>Size and shape of the injury</a:t>
            </a:r>
            <a:endParaRPr lang="en-US" sz="2200" dirty="0" smtClean="0"/>
          </a:p>
          <a:p>
            <a:pPr lvl="1"/>
            <a:r>
              <a:rPr lang="en-US" sz="2200" b="1" dirty="0" smtClean="0"/>
              <a:t>Description of how the injury occurred</a:t>
            </a:r>
            <a:endParaRPr lang="en-US" sz="2200" dirty="0" smtClean="0"/>
          </a:p>
          <a:p>
            <a:pPr lvl="1"/>
            <a:r>
              <a:rPr lang="en-US" sz="2200" b="1" dirty="0" smtClean="0"/>
              <a:t>Consistency of injury with the child’s developmental capability</a:t>
            </a:r>
            <a:endParaRPr lang="en-US" sz="2200" dirty="0" smtClean="0"/>
          </a:p>
          <a:p>
            <a:pPr lvl="1"/>
            <a:r>
              <a:rPr lang="en-US" sz="2200" b="1" dirty="0" smtClean="0"/>
              <a:t>Remember that accidents happen</a:t>
            </a:r>
            <a:endParaRPr lang="el-GR" sz="2200" dirty="0"/>
          </a:p>
        </p:txBody>
      </p:sp>
    </p:spTree>
    <p:extLst>
      <p:ext uri="{BB962C8B-B14F-4D97-AF65-F5344CB8AC3E}">
        <p14:creationId xmlns:p14="http://schemas.microsoft.com/office/powerpoint/2010/main" xmlns="" val="2955481708"/>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Corporal punishment</a:t>
            </a:r>
            <a:endParaRPr lang="el-GR" dirty="0"/>
          </a:p>
        </p:txBody>
      </p:sp>
      <p:sp>
        <p:nvSpPr>
          <p:cNvPr id="3" name="Content Placeholder 2"/>
          <p:cNvSpPr>
            <a:spLocks noGrp="1"/>
          </p:cNvSpPr>
          <p:nvPr>
            <p:ph idx="1"/>
          </p:nvPr>
        </p:nvSpPr>
        <p:spPr/>
        <p:txBody>
          <a:bodyPr>
            <a:normAutofit/>
          </a:bodyPr>
          <a:lstStyle/>
          <a:p>
            <a:r>
              <a:rPr lang="en-US" sz="2200" dirty="0" smtClean="0"/>
              <a:t>Corporal </a:t>
            </a:r>
            <a:r>
              <a:rPr lang="en-US" sz="2200" dirty="0"/>
              <a:t>punishment involves the deliberate infliction of pain to discipline children, and is an important risk factor for child maltreatment </a:t>
            </a:r>
            <a:endParaRPr lang="en-US" sz="2200" dirty="0" smtClean="0"/>
          </a:p>
          <a:p>
            <a:endParaRPr lang="en-US" sz="2200" dirty="0" smtClean="0"/>
          </a:p>
          <a:p>
            <a:r>
              <a:rPr lang="en-US" sz="2200" dirty="0" smtClean="0"/>
              <a:t>The </a:t>
            </a:r>
            <a:r>
              <a:rPr lang="en-US" sz="2200" dirty="0"/>
              <a:t>legality of corporal punishment in some countries represents a violation of children’s rights of equal protection under the UNCRC </a:t>
            </a:r>
            <a:endParaRPr lang="en-US" sz="2200" dirty="0" smtClean="0"/>
          </a:p>
          <a:p>
            <a:endParaRPr lang="en-US" sz="2200" dirty="0" smtClean="0"/>
          </a:p>
          <a:p>
            <a:r>
              <a:rPr lang="en-US" sz="2200" dirty="0" smtClean="0"/>
              <a:t>Corporal </a:t>
            </a:r>
            <a:r>
              <a:rPr lang="en-US" sz="2200" dirty="0"/>
              <a:t>punishment not only has physical implications, but also adversely affects mental health and well-being </a:t>
            </a:r>
            <a:endParaRPr lang="en-US" sz="2200" dirty="0" smtClean="0"/>
          </a:p>
          <a:p>
            <a:endParaRPr lang="en-US" sz="2200" dirty="0" smtClean="0"/>
          </a:p>
          <a:p>
            <a:r>
              <a:rPr lang="en-US" sz="2200" dirty="0" smtClean="0"/>
              <a:t>Legislation </a:t>
            </a:r>
            <a:r>
              <a:rPr lang="en-US" sz="2200" dirty="0"/>
              <a:t>banning corporal punishment effectively reduces violence against children </a:t>
            </a:r>
            <a:endParaRPr lang="en-US" sz="2200" dirty="0" smtClean="0"/>
          </a:p>
        </p:txBody>
      </p:sp>
    </p:spTree>
    <p:extLst>
      <p:ext uri="{BB962C8B-B14F-4D97-AF65-F5344CB8AC3E}">
        <p14:creationId xmlns:p14="http://schemas.microsoft.com/office/powerpoint/2010/main" xmlns="" val="410296668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Corporal punishment in </a:t>
            </a:r>
            <a:r>
              <a:rPr lang="en-US" dirty="0" smtClean="0">
                <a:solidFill>
                  <a:srgbClr val="C00000"/>
                </a:solidFill>
              </a:rPr>
              <a:t>[your country]</a:t>
            </a:r>
            <a:endParaRPr lang="el-GR" dirty="0">
              <a:solidFill>
                <a:srgbClr val="C00000"/>
              </a:solidFill>
            </a:endParaRPr>
          </a:p>
        </p:txBody>
      </p:sp>
      <p:sp>
        <p:nvSpPr>
          <p:cNvPr id="3" name="Content Placeholder 2"/>
          <p:cNvSpPr>
            <a:spLocks noGrp="1"/>
          </p:cNvSpPr>
          <p:nvPr>
            <p:ph idx="1"/>
          </p:nvPr>
        </p:nvSpPr>
        <p:spPr>
          <a:xfrm>
            <a:off x="838200" y="1663700"/>
            <a:ext cx="10515600" cy="4635499"/>
          </a:xfrm>
        </p:spPr>
        <p:txBody>
          <a:bodyPr>
            <a:normAutofit fontScale="92500" lnSpcReduction="20000"/>
          </a:bodyPr>
          <a:lstStyle/>
          <a:p>
            <a:r>
              <a:rPr lang="en-US" sz="2400" dirty="0" smtClean="0"/>
              <a:t>the use of corporal punishment on children by parents is </a:t>
            </a:r>
            <a:r>
              <a:rPr lang="en-US" sz="2400" dirty="0" smtClean="0">
                <a:solidFill>
                  <a:srgbClr val="FF0000"/>
                </a:solidFill>
              </a:rPr>
              <a:t>[illegal/not illegal in your country]</a:t>
            </a:r>
            <a:endParaRPr lang="en-US" sz="2400" dirty="0" smtClean="0"/>
          </a:p>
          <a:p>
            <a:endParaRPr lang="en-US" sz="2400" dirty="0" smtClean="0"/>
          </a:p>
          <a:p>
            <a:r>
              <a:rPr lang="en-US" sz="2400" dirty="0" smtClean="0"/>
              <a:t>corporal punishment is </a:t>
            </a:r>
            <a:r>
              <a:rPr lang="en-US" sz="2400" dirty="0" smtClean="0">
                <a:solidFill>
                  <a:srgbClr val="FF0000"/>
                </a:solidFill>
              </a:rPr>
              <a:t>[permitted/not permitted]</a:t>
            </a:r>
            <a:r>
              <a:rPr lang="en-US" sz="2400" dirty="0" smtClean="0"/>
              <a:t> in schools, foster homes and other child caring settings</a:t>
            </a:r>
          </a:p>
          <a:p>
            <a:endParaRPr lang="en-US" sz="2400" dirty="0" smtClean="0"/>
          </a:p>
          <a:p>
            <a:r>
              <a:rPr lang="en-US" sz="2400" dirty="0" smtClean="0"/>
              <a:t>there is people still use corporal punishment as a way to discipline their children; corporal punishment, however,</a:t>
            </a:r>
          </a:p>
          <a:p>
            <a:pPr lvl="1"/>
            <a:r>
              <a:rPr lang="en-US" dirty="0" smtClean="0"/>
              <a:t>teaches children to resolve conflicts violently and to use physical power rather than reason to obtain results or express anger </a:t>
            </a:r>
          </a:p>
          <a:p>
            <a:pPr lvl="1"/>
            <a:r>
              <a:rPr lang="en-US" dirty="0" smtClean="0"/>
              <a:t>can easily result in unintended injury to a child due to the difference in size between an adult and a child, the presence of anger, and the use of force</a:t>
            </a:r>
          </a:p>
          <a:p>
            <a:pPr marL="0" indent="0">
              <a:buNone/>
            </a:pPr>
            <a:endParaRPr lang="en-US" dirty="0" smtClean="0">
              <a:solidFill>
                <a:schemeClr val="accent1"/>
              </a:solidFill>
            </a:endParaRPr>
          </a:p>
          <a:p>
            <a:pPr marL="0" indent="0" algn="ctr">
              <a:buNone/>
            </a:pPr>
            <a:r>
              <a:rPr lang="en-US" b="1" dirty="0" smtClean="0">
                <a:solidFill>
                  <a:schemeClr val="accent1"/>
                </a:solidFill>
              </a:rPr>
              <a:t>the line between corporal punishment and physical abuse is subjective, unclear and varies from case to case</a:t>
            </a:r>
          </a:p>
        </p:txBody>
      </p:sp>
    </p:spTree>
    <p:extLst>
      <p:ext uri="{BB962C8B-B14F-4D97-AF65-F5344CB8AC3E}">
        <p14:creationId xmlns:p14="http://schemas.microsoft.com/office/powerpoint/2010/main" xmlns="" val="4229072844"/>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abuse and exploitation</a:t>
            </a:r>
            <a:endParaRPr lang="en-US" dirty="0"/>
          </a:p>
        </p:txBody>
      </p:sp>
      <p:sp>
        <p:nvSpPr>
          <p:cNvPr id="3" name="Content Placeholder 2"/>
          <p:cNvSpPr>
            <a:spLocks noGrp="1"/>
          </p:cNvSpPr>
          <p:nvPr>
            <p:ph idx="1"/>
          </p:nvPr>
        </p:nvSpPr>
        <p:spPr/>
        <p:txBody>
          <a:bodyPr>
            <a:normAutofit/>
          </a:bodyPr>
          <a:lstStyle/>
          <a:p>
            <a:pPr>
              <a:buNone/>
            </a:pPr>
            <a:r>
              <a:rPr lang="en-US" sz="2200" dirty="0" smtClean="0"/>
              <a:t>includes: </a:t>
            </a:r>
          </a:p>
          <a:p>
            <a:r>
              <a:rPr lang="en-US" sz="2200" dirty="0" smtClean="0"/>
              <a:t>the inducement or coercion of a child to engage in any unlawful or psychologically harmful sexual activity</a:t>
            </a:r>
          </a:p>
          <a:p>
            <a:r>
              <a:rPr lang="en-US" sz="2200" dirty="0" smtClean="0"/>
              <a:t>the use of children in commercial sexual exploitation</a:t>
            </a:r>
          </a:p>
          <a:p>
            <a:r>
              <a:rPr lang="en-US" sz="2200" dirty="0" smtClean="0"/>
              <a:t>the use of children in audio or visual images of child sexual abuse</a:t>
            </a:r>
          </a:p>
          <a:p>
            <a:r>
              <a:rPr lang="en-US" sz="2200" dirty="0" smtClean="0"/>
              <a:t>child prostitution, sexual slavery, sexual exploitation in travel and tourism, trafficking (within and between countries) and sale of children for sexual purposes and forced marriage. </a:t>
            </a:r>
          </a:p>
          <a:p>
            <a:pPr lvl="1"/>
            <a:r>
              <a:rPr lang="en-US" sz="2200" dirty="0" smtClean="0"/>
              <a:t>many children experience sexual victimization which is not accompanied by physical force or restraint but which is nonetheless psychologically intrusive, exploitive and traumatic.</a:t>
            </a:r>
            <a:endParaRPr lang="en-US" sz="2200" dirty="0"/>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 Sexual Abuse </a:t>
            </a:r>
            <a:r>
              <a:rPr lang="en-US" dirty="0" smtClean="0"/>
              <a:t>continuum</a:t>
            </a:r>
            <a:endParaRPr lang="el-GR" dirty="0"/>
          </a:p>
        </p:txBody>
      </p:sp>
      <p:graphicFrame>
        <p:nvGraphicFramePr>
          <p:cNvPr id="4" name="Diagram 3">
            <a:extLst>
              <a:ext uri="{FF2B5EF4-FFF2-40B4-BE49-F238E27FC236}">
                <a16:creationId xmlns:a16="http://schemas.microsoft.com/office/drawing/2014/main" xmlns="" id="{3AABB7CF-E7F9-A74D-9323-41F6D4A4052A}"/>
              </a:ext>
            </a:extLst>
          </p:cNvPr>
          <p:cNvGraphicFramePr/>
          <p:nvPr>
            <p:extLst/>
          </p:nvPr>
        </p:nvGraphicFramePr>
        <p:xfrm>
          <a:off x="820882" y="1850651"/>
          <a:ext cx="1056755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4108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 Sexual </a:t>
            </a:r>
            <a:r>
              <a:rPr lang="en-US" dirty="0" smtClean="0"/>
              <a:t>Abuse - examples</a:t>
            </a:r>
            <a:endParaRPr lang="el-GR" dirty="0"/>
          </a:p>
        </p:txBody>
      </p:sp>
      <p:sp>
        <p:nvSpPr>
          <p:cNvPr id="4" name="Rounded Rectangle 3">
            <a:extLst>
              <a:ext uri="{FF2B5EF4-FFF2-40B4-BE49-F238E27FC236}">
                <a16:creationId xmlns:a16="http://schemas.microsoft.com/office/drawing/2014/main" xmlns="" id="{1E30942D-55E4-604D-9593-4165629E4D30}"/>
              </a:ext>
            </a:extLst>
          </p:cNvPr>
          <p:cNvSpPr/>
          <p:nvPr/>
        </p:nvSpPr>
        <p:spPr>
          <a:xfrm>
            <a:off x="935182" y="1669041"/>
            <a:ext cx="4513119"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exposure to pornographic material</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5" name="Rounded Rectangle 4">
            <a:extLst>
              <a:ext uri="{FF2B5EF4-FFF2-40B4-BE49-F238E27FC236}">
                <a16:creationId xmlns:a16="http://schemas.microsoft.com/office/drawing/2014/main" xmlns="" id="{E9C52755-A9C0-F041-88EF-8E41E54FE5CD}"/>
              </a:ext>
            </a:extLst>
          </p:cNvPr>
          <p:cNvSpPr/>
          <p:nvPr/>
        </p:nvSpPr>
        <p:spPr>
          <a:xfrm>
            <a:off x="1631950" y="2389765"/>
            <a:ext cx="4535488"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sexual harassment</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ounded Rectangle 5">
            <a:extLst>
              <a:ext uri="{FF2B5EF4-FFF2-40B4-BE49-F238E27FC236}">
                <a16:creationId xmlns:a16="http://schemas.microsoft.com/office/drawing/2014/main" xmlns="" id="{E5F84176-A512-4B44-BD89-D3756203B2D8}"/>
              </a:ext>
            </a:extLst>
          </p:cNvPr>
          <p:cNvSpPr/>
          <p:nvPr/>
        </p:nvSpPr>
        <p:spPr>
          <a:xfrm>
            <a:off x="264319" y="3121890"/>
            <a:ext cx="273526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sexual exploitation</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7" name="Rounded Rectangle 6">
            <a:extLst>
              <a:ext uri="{FF2B5EF4-FFF2-40B4-BE49-F238E27FC236}">
                <a16:creationId xmlns:a16="http://schemas.microsoft.com/office/drawing/2014/main" xmlns="" id="{9F4712EF-7F61-BD41-A3D3-82E6B6B26955}"/>
              </a:ext>
            </a:extLst>
          </p:cNvPr>
          <p:cNvSpPr/>
          <p:nvPr/>
        </p:nvSpPr>
        <p:spPr>
          <a:xfrm>
            <a:off x="3071813" y="3110490"/>
            <a:ext cx="5688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exposing a child to viewing an adult’s genitals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8" name="Rounded Rectangle 7">
            <a:extLst>
              <a:ext uri="{FF2B5EF4-FFF2-40B4-BE49-F238E27FC236}">
                <a16:creationId xmlns:a16="http://schemas.microsoft.com/office/drawing/2014/main" xmlns="" id="{ED45605F-D00A-EC4F-98F7-B539D7976958}"/>
              </a:ext>
            </a:extLst>
          </p:cNvPr>
          <p:cNvSpPr/>
          <p:nvPr/>
        </p:nvSpPr>
        <p:spPr>
          <a:xfrm>
            <a:off x="1919288" y="3829627"/>
            <a:ext cx="3529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touching of the genitals</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9" name="Rounded Rectangle 8">
            <a:extLst>
              <a:ext uri="{FF2B5EF4-FFF2-40B4-BE49-F238E27FC236}">
                <a16:creationId xmlns:a16="http://schemas.microsoft.com/office/drawing/2014/main" xmlns="" id="{8B82F75D-EA81-984D-ADA3-C584754844FB}"/>
              </a:ext>
            </a:extLst>
          </p:cNvPr>
          <p:cNvSpPr/>
          <p:nvPr/>
        </p:nvSpPr>
        <p:spPr>
          <a:xfrm>
            <a:off x="6311900" y="2389765"/>
            <a:ext cx="3384550"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attempted penetration</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0" name="Rounded Rectangle 9">
            <a:extLst>
              <a:ext uri="{FF2B5EF4-FFF2-40B4-BE49-F238E27FC236}">
                <a16:creationId xmlns:a16="http://schemas.microsoft.com/office/drawing/2014/main" xmlns="" id="{2B38FD6F-24B5-5E40-95F7-E5A66C8194CE}"/>
              </a:ext>
            </a:extLst>
          </p:cNvPr>
          <p:cNvSpPr/>
          <p:nvPr/>
        </p:nvSpPr>
        <p:spPr>
          <a:xfrm>
            <a:off x="2855914" y="5269491"/>
            <a:ext cx="4535487"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fully executed sexual act</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1" name="Rounded Rectangle 10">
            <a:extLst>
              <a:ext uri="{FF2B5EF4-FFF2-40B4-BE49-F238E27FC236}">
                <a16:creationId xmlns:a16="http://schemas.microsoft.com/office/drawing/2014/main" xmlns="" id="{3529E513-DA1B-4E49-B9C1-EF07AC04CF88}"/>
              </a:ext>
            </a:extLst>
          </p:cNvPr>
          <p:cNvSpPr/>
          <p:nvPr/>
        </p:nvSpPr>
        <p:spPr>
          <a:xfrm>
            <a:off x="5519739" y="3829627"/>
            <a:ext cx="453707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a:solidFill>
                  <a:schemeClr val="accent1">
                    <a:lumMod val="50000"/>
                  </a:schemeClr>
                </a:solidFill>
                <a:latin typeface="Segoe UI Light" panose="020B0502040204020203" pitchFamily="34" charset="0"/>
                <a:cs typeface="Segoe UI Light" panose="020B0502040204020203" pitchFamily="34" charset="0"/>
              </a:rPr>
              <a:t>forced genitals’ exhibition</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2" name="Rounded Rectangle 11">
            <a:extLst>
              <a:ext uri="{FF2B5EF4-FFF2-40B4-BE49-F238E27FC236}">
                <a16:creationId xmlns:a16="http://schemas.microsoft.com/office/drawing/2014/main" xmlns="" id="{08FDCFBA-1351-9048-A627-F391ED3917CC}"/>
              </a:ext>
            </a:extLst>
          </p:cNvPr>
          <p:cNvSpPr/>
          <p:nvPr/>
        </p:nvSpPr>
        <p:spPr>
          <a:xfrm>
            <a:off x="1475509" y="4550352"/>
            <a:ext cx="901310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dirty="0" smtClean="0">
                <a:solidFill>
                  <a:schemeClr val="accent1">
                    <a:lumMod val="50000"/>
                  </a:schemeClr>
                </a:solidFill>
                <a:latin typeface="Segoe UI Light" panose="020B0502040204020203" pitchFamily="34" charset="0"/>
                <a:cs typeface="Segoe UI Light" panose="020B0502040204020203" pitchFamily="34" charset="0"/>
              </a:rPr>
              <a:t>involving </a:t>
            </a:r>
            <a:r>
              <a:rPr lang="en-US" sz="2200" dirty="0">
                <a:solidFill>
                  <a:schemeClr val="accent1">
                    <a:lumMod val="50000"/>
                  </a:schemeClr>
                </a:solidFill>
                <a:latin typeface="Segoe UI Light" panose="020B0502040204020203" pitchFamily="34" charset="0"/>
                <a:cs typeface="Segoe UI Light" panose="020B0502040204020203" pitchFamily="34" charset="0"/>
              </a:rPr>
              <a:t>a child in prostitution and/or creation of pornographic material</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3" name="Rounded Rectangle 12">
            <a:extLst>
              <a:ext uri="{FF2B5EF4-FFF2-40B4-BE49-F238E27FC236}">
                <a16:creationId xmlns:a16="http://schemas.microsoft.com/office/drawing/2014/main" xmlns="" id="{B99E64AD-B5D2-C047-B87A-A9185B73C8B2}"/>
              </a:ext>
            </a:extLst>
          </p:cNvPr>
          <p:cNvSpPr/>
          <p:nvPr/>
        </p:nvSpPr>
        <p:spPr>
          <a:xfrm>
            <a:off x="5519738" y="1669041"/>
            <a:ext cx="4679950"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a:solidFill>
                  <a:schemeClr val="accent1">
                    <a:lumMod val="50000"/>
                  </a:schemeClr>
                </a:solidFill>
                <a:latin typeface="Segoe UI Light" panose="020B0502040204020203" pitchFamily="34" charset="0"/>
                <a:cs typeface="Segoe UI Light" panose="020B0502040204020203" pitchFamily="34" charset="0"/>
              </a:rPr>
              <a:t>exposure to sexual activities</a:t>
            </a:r>
            <a:endParaRPr lang="el-GR" sz="220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4" name="Rounded Rectangle 13">
            <a:extLst>
              <a:ext uri="{FF2B5EF4-FFF2-40B4-BE49-F238E27FC236}">
                <a16:creationId xmlns:a16="http://schemas.microsoft.com/office/drawing/2014/main" xmlns="" id="{EEF3365B-7B0C-2446-A234-4FB67DD82580}"/>
              </a:ext>
            </a:extLst>
          </p:cNvPr>
          <p:cNvSpPr/>
          <p:nvPr/>
        </p:nvSpPr>
        <p:spPr>
          <a:xfrm>
            <a:off x="7464425" y="5269491"/>
            <a:ext cx="2592388"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20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rape</a:t>
            </a:r>
            <a:endParaRPr lang="el-GR" sz="2200">
              <a:solidFill>
                <a:schemeClr val="accent1">
                  <a:lumMod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26775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to="" calcmode="lin" valueType="num">
                                      <p:cBhvr>
                                        <p:cTn id="13" dur="1" fill="hold"/>
                                        <p:tgtEl>
                                          <p:spTgt spid="13"/>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to="" calcmode="lin" valueType="num">
                                      <p:cBhvr>
                                        <p:cTn id="16" dur="1" fill="hold"/>
                                        <p:tgtEl>
                                          <p:spTgt spid="9"/>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to="" calcmode="lin" valueType="num">
                                      <p:cBhvr>
                                        <p:cTn id="19" dur="1" fill="hold"/>
                                        <p:tgtEl>
                                          <p:spTgt spid="7"/>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to="" calcmode="lin" valueType="num">
                                      <p:cBhvr>
                                        <p:cTn id="22" dur="1" fill="hold"/>
                                        <p:tgtEl>
                                          <p:spTgt spid="11"/>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to="" calcmode="lin" valueType="num">
                                      <p:cBhvr>
                                        <p:cTn id="25" dur="1" fill="hold"/>
                                        <p:tgtEl>
                                          <p:spTgt spid="12"/>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to="" calcmode="lin" valueType="num">
                                      <p:cBhvr>
                                        <p:cTn id="28" dur="1" fill="hold"/>
                                        <p:tgtEl>
                                          <p:spTgt spid="10"/>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to="" calcmode="lin" valueType="num">
                                      <p:cBhvr>
                                        <p:cTn id="31" dur="1" fill="hold"/>
                                        <p:tgtEl>
                                          <p:spTgt spid="14"/>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to="" calcmode="lin" valueType="num">
                                      <p:cBhvr>
                                        <p:cTn id="34" dur="1" fill="hold"/>
                                        <p:tgtEl>
                                          <p:spTgt spid="6"/>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to="" calcmode="lin" valueType="num">
                                      <p:cBhvr>
                                        <p:cTn id="3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Torture and inhuman or degrading treatment or punishment</a:t>
            </a:r>
            <a:endParaRPr lang="en-US" dirty="0"/>
          </a:p>
        </p:txBody>
      </p:sp>
      <p:sp>
        <p:nvSpPr>
          <p:cNvPr id="3" name="Content Placeholder 2"/>
          <p:cNvSpPr>
            <a:spLocks noGrp="1"/>
          </p:cNvSpPr>
          <p:nvPr>
            <p:ph idx="1"/>
          </p:nvPr>
        </p:nvSpPr>
        <p:spPr/>
        <p:txBody>
          <a:bodyPr>
            <a:normAutofit lnSpcReduction="10000"/>
          </a:bodyPr>
          <a:lstStyle/>
          <a:p>
            <a:r>
              <a:rPr lang="en-US" sz="2200" dirty="0" smtClean="0"/>
              <a:t>includes violence in all its forms against children in order </a:t>
            </a:r>
          </a:p>
          <a:p>
            <a:pPr lvl="1"/>
            <a:r>
              <a:rPr lang="en-US" sz="2000" dirty="0" smtClean="0"/>
              <a:t>to extract a confession </a:t>
            </a:r>
          </a:p>
          <a:p>
            <a:pPr lvl="1"/>
            <a:r>
              <a:rPr lang="en-US" sz="2000" dirty="0" smtClean="0"/>
              <a:t>to </a:t>
            </a:r>
            <a:r>
              <a:rPr lang="en-US" sz="2000" dirty="0" err="1" smtClean="0"/>
              <a:t>extrajudicially</a:t>
            </a:r>
            <a:r>
              <a:rPr lang="en-US" sz="2000" dirty="0" smtClean="0"/>
              <a:t> punish children for unlawful or unwanted </a:t>
            </a:r>
            <a:r>
              <a:rPr lang="en-US" sz="2000" dirty="0" err="1" smtClean="0"/>
              <a:t>behaviours</a:t>
            </a:r>
            <a:r>
              <a:rPr lang="en-US" sz="2000" dirty="0" smtClean="0"/>
              <a:t> </a:t>
            </a:r>
          </a:p>
          <a:p>
            <a:pPr lvl="1"/>
            <a:r>
              <a:rPr lang="en-US" sz="2000" dirty="0" smtClean="0"/>
              <a:t>to force children to engage in activities against their will </a:t>
            </a:r>
          </a:p>
          <a:p>
            <a:endParaRPr lang="en-US" sz="2200" dirty="0" smtClean="0"/>
          </a:p>
          <a:p>
            <a:r>
              <a:rPr lang="en-US" sz="2200" dirty="0" smtClean="0"/>
              <a:t>victims are often children who are marginalized, disadvantaged and discriminated against and who lack the protection of adults responsible for defending their rights and best interests </a:t>
            </a:r>
          </a:p>
          <a:p>
            <a:pPr lvl="1"/>
            <a:r>
              <a:rPr lang="en-US" sz="2200" dirty="0" smtClean="0"/>
              <a:t>this includes children in conflict with the law, children in street situations, minorities and indigenous children, and unaccompanied children </a:t>
            </a:r>
          </a:p>
          <a:p>
            <a:endParaRPr lang="en-US" sz="2200" dirty="0" smtClean="0"/>
          </a:p>
          <a:p>
            <a:r>
              <a:rPr lang="en-US" sz="2200" dirty="0" smtClean="0"/>
              <a:t>the brutality of such acts often results in life-long physical and psychological harm and social stress </a:t>
            </a:r>
            <a:endParaRPr lang="en-US" sz="2200" dirty="0"/>
          </a:p>
        </p:txBody>
      </p:sp>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Violence among children</a:t>
            </a:r>
            <a:endParaRPr lang="en-US" dirty="0"/>
          </a:p>
        </p:txBody>
      </p:sp>
      <p:sp>
        <p:nvSpPr>
          <p:cNvPr id="3" name="Content Placeholder 2"/>
          <p:cNvSpPr>
            <a:spLocks noGrp="1"/>
          </p:cNvSpPr>
          <p:nvPr>
            <p:ph idx="1"/>
          </p:nvPr>
        </p:nvSpPr>
        <p:spPr/>
        <p:txBody>
          <a:bodyPr>
            <a:normAutofit/>
          </a:bodyPr>
          <a:lstStyle/>
          <a:p>
            <a:r>
              <a:rPr lang="en-US" sz="2200" dirty="0" smtClean="0"/>
              <a:t>includes physical, psychological and sexual violence, often by bullying, exerted by children against other children, frequently by groups of children </a:t>
            </a:r>
          </a:p>
          <a:p>
            <a:pPr lvl="1"/>
            <a:r>
              <a:rPr lang="en-US" sz="2200" dirty="0" smtClean="0"/>
              <a:t>not only harms a child’s physical and psychological integrity and wellbeing in the immediate term, but often has severe impact on his or her development, education and social integration in the medium and long term</a:t>
            </a:r>
          </a:p>
          <a:p>
            <a:endParaRPr lang="en-US" sz="2200" dirty="0" smtClean="0"/>
          </a:p>
          <a:p>
            <a:r>
              <a:rPr lang="en-US" sz="2200" dirty="0" smtClean="0"/>
              <a:t>also, violence by youth gangs takes a severe toll on children, whether as victims or as participants. </a:t>
            </a:r>
          </a:p>
          <a:p>
            <a:pPr lvl="1"/>
            <a:r>
              <a:rPr lang="en-US" sz="2200" dirty="0" smtClean="0"/>
              <a:t>although children are the actors, the role of adults responsible for these children is crucial in all attempts to appropriately react and prevent such violence, ensuring that measures do not exacerbate violence by taking a punitive approach and using violence against violence. </a:t>
            </a:r>
            <a:endParaRPr lang="en-US" sz="2200" dirty="0"/>
          </a:p>
        </p:txBody>
      </p:sp>
    </p:spTree>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Self-harm</a:t>
            </a:r>
            <a:endParaRPr lang="en-US" dirty="0"/>
          </a:p>
        </p:txBody>
      </p:sp>
      <p:sp>
        <p:nvSpPr>
          <p:cNvPr id="3" name="Content Placeholder 2"/>
          <p:cNvSpPr>
            <a:spLocks noGrp="1"/>
          </p:cNvSpPr>
          <p:nvPr>
            <p:ph idx="1"/>
          </p:nvPr>
        </p:nvSpPr>
        <p:spPr/>
        <p:txBody>
          <a:bodyPr>
            <a:normAutofit/>
          </a:bodyPr>
          <a:lstStyle/>
          <a:p>
            <a:pPr>
              <a:buNone/>
            </a:pPr>
            <a:r>
              <a:rPr lang="en-US" dirty="0" smtClean="0"/>
              <a:t>includes </a:t>
            </a:r>
          </a:p>
          <a:p>
            <a:r>
              <a:rPr lang="en-US" dirty="0" smtClean="0"/>
              <a:t>eating disorders</a:t>
            </a:r>
          </a:p>
          <a:p>
            <a:r>
              <a:rPr lang="en-US" dirty="0" smtClean="0"/>
              <a:t>substance use and abuse</a:t>
            </a:r>
          </a:p>
          <a:p>
            <a:r>
              <a:rPr lang="en-US" dirty="0" smtClean="0"/>
              <a:t>self-inflicted injuries</a:t>
            </a:r>
          </a:p>
          <a:p>
            <a:r>
              <a:rPr lang="en-US" dirty="0" smtClean="0"/>
              <a:t>suicidal thoughts</a:t>
            </a:r>
          </a:p>
          <a:p>
            <a:r>
              <a:rPr lang="en-US" dirty="0" smtClean="0"/>
              <a:t>suicide attempts and </a:t>
            </a:r>
          </a:p>
          <a:p>
            <a:r>
              <a:rPr lang="en-US" dirty="0" smtClean="0"/>
              <a:t>actual suicide</a:t>
            </a:r>
          </a:p>
        </p:txBody>
      </p: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Harmful practices</a:t>
            </a:r>
            <a:endParaRPr lang="en-US" dirty="0"/>
          </a:p>
        </p:txBody>
      </p:sp>
      <p:sp>
        <p:nvSpPr>
          <p:cNvPr id="3" name="Content Placeholder 2"/>
          <p:cNvSpPr>
            <a:spLocks noGrp="1"/>
          </p:cNvSpPr>
          <p:nvPr>
            <p:ph idx="1"/>
          </p:nvPr>
        </p:nvSpPr>
        <p:spPr/>
        <p:txBody>
          <a:bodyPr>
            <a:noAutofit/>
          </a:bodyPr>
          <a:lstStyle/>
          <a:p>
            <a:pPr>
              <a:spcBef>
                <a:spcPts val="600"/>
              </a:spcBef>
              <a:buNone/>
            </a:pPr>
            <a:r>
              <a:rPr lang="en-US" sz="2200" dirty="0" smtClean="0"/>
              <a:t>include, but are not limited to: </a:t>
            </a:r>
          </a:p>
          <a:p>
            <a:pPr>
              <a:spcBef>
                <a:spcPts val="600"/>
              </a:spcBef>
            </a:pPr>
            <a:r>
              <a:rPr lang="en-US" sz="2200" dirty="0" smtClean="0"/>
              <a:t>Corporal punishment and other cruel or degrading forms of punishment</a:t>
            </a:r>
          </a:p>
          <a:p>
            <a:pPr>
              <a:spcBef>
                <a:spcPts val="600"/>
              </a:spcBef>
            </a:pPr>
            <a:r>
              <a:rPr lang="en-US" sz="2200" dirty="0" smtClean="0"/>
              <a:t>Female genital mutilation</a:t>
            </a:r>
          </a:p>
          <a:p>
            <a:pPr>
              <a:spcBef>
                <a:spcPts val="600"/>
              </a:spcBef>
            </a:pPr>
            <a:r>
              <a:rPr lang="en-US" sz="2200" dirty="0" smtClean="0"/>
              <a:t>Amputations, binding, scarring, burning and branding</a:t>
            </a:r>
          </a:p>
          <a:p>
            <a:pPr>
              <a:spcBef>
                <a:spcPts val="600"/>
              </a:spcBef>
            </a:pPr>
            <a:r>
              <a:rPr lang="en-US" sz="2200" dirty="0" smtClean="0"/>
              <a:t>Violent and degrading initiation rites; force-feeding of girls; fattening; virginity testing (inspecting girls’ genitalia)</a:t>
            </a:r>
          </a:p>
          <a:p>
            <a:pPr>
              <a:spcBef>
                <a:spcPts val="600"/>
              </a:spcBef>
            </a:pPr>
            <a:r>
              <a:rPr lang="en-US" sz="2200" dirty="0" smtClean="0"/>
              <a:t>Forced marriage and early marriage</a:t>
            </a:r>
          </a:p>
          <a:p>
            <a:pPr>
              <a:spcBef>
                <a:spcPts val="600"/>
              </a:spcBef>
            </a:pPr>
            <a:r>
              <a:rPr lang="en-US" sz="2200" i="1" dirty="0" err="1" smtClean="0"/>
              <a:t>Honour</a:t>
            </a:r>
            <a:r>
              <a:rPr lang="en-US" sz="2200" dirty="0" smtClean="0"/>
              <a:t> crimes; “</a:t>
            </a:r>
            <a:r>
              <a:rPr lang="en-US" sz="2200" i="1" dirty="0" smtClean="0"/>
              <a:t>retribution</a:t>
            </a:r>
            <a:r>
              <a:rPr lang="en-US" sz="2200" dirty="0" smtClean="0"/>
              <a:t>” acts of violence (where disputes between different groups are taken out on children of the parties involved); dowry-related death and violence</a:t>
            </a:r>
          </a:p>
          <a:p>
            <a:pPr>
              <a:spcBef>
                <a:spcPts val="600"/>
              </a:spcBef>
            </a:pPr>
            <a:r>
              <a:rPr lang="en-US" sz="2200" dirty="0" smtClean="0"/>
              <a:t>Accusations of “witchcraft” and related harmful practices such as “exorcism”</a:t>
            </a:r>
          </a:p>
          <a:p>
            <a:pPr>
              <a:spcBef>
                <a:spcPts val="600"/>
              </a:spcBef>
            </a:pPr>
            <a:r>
              <a:rPr lang="en-US" sz="2200" dirty="0" err="1" smtClean="0"/>
              <a:t>Uvulectomy</a:t>
            </a:r>
            <a:r>
              <a:rPr lang="en-US" sz="2200" dirty="0" smtClean="0"/>
              <a:t> and teeth extraction. </a:t>
            </a:r>
            <a:endParaRPr lang="en-US" sz="2200"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abuse and neglect</a:t>
            </a:r>
            <a:endParaRPr lang="el-GR" dirty="0"/>
          </a:p>
        </p:txBody>
      </p:sp>
      <p:sp>
        <p:nvSpPr>
          <p:cNvPr id="3" name="Content Placeholder 2"/>
          <p:cNvSpPr>
            <a:spLocks noGrp="1"/>
          </p:cNvSpPr>
          <p:nvPr>
            <p:ph idx="1"/>
          </p:nvPr>
        </p:nvSpPr>
        <p:spPr/>
        <p:txBody>
          <a:bodyPr>
            <a:normAutofit fontScale="92500" lnSpcReduction="10000"/>
          </a:bodyPr>
          <a:lstStyle/>
          <a:p>
            <a:r>
              <a:rPr lang="en-US" dirty="0"/>
              <a:t>Child abuse refers to any emotional, sexual, or physical mistreatment or neglect by an adult in a role of responsibility toward someone who is under 18 years of </a:t>
            </a:r>
            <a:r>
              <a:rPr lang="en-US" dirty="0" smtClean="0"/>
              <a:t>age</a:t>
            </a:r>
          </a:p>
          <a:p>
            <a:r>
              <a:rPr lang="en-US" dirty="0"/>
              <a:t>It refers to any kind of action or failure to act </a:t>
            </a:r>
            <a:r>
              <a:rPr lang="en-US" dirty="0" smtClean="0"/>
              <a:t>(omission) that </a:t>
            </a:r>
            <a:r>
              <a:rPr lang="en-US" dirty="0"/>
              <a:t>results in harm or possible harm for a child. </a:t>
            </a:r>
            <a:endParaRPr lang="en-US" dirty="0" smtClean="0"/>
          </a:p>
          <a:p>
            <a:r>
              <a:rPr lang="en-US" dirty="0" smtClean="0"/>
              <a:t>The action may or may not be violent</a:t>
            </a:r>
          </a:p>
          <a:p>
            <a:r>
              <a:rPr lang="en-US" dirty="0" smtClean="0"/>
              <a:t>The </a:t>
            </a:r>
            <a:r>
              <a:rPr lang="en-US" dirty="0"/>
              <a:t>adult may be a parent or other family member or another caregiver, including </a:t>
            </a:r>
            <a:r>
              <a:rPr lang="en-US" dirty="0" smtClean="0"/>
              <a:t>professional caregivers, sports </a:t>
            </a:r>
            <a:r>
              <a:rPr lang="en-US" dirty="0"/>
              <a:t>coaches, teachers, and so </a:t>
            </a:r>
            <a:r>
              <a:rPr lang="en-US" dirty="0" smtClean="0"/>
              <a:t>on</a:t>
            </a:r>
          </a:p>
          <a:p>
            <a:r>
              <a:rPr lang="en-US" dirty="0" smtClean="0"/>
              <a:t>It </a:t>
            </a:r>
            <a:r>
              <a:rPr lang="en-US" dirty="0"/>
              <a:t>can happen at home or elsewhere, and it occurs in all cultures, countries, and economic classes. It usually involves a family member or friend, rather than a </a:t>
            </a:r>
            <a:r>
              <a:rPr lang="en-US" dirty="0" smtClean="0"/>
              <a:t>stranger</a:t>
            </a:r>
            <a:endParaRPr lang="en-US" dirty="0"/>
          </a:p>
          <a:p>
            <a:endParaRPr lang="el-GR" dirty="0"/>
          </a:p>
        </p:txBody>
      </p:sp>
    </p:spTree>
    <p:extLst>
      <p:ext uri="{BB962C8B-B14F-4D97-AF65-F5344CB8AC3E}">
        <p14:creationId xmlns:p14="http://schemas.microsoft.com/office/powerpoint/2010/main" xmlns="" val="2331902223"/>
      </p:ext>
    </p:extLst>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Violence in the mass media</a:t>
            </a:r>
            <a:endParaRPr lang="en-US" dirty="0"/>
          </a:p>
        </p:txBody>
      </p:sp>
      <p:sp>
        <p:nvSpPr>
          <p:cNvPr id="3" name="Content Placeholder 2"/>
          <p:cNvSpPr>
            <a:spLocks noGrp="1"/>
          </p:cNvSpPr>
          <p:nvPr>
            <p:ph idx="1"/>
          </p:nvPr>
        </p:nvSpPr>
        <p:spPr/>
        <p:txBody>
          <a:bodyPr/>
          <a:lstStyle/>
          <a:p>
            <a:r>
              <a:rPr lang="en-US" sz="2400" dirty="0" smtClean="0"/>
              <a:t>Mass media, especially tabloids and the yellow press, tend to highlight shocking occurrences and as a result create a biased and stereotyped image of children, in particular of disadvantaged children or adolescents, who are often portrayed as violent or delinquent just because they may behave or dress in a different way</a:t>
            </a:r>
          </a:p>
          <a:p>
            <a:pPr lvl="1"/>
            <a:endParaRPr lang="en-US" dirty="0" smtClean="0"/>
          </a:p>
          <a:p>
            <a:pPr lvl="1"/>
            <a:r>
              <a:rPr lang="en-US" dirty="0" smtClean="0"/>
              <a:t>such stirred-up stereotypes pave the way for State policies based on a punitive approach, which may include violence as a reaction to assumed or factual </a:t>
            </a:r>
            <a:r>
              <a:rPr lang="en-US" dirty="0" err="1" smtClean="0"/>
              <a:t>misdemeanours</a:t>
            </a:r>
            <a:r>
              <a:rPr lang="en-US" dirty="0" smtClean="0"/>
              <a:t> of children and young persons</a:t>
            </a:r>
            <a:endParaRPr lang="en-US" dirty="0"/>
          </a:p>
        </p:txBody>
      </p:sp>
    </p:spTree>
  </p:cSld>
  <p:clrMapOvr>
    <a:masterClrMapping/>
  </p:clrMapOvr>
  <p:transition>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Violence through information and communications technologies - ICTs</a:t>
            </a:r>
            <a:endParaRPr lang="en-US" dirty="0"/>
          </a:p>
        </p:txBody>
      </p:sp>
      <p:sp>
        <p:nvSpPr>
          <p:cNvPr id="3" name="Content Placeholder 2"/>
          <p:cNvSpPr>
            <a:spLocks noGrp="1"/>
          </p:cNvSpPr>
          <p:nvPr>
            <p:ph idx="1"/>
          </p:nvPr>
        </p:nvSpPr>
        <p:spPr/>
        <p:txBody>
          <a:bodyPr>
            <a:normAutofit/>
          </a:bodyPr>
          <a:lstStyle/>
          <a:p>
            <a:pPr>
              <a:buNone/>
            </a:pPr>
            <a:r>
              <a:rPr lang="en-US" sz="2200" dirty="0" smtClean="0"/>
              <a:t>Child protection risks in relation to ICT comprise the following overlapping areas: </a:t>
            </a:r>
          </a:p>
          <a:p>
            <a:r>
              <a:rPr lang="en-US" sz="2200" dirty="0" smtClean="0"/>
              <a:t>Sexual abuse of children to produce both visual and audio child abuse images facilitated by the Internet and other ICT</a:t>
            </a:r>
          </a:p>
          <a:p>
            <a:r>
              <a:rPr lang="en-US" sz="2200" dirty="0" smtClean="0"/>
              <a:t>The process of taking, making, permitting to take, distributing, showing, possessing or advertising indecent photographs or </a:t>
            </a:r>
            <a:r>
              <a:rPr lang="en-US" sz="2200" dirty="0" err="1" smtClean="0"/>
              <a:t>pseudophotographs</a:t>
            </a:r>
            <a:r>
              <a:rPr lang="en-US" sz="2200" dirty="0" smtClean="0"/>
              <a:t> (“morphing”) and videos of children and those making a mockery of an individual child or categories of children</a:t>
            </a:r>
          </a:p>
          <a:p>
            <a:r>
              <a:rPr lang="en-US" sz="2200" dirty="0" smtClean="0"/>
              <a:t>Children as users of ICT: </a:t>
            </a:r>
          </a:p>
          <a:p>
            <a:pPr lvl="1"/>
            <a:r>
              <a:rPr lang="en-US" sz="2200" dirty="0" smtClean="0"/>
              <a:t>As recipients of harmful information</a:t>
            </a:r>
          </a:p>
          <a:p>
            <a:pPr lvl="1"/>
            <a:r>
              <a:rPr lang="en-US" sz="2200" dirty="0" smtClean="0"/>
              <a:t>As children in contact with others through ICT (e.g. child “luring” and “grooming”)</a:t>
            </a:r>
          </a:p>
          <a:p>
            <a:pPr lvl="1"/>
            <a:r>
              <a:rPr lang="en-US" sz="2200" dirty="0" smtClean="0"/>
              <a:t>As actors, children may become involved in bullying or harassing others …, and/or illegal downloading, hacking, gambling, financial scams and/or terrorism</a:t>
            </a:r>
            <a:endParaRPr lang="en-US" sz="2200" dirty="0"/>
          </a:p>
        </p:txBody>
      </p:sp>
    </p:spTree>
  </p:cSld>
  <p:clrMapOvr>
    <a:masterClrMapping/>
  </p:clrMapOvr>
  <p:transition>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61964" cy="1190627"/>
          </a:xfrm>
        </p:spPr>
        <p:txBody>
          <a:bodyPr/>
          <a:lstStyle/>
          <a:p>
            <a:r>
              <a:rPr lang="en-US" dirty="0" smtClean="0"/>
              <a:t>Institutional &amp; system violations of child rights</a:t>
            </a:r>
            <a:endParaRPr lang="en-US" dirty="0"/>
          </a:p>
        </p:txBody>
      </p:sp>
      <p:sp>
        <p:nvSpPr>
          <p:cNvPr id="3" name="Content Placeholder 2"/>
          <p:cNvSpPr>
            <a:spLocks noGrp="1"/>
          </p:cNvSpPr>
          <p:nvPr>
            <p:ph idx="1"/>
          </p:nvPr>
        </p:nvSpPr>
        <p:spPr/>
        <p:txBody>
          <a:bodyPr>
            <a:normAutofit fontScale="85000" lnSpcReduction="10000"/>
          </a:bodyPr>
          <a:lstStyle/>
          <a:p>
            <a:r>
              <a:rPr lang="en-US" sz="2600" dirty="0" smtClean="0">
                <a:solidFill>
                  <a:schemeClr val="accent1">
                    <a:lumMod val="75000"/>
                  </a:schemeClr>
                </a:solidFill>
              </a:rPr>
              <a:t>authorities at all levels of the State responsible for the protection of children from all forms of violence may directly and indirectly cause harm by lacking effective means of implementation of obligations under the UNCRC</a:t>
            </a:r>
          </a:p>
          <a:p>
            <a:r>
              <a:rPr lang="en-US" sz="2600" dirty="0" smtClean="0"/>
              <a:t>Such omissions include</a:t>
            </a:r>
          </a:p>
          <a:p>
            <a:pPr lvl="1"/>
            <a:r>
              <a:rPr lang="en-US" dirty="0" smtClean="0"/>
              <a:t>failure to adopt or revise legislation and other provisions </a:t>
            </a:r>
          </a:p>
          <a:p>
            <a:pPr lvl="1"/>
            <a:r>
              <a:rPr lang="en-US" dirty="0" smtClean="0"/>
              <a:t>inadequate implementation of laws and other regulations</a:t>
            </a:r>
          </a:p>
          <a:p>
            <a:pPr lvl="1"/>
            <a:r>
              <a:rPr lang="en-US" dirty="0" smtClean="0"/>
              <a:t>insufficient provision of material, technical and human resources and capacities to identify, prevent and react to violence against children </a:t>
            </a:r>
          </a:p>
          <a:p>
            <a:r>
              <a:rPr lang="en-US" sz="2600" dirty="0" smtClean="0"/>
              <a:t>it is an omission when measures and </a:t>
            </a:r>
            <a:r>
              <a:rPr lang="en-US" sz="2600" dirty="0" err="1" smtClean="0"/>
              <a:t>programmes</a:t>
            </a:r>
            <a:r>
              <a:rPr lang="en-US" sz="2600" dirty="0" smtClean="0"/>
              <a:t> are not equipped with sufficient means to assess, monitor and evaluate progress or shortcomings of the activities to end violence against children </a:t>
            </a:r>
          </a:p>
          <a:p>
            <a:r>
              <a:rPr lang="en-US" sz="2600" dirty="0" smtClean="0"/>
              <a:t>in the commission of certain acts, professionals may abuse children’s right to freedom from violence, for example, when they execute their responsibilities in a way that disregards the best interests, the views and the developmental objectives of the child</a:t>
            </a:r>
            <a:endParaRPr lang="en-US" sz="2600" dirty="0"/>
          </a:p>
        </p:txBody>
      </p:sp>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lstStyle/>
          <a:p>
            <a:pPr algn="ctr"/>
            <a:r>
              <a:rPr lang="en-US" dirty="0" smtClean="0"/>
              <a:t>Case Examples - Discussion</a:t>
            </a:r>
            <a:endParaRPr lang="en-US" dirty="0"/>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a:t>
            </a:r>
            <a:endParaRPr lang="en-US" dirty="0"/>
          </a:p>
        </p:txBody>
      </p:sp>
      <p:sp>
        <p:nvSpPr>
          <p:cNvPr id="3" name="Content Placeholder 2"/>
          <p:cNvSpPr>
            <a:spLocks noGrp="1"/>
          </p:cNvSpPr>
          <p:nvPr>
            <p:ph idx="1"/>
          </p:nvPr>
        </p:nvSpPr>
        <p:spPr>
          <a:xfrm>
            <a:off x="838200" y="1825625"/>
            <a:ext cx="10515600" cy="3305175"/>
          </a:xfrm>
        </p:spPr>
        <p:txBody>
          <a:bodyPr>
            <a:normAutofit lnSpcReduction="10000"/>
          </a:bodyPr>
          <a:lstStyle/>
          <a:p>
            <a:r>
              <a:rPr lang="en-US" dirty="0" smtClean="0"/>
              <a:t>A 12 year old girl was having trouble with her computer while her father napped on the couch. When she first approached him, he asked her to wait until after his nap. The second time the girl interrupted his sleep, he yelled at her. The third time she woke him, he yelled at her and kicked a step stool in anger that ended up flying over the couch hitting his daughter in the face. He immediately took her to the hospital, where she received three stitches in her nose and was treated for other abrasions to her face. Father said that the injury was accidental and not deliberate.</a:t>
            </a:r>
            <a:endParaRPr lang="en-US" dirty="0"/>
          </a:p>
        </p:txBody>
      </p:sp>
      <p:sp>
        <p:nvSpPr>
          <p:cNvPr id="4" name="Rectangle 3"/>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cSld>
  <p:clrMapOvr>
    <a:masterClrMapping/>
  </p:clrMapOvr>
  <p:transition>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a:t>
            </a:r>
            <a:endParaRPr lang="el-GR" dirty="0"/>
          </a:p>
        </p:txBody>
      </p:sp>
      <p:sp>
        <p:nvSpPr>
          <p:cNvPr id="3" name="Content Placeholder 2"/>
          <p:cNvSpPr>
            <a:spLocks noGrp="1"/>
          </p:cNvSpPr>
          <p:nvPr>
            <p:ph idx="1"/>
          </p:nvPr>
        </p:nvSpPr>
        <p:spPr/>
        <p:txBody>
          <a:bodyPr>
            <a:normAutofit/>
          </a:bodyPr>
          <a:lstStyle/>
          <a:p>
            <a:pPr>
              <a:buNone/>
            </a:pPr>
            <a:endParaRPr lang="en-US" sz="2400" dirty="0" smtClean="0"/>
          </a:p>
          <a:p>
            <a:pPr>
              <a:buNone/>
            </a:pPr>
            <a:r>
              <a:rPr lang="en-US" sz="2400" dirty="0" smtClean="0"/>
              <a:t>	Realizing that few people are suspicious of a young child, Tom and Mary encourage their 4 year old daughter to take things from stores. Their daughter, Anna, thinks of this </a:t>
            </a:r>
            <a:r>
              <a:rPr lang="en-US" sz="2400" dirty="0" err="1" smtClean="0"/>
              <a:t>behaviour</a:t>
            </a:r>
            <a:r>
              <a:rPr lang="en-US" sz="2400" dirty="0" smtClean="0"/>
              <a:t> as a fun game and is not at all distressed about it. Tom and Mary justify their </a:t>
            </a:r>
            <a:r>
              <a:rPr lang="en-US" sz="2400" dirty="0" err="1" smtClean="0"/>
              <a:t>behaviour</a:t>
            </a:r>
            <a:r>
              <a:rPr lang="en-US" sz="2400" dirty="0" smtClean="0"/>
              <a:t> by saying that money is really tight and that it is appropriate for Anna to help out. They also point out that if Anna was caught, nothing bad would happen to her because of her young age.</a:t>
            </a:r>
            <a:endParaRPr lang="el-GR" sz="2400" dirty="0"/>
          </a:p>
        </p:txBody>
      </p:sp>
      <p:sp>
        <p:nvSpPr>
          <p:cNvPr id="7" name="Rectangle 6"/>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extLst>
      <p:ext uri="{BB962C8B-B14F-4D97-AF65-F5344CB8AC3E}">
        <p14:creationId xmlns:p14="http://schemas.microsoft.com/office/powerpoint/2010/main" xmlns="" val="2202692220"/>
      </p:ext>
    </p:extLst>
  </p:cSld>
  <p:clrMapOvr>
    <a:masterClrMapping/>
  </p:clrMapOvr>
  <p:transition>
    <p:push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example</a:t>
            </a:r>
            <a:endParaRPr lang="el-GR" dirty="0"/>
          </a:p>
        </p:txBody>
      </p:sp>
      <p:sp>
        <p:nvSpPr>
          <p:cNvPr id="3" name="Content Placeholder 2"/>
          <p:cNvSpPr>
            <a:spLocks noGrp="1"/>
          </p:cNvSpPr>
          <p:nvPr>
            <p:ph idx="1"/>
          </p:nvPr>
        </p:nvSpPr>
        <p:spPr>
          <a:xfrm>
            <a:off x="838200" y="1825625"/>
            <a:ext cx="10515600" cy="3457575"/>
          </a:xfrm>
        </p:spPr>
        <p:txBody>
          <a:bodyPr>
            <a:normAutofit lnSpcReduction="10000"/>
          </a:bodyPr>
          <a:lstStyle/>
          <a:p>
            <a:pPr>
              <a:buNone/>
            </a:pPr>
            <a:r>
              <a:rPr lang="en-US" sz="2400" dirty="0" smtClean="0"/>
              <a:t>	Mary, age 18, was concerned that her boyfriend, Tom, was going to leave her. In an attempt to keep him, she stopped taking her birth control pills without Tom’s knowledge and became pregnant. Although Tom stayed around during the pregnancy, he left shortly after their son, John, was born. </a:t>
            </a:r>
          </a:p>
          <a:p>
            <a:pPr>
              <a:buNone/>
            </a:pPr>
            <a:r>
              <a:rPr lang="en-US" sz="2400" dirty="0" smtClean="0"/>
              <a:t>	Mary continually tells John that he is a failure because he was not good enough to keep his father around. When a friend tells Mary that she should not say things like that, Mary says it doesn’t matter because John is only 26 months and does not understand what she is saying. </a:t>
            </a:r>
          </a:p>
          <a:p>
            <a:pPr>
              <a:buNone/>
            </a:pPr>
            <a:r>
              <a:rPr lang="en-US" sz="2400" dirty="0" smtClean="0"/>
              <a:t>	Although Mary takes care of John, she does not seem to enjoy being with him, and she seldom plays with him.</a:t>
            </a:r>
            <a:endParaRPr lang="el-GR" sz="2400" dirty="0"/>
          </a:p>
        </p:txBody>
      </p:sp>
      <p:sp>
        <p:nvSpPr>
          <p:cNvPr id="7" name="Rectangle 6"/>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and/or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extLst>
      <p:ext uri="{BB962C8B-B14F-4D97-AF65-F5344CB8AC3E}">
        <p14:creationId xmlns:p14="http://schemas.microsoft.com/office/powerpoint/2010/main" xmlns="" val="2202692220"/>
      </p:ext>
    </p:extLst>
  </p:cSld>
  <p:clrMapOvr>
    <a:masterClrMapping/>
  </p:clrMapOvr>
  <p:transition>
    <p:push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a:t>
            </a:r>
            <a:endParaRPr lang="en-US" dirty="0"/>
          </a:p>
        </p:txBody>
      </p:sp>
      <p:sp>
        <p:nvSpPr>
          <p:cNvPr id="3" name="Content Placeholder 2"/>
          <p:cNvSpPr>
            <a:spLocks noGrp="1"/>
          </p:cNvSpPr>
          <p:nvPr>
            <p:ph idx="1"/>
          </p:nvPr>
        </p:nvSpPr>
        <p:spPr/>
        <p:txBody>
          <a:bodyPr>
            <a:normAutofit/>
          </a:bodyPr>
          <a:lstStyle/>
          <a:p>
            <a:r>
              <a:rPr lang="en-US" sz="2400" dirty="0" smtClean="0"/>
              <a:t>A 13-year-old girl tried to pierce her belly by herself when her mother refused to allow her to do so. Since then, an infection that has lasted several weeks has begun. Despite extreme pain, weight loss, lethargy and apparent infection in the area, the mother did not seek medical attention. When another family member finally transported her to the hospital, the mother claimed that she did not realize the seriousness of her daughter's illness and that the girl herself was responsible for what happened as she did not comply with the rules.</a:t>
            </a:r>
            <a:endParaRPr lang="en-US" sz="2400" dirty="0"/>
          </a:p>
        </p:txBody>
      </p:sp>
      <p:sp>
        <p:nvSpPr>
          <p:cNvPr id="4" name="Rectangle 3"/>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and/or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cSld>
  <p:clrMapOvr>
    <a:masterClrMapping/>
  </p:clrMapOvr>
  <p:transition>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example</a:t>
            </a:r>
            <a:endParaRPr lang="en-US" dirty="0"/>
          </a:p>
        </p:txBody>
      </p:sp>
      <p:sp>
        <p:nvSpPr>
          <p:cNvPr id="3" name="Content Placeholder 2"/>
          <p:cNvSpPr>
            <a:spLocks noGrp="1"/>
          </p:cNvSpPr>
          <p:nvPr>
            <p:ph idx="1"/>
          </p:nvPr>
        </p:nvSpPr>
        <p:spPr/>
        <p:txBody>
          <a:bodyPr>
            <a:normAutofit/>
          </a:bodyPr>
          <a:lstStyle/>
          <a:p>
            <a:r>
              <a:rPr lang="en-US" sz="2400" dirty="0" smtClean="0"/>
              <a:t>Three children, ages 7 years, 2 years and 17 months, were left in a care from almost 45 minutes while their babysitter, 21 years old, shopped for groceries. The outside temperature that day was 33.4</a:t>
            </a:r>
            <a:r>
              <a:rPr lang="en-US" sz="2400" baseline="30000" dirty="0" smtClean="0"/>
              <a:t>o</a:t>
            </a:r>
            <a:r>
              <a:rPr lang="en-US" sz="2400" dirty="0" smtClean="0"/>
              <a:t>C. An employee from the next store noticed the children and she brought them water. </a:t>
            </a:r>
            <a:endParaRPr lang="en-US" sz="2400" dirty="0"/>
          </a:p>
        </p:txBody>
      </p:sp>
      <p:sp>
        <p:nvSpPr>
          <p:cNvPr id="4" name="Rectangle 3"/>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and/or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cSld>
  <p:clrMapOvr>
    <a:masterClrMapping/>
  </p:clrMapOvr>
  <p:transition>
    <p:push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Vignettes</a:t>
            </a:r>
            <a:r>
              <a:rPr lang="en-US" dirty="0" smtClean="0"/>
              <a:t> </a:t>
            </a:r>
            <a:br>
              <a:rPr lang="en-US" dirty="0" smtClean="0"/>
            </a:br>
            <a:r>
              <a:rPr lang="en-US" dirty="0" smtClean="0">
                <a:latin typeface="Segoe UI Light" pitchFamily="34" charset="0"/>
                <a:cs typeface="Segoe UI Light" pitchFamily="34" charset="0"/>
              </a:rPr>
              <a:t>Incidents of child abuse and neglect</a:t>
            </a:r>
            <a:endParaRPr lang="el-GR" dirty="0">
              <a:latin typeface="Segoe UI Light" pitchFamily="34" charset="0"/>
              <a:cs typeface="Segoe UI Light" pitchFamily="34" charset="0"/>
            </a:endParaRPr>
          </a:p>
        </p:txBody>
      </p:sp>
      <p:sp>
        <p:nvSpPr>
          <p:cNvPr id="3" name="Content Placeholder 2"/>
          <p:cNvSpPr>
            <a:spLocks noGrp="1"/>
          </p:cNvSpPr>
          <p:nvPr>
            <p:ph idx="1"/>
          </p:nvPr>
        </p:nvSpPr>
        <p:spPr>
          <a:xfrm>
            <a:off x="838199" y="1825625"/>
            <a:ext cx="10716491" cy="4351338"/>
          </a:xfrm>
        </p:spPr>
        <p:txBody>
          <a:bodyPr>
            <a:normAutofit/>
          </a:bodyPr>
          <a:lstStyle/>
          <a:p>
            <a:r>
              <a:rPr lang="en-US" sz="2200" dirty="0"/>
              <a:t>A </a:t>
            </a:r>
            <a:r>
              <a:rPr lang="en-US" sz="2200" dirty="0" smtClean="0"/>
              <a:t>parent </a:t>
            </a:r>
            <a:r>
              <a:rPr lang="en-US" sz="2200" dirty="0"/>
              <a:t>leaves her 2-year-old child unsupervised at home while </a:t>
            </a:r>
            <a:r>
              <a:rPr lang="en-US" sz="2200" dirty="0" smtClean="0"/>
              <a:t>s/he </a:t>
            </a:r>
            <a:r>
              <a:rPr lang="en-US" sz="2200" dirty="0"/>
              <a:t>runs a quick </a:t>
            </a:r>
            <a:r>
              <a:rPr lang="en-US" sz="2200" dirty="0" smtClean="0"/>
              <a:t>job</a:t>
            </a:r>
            <a:endParaRPr lang="en-US" sz="2200" dirty="0"/>
          </a:p>
          <a:p>
            <a:r>
              <a:rPr lang="en-US" sz="2200" dirty="0"/>
              <a:t>A parent puts a young child in the bathtub and leaves the room for a break</a:t>
            </a:r>
          </a:p>
          <a:p>
            <a:r>
              <a:rPr lang="en-US" sz="2200" dirty="0"/>
              <a:t>A parent or caretaker shakes a baby to get the infant to stop crying</a:t>
            </a:r>
          </a:p>
          <a:p>
            <a:r>
              <a:rPr lang="en-US" sz="2200" dirty="0"/>
              <a:t>A </a:t>
            </a:r>
            <a:r>
              <a:rPr lang="en-US" sz="2200" dirty="0" smtClean="0"/>
              <a:t>parent </a:t>
            </a:r>
            <a:r>
              <a:rPr lang="en-US" sz="2200" dirty="0"/>
              <a:t>hits </a:t>
            </a:r>
            <a:r>
              <a:rPr lang="en-US" sz="2200" dirty="0" smtClean="0"/>
              <a:t>his/her </a:t>
            </a:r>
            <a:r>
              <a:rPr lang="en-US" sz="2200" dirty="0"/>
              <a:t>unruly teenager leaving bruises, cuts or welts</a:t>
            </a:r>
          </a:p>
          <a:p>
            <a:r>
              <a:rPr lang="en-US" sz="2200" dirty="0"/>
              <a:t>A parent frequently tells the child they're no good and should never have been born</a:t>
            </a:r>
          </a:p>
          <a:p>
            <a:r>
              <a:rPr lang="en-US" sz="2200" dirty="0"/>
              <a:t>A family member engages in sexual behavior with a child by touching the child inappropriately or making the child participate in sexual </a:t>
            </a:r>
            <a:r>
              <a:rPr lang="en-US" sz="2200" dirty="0" smtClean="0"/>
              <a:t>activities</a:t>
            </a:r>
            <a:endParaRPr lang="el-GR" sz="2200" dirty="0"/>
          </a:p>
        </p:txBody>
      </p:sp>
      <p:sp>
        <p:nvSpPr>
          <p:cNvPr id="4" name="Rectangle 3"/>
          <p:cNvSpPr/>
          <p:nvPr/>
        </p:nvSpPr>
        <p:spPr>
          <a:xfrm>
            <a:off x="1231900" y="5239435"/>
            <a:ext cx="9893300" cy="954107"/>
          </a:xfrm>
          <a:prstGeom prst="rect">
            <a:avLst/>
          </a:prstGeom>
        </p:spPr>
        <p:txBody>
          <a:bodyPr wrap="square">
            <a:spAutoFit/>
          </a:bodyPr>
          <a:lstStyle/>
          <a:p>
            <a:r>
              <a:rPr lang="en-US" sz="2800" b="1" dirty="0" smtClean="0">
                <a:solidFill>
                  <a:schemeClr val="accent1"/>
                </a:solidFill>
                <a:latin typeface="Tekton Pro" pitchFamily="34" charset="0"/>
              </a:rPr>
              <a:t>Is this a case of child abuse and/or neglect?</a:t>
            </a:r>
            <a:br>
              <a:rPr lang="en-US" sz="2800" b="1" dirty="0" smtClean="0">
                <a:solidFill>
                  <a:schemeClr val="accent1"/>
                </a:solidFill>
                <a:latin typeface="Tekton Pro" pitchFamily="34" charset="0"/>
              </a:rPr>
            </a:br>
            <a:r>
              <a:rPr lang="en-US" sz="2800" b="1" dirty="0" smtClean="0">
                <a:solidFill>
                  <a:schemeClr val="accent1"/>
                </a:solidFill>
                <a:latin typeface="Tekton Pro" pitchFamily="34" charset="0"/>
              </a:rPr>
              <a:t>If so, what signs of maltreatment are present?</a:t>
            </a:r>
            <a:endParaRPr lang="en-US" sz="2800" b="1" dirty="0">
              <a:solidFill>
                <a:schemeClr val="accent1"/>
              </a:solidFill>
              <a:latin typeface="Tekton Pro" pitchFamily="34" charset="0"/>
            </a:endParaRPr>
          </a:p>
        </p:txBody>
      </p:sp>
    </p:spTree>
    <p:extLst>
      <p:ext uri="{BB962C8B-B14F-4D97-AF65-F5344CB8AC3E}">
        <p14:creationId xmlns:p14="http://schemas.microsoft.com/office/powerpoint/2010/main" xmlns="" val="4068220079"/>
      </p:ext>
    </p:extLst>
  </p:cSld>
  <p:clrMapOvr>
    <a:masterClrMapping/>
  </p:clrMapOvr>
  <p:transition>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Myths about child abuse and neglect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People, including professionals, often have reservations when it comes to reporting child abuse: perhaps they think </a:t>
            </a:r>
          </a:p>
          <a:p>
            <a:pPr lvl="1"/>
            <a:r>
              <a:rPr lang="en-US" dirty="0" smtClean="0"/>
              <a:t>they are overreacting </a:t>
            </a:r>
          </a:p>
          <a:p>
            <a:pPr lvl="1"/>
            <a:r>
              <a:rPr lang="en-US" dirty="0" smtClean="0"/>
              <a:t>it is none of their business, or </a:t>
            </a:r>
          </a:p>
          <a:p>
            <a:pPr lvl="1"/>
            <a:r>
              <a:rPr lang="en-US" dirty="0" smtClean="0"/>
              <a:t>they might not know what ‘abuse’ really means </a:t>
            </a:r>
          </a:p>
          <a:p>
            <a:pPr lvl="1">
              <a:buNone/>
            </a:pPr>
            <a:r>
              <a:rPr lang="en-US" dirty="0" smtClean="0">
                <a:sym typeface="Wingdings" pitchFamily="2" charset="2"/>
              </a:rPr>
              <a:t> </a:t>
            </a:r>
            <a:r>
              <a:rPr lang="en-US" dirty="0" smtClean="0"/>
              <a:t>As a result many people who suspect child abuse </a:t>
            </a:r>
            <a:r>
              <a:rPr lang="en-US" b="1" dirty="0" smtClean="0">
                <a:solidFill>
                  <a:srgbClr val="C00000"/>
                </a:solidFill>
              </a:rPr>
              <a:t>DO NOTHING</a:t>
            </a:r>
            <a:r>
              <a:rPr lang="en-US" dirty="0" smtClean="0">
                <a:solidFill>
                  <a:srgbClr val="C00000"/>
                </a:solidFill>
              </a:rPr>
              <a:t> </a:t>
            </a:r>
          </a:p>
          <a:p>
            <a:endParaRPr lang="en-US" dirty="0" smtClean="0"/>
          </a:p>
          <a:p>
            <a:r>
              <a:rPr lang="en-US" dirty="0" smtClean="0"/>
              <a:t>In the following slides some common myths around reporting child abuse and neglect are presented as well as the corresponding facts.  </a:t>
            </a:r>
          </a:p>
          <a:p>
            <a:pPr marL="0" lvl="1" indent="0" algn="ctr">
              <a:buNone/>
            </a:pPr>
            <a:endParaRPr lang="el-GR" sz="2600" dirty="0" smtClean="0">
              <a:solidFill>
                <a:schemeClr val="accent1"/>
              </a:solidFill>
            </a:endParaRPr>
          </a:p>
          <a:p>
            <a:pPr marL="0" lvl="1" indent="0" algn="ctr">
              <a:buNone/>
            </a:pPr>
            <a:r>
              <a:rPr lang="en-US" sz="2600" b="1" dirty="0" smtClean="0">
                <a:solidFill>
                  <a:schemeClr val="accent1"/>
                </a:solidFill>
              </a:rPr>
              <a:t>If the barriers to reporting child abuse and neglect are removed, underreporting and, therefore, child abuse and neglect will be tackled.</a:t>
            </a:r>
          </a:p>
          <a:p>
            <a:endParaRPr lang="en-US" dirty="0"/>
          </a:p>
        </p:txBody>
      </p:sp>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lstStyle/>
          <a:p>
            <a:pPr algn="ctr"/>
            <a:r>
              <a:rPr lang="en-US" dirty="0" smtClean="0"/>
              <a:t>Recognizing Child Abuse and Neglect</a:t>
            </a:r>
            <a:endParaRPr lang="en-US" dirty="0"/>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Recognizing CAN</a:t>
            </a:r>
            <a:br>
              <a:rPr lang="en-US" dirty="0" smtClean="0"/>
            </a:br>
            <a:r>
              <a:rPr lang="en-US" sz="2700" dirty="0">
                <a:latin typeface="Segoe UI Light" panose="020B0502040204020203" pitchFamily="34" charset="0"/>
                <a:cs typeface="Segoe UI Light" panose="020B0502040204020203" pitchFamily="34" charset="0"/>
              </a:rPr>
              <a:t>The following signs may signal the presence of child abuse or </a:t>
            </a:r>
            <a:r>
              <a:rPr lang="en-US" sz="2700" dirty="0" smtClean="0">
                <a:latin typeface="Segoe UI Light" panose="020B0502040204020203" pitchFamily="34" charset="0"/>
                <a:cs typeface="Segoe UI Light" panose="020B0502040204020203" pitchFamily="34" charset="0"/>
              </a:rPr>
              <a:t>neglect</a:t>
            </a:r>
            <a:endParaRPr lang="el-GR" sz="27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344718" y="1596568"/>
            <a:ext cx="5087258" cy="4680000"/>
          </a:xfrm>
          <a:solidFill>
            <a:schemeClr val="tx2">
              <a:lumMod val="20000"/>
              <a:lumOff val="80000"/>
            </a:schemeClr>
          </a:solidFill>
        </p:spPr>
        <p:txBody>
          <a:bodyPr>
            <a:noAutofit/>
          </a:bodyPr>
          <a:lstStyle/>
          <a:p>
            <a:pPr marL="0" lvl="0" indent="0">
              <a:buNone/>
            </a:pPr>
            <a:r>
              <a:rPr lang="en-US" sz="1800" b="1" dirty="0" smtClean="0"/>
              <a:t>The </a:t>
            </a:r>
            <a:r>
              <a:rPr lang="en-US" sz="1800" b="1" dirty="0"/>
              <a:t>Child</a:t>
            </a:r>
            <a:endParaRPr lang="el-GR" sz="1800" b="1" dirty="0"/>
          </a:p>
          <a:p>
            <a:pPr marL="261938" indent="-261938"/>
            <a:r>
              <a:rPr lang="en-US" sz="1800" dirty="0"/>
              <a:t>Shows sudden changes in behavior or school performance</a:t>
            </a:r>
            <a:endParaRPr lang="el-GR" sz="1800" dirty="0"/>
          </a:p>
          <a:p>
            <a:pPr marL="261938" indent="-261938"/>
            <a:r>
              <a:rPr lang="en-US" sz="1800" dirty="0"/>
              <a:t>Has not received help for physical or medical problems brought to the parents’ attention</a:t>
            </a:r>
            <a:endParaRPr lang="el-GR" sz="1800" dirty="0"/>
          </a:p>
          <a:p>
            <a:pPr marL="261938" indent="-261938"/>
            <a:r>
              <a:rPr lang="en-US" sz="1800" dirty="0"/>
              <a:t>Has learning problems (or difficulty concentrating) that cannot be attributed to specific physical or psychological causes</a:t>
            </a:r>
            <a:endParaRPr lang="el-GR" sz="1800" dirty="0"/>
          </a:p>
          <a:p>
            <a:pPr marL="261938" indent="-261938"/>
            <a:r>
              <a:rPr lang="en-US" sz="1800" dirty="0"/>
              <a:t>Is always watchful, as though preparing for something bad to happen</a:t>
            </a:r>
            <a:endParaRPr lang="el-GR" sz="1800" dirty="0"/>
          </a:p>
          <a:p>
            <a:pPr marL="261938" indent="-261938"/>
            <a:r>
              <a:rPr lang="en-US" sz="1800" dirty="0"/>
              <a:t>Lacks adult supervision Is overly compliant, passive, or withdrawn</a:t>
            </a:r>
            <a:endParaRPr lang="el-GR" sz="1800" dirty="0"/>
          </a:p>
          <a:p>
            <a:pPr marL="261938" indent="-261938"/>
            <a:r>
              <a:rPr lang="en-US" sz="1800" dirty="0"/>
              <a:t>Comes to school or other activities early, stays late, and does not want to go </a:t>
            </a:r>
            <a:r>
              <a:rPr lang="en-US" sz="1800" dirty="0" smtClean="0"/>
              <a:t>home</a:t>
            </a:r>
            <a:endParaRPr lang="el-GR" sz="1800" dirty="0"/>
          </a:p>
        </p:txBody>
      </p:sp>
      <p:sp>
        <p:nvSpPr>
          <p:cNvPr id="6" name="Content Placeholder 2"/>
          <p:cNvSpPr txBox="1">
            <a:spLocks/>
          </p:cNvSpPr>
          <p:nvPr/>
        </p:nvSpPr>
        <p:spPr>
          <a:xfrm>
            <a:off x="5722258" y="1611084"/>
            <a:ext cx="4089394" cy="4680000"/>
          </a:xfrm>
          <a:prstGeom prst="rect">
            <a:avLst/>
          </a:prstGeom>
          <a:solidFill>
            <a:schemeClr val="bg2">
              <a:lumMod val="90000"/>
            </a:schemeClr>
          </a:solidFill>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smtClean="0"/>
              <a:t>The Parent</a:t>
            </a:r>
            <a:endParaRPr lang="el-GR" sz="1800" b="1" dirty="0" smtClean="0"/>
          </a:p>
          <a:p>
            <a:pPr marL="261938" lvl="1" indent="-261938"/>
            <a:r>
              <a:rPr lang="en-US" sz="1800" dirty="0" smtClean="0"/>
              <a:t>Shows little concern for the child</a:t>
            </a:r>
            <a:endParaRPr lang="el-GR" sz="1800" dirty="0" smtClean="0"/>
          </a:p>
          <a:p>
            <a:pPr marL="261938" lvl="1" indent="-261938"/>
            <a:r>
              <a:rPr lang="en-US" sz="1800" dirty="0" smtClean="0"/>
              <a:t>Denies the existence of—or blames the child for—the child’s problems in school or at home</a:t>
            </a:r>
            <a:endParaRPr lang="el-GR" sz="1800" dirty="0" smtClean="0"/>
          </a:p>
          <a:p>
            <a:pPr marL="261938" lvl="1" indent="-261938"/>
            <a:r>
              <a:rPr lang="en-US" sz="1800" dirty="0" smtClean="0"/>
              <a:t>Asks teachers or other caregivers to use harsh physical discipline if the child misbehaves</a:t>
            </a:r>
            <a:endParaRPr lang="el-GR" sz="1800" dirty="0" smtClean="0"/>
          </a:p>
          <a:p>
            <a:pPr marL="261938" lvl="1" indent="-261938"/>
            <a:r>
              <a:rPr lang="en-US" sz="1800" dirty="0" smtClean="0"/>
              <a:t>Sees the child as entirely bad, worthless, or burdensome</a:t>
            </a:r>
            <a:endParaRPr lang="el-GR" sz="1800" dirty="0" smtClean="0"/>
          </a:p>
          <a:p>
            <a:pPr marL="261938" lvl="1" indent="-261938"/>
            <a:r>
              <a:rPr lang="en-US" sz="1800" dirty="0" smtClean="0"/>
              <a:t>Demands a level of physical or academic performance the child cannot achieve</a:t>
            </a:r>
            <a:endParaRPr lang="el-GR" sz="1800" dirty="0" smtClean="0"/>
          </a:p>
          <a:p>
            <a:pPr marL="261938" lvl="1" indent="-261938"/>
            <a:r>
              <a:rPr lang="en-US" sz="1800" dirty="0" smtClean="0"/>
              <a:t>Looks primarily to the child for care, attention, and satisfaction of emotional needs</a:t>
            </a:r>
            <a:endParaRPr lang="el-GR" sz="1800" dirty="0" smtClean="0"/>
          </a:p>
        </p:txBody>
      </p:sp>
      <p:sp>
        <p:nvSpPr>
          <p:cNvPr id="7" name="Content Placeholder 2"/>
          <p:cNvSpPr txBox="1">
            <a:spLocks/>
          </p:cNvSpPr>
          <p:nvPr/>
        </p:nvSpPr>
        <p:spPr>
          <a:xfrm>
            <a:off x="10116457" y="1611084"/>
            <a:ext cx="1727201" cy="4680000"/>
          </a:xfrm>
          <a:prstGeom prst="rect">
            <a:avLst/>
          </a:prstGeom>
          <a:solidFill>
            <a:schemeClr val="accent4"/>
          </a:solidFill>
        </p:spPr>
        <p:txBody>
          <a:bodyPr vert="horz" lIns="91440" tIns="45720" rIns="91440" bIns="4572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smtClean="0"/>
              <a:t>Parent &amp; Child</a:t>
            </a:r>
            <a:endParaRPr lang="el-GR" sz="1800" b="1" dirty="0" smtClean="0"/>
          </a:p>
          <a:p>
            <a:pPr marL="363538" lvl="1" indent="-265113"/>
            <a:r>
              <a:rPr lang="en-US" sz="1800" dirty="0" smtClean="0"/>
              <a:t>Rarely touch or look at each other</a:t>
            </a:r>
            <a:endParaRPr lang="el-GR" sz="1800" dirty="0" smtClean="0"/>
          </a:p>
          <a:p>
            <a:pPr marL="363538" lvl="1" indent="-265113"/>
            <a:r>
              <a:rPr lang="en-US" sz="1800" dirty="0" smtClean="0"/>
              <a:t>Consider their relationship entirely negative</a:t>
            </a:r>
            <a:endParaRPr lang="el-GR" sz="1800" dirty="0" smtClean="0"/>
          </a:p>
          <a:p>
            <a:pPr marL="363538" lvl="1" indent="-265113"/>
            <a:r>
              <a:rPr lang="en-US" sz="1800" dirty="0" smtClean="0"/>
              <a:t>State that they do not like each other</a:t>
            </a:r>
            <a:endParaRPr lang="el-GR" sz="1800" dirty="0" smtClean="0"/>
          </a:p>
        </p:txBody>
      </p:sp>
    </p:spTree>
    <p:extLst>
      <p:ext uri="{BB962C8B-B14F-4D97-AF65-F5344CB8AC3E}">
        <p14:creationId xmlns:p14="http://schemas.microsoft.com/office/powerpoint/2010/main" xmlns="" val="18848022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cs typeface="Segoe UI Light" pitchFamily="34" charset="0"/>
              </a:rPr>
              <a:t>Recognising</a:t>
            </a:r>
            <a:r>
              <a:rPr lang="en-US" dirty="0">
                <a:cs typeface="Segoe UI Light" pitchFamily="34" charset="0"/>
              </a:rPr>
              <a:t> </a:t>
            </a:r>
            <a:r>
              <a:rPr lang="en-US" dirty="0" smtClean="0">
                <a:cs typeface="Segoe UI Light" pitchFamily="34" charset="0"/>
              </a:rPr>
              <a:t>CAN</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lgn="ctr">
              <a:buNone/>
            </a:pPr>
            <a:r>
              <a:rPr lang="en-US" sz="4000" dirty="0"/>
              <a:t>overview of common signs per type of CAN</a:t>
            </a:r>
            <a:endParaRPr lang="en-US" b="1" dirty="0"/>
          </a:p>
        </p:txBody>
      </p:sp>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BC43D991-D739-B743-B318-CCA725671781}"/>
              </a:ext>
            </a:extLst>
          </p:cNvPr>
          <p:cNvSpPr/>
          <p:nvPr/>
        </p:nvSpPr>
        <p:spPr>
          <a:xfrm>
            <a:off x="1991544" y="2382561"/>
            <a:ext cx="8064896" cy="2062103"/>
          </a:xfrm>
          <a:prstGeom prst="rect">
            <a:avLst/>
          </a:prstGeom>
        </p:spPr>
        <p:txBody>
          <a:bodyPr wrap="square">
            <a:spAutoFit/>
          </a:bodyPr>
          <a:lstStyle/>
          <a:p>
            <a:r>
              <a:rPr lang="en-US" sz="4400" dirty="0" smtClean="0">
                <a:latin typeface="Segoe UI Light" panose="020B0502040204020203" pitchFamily="34" charset="0"/>
                <a:ea typeface="+mj-ea"/>
                <a:cs typeface="Segoe UI Light" panose="020B0502040204020203" pitchFamily="34" charset="0"/>
              </a:rPr>
              <a:t>Signs of </a:t>
            </a:r>
            <a:r>
              <a:rPr lang="en-US" sz="4400" dirty="0">
                <a:latin typeface="Segoe UI Light" panose="020B0502040204020203" pitchFamily="34" charset="0"/>
                <a:ea typeface="+mj-ea"/>
                <a:cs typeface="Segoe UI Light" panose="020B0502040204020203" pitchFamily="34" charset="0"/>
              </a:rPr>
              <a:t>Physical Abuse</a:t>
            </a:r>
            <a:br>
              <a:rPr lang="en-US" sz="4400" dirty="0">
                <a:latin typeface="Segoe UI Light" panose="020B0502040204020203" pitchFamily="34" charset="0"/>
                <a:ea typeface="+mj-ea"/>
                <a:cs typeface="Segoe UI Light" panose="020B0502040204020203" pitchFamily="34" charset="0"/>
              </a:rPr>
            </a:br>
            <a:endParaRPr lang="en-US" sz="4400" dirty="0" smtClean="0">
              <a:latin typeface="Segoe UI Light" panose="020B0502040204020203" pitchFamily="34" charset="0"/>
              <a:ea typeface="+mj-ea"/>
              <a:cs typeface="Segoe UI Light" panose="020B0502040204020203" pitchFamily="34" charset="0"/>
            </a:endParaRPr>
          </a:p>
          <a:p>
            <a:r>
              <a:rPr lang="en-US" sz="2000" dirty="0" smtClean="0">
                <a:latin typeface="Segoe UI Light" panose="020B0502040204020203" pitchFamily="34" charset="0"/>
                <a:ea typeface="+mj-ea"/>
                <a:cs typeface="Segoe UI Light" panose="020B0502040204020203" pitchFamily="34" charset="0"/>
              </a:rPr>
              <a:t>*CAN-MDS </a:t>
            </a:r>
            <a:r>
              <a:rPr lang="en-US" sz="2000" dirty="0">
                <a:latin typeface="Segoe UI Light" panose="020B0502040204020203" pitchFamily="34" charset="0"/>
                <a:ea typeface="+mj-ea"/>
                <a:cs typeface="Segoe UI Light" panose="020B0502040204020203" pitchFamily="34" charset="0"/>
              </a:rPr>
              <a:t>II Operators come from various sectors, not all of them will be having access to all indicators groups presented here</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1424530735"/>
      </p:ext>
    </p:extLst>
  </p:cSld>
  <p:clrMapOvr>
    <a:masterClrMapping/>
  </p:clrMapOvr>
  <p:transition>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31286" cy="1190627"/>
          </a:xfrm>
        </p:spPr>
        <p:txBody>
          <a:bodyPr/>
          <a:lstStyle/>
          <a:p>
            <a:r>
              <a:rPr lang="en-US" dirty="0">
                <a:cs typeface="Segoe UI Light" pitchFamily="34" charset="0"/>
              </a:rPr>
              <a:t>Signs seen on the child’s body and appearance</a:t>
            </a:r>
            <a:endParaRPr lang="en-US" dirty="0" smtClean="0">
              <a:cs typeface="Segoe UI Light" pitchFamily="34" charset="0"/>
            </a:endParaRPr>
          </a:p>
        </p:txBody>
      </p:sp>
      <p:sp>
        <p:nvSpPr>
          <p:cNvPr id="3" name="Content Placeholder 2"/>
          <p:cNvSpPr>
            <a:spLocks noGrp="1"/>
          </p:cNvSpPr>
          <p:nvPr>
            <p:ph idx="1"/>
          </p:nvPr>
        </p:nvSpPr>
        <p:spPr>
          <a:xfrm>
            <a:off x="838200" y="1825625"/>
            <a:ext cx="8679904" cy="4351338"/>
          </a:xfrm>
        </p:spPr>
        <p:txBody>
          <a:bodyPr>
            <a:normAutofit/>
          </a:bodyPr>
          <a:lstStyle/>
          <a:p>
            <a:pPr>
              <a:defRPr/>
            </a:pPr>
            <a:r>
              <a:rPr lang="en-US" sz="2200" dirty="0"/>
              <a:t>Unexplained scratches, bruises, fractures, black eyes</a:t>
            </a:r>
            <a:endParaRPr lang="el-GR" sz="2200" dirty="0"/>
          </a:p>
          <a:p>
            <a:pPr>
              <a:defRPr/>
            </a:pPr>
            <a:r>
              <a:rPr lang="en-US" sz="2200" dirty="0"/>
              <a:t>Wounds that look like bites or belt imprints</a:t>
            </a:r>
            <a:endParaRPr lang="en-GB" sz="2200" dirty="0"/>
          </a:p>
          <a:p>
            <a:pPr>
              <a:defRPr/>
            </a:pPr>
            <a:r>
              <a:rPr lang="en-US" sz="2200" dirty="0"/>
              <a:t>Bruises in soft areas, hard to get bruised (i.e. behind ears, around the genitals)</a:t>
            </a:r>
          </a:p>
          <a:p>
            <a:pPr>
              <a:defRPr/>
            </a:pPr>
            <a:r>
              <a:rPr lang="en-US" sz="2200" dirty="0"/>
              <a:t>Burns and scalds (particularly from cigarettes’ buts)</a:t>
            </a:r>
            <a:endParaRPr lang="el-GR" sz="2200" dirty="0"/>
          </a:p>
          <a:p>
            <a:pPr>
              <a:defRPr/>
            </a:pPr>
            <a:r>
              <a:rPr lang="en-US" sz="2200" dirty="0"/>
              <a:t>Poisonings</a:t>
            </a:r>
            <a:r>
              <a:rPr lang="el-GR" sz="2200" dirty="0"/>
              <a:t> (</a:t>
            </a:r>
            <a:r>
              <a:rPr lang="en-US" sz="2200" dirty="0"/>
              <a:t>especially repeated ones</a:t>
            </a:r>
            <a:r>
              <a:rPr lang="el-GR" sz="2200" dirty="0"/>
              <a:t>)</a:t>
            </a:r>
            <a:endParaRPr lang="en-GB" sz="2200" dirty="0"/>
          </a:p>
          <a:p>
            <a:pPr>
              <a:defRPr/>
            </a:pPr>
            <a:r>
              <a:rPr lang="en-US" sz="2200" dirty="0"/>
              <a:t>Untended </a:t>
            </a:r>
            <a:r>
              <a:rPr lang="en-US" sz="2200" dirty="0" smtClean="0"/>
              <a:t>wounds </a:t>
            </a:r>
            <a:r>
              <a:rPr lang="en-US" sz="2200" i="1" dirty="0" smtClean="0"/>
              <a:t>that </a:t>
            </a:r>
            <a:r>
              <a:rPr lang="en-US" sz="2200" i="1" dirty="0"/>
              <a:t>may appear intentionally concealed with unsuitable for the season clothing</a:t>
            </a:r>
            <a:endParaRPr lang="en-GB" sz="2200" i="1" dirty="0"/>
          </a:p>
        </p:txBody>
      </p:sp>
      <p:sp>
        <p:nvSpPr>
          <p:cNvPr id="4" name="Rectangle 3">
            <a:extLst>
              <a:ext uri="{FF2B5EF4-FFF2-40B4-BE49-F238E27FC236}">
                <a16:creationId xmlns:a16="http://schemas.microsoft.com/office/drawing/2014/main" xmlns="" id="{C7190408-3C2C-2048-A679-E127861E94E2}"/>
              </a:ext>
            </a:extLst>
          </p:cNvPr>
          <p:cNvSpPr/>
          <p:nvPr/>
        </p:nvSpPr>
        <p:spPr>
          <a:xfrm>
            <a:off x="9518104" y="1825625"/>
            <a:ext cx="1835696" cy="3416320"/>
          </a:xfrm>
          <a:prstGeom prst="rect">
            <a:avLst/>
          </a:prstGeom>
          <a:solidFill>
            <a:schemeClr val="accent1"/>
          </a:solidFill>
          <a:ln>
            <a:solidFill>
              <a:schemeClr val="accent1"/>
            </a:solidFill>
          </a:ln>
        </p:spPr>
        <p:txBody>
          <a:bodyPr>
            <a:spAutoFit/>
          </a:bodyPr>
          <a:lstStyle/>
          <a:p>
            <a:pPr algn="ctr">
              <a:lnSpc>
                <a:spcPct val="90000"/>
              </a:lnSpc>
              <a:defRPr/>
            </a:pPr>
            <a:r>
              <a:rPr lang="en-US" sz="2400" dirty="0">
                <a:solidFill>
                  <a:schemeClr val="bg1"/>
                </a:solidFill>
              </a:rPr>
              <a:t>Multiple and of many types injuries, acquired at different times, on different parts of the </a:t>
            </a:r>
            <a:r>
              <a:rPr lang="en-US" sz="2400" dirty="0" smtClean="0">
                <a:solidFill>
                  <a:schemeClr val="bg1"/>
                </a:solidFill>
              </a:rPr>
              <a:t>body</a:t>
            </a:r>
            <a:endParaRPr lang="en-US" sz="2400" dirty="0">
              <a:solidFill>
                <a:schemeClr val="bg1"/>
              </a:solidFill>
            </a:endParaRPr>
          </a:p>
        </p:txBody>
      </p:sp>
      <p:sp>
        <p:nvSpPr>
          <p:cNvPr id="5" name="Rectangle 4"/>
          <p:cNvSpPr/>
          <p:nvPr/>
        </p:nvSpPr>
        <p:spPr>
          <a:xfrm>
            <a:off x="9392849" y="113203"/>
            <a:ext cx="2688685"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Physical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3907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Behavioral</a:t>
            </a:r>
            <a:r>
              <a:rPr lang="en-GB" dirty="0"/>
              <a:t> Signs</a:t>
            </a:r>
            <a:endParaRPr lang="el-GR" dirty="0"/>
          </a:p>
        </p:txBody>
      </p:sp>
      <p:sp>
        <p:nvSpPr>
          <p:cNvPr id="3" name="Content Placeholder 2"/>
          <p:cNvSpPr>
            <a:spLocks noGrp="1"/>
          </p:cNvSpPr>
          <p:nvPr>
            <p:ph idx="1"/>
          </p:nvPr>
        </p:nvSpPr>
        <p:spPr>
          <a:xfrm>
            <a:off x="838200" y="1651457"/>
            <a:ext cx="10515600" cy="4351338"/>
          </a:xfrm>
        </p:spPr>
        <p:txBody>
          <a:bodyPr>
            <a:noAutofit/>
          </a:bodyPr>
          <a:lstStyle/>
          <a:p>
            <a:pPr>
              <a:lnSpc>
                <a:spcPct val="80000"/>
              </a:lnSpc>
              <a:defRPr/>
            </a:pPr>
            <a:r>
              <a:rPr lang="en-US" sz="2000" dirty="0"/>
              <a:t>Reports injury by a parent or </a:t>
            </a:r>
            <a:r>
              <a:rPr lang="en-US" sz="2000" dirty="0" smtClean="0"/>
              <a:t>another adult caregiver</a:t>
            </a:r>
            <a:endParaRPr lang="el-GR" sz="2000" dirty="0"/>
          </a:p>
          <a:p>
            <a:pPr>
              <a:lnSpc>
                <a:spcPts val="2400"/>
              </a:lnSpc>
              <a:defRPr/>
            </a:pPr>
            <a:r>
              <a:rPr lang="en-US" sz="2000" dirty="0"/>
              <a:t>Mentions of pain or difficulty in moving</a:t>
            </a:r>
            <a:endParaRPr lang="en-GB" sz="2000" dirty="0"/>
          </a:p>
          <a:p>
            <a:pPr>
              <a:lnSpc>
                <a:spcPts val="2400"/>
              </a:lnSpc>
              <a:defRPr/>
            </a:pPr>
            <a:r>
              <a:rPr lang="en-US" sz="2000" dirty="0"/>
              <a:t>Poor concentration-difficulties in learning</a:t>
            </a:r>
            <a:endParaRPr lang="en-GB" sz="2000" dirty="0"/>
          </a:p>
          <a:p>
            <a:pPr>
              <a:lnSpc>
                <a:spcPts val="2400"/>
              </a:lnSpc>
              <a:defRPr/>
            </a:pPr>
            <a:r>
              <a:rPr lang="en-US" sz="2000" dirty="0"/>
              <a:t>Aggression/Withdrawal/ Decreased socialization</a:t>
            </a:r>
            <a:endParaRPr lang="en-GB" sz="2000" dirty="0"/>
          </a:p>
          <a:p>
            <a:pPr>
              <a:lnSpc>
                <a:spcPts val="2400"/>
              </a:lnSpc>
              <a:defRPr/>
            </a:pPr>
            <a:r>
              <a:rPr lang="en-US" sz="2000" dirty="0"/>
              <a:t>Frequent involvement in violent incidents with peers</a:t>
            </a:r>
          </a:p>
          <a:p>
            <a:pPr>
              <a:lnSpc>
                <a:spcPts val="2400"/>
              </a:lnSpc>
              <a:defRPr/>
            </a:pPr>
            <a:r>
              <a:rPr lang="en-US" sz="2000" dirty="0" smtClean="0"/>
              <a:t>Afraid, </a:t>
            </a:r>
            <a:r>
              <a:rPr lang="en-US" sz="2000" dirty="0"/>
              <a:t>protests or cries when it is time to go </a:t>
            </a:r>
            <a:r>
              <a:rPr lang="en-US" sz="2000" dirty="0" smtClean="0"/>
              <a:t>home/seems </a:t>
            </a:r>
            <a:r>
              <a:rPr lang="en-US" sz="2000" dirty="0"/>
              <a:t>frightened of the </a:t>
            </a:r>
            <a:r>
              <a:rPr lang="en-US" sz="2000" dirty="0" smtClean="0"/>
              <a:t>parents</a:t>
            </a:r>
          </a:p>
          <a:p>
            <a:pPr>
              <a:lnSpc>
                <a:spcPts val="2400"/>
              </a:lnSpc>
              <a:defRPr/>
            </a:pPr>
            <a:r>
              <a:rPr lang="en-US" sz="2000" dirty="0" smtClean="0"/>
              <a:t>Tendency </a:t>
            </a:r>
            <a:r>
              <a:rPr lang="en-US" sz="2000" dirty="0"/>
              <a:t>to flee</a:t>
            </a:r>
          </a:p>
          <a:p>
            <a:pPr>
              <a:lnSpc>
                <a:spcPts val="2400"/>
              </a:lnSpc>
              <a:defRPr/>
            </a:pPr>
            <a:r>
              <a:rPr lang="en-US" sz="2000" dirty="0"/>
              <a:t>Easy and/or eager to separate from parents</a:t>
            </a:r>
            <a:endParaRPr lang="el-GR" sz="2000" dirty="0"/>
          </a:p>
          <a:p>
            <a:pPr>
              <a:lnSpc>
                <a:spcPts val="2400"/>
              </a:lnSpc>
              <a:defRPr/>
            </a:pPr>
            <a:r>
              <a:rPr lang="en-US" sz="2000" dirty="0"/>
              <a:t>Fearful of likelihood of school contacting parents/caregivers</a:t>
            </a:r>
          </a:p>
          <a:p>
            <a:pPr>
              <a:lnSpc>
                <a:spcPts val="2400"/>
              </a:lnSpc>
              <a:defRPr/>
            </a:pPr>
            <a:r>
              <a:rPr lang="en-GB" sz="2000" dirty="0"/>
              <a:t>(Unexplained) fear of </a:t>
            </a:r>
            <a:r>
              <a:rPr lang="en-GB" sz="2000" dirty="0" smtClean="0"/>
              <a:t>adults/ </a:t>
            </a:r>
            <a:r>
              <a:rPr lang="en-US" sz="2000" dirty="0"/>
              <a:t>Shrinks at the approach of adults</a:t>
            </a:r>
          </a:p>
          <a:p>
            <a:pPr>
              <a:lnSpc>
                <a:spcPts val="2400"/>
              </a:lnSpc>
              <a:defRPr/>
            </a:pPr>
            <a:r>
              <a:rPr lang="en-GB" sz="2000" dirty="0" smtClean="0"/>
              <a:t>Tendency </a:t>
            </a:r>
            <a:r>
              <a:rPr lang="en-GB" sz="2000" dirty="0"/>
              <a:t>to self </a:t>
            </a:r>
            <a:r>
              <a:rPr lang="en-GB" sz="2000" dirty="0" smtClean="0"/>
              <a:t>harm</a:t>
            </a:r>
            <a:endParaRPr lang="en-GB" sz="2000" dirty="0"/>
          </a:p>
        </p:txBody>
      </p:sp>
      <p:sp>
        <p:nvSpPr>
          <p:cNvPr id="4" name="Rectangle 3"/>
          <p:cNvSpPr/>
          <p:nvPr/>
        </p:nvSpPr>
        <p:spPr>
          <a:xfrm>
            <a:off x="9392849" y="113203"/>
            <a:ext cx="2688685"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Physical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3367335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836729" cy="1190627"/>
          </a:xfrm>
        </p:spPr>
        <p:txBody>
          <a:bodyPr>
            <a:normAutofit/>
          </a:bodyPr>
          <a:lstStyle/>
          <a:p>
            <a:r>
              <a:rPr lang="en-US" sz="3200" dirty="0" smtClean="0"/>
              <a:t>Warning signs </a:t>
            </a:r>
            <a:r>
              <a:rPr lang="en-US" sz="3200" dirty="0"/>
              <a:t>in the parents/caregivers’  </a:t>
            </a:r>
            <a:r>
              <a:rPr lang="en-US" sz="3200" dirty="0" smtClean="0"/>
              <a:t>behavior</a:t>
            </a:r>
            <a:endParaRPr lang="el-GR" sz="3200" dirty="0"/>
          </a:p>
        </p:txBody>
      </p:sp>
      <p:sp>
        <p:nvSpPr>
          <p:cNvPr id="3" name="Content Placeholder 2"/>
          <p:cNvSpPr>
            <a:spLocks noGrp="1"/>
          </p:cNvSpPr>
          <p:nvPr>
            <p:ph idx="1"/>
          </p:nvPr>
        </p:nvSpPr>
        <p:spPr/>
        <p:txBody>
          <a:bodyPr>
            <a:normAutofit lnSpcReduction="10000"/>
          </a:bodyPr>
          <a:lstStyle/>
          <a:p>
            <a:pPr>
              <a:lnSpc>
                <a:spcPct val="100000"/>
              </a:lnSpc>
              <a:spcBef>
                <a:spcPts val="1200"/>
              </a:spcBef>
              <a:defRPr/>
            </a:pPr>
            <a:r>
              <a:rPr lang="en-US" sz="2200" dirty="0" smtClean="0"/>
              <a:t>Offers inconsistent</a:t>
            </a:r>
            <a:r>
              <a:rPr lang="en-US" sz="2200" dirty="0"/>
              <a:t>, unclear, unconvincing or non-existent explanations about the child’s injuries</a:t>
            </a:r>
            <a:endParaRPr lang="el-GR" sz="2200" dirty="0"/>
          </a:p>
          <a:p>
            <a:pPr>
              <a:lnSpc>
                <a:spcPct val="100000"/>
              </a:lnSpc>
              <a:spcBef>
                <a:spcPts val="1200"/>
              </a:spcBef>
              <a:defRPr/>
            </a:pPr>
            <a:r>
              <a:rPr lang="en-US" sz="2200" dirty="0" smtClean="0"/>
              <a:t>Offers inconsistent </a:t>
            </a:r>
            <a:r>
              <a:rPr lang="en-US" sz="2200" dirty="0"/>
              <a:t>or non-matching account of the injuries compared to the one offered by the child</a:t>
            </a:r>
            <a:endParaRPr lang="el-GR" sz="2200" dirty="0"/>
          </a:p>
          <a:p>
            <a:pPr>
              <a:lnSpc>
                <a:spcPct val="100000"/>
              </a:lnSpc>
              <a:spcBef>
                <a:spcPts val="1200"/>
              </a:spcBef>
              <a:defRPr/>
            </a:pPr>
            <a:r>
              <a:rPr lang="en-US" sz="2200" dirty="0" smtClean="0"/>
              <a:t>Delays </a:t>
            </a:r>
            <a:r>
              <a:rPr lang="en-US" sz="2200" dirty="0"/>
              <a:t>in seeking care/help with injuries’ healing</a:t>
            </a:r>
            <a:endParaRPr lang="el-GR" sz="2200" dirty="0"/>
          </a:p>
          <a:p>
            <a:pPr>
              <a:lnSpc>
                <a:spcPct val="100000"/>
              </a:lnSpc>
              <a:spcBef>
                <a:spcPts val="1200"/>
              </a:spcBef>
              <a:defRPr/>
            </a:pPr>
            <a:r>
              <a:rPr lang="en-GB" sz="2200" dirty="0" smtClean="0"/>
              <a:t>Consistently </a:t>
            </a:r>
            <a:r>
              <a:rPr lang="en-GB" sz="2200" dirty="0"/>
              <a:t>referring to the child in a degrading/rejecting manner regarding their own person and/or their account of how they obtained the </a:t>
            </a:r>
            <a:r>
              <a:rPr lang="en-GB" sz="2200" dirty="0" smtClean="0"/>
              <a:t>wounds</a:t>
            </a:r>
          </a:p>
          <a:p>
            <a:pPr lvl="1">
              <a:lnSpc>
                <a:spcPct val="100000"/>
              </a:lnSpc>
              <a:spcBef>
                <a:spcPts val="1200"/>
              </a:spcBef>
              <a:defRPr/>
            </a:pPr>
            <a:r>
              <a:rPr lang="en-US" sz="2200" dirty="0" smtClean="0"/>
              <a:t>describes </a:t>
            </a:r>
            <a:r>
              <a:rPr lang="en-US" sz="2200" dirty="0"/>
              <a:t>the child as “evil,” or in some other very negative way</a:t>
            </a:r>
            <a:endParaRPr lang="en-GB" sz="2200" dirty="0"/>
          </a:p>
          <a:p>
            <a:pPr>
              <a:lnSpc>
                <a:spcPct val="100000"/>
              </a:lnSpc>
              <a:spcBef>
                <a:spcPts val="1200"/>
              </a:spcBef>
              <a:defRPr/>
            </a:pPr>
            <a:r>
              <a:rPr lang="en-GB" sz="2200" dirty="0" smtClean="0"/>
              <a:t>Admitting </a:t>
            </a:r>
            <a:r>
              <a:rPr lang="en-GB" sz="2200" dirty="0"/>
              <a:t>to the use of corporal </a:t>
            </a:r>
            <a:r>
              <a:rPr lang="en-GB" sz="2200" dirty="0" smtClean="0"/>
              <a:t>punishment</a:t>
            </a:r>
          </a:p>
          <a:p>
            <a:pPr lvl="1">
              <a:lnSpc>
                <a:spcPct val="100000"/>
              </a:lnSpc>
              <a:spcBef>
                <a:spcPts val="1200"/>
              </a:spcBef>
              <a:defRPr/>
            </a:pPr>
            <a:r>
              <a:rPr lang="en-US" sz="2200" dirty="0" smtClean="0"/>
              <a:t>uses </a:t>
            </a:r>
            <a:r>
              <a:rPr lang="en-US" sz="2200" dirty="0"/>
              <a:t>harsh physical discipline with the child</a:t>
            </a:r>
            <a:endParaRPr lang="el-GR" sz="2200" dirty="0"/>
          </a:p>
        </p:txBody>
      </p:sp>
      <p:sp>
        <p:nvSpPr>
          <p:cNvPr id="4" name="Rectangle 3"/>
          <p:cNvSpPr/>
          <p:nvPr/>
        </p:nvSpPr>
        <p:spPr>
          <a:xfrm>
            <a:off x="865410" y="1187460"/>
            <a:ext cx="10548257" cy="461665"/>
          </a:xfrm>
          <a:prstGeom prst="rect">
            <a:avLst/>
          </a:prstGeom>
        </p:spPr>
        <p:txBody>
          <a:bodyPr wrap="square">
            <a:spAutoFit/>
          </a:bodyPr>
          <a:lstStyle/>
          <a:p>
            <a:r>
              <a:rPr lang="en-US" sz="2400" dirty="0">
                <a:solidFill>
                  <a:schemeClr val="accent1"/>
                </a:solidFill>
                <a:latin typeface="Tekton Pro" panose="020F0603020208020904" pitchFamily="34" charset="0"/>
              </a:rPr>
              <a:t>Consider the possibility of physical abuse when the parent or other adult caregiver</a:t>
            </a:r>
            <a:endParaRPr lang="el-GR" sz="2400" dirty="0">
              <a:solidFill>
                <a:schemeClr val="accent1"/>
              </a:solidFill>
            </a:endParaRPr>
          </a:p>
        </p:txBody>
      </p:sp>
      <p:sp>
        <p:nvSpPr>
          <p:cNvPr id="5" name="Rectangle 4"/>
          <p:cNvSpPr/>
          <p:nvPr/>
        </p:nvSpPr>
        <p:spPr>
          <a:xfrm>
            <a:off x="9309721" y="5502621"/>
            <a:ext cx="2688685"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Physical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27948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BC43D991-D739-B743-B318-CCA725671781}"/>
              </a:ext>
            </a:extLst>
          </p:cNvPr>
          <p:cNvSpPr/>
          <p:nvPr/>
        </p:nvSpPr>
        <p:spPr>
          <a:xfrm>
            <a:off x="1991544" y="2382561"/>
            <a:ext cx="8064896" cy="2062103"/>
          </a:xfrm>
          <a:prstGeom prst="rect">
            <a:avLst/>
          </a:prstGeom>
        </p:spPr>
        <p:txBody>
          <a:bodyPr wrap="square">
            <a:spAutoFit/>
          </a:bodyPr>
          <a:lstStyle/>
          <a:p>
            <a:r>
              <a:rPr lang="en-US" sz="4400" dirty="0" smtClean="0">
                <a:latin typeface="Segoe UI Light" panose="020B0502040204020203" pitchFamily="34" charset="0"/>
                <a:ea typeface="+mj-ea"/>
                <a:cs typeface="Segoe UI Light" panose="020B0502040204020203" pitchFamily="34" charset="0"/>
              </a:rPr>
              <a:t>Signs of Sexual Abuse</a:t>
            </a:r>
            <a:r>
              <a:rPr lang="en-US" sz="4400" dirty="0">
                <a:latin typeface="Segoe UI Light" panose="020B0502040204020203" pitchFamily="34" charset="0"/>
                <a:ea typeface="+mj-ea"/>
                <a:cs typeface="Segoe UI Light" panose="020B0502040204020203" pitchFamily="34" charset="0"/>
              </a:rPr>
              <a:t/>
            </a:r>
            <a:br>
              <a:rPr lang="en-US" sz="4400" dirty="0">
                <a:latin typeface="Segoe UI Light" panose="020B0502040204020203" pitchFamily="34" charset="0"/>
                <a:ea typeface="+mj-ea"/>
                <a:cs typeface="Segoe UI Light" panose="020B0502040204020203" pitchFamily="34" charset="0"/>
              </a:rPr>
            </a:br>
            <a:endParaRPr lang="en-US" sz="4400" dirty="0" smtClean="0">
              <a:latin typeface="Segoe UI Light" panose="020B0502040204020203" pitchFamily="34" charset="0"/>
              <a:ea typeface="+mj-ea"/>
              <a:cs typeface="Segoe UI Light" panose="020B0502040204020203" pitchFamily="34" charset="0"/>
            </a:endParaRPr>
          </a:p>
          <a:p>
            <a:r>
              <a:rPr lang="en-US" sz="2000" dirty="0" smtClean="0">
                <a:latin typeface="Segoe UI Light" panose="020B0502040204020203" pitchFamily="34" charset="0"/>
                <a:ea typeface="+mj-ea"/>
                <a:cs typeface="Segoe UI Light" panose="020B0502040204020203" pitchFamily="34" charset="0"/>
              </a:rPr>
              <a:t>*CAN-MDS </a:t>
            </a:r>
            <a:r>
              <a:rPr lang="en-US" sz="2000" dirty="0">
                <a:latin typeface="Segoe UI Light" panose="020B0502040204020203" pitchFamily="34" charset="0"/>
                <a:ea typeface="+mj-ea"/>
                <a:cs typeface="Segoe UI Light" panose="020B0502040204020203" pitchFamily="34" charset="0"/>
              </a:rPr>
              <a:t>II Operators come from various sectors, not all of them will be having access to all indicators groups presented here</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081188402"/>
      </p:ext>
    </p:extLst>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Signs appearing on the child’s </a:t>
            </a:r>
            <a:r>
              <a:rPr lang="en-US" dirty="0" smtClean="0"/>
              <a:t>body</a:t>
            </a:r>
            <a:endParaRPr lang="el-GR" dirty="0"/>
          </a:p>
        </p:txBody>
      </p:sp>
      <p:sp>
        <p:nvSpPr>
          <p:cNvPr id="3" name="Content Placeholder 2"/>
          <p:cNvSpPr>
            <a:spLocks noGrp="1"/>
          </p:cNvSpPr>
          <p:nvPr>
            <p:ph idx="1"/>
          </p:nvPr>
        </p:nvSpPr>
        <p:spPr/>
        <p:txBody>
          <a:bodyPr>
            <a:normAutofit/>
          </a:bodyPr>
          <a:lstStyle/>
          <a:p>
            <a:pPr marL="647700" lvl="1" indent="-457200">
              <a:defRPr/>
            </a:pPr>
            <a:r>
              <a:rPr lang="en-US" dirty="0"/>
              <a:t>Difficulty sitting or walking</a:t>
            </a:r>
            <a:endParaRPr lang="el-GR" dirty="0"/>
          </a:p>
          <a:p>
            <a:pPr marL="647700" lvl="1" indent="-457200">
              <a:defRPr/>
            </a:pPr>
            <a:r>
              <a:rPr lang="en-US" dirty="0"/>
              <a:t>Pain, bleeding, itching of the child’s genitals and anus and the surrounding area</a:t>
            </a:r>
            <a:endParaRPr lang="en-GB" dirty="0"/>
          </a:p>
          <a:p>
            <a:pPr marL="647700" lvl="1" indent="-457200">
              <a:defRPr/>
            </a:pPr>
            <a:r>
              <a:rPr lang="en-US" dirty="0"/>
              <a:t>Injuries in their genitals</a:t>
            </a:r>
            <a:endParaRPr lang="en-GB" dirty="0"/>
          </a:p>
          <a:p>
            <a:pPr marL="647700" lvl="1" indent="-457200">
              <a:defRPr/>
            </a:pPr>
            <a:r>
              <a:rPr lang="en-US" dirty="0"/>
              <a:t>Stomach and head aches</a:t>
            </a:r>
            <a:endParaRPr lang="en-GB" dirty="0"/>
          </a:p>
          <a:p>
            <a:pPr marL="647700" lvl="1" indent="-457200">
              <a:defRPr/>
            </a:pPr>
            <a:r>
              <a:rPr lang="en-US" dirty="0"/>
              <a:t>Pain when urinating</a:t>
            </a:r>
            <a:endParaRPr lang="en-GB" dirty="0"/>
          </a:p>
          <a:p>
            <a:pPr marL="647700" lvl="1" indent="-457200">
              <a:defRPr/>
            </a:pPr>
            <a:r>
              <a:rPr lang="en-US" dirty="0"/>
              <a:t>Bruises on the thighs’ inner area and the buttocks</a:t>
            </a:r>
            <a:endParaRPr lang="el-GR" dirty="0"/>
          </a:p>
          <a:p>
            <a:pPr marL="647700" lvl="1" indent="-457200">
              <a:defRPr/>
            </a:pPr>
            <a:r>
              <a:rPr lang="en-US" dirty="0"/>
              <a:t>Pregnancy </a:t>
            </a:r>
            <a:endParaRPr lang="en-US" dirty="0" smtClean="0"/>
          </a:p>
          <a:p>
            <a:pPr marL="647700" lvl="1" indent="-457200">
              <a:defRPr/>
            </a:pPr>
            <a:r>
              <a:rPr lang="en-US" dirty="0" smtClean="0"/>
              <a:t>STDs</a:t>
            </a:r>
          </a:p>
        </p:txBody>
      </p:sp>
      <p:sp>
        <p:nvSpPr>
          <p:cNvPr id="5" name="Rectangle 4"/>
          <p:cNvSpPr/>
          <p:nvPr/>
        </p:nvSpPr>
        <p:spPr>
          <a:xfrm>
            <a:off x="9392849" y="113203"/>
            <a:ext cx="241713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Sexual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714978888"/>
      </p:ext>
    </p:extLst>
  </p:cSld>
  <p:clrMapOvr>
    <a:masterClrMapping/>
  </p:clrMapOvr>
  <p:transition>
    <p:split orient="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Behavioral Signs/Indicators</a:t>
            </a:r>
            <a:endParaRPr lang="el-GR" dirty="0"/>
          </a:p>
        </p:txBody>
      </p:sp>
      <p:sp>
        <p:nvSpPr>
          <p:cNvPr id="3" name="Content Placeholder 2"/>
          <p:cNvSpPr>
            <a:spLocks noGrp="1"/>
          </p:cNvSpPr>
          <p:nvPr>
            <p:ph idx="1"/>
          </p:nvPr>
        </p:nvSpPr>
        <p:spPr>
          <a:xfrm>
            <a:off x="838200" y="1578884"/>
            <a:ext cx="10515600" cy="4351338"/>
          </a:xfrm>
        </p:spPr>
        <p:txBody>
          <a:bodyPr>
            <a:noAutofit/>
          </a:bodyPr>
          <a:lstStyle/>
          <a:p>
            <a:pPr>
              <a:lnSpc>
                <a:spcPct val="80000"/>
              </a:lnSpc>
              <a:defRPr/>
            </a:pPr>
            <a:r>
              <a:rPr lang="en-US" sz="2400" dirty="0"/>
              <a:t>Reporting of sexual abuse by an adult (parent or other)</a:t>
            </a:r>
          </a:p>
          <a:p>
            <a:pPr>
              <a:lnSpc>
                <a:spcPct val="80000"/>
              </a:lnSpc>
              <a:defRPr/>
            </a:pPr>
            <a:r>
              <a:rPr lang="en-US" sz="2400" dirty="0"/>
              <a:t>Age-inappropriate knowledge of sex-related matters</a:t>
            </a:r>
          </a:p>
          <a:p>
            <a:pPr marL="809606" lvl="2" indent="-361942">
              <a:lnSpc>
                <a:spcPct val="80000"/>
              </a:lnSpc>
              <a:spcBef>
                <a:spcPts val="1000"/>
              </a:spcBef>
              <a:buClr>
                <a:schemeClr val="accent1"/>
              </a:buClr>
              <a:defRPr/>
            </a:pPr>
            <a:r>
              <a:rPr lang="en-US" dirty="0"/>
              <a:t>Age-inappropriate sexual behavior</a:t>
            </a:r>
            <a:endParaRPr lang="el-GR" dirty="0"/>
          </a:p>
          <a:p>
            <a:pPr marL="809606" lvl="2" indent="-361942">
              <a:lnSpc>
                <a:spcPct val="80000"/>
              </a:lnSpc>
              <a:spcBef>
                <a:spcPts val="1000"/>
              </a:spcBef>
              <a:buClr>
                <a:schemeClr val="accent1"/>
              </a:buClr>
              <a:defRPr/>
            </a:pPr>
            <a:r>
              <a:rPr lang="en-US" dirty="0"/>
              <a:t>Using inappropriate language</a:t>
            </a:r>
          </a:p>
          <a:p>
            <a:pPr marL="809606" lvl="2" indent="-361942">
              <a:lnSpc>
                <a:spcPct val="80000"/>
              </a:lnSpc>
              <a:spcBef>
                <a:spcPts val="1000"/>
              </a:spcBef>
              <a:buClr>
                <a:schemeClr val="accent1"/>
              </a:buClr>
              <a:defRPr/>
            </a:pPr>
            <a:r>
              <a:rPr lang="en-US" dirty="0"/>
              <a:t>Demonstrating bizarre, sophisticated, or unusual sexual knowledge</a:t>
            </a:r>
            <a:endParaRPr lang="en-GB" dirty="0"/>
          </a:p>
          <a:p>
            <a:pPr>
              <a:lnSpc>
                <a:spcPct val="80000"/>
              </a:lnSpc>
              <a:defRPr/>
            </a:pPr>
            <a:r>
              <a:rPr lang="en-GB" sz="2400" dirty="0"/>
              <a:t>Experiences a sudden change in appetite </a:t>
            </a:r>
          </a:p>
          <a:p>
            <a:pPr marL="809606" lvl="2" indent="-361942">
              <a:lnSpc>
                <a:spcPct val="80000"/>
              </a:lnSpc>
              <a:spcBef>
                <a:spcPts val="1000"/>
              </a:spcBef>
              <a:buClr>
                <a:schemeClr val="accent1"/>
              </a:buClr>
              <a:defRPr/>
            </a:pPr>
            <a:r>
              <a:rPr lang="en-US" dirty="0"/>
              <a:t>Disorders related with eating </a:t>
            </a:r>
            <a:r>
              <a:rPr lang="el-GR" dirty="0"/>
              <a:t>(</a:t>
            </a:r>
            <a:r>
              <a:rPr lang="en-US" dirty="0"/>
              <a:t>anorexia</a:t>
            </a:r>
            <a:r>
              <a:rPr lang="el-GR" dirty="0"/>
              <a:t> /</a:t>
            </a:r>
            <a:r>
              <a:rPr lang="en-US" dirty="0"/>
              <a:t>bulimia</a:t>
            </a:r>
            <a:r>
              <a:rPr lang="el-GR" dirty="0"/>
              <a:t>)</a:t>
            </a:r>
          </a:p>
          <a:p>
            <a:pPr>
              <a:lnSpc>
                <a:spcPct val="80000"/>
              </a:lnSpc>
              <a:defRPr/>
            </a:pPr>
            <a:r>
              <a:rPr lang="en-US" sz="2400" dirty="0"/>
              <a:t>Changes in using the toilette </a:t>
            </a:r>
            <a:r>
              <a:rPr lang="el-GR" sz="2400" dirty="0"/>
              <a:t>(</a:t>
            </a:r>
            <a:r>
              <a:rPr lang="en-US" sz="2400" dirty="0"/>
              <a:t>urination</a:t>
            </a:r>
            <a:r>
              <a:rPr lang="el-GR" sz="2400" dirty="0"/>
              <a:t>/ </a:t>
            </a:r>
            <a:r>
              <a:rPr lang="en-US" sz="2400" dirty="0"/>
              <a:t>defecation</a:t>
            </a:r>
            <a:r>
              <a:rPr lang="el-GR" sz="2400" dirty="0"/>
              <a:t>)</a:t>
            </a:r>
          </a:p>
          <a:p>
            <a:pPr>
              <a:lnSpc>
                <a:spcPct val="80000"/>
              </a:lnSpc>
              <a:defRPr/>
            </a:pPr>
            <a:r>
              <a:rPr lang="en-US" sz="2400" dirty="0"/>
              <a:t>Suddenly refuses to change for gym or to participate in physical activities</a:t>
            </a:r>
          </a:p>
          <a:p>
            <a:pPr>
              <a:lnSpc>
                <a:spcPct val="80000"/>
              </a:lnSpc>
              <a:defRPr/>
            </a:pPr>
            <a:r>
              <a:rPr lang="en-US" sz="2400" dirty="0"/>
              <a:t>Truancy (leaving school during school hours</a:t>
            </a:r>
            <a:r>
              <a:rPr lang="en-US" sz="2400" dirty="0" smtClean="0"/>
              <a:t>)</a:t>
            </a:r>
          </a:p>
          <a:p>
            <a:pPr>
              <a:lnSpc>
                <a:spcPct val="80000"/>
              </a:lnSpc>
              <a:defRPr/>
            </a:pPr>
            <a:r>
              <a:rPr lang="en-US" sz="2400" dirty="0"/>
              <a:t>Runs away </a:t>
            </a:r>
            <a:endParaRPr lang="en-US" sz="2400" dirty="0" smtClean="0"/>
          </a:p>
          <a:p>
            <a:pPr>
              <a:lnSpc>
                <a:spcPct val="80000"/>
              </a:lnSpc>
              <a:defRPr/>
            </a:pPr>
            <a:r>
              <a:rPr lang="en-US" sz="2400" dirty="0" smtClean="0"/>
              <a:t>Having </a:t>
            </a:r>
            <a:r>
              <a:rPr lang="en-US" sz="2400" dirty="0"/>
              <a:t>in their possession large sums of money</a:t>
            </a:r>
            <a:endParaRPr lang="en-GB" sz="2400" dirty="0"/>
          </a:p>
        </p:txBody>
      </p:sp>
      <p:sp>
        <p:nvSpPr>
          <p:cNvPr id="4" name="Rectangle 3"/>
          <p:cNvSpPr/>
          <p:nvPr/>
        </p:nvSpPr>
        <p:spPr>
          <a:xfrm>
            <a:off x="9392849" y="113203"/>
            <a:ext cx="241713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Sexual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3572414"/>
      </p:ext>
    </p:extLst>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n-US" sz="3000" dirty="0" smtClean="0">
                <a:latin typeface="Segoe UI Black" panose="020B0A02040204020203" pitchFamily="34" charset="0"/>
                <a:ea typeface="Segoe UI Black" panose="020B0A02040204020203" pitchFamily="34" charset="0"/>
              </a:rPr>
              <a:t>child abuse is rare</a:t>
            </a:r>
          </a:p>
        </p:txBody>
      </p:sp>
      <p:sp>
        <p:nvSpPr>
          <p:cNvPr id="4" name="Content Placeholder 6"/>
          <p:cNvSpPr txBox="1">
            <a:spLocks/>
          </p:cNvSpPr>
          <p:nvPr/>
        </p:nvSpPr>
        <p:spPr>
          <a:xfrm>
            <a:off x="5727031" y="3204945"/>
            <a:ext cx="6087979"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a:solidFill>
                  <a:schemeClr val="accent1"/>
                </a:solidFill>
                <a:latin typeface="Myriad Pro Bold"/>
                <a:cs typeface="+mn-cs"/>
              </a:rPr>
              <a:t>fact</a:t>
            </a:r>
          </a:p>
          <a:p>
            <a:pPr marL="0" indent="0" fontAlgn="t">
              <a:buNone/>
            </a:pPr>
            <a:r>
              <a:rPr lang="en-US" sz="2400" dirty="0" smtClean="0"/>
              <a:t>all types of child abuse and neglect are common worldwide. Child abuse and neglect are often not identified as they occur in privacy and secrecy. Children also find it hard to disclose, and be believed. Often there is little evidence to substantiate the crime.</a:t>
            </a:r>
          </a:p>
          <a:p>
            <a:pPr marL="0" indent="0" fontAlgn="t">
              <a:buNone/>
            </a:pPr>
            <a:endParaRPr lang="en-US" sz="2400" dirty="0" smtClean="0"/>
          </a:p>
        </p:txBody>
      </p:sp>
      <p:sp>
        <p:nvSpPr>
          <p:cNvPr id="3" name="Rectangle 2"/>
          <p:cNvSpPr/>
          <p:nvPr/>
        </p:nvSpPr>
        <p:spPr>
          <a:xfrm>
            <a:off x="5642811" y="1876543"/>
            <a:ext cx="2601106"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Emotional </a:t>
            </a:r>
            <a:r>
              <a:rPr lang="en-GB" dirty="0" smtClean="0"/>
              <a:t>signs</a:t>
            </a:r>
            <a:endParaRPr lang="el-GR" dirty="0"/>
          </a:p>
        </p:txBody>
      </p:sp>
      <p:sp>
        <p:nvSpPr>
          <p:cNvPr id="3" name="Content Placeholder 2"/>
          <p:cNvSpPr>
            <a:spLocks noGrp="1"/>
          </p:cNvSpPr>
          <p:nvPr>
            <p:ph idx="1"/>
          </p:nvPr>
        </p:nvSpPr>
        <p:spPr/>
        <p:txBody>
          <a:bodyPr>
            <a:normAutofit fontScale="92500" lnSpcReduction="10000"/>
          </a:bodyPr>
          <a:lstStyle/>
          <a:p>
            <a:r>
              <a:rPr lang="en-US" dirty="0"/>
              <a:t>Fear of and refusal to communicate with specific adults (without a plausible reason)</a:t>
            </a:r>
          </a:p>
          <a:p>
            <a:r>
              <a:rPr lang="en-US" dirty="0"/>
              <a:t>Long-term depression</a:t>
            </a:r>
          </a:p>
          <a:p>
            <a:r>
              <a:rPr lang="en-US" dirty="0"/>
              <a:t>Low self-esteem</a:t>
            </a:r>
          </a:p>
          <a:p>
            <a:r>
              <a:rPr lang="en-US" dirty="0"/>
              <a:t>Phobias </a:t>
            </a:r>
            <a:r>
              <a:rPr lang="en-US" dirty="0" smtClean="0"/>
              <a:t>(report of </a:t>
            </a:r>
            <a:r>
              <a:rPr lang="en-US" dirty="0"/>
              <a:t>nightmares </a:t>
            </a:r>
            <a:r>
              <a:rPr lang="en-US" dirty="0" smtClean="0"/>
              <a:t>and/or bedwetting)</a:t>
            </a:r>
            <a:endParaRPr lang="en-US" dirty="0"/>
          </a:p>
          <a:p>
            <a:r>
              <a:rPr lang="en-US" dirty="0"/>
              <a:t>Excessive crying</a:t>
            </a:r>
          </a:p>
          <a:p>
            <a:r>
              <a:rPr lang="en-US" dirty="0"/>
              <a:t>Withdrawal</a:t>
            </a:r>
          </a:p>
          <a:p>
            <a:r>
              <a:rPr lang="en-US" dirty="0"/>
              <a:t>Extreme mood swings</a:t>
            </a:r>
          </a:p>
          <a:p>
            <a:r>
              <a:rPr lang="en-US" dirty="0"/>
              <a:t>Self harm</a:t>
            </a:r>
          </a:p>
          <a:p>
            <a:r>
              <a:rPr lang="en-US" dirty="0"/>
              <a:t>Use of mind-altering </a:t>
            </a:r>
            <a:r>
              <a:rPr lang="en-US" dirty="0" smtClean="0"/>
              <a:t>substances</a:t>
            </a:r>
            <a:endParaRPr lang="en-US" dirty="0"/>
          </a:p>
        </p:txBody>
      </p:sp>
      <p:sp>
        <p:nvSpPr>
          <p:cNvPr id="4" name="Rectangle 3"/>
          <p:cNvSpPr/>
          <p:nvPr/>
        </p:nvSpPr>
        <p:spPr>
          <a:xfrm>
            <a:off x="9392849" y="113203"/>
            <a:ext cx="241713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Sexual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118510727"/>
      </p:ext>
    </p:extLst>
  </p:cSld>
  <p:clrMapOvr>
    <a:masterClrMapping/>
  </p:clrMapOvr>
  <p:transition>
    <p:split orient="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 of parents/caregivers</a:t>
            </a:r>
            <a:endParaRPr lang="el-GR" dirty="0"/>
          </a:p>
        </p:txBody>
      </p:sp>
      <p:sp>
        <p:nvSpPr>
          <p:cNvPr id="3" name="Content Placeholder 2"/>
          <p:cNvSpPr>
            <a:spLocks noGrp="1"/>
          </p:cNvSpPr>
          <p:nvPr>
            <p:ph idx="1"/>
          </p:nvPr>
        </p:nvSpPr>
        <p:spPr/>
        <p:txBody>
          <a:bodyPr>
            <a:normAutofit/>
          </a:bodyPr>
          <a:lstStyle/>
          <a:p>
            <a:r>
              <a:rPr lang="en-US" sz="2400" dirty="0"/>
              <a:t>Consider the possibility of sexual abuse when the parent or other adult </a:t>
            </a:r>
            <a:r>
              <a:rPr lang="en-US" sz="2400" dirty="0" smtClean="0"/>
              <a:t>caregiver</a:t>
            </a:r>
            <a:endParaRPr lang="en-US" dirty="0" smtClean="0"/>
          </a:p>
          <a:p>
            <a:pPr lvl="1"/>
            <a:r>
              <a:rPr lang="en-US" dirty="0" smtClean="0"/>
              <a:t>is </a:t>
            </a:r>
            <a:r>
              <a:rPr lang="en-US" dirty="0"/>
              <a:t>unduly protective of the child or severely limits the child’s contact with other children, especially of the opposite sex </a:t>
            </a:r>
            <a:endParaRPr lang="en-US" dirty="0" smtClean="0"/>
          </a:p>
          <a:p>
            <a:pPr lvl="1"/>
            <a:r>
              <a:rPr lang="en-US" dirty="0" smtClean="0"/>
              <a:t>is </a:t>
            </a:r>
            <a:r>
              <a:rPr lang="en-US" dirty="0"/>
              <a:t>secretive and isolated </a:t>
            </a:r>
            <a:endParaRPr lang="en-US" dirty="0" smtClean="0"/>
          </a:p>
          <a:p>
            <a:pPr lvl="1"/>
            <a:r>
              <a:rPr lang="en-US" dirty="0" smtClean="0"/>
              <a:t>is </a:t>
            </a:r>
            <a:r>
              <a:rPr lang="en-US" dirty="0"/>
              <a:t>jealous of child's relationship with others</a:t>
            </a:r>
          </a:p>
          <a:p>
            <a:pPr lvl="1"/>
            <a:r>
              <a:rPr lang="en-US" dirty="0" smtClean="0"/>
              <a:t>is controlling </a:t>
            </a:r>
            <a:r>
              <a:rPr lang="en-US" dirty="0"/>
              <a:t>with family </a:t>
            </a:r>
            <a:r>
              <a:rPr lang="en-US" dirty="0" smtClean="0"/>
              <a:t>members</a:t>
            </a:r>
          </a:p>
          <a:p>
            <a:pPr lvl="1"/>
            <a:r>
              <a:rPr lang="en-US" dirty="0" smtClean="0"/>
              <a:t>is </a:t>
            </a:r>
            <a:r>
              <a:rPr lang="en-US" dirty="0"/>
              <a:t>overly possessive of </a:t>
            </a:r>
            <a:r>
              <a:rPr lang="en-US" dirty="0" smtClean="0"/>
              <a:t>child</a:t>
            </a:r>
          </a:p>
        </p:txBody>
      </p:sp>
      <p:sp>
        <p:nvSpPr>
          <p:cNvPr id="4" name="Rectangle 3"/>
          <p:cNvSpPr/>
          <p:nvPr/>
        </p:nvSpPr>
        <p:spPr>
          <a:xfrm>
            <a:off x="9392849" y="113203"/>
            <a:ext cx="241713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Sexual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228821473"/>
      </p:ext>
    </p:extLst>
  </p:cSld>
  <p:clrMapOvr>
    <a:masterClrMapping/>
  </p:clrMapOvr>
  <p:transition>
    <p:split orient="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Signs that do not necessarily suggest Child Sexual Abuse</a:t>
            </a:r>
            <a:endParaRPr lang="el-GR" dirty="0"/>
          </a:p>
        </p:txBody>
      </p:sp>
      <p:sp>
        <p:nvSpPr>
          <p:cNvPr id="3" name="Content Placeholder 2"/>
          <p:cNvSpPr>
            <a:spLocks noGrp="1"/>
          </p:cNvSpPr>
          <p:nvPr>
            <p:ph idx="1"/>
          </p:nvPr>
        </p:nvSpPr>
        <p:spPr/>
        <p:txBody>
          <a:bodyPr>
            <a:normAutofit fontScale="92500" lnSpcReduction="10000"/>
          </a:bodyPr>
          <a:lstStyle/>
          <a:p>
            <a:r>
              <a:rPr lang="en-US" dirty="0"/>
              <a:t>Normal amounts of interest, curiosity or involvement of children and teens with sexuality related issues/questions</a:t>
            </a:r>
          </a:p>
          <a:p>
            <a:endParaRPr lang="en-US" dirty="0"/>
          </a:p>
          <a:p>
            <a:r>
              <a:rPr lang="en-US" dirty="0"/>
              <a:t>Expressions of developmentally appropriate sexuality of teens and children</a:t>
            </a:r>
          </a:p>
          <a:p>
            <a:endParaRPr lang="en-US" dirty="0"/>
          </a:p>
          <a:p>
            <a:r>
              <a:rPr lang="en-US" dirty="0"/>
              <a:t>Children playing with age appropriate sexual experimentation, even when pushing some boundaries that should be there, seemingly</a:t>
            </a:r>
          </a:p>
          <a:p>
            <a:endParaRPr lang="en-US" dirty="0"/>
          </a:p>
          <a:p>
            <a:r>
              <a:rPr lang="en-US" dirty="0"/>
              <a:t>Expressions of tenderness towards adults and from adults to the child</a:t>
            </a:r>
            <a:endParaRPr lang="el-GR" dirty="0"/>
          </a:p>
        </p:txBody>
      </p:sp>
    </p:spTree>
    <p:extLst>
      <p:ext uri="{BB962C8B-B14F-4D97-AF65-F5344CB8AC3E}">
        <p14:creationId xmlns:p14="http://schemas.microsoft.com/office/powerpoint/2010/main" xmlns="" val="205445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BC43D991-D739-B743-B318-CCA725671781}"/>
              </a:ext>
            </a:extLst>
          </p:cNvPr>
          <p:cNvSpPr/>
          <p:nvPr/>
        </p:nvSpPr>
        <p:spPr>
          <a:xfrm>
            <a:off x="1991544" y="2382561"/>
            <a:ext cx="8064896" cy="1446550"/>
          </a:xfrm>
          <a:prstGeom prst="rect">
            <a:avLst/>
          </a:prstGeom>
        </p:spPr>
        <p:txBody>
          <a:bodyPr wrap="square">
            <a:spAutoFit/>
          </a:bodyPr>
          <a:lstStyle/>
          <a:p>
            <a:r>
              <a:rPr lang="en-US" sz="4400" dirty="0" smtClean="0">
                <a:latin typeface="Segoe UI Light" panose="020B0502040204020203" pitchFamily="34" charset="0"/>
                <a:ea typeface="+mj-ea"/>
                <a:cs typeface="Segoe UI Light" panose="020B0502040204020203" pitchFamily="34" charset="0"/>
              </a:rPr>
              <a:t>Signs of Psychological Abuse</a:t>
            </a:r>
            <a:r>
              <a:rPr lang="en-US" sz="4400" dirty="0">
                <a:latin typeface="Segoe UI Light" panose="020B0502040204020203" pitchFamily="34" charset="0"/>
                <a:ea typeface="+mj-ea"/>
                <a:cs typeface="Segoe UI Light" panose="020B0502040204020203" pitchFamily="34" charset="0"/>
              </a:rPr>
              <a:t/>
            </a:r>
            <a:br>
              <a:rPr lang="en-US" sz="4400" dirty="0">
                <a:latin typeface="Segoe UI Light" panose="020B0502040204020203" pitchFamily="34" charset="0"/>
                <a:ea typeface="+mj-ea"/>
                <a:cs typeface="Segoe UI Light" panose="020B0502040204020203" pitchFamily="34" charset="0"/>
              </a:rPr>
            </a:br>
            <a:endParaRPr lang="en-US" sz="4400" dirty="0" smtClean="0">
              <a:latin typeface="Segoe UI Light" panose="020B0502040204020203" pitchFamily="34" charset="0"/>
              <a:ea typeface="+mj-ea"/>
              <a:cs typeface="Segoe UI Light" panose="020B0502040204020203" pitchFamily="34" charset="0"/>
            </a:endParaRPr>
          </a:p>
        </p:txBody>
      </p:sp>
    </p:spTree>
    <p:extLst>
      <p:ext uri="{BB962C8B-B14F-4D97-AF65-F5344CB8AC3E}">
        <p14:creationId xmlns:p14="http://schemas.microsoft.com/office/powerpoint/2010/main" xmlns="" val="2920389010"/>
      </p:ext>
    </p:extLst>
  </p:cSld>
  <p:clrMapOvr>
    <a:masterClrMapping/>
  </p:clrMapOvr>
  <p:transition>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Behavioral Signs/Indicators</a:t>
            </a:r>
            <a:endParaRPr lang="el-GR" dirty="0"/>
          </a:p>
        </p:txBody>
      </p:sp>
      <p:sp>
        <p:nvSpPr>
          <p:cNvPr id="3" name="Content Placeholder 2"/>
          <p:cNvSpPr>
            <a:spLocks noGrp="1"/>
          </p:cNvSpPr>
          <p:nvPr>
            <p:ph idx="1"/>
          </p:nvPr>
        </p:nvSpPr>
        <p:spPr>
          <a:xfrm>
            <a:off x="838199" y="1551011"/>
            <a:ext cx="11353801" cy="4653023"/>
          </a:xfrm>
        </p:spPr>
        <p:txBody>
          <a:bodyPr>
            <a:noAutofit/>
          </a:bodyPr>
          <a:lstStyle/>
          <a:p>
            <a:r>
              <a:rPr lang="en-US" sz="2000" dirty="0" smtClean="0"/>
              <a:t>Reports </a:t>
            </a:r>
            <a:r>
              <a:rPr lang="en-US" sz="2000" dirty="0"/>
              <a:t>a lack of attachment to the parent</a:t>
            </a:r>
          </a:p>
          <a:p>
            <a:r>
              <a:rPr lang="en-US" sz="2000" dirty="0" smtClean="0"/>
              <a:t>The child doesn’t seem close to a parent or caregiver</a:t>
            </a:r>
          </a:p>
          <a:p>
            <a:r>
              <a:rPr lang="en-US" sz="2000" dirty="0" smtClean="0"/>
              <a:t>Self </a:t>
            </a:r>
            <a:r>
              <a:rPr lang="en-US" sz="2000" dirty="0"/>
              <a:t>soothing movements such as rocking back and forth and thumb-sucking</a:t>
            </a:r>
          </a:p>
          <a:p>
            <a:r>
              <a:rPr lang="en-US" sz="2000" dirty="0"/>
              <a:t>Fear of change</a:t>
            </a:r>
          </a:p>
          <a:p>
            <a:r>
              <a:rPr lang="en-US" sz="2000" dirty="0"/>
              <a:t>Chronic tendency to flee</a:t>
            </a:r>
          </a:p>
          <a:p>
            <a:r>
              <a:rPr lang="en-US" sz="2000" dirty="0"/>
              <a:t>Superficial </a:t>
            </a:r>
            <a:r>
              <a:rPr lang="en-US" sz="2000" dirty="0" smtClean="0"/>
              <a:t>relationships/loneliness</a:t>
            </a:r>
          </a:p>
          <a:p>
            <a:r>
              <a:rPr lang="en-US" sz="2000" dirty="0" smtClean="0"/>
              <a:t>Showing little interest in friends and activities</a:t>
            </a:r>
          </a:p>
          <a:p>
            <a:r>
              <a:rPr lang="en-US" sz="2000" dirty="0" smtClean="0"/>
              <a:t>Attention-seeking </a:t>
            </a:r>
          </a:p>
          <a:p>
            <a:r>
              <a:rPr lang="en-US" sz="2000" dirty="0" smtClean="0"/>
              <a:t>Doing poorly in school</a:t>
            </a:r>
          </a:p>
          <a:p>
            <a:r>
              <a:rPr lang="en-US" sz="2000" dirty="0" smtClean="0"/>
              <a:t>Truancy</a:t>
            </a:r>
          </a:p>
          <a:p>
            <a:r>
              <a:rPr lang="en-US" sz="2000" dirty="0" smtClean="0"/>
              <a:t>Deviancy</a:t>
            </a:r>
          </a:p>
          <a:p>
            <a:r>
              <a:rPr lang="en-US" sz="2000" dirty="0" smtClean="0"/>
              <a:t>Extreme behavior, such as overly compliant, too demanding, extreme passivity, or aggression</a:t>
            </a:r>
          </a:p>
          <a:p>
            <a:endParaRPr lang="en-US" sz="2000" dirty="0" smtClean="0"/>
          </a:p>
        </p:txBody>
      </p:sp>
      <p:sp>
        <p:nvSpPr>
          <p:cNvPr id="4" name="Rounded Rectangle 3">
            <a:extLst>
              <a:ext uri="{FF2B5EF4-FFF2-40B4-BE49-F238E27FC236}">
                <a16:creationId xmlns:a16="http://schemas.microsoft.com/office/drawing/2014/main" xmlns="" id="{CD107708-C769-EE43-84B7-C9FD857CA891}"/>
              </a:ext>
            </a:extLst>
          </p:cNvPr>
          <p:cNvSpPr/>
          <p:nvPr/>
        </p:nvSpPr>
        <p:spPr>
          <a:xfrm>
            <a:off x="8519887" y="2779155"/>
            <a:ext cx="2878942" cy="26782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a:t>…</a:t>
            </a:r>
            <a:r>
              <a:rPr lang="en-US" sz="2800" dirty="0"/>
              <a:t>the list includes many of the signs listed under the rest of the types of CAN</a:t>
            </a:r>
            <a:endParaRPr lang="el-GR" sz="2800" dirty="0"/>
          </a:p>
        </p:txBody>
      </p:sp>
      <p:sp>
        <p:nvSpPr>
          <p:cNvPr id="5" name="Rectangle 4"/>
          <p:cNvSpPr/>
          <p:nvPr/>
        </p:nvSpPr>
        <p:spPr>
          <a:xfrm>
            <a:off x="8423030" y="265603"/>
            <a:ext cx="353096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Psychological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Behavioral Signs/Indicators</a:t>
            </a:r>
            <a:endParaRPr lang="el-GR" dirty="0"/>
          </a:p>
        </p:txBody>
      </p:sp>
      <p:sp>
        <p:nvSpPr>
          <p:cNvPr id="3" name="Content Placeholder 2"/>
          <p:cNvSpPr>
            <a:spLocks noGrp="1"/>
          </p:cNvSpPr>
          <p:nvPr>
            <p:ph idx="1"/>
          </p:nvPr>
        </p:nvSpPr>
        <p:spPr>
          <a:xfrm>
            <a:off x="838199" y="1551011"/>
            <a:ext cx="8305801" cy="4653023"/>
          </a:xfrm>
        </p:spPr>
        <p:txBody>
          <a:bodyPr>
            <a:noAutofit/>
          </a:bodyPr>
          <a:lstStyle/>
          <a:p>
            <a:r>
              <a:rPr lang="en-US" sz="2000" dirty="0" smtClean="0"/>
              <a:t>Constant worry about doing something wrong</a:t>
            </a:r>
          </a:p>
          <a:p>
            <a:r>
              <a:rPr lang="en-US" sz="2000" dirty="0" smtClean="0"/>
              <a:t>Delays in physical or emotional development</a:t>
            </a:r>
          </a:p>
          <a:p>
            <a:r>
              <a:rPr lang="en-US" sz="2000" dirty="0" smtClean="0"/>
              <a:t>Speech problems or delays in learning and emotional development</a:t>
            </a:r>
          </a:p>
          <a:p>
            <a:r>
              <a:rPr lang="en-US" sz="2000" dirty="0" smtClean="0"/>
              <a:t>Sudden appearance of speech difficulties (i.e. stuttering)</a:t>
            </a:r>
          </a:p>
          <a:p>
            <a:r>
              <a:rPr lang="en-US" sz="2000" dirty="0" smtClean="0"/>
              <a:t>Urination and Defecation outside normative patterns</a:t>
            </a:r>
          </a:p>
          <a:p>
            <a:r>
              <a:rPr lang="en-US" sz="2000" dirty="0" smtClean="0"/>
              <a:t>Mood swings, including depressive episodes and inability to communicate</a:t>
            </a:r>
          </a:p>
          <a:p>
            <a:r>
              <a:rPr lang="en-US" sz="2000" dirty="0" smtClean="0"/>
              <a:t>Headaches and stomachaches with no clear cause</a:t>
            </a:r>
          </a:p>
          <a:p>
            <a:r>
              <a:rPr lang="en-US" sz="2000" dirty="0" smtClean="0"/>
              <a:t>Anorexia/Bulimia/Frequent Vomiting</a:t>
            </a:r>
          </a:p>
          <a:p>
            <a:r>
              <a:rPr lang="en-US" sz="2000" dirty="0" smtClean="0"/>
              <a:t>Depression and low self-esteem</a:t>
            </a:r>
          </a:p>
          <a:p>
            <a:r>
              <a:rPr lang="en-US" sz="2000" dirty="0" smtClean="0"/>
              <a:t>Self harm incidents/ attempted suicide</a:t>
            </a:r>
          </a:p>
          <a:p>
            <a:endParaRPr lang="en-US" sz="2000" dirty="0" smtClean="0"/>
          </a:p>
        </p:txBody>
      </p:sp>
      <p:sp>
        <p:nvSpPr>
          <p:cNvPr id="4" name="Rounded Rectangle 3">
            <a:extLst>
              <a:ext uri="{FF2B5EF4-FFF2-40B4-BE49-F238E27FC236}">
                <a16:creationId xmlns:a16="http://schemas.microsoft.com/office/drawing/2014/main" xmlns="" id="{CD107708-C769-EE43-84B7-C9FD857CA891}"/>
              </a:ext>
            </a:extLst>
          </p:cNvPr>
          <p:cNvSpPr/>
          <p:nvPr/>
        </p:nvSpPr>
        <p:spPr>
          <a:xfrm>
            <a:off x="8519887" y="2663043"/>
            <a:ext cx="2878942" cy="26782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a:t>…</a:t>
            </a:r>
            <a:r>
              <a:rPr lang="en-US" sz="2800" dirty="0"/>
              <a:t>the list includes many of the signs listed under the rest of the types of CAN</a:t>
            </a:r>
            <a:endParaRPr lang="el-GR" sz="2800" dirty="0"/>
          </a:p>
        </p:txBody>
      </p:sp>
      <p:sp>
        <p:nvSpPr>
          <p:cNvPr id="5" name="Rectangle 4"/>
          <p:cNvSpPr/>
          <p:nvPr/>
        </p:nvSpPr>
        <p:spPr>
          <a:xfrm>
            <a:off x="8423030" y="265603"/>
            <a:ext cx="353096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Psychological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 of parents/caregivers</a:t>
            </a:r>
            <a:endParaRPr lang="el-GR" dirty="0"/>
          </a:p>
        </p:txBody>
      </p:sp>
      <p:sp>
        <p:nvSpPr>
          <p:cNvPr id="3" name="Content Placeholder 2"/>
          <p:cNvSpPr>
            <a:spLocks noGrp="1"/>
          </p:cNvSpPr>
          <p:nvPr>
            <p:ph idx="1"/>
          </p:nvPr>
        </p:nvSpPr>
        <p:spPr/>
        <p:txBody>
          <a:bodyPr>
            <a:normAutofit/>
          </a:bodyPr>
          <a:lstStyle/>
          <a:p>
            <a:r>
              <a:rPr lang="en-US" sz="2200" dirty="0"/>
              <a:t>Consider the possibility of </a:t>
            </a:r>
            <a:r>
              <a:rPr lang="en-US" sz="2200" dirty="0" smtClean="0"/>
              <a:t>psychological abuse when </a:t>
            </a:r>
            <a:r>
              <a:rPr lang="en-US" sz="2200" dirty="0"/>
              <a:t>the parent or other adult </a:t>
            </a:r>
            <a:r>
              <a:rPr lang="en-US" sz="2200" dirty="0" smtClean="0"/>
              <a:t>caregiver </a:t>
            </a:r>
          </a:p>
          <a:p>
            <a:pPr lvl="1"/>
            <a:r>
              <a:rPr lang="en-US" sz="2200" dirty="0" smtClean="0"/>
              <a:t>constantly </a:t>
            </a:r>
            <a:r>
              <a:rPr lang="en-US" sz="2200" dirty="0"/>
              <a:t>blames, belittles, or berates the child </a:t>
            </a:r>
            <a:endParaRPr lang="en-US" sz="2200" dirty="0" smtClean="0"/>
          </a:p>
          <a:p>
            <a:pPr lvl="1"/>
            <a:r>
              <a:rPr lang="en-US" sz="2200" dirty="0" smtClean="0"/>
              <a:t>is </a:t>
            </a:r>
            <a:r>
              <a:rPr lang="en-US" sz="2200" dirty="0"/>
              <a:t>unconcerned about the child and refuses to consider offers of help for the child’s problems </a:t>
            </a:r>
            <a:endParaRPr lang="en-US" sz="2200" dirty="0" smtClean="0"/>
          </a:p>
          <a:p>
            <a:pPr lvl="1"/>
            <a:r>
              <a:rPr lang="en-US" sz="2200" dirty="0" smtClean="0"/>
              <a:t>overtly </a:t>
            </a:r>
            <a:r>
              <a:rPr lang="en-US" sz="2200" dirty="0"/>
              <a:t>rejects the child</a:t>
            </a:r>
            <a:endParaRPr lang="el-GR" sz="2200" dirty="0"/>
          </a:p>
        </p:txBody>
      </p:sp>
      <p:sp>
        <p:nvSpPr>
          <p:cNvPr id="4" name="Rectangle 3"/>
          <p:cNvSpPr/>
          <p:nvPr/>
        </p:nvSpPr>
        <p:spPr>
          <a:xfrm>
            <a:off x="8423030" y="265603"/>
            <a:ext cx="3530967"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Psychological Abuse</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9391007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BC43D991-D739-B743-B318-CCA725671781}"/>
              </a:ext>
            </a:extLst>
          </p:cNvPr>
          <p:cNvSpPr/>
          <p:nvPr/>
        </p:nvSpPr>
        <p:spPr>
          <a:xfrm>
            <a:off x="1991543" y="2382561"/>
            <a:ext cx="9140914" cy="769441"/>
          </a:xfrm>
          <a:prstGeom prst="rect">
            <a:avLst/>
          </a:prstGeom>
        </p:spPr>
        <p:txBody>
          <a:bodyPr wrap="square">
            <a:spAutoFit/>
          </a:bodyPr>
          <a:lstStyle/>
          <a:p>
            <a:r>
              <a:rPr lang="en-US" sz="4400" dirty="0" smtClean="0">
                <a:latin typeface="Segoe UI Light" panose="020B0502040204020203" pitchFamily="34" charset="0"/>
                <a:ea typeface="+mj-ea"/>
                <a:cs typeface="Segoe UI Light" panose="020B0502040204020203" pitchFamily="34" charset="0"/>
              </a:rPr>
              <a:t>Signs of Neglect/ Negligent treatment </a:t>
            </a:r>
          </a:p>
        </p:txBody>
      </p:sp>
    </p:spTree>
    <p:extLst>
      <p:ext uri="{BB962C8B-B14F-4D97-AF65-F5344CB8AC3E}">
        <p14:creationId xmlns:p14="http://schemas.microsoft.com/office/powerpoint/2010/main" xmlns="" val="1162400914"/>
      </p:ext>
    </p:extLst>
  </p:cSld>
  <p:clrMapOvr>
    <a:masterClrMapping/>
  </p:clrMapOvr>
  <p:transition>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General </a:t>
            </a:r>
            <a:r>
              <a:rPr lang="en-GB" dirty="0" smtClean="0"/>
              <a:t>Appearance</a:t>
            </a:r>
            <a:endParaRPr lang="el-GR" dirty="0"/>
          </a:p>
        </p:txBody>
      </p:sp>
      <p:sp>
        <p:nvSpPr>
          <p:cNvPr id="3" name="Content Placeholder 2"/>
          <p:cNvSpPr>
            <a:spLocks noGrp="1"/>
          </p:cNvSpPr>
          <p:nvPr>
            <p:ph idx="1"/>
          </p:nvPr>
        </p:nvSpPr>
        <p:spPr/>
        <p:txBody>
          <a:bodyPr>
            <a:normAutofit/>
          </a:bodyPr>
          <a:lstStyle/>
          <a:p>
            <a:r>
              <a:rPr lang="en-US" sz="2400" dirty="0"/>
              <a:t>Inadequate body hygiene</a:t>
            </a:r>
          </a:p>
          <a:p>
            <a:r>
              <a:rPr lang="en-US" sz="2400" dirty="0"/>
              <a:t>Age- and season-inappropriate appearance, clothes and style</a:t>
            </a:r>
          </a:p>
          <a:p>
            <a:r>
              <a:rPr lang="en-US" sz="2400" dirty="0"/>
              <a:t>Untended to injuries and wounds</a:t>
            </a:r>
          </a:p>
          <a:p>
            <a:r>
              <a:rPr lang="en-US" sz="2400" dirty="0"/>
              <a:t>Bad eating habits/ unremittent hunger</a:t>
            </a:r>
          </a:p>
          <a:p>
            <a:r>
              <a:rPr lang="en-US" sz="2400" dirty="0"/>
              <a:t>Frequent infections</a:t>
            </a:r>
          </a:p>
          <a:p>
            <a:r>
              <a:rPr lang="en-US" sz="2400" dirty="0"/>
              <a:t>Stunted growth</a:t>
            </a:r>
          </a:p>
          <a:p>
            <a:r>
              <a:rPr lang="en-US" sz="2400" dirty="0"/>
              <a:t>Unfulfilled basic needs</a:t>
            </a:r>
          </a:p>
          <a:p>
            <a:r>
              <a:rPr lang="en-US" sz="2400" dirty="0"/>
              <a:t>Frequent illnesses</a:t>
            </a:r>
          </a:p>
          <a:p>
            <a:r>
              <a:rPr lang="en-US" sz="2400" dirty="0" smtClean="0"/>
              <a:t>Lack of </a:t>
            </a:r>
            <a:r>
              <a:rPr lang="en-US" sz="2400" dirty="0"/>
              <a:t>needed medical or dental care, immunizations, or glasses</a:t>
            </a:r>
            <a:endParaRPr lang="el-GR" sz="2400"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409815468"/>
      </p:ext>
    </p:extLst>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Signs/Indicators </a:t>
            </a:r>
            <a:r>
              <a:rPr lang="en-US" dirty="0"/>
              <a:t>appearing on the </a:t>
            </a:r>
            <a:r>
              <a:rPr lang="en-US" dirty="0" smtClean="0"/>
              <a:t>body</a:t>
            </a:r>
            <a:endParaRPr lang="el-GR" dirty="0"/>
          </a:p>
        </p:txBody>
      </p:sp>
      <p:sp>
        <p:nvSpPr>
          <p:cNvPr id="3" name="Content Placeholder 2"/>
          <p:cNvSpPr>
            <a:spLocks noGrp="1"/>
          </p:cNvSpPr>
          <p:nvPr>
            <p:ph idx="1"/>
          </p:nvPr>
        </p:nvSpPr>
        <p:spPr/>
        <p:txBody>
          <a:bodyPr/>
          <a:lstStyle/>
          <a:p>
            <a:pPr marL="400050" lvl="1">
              <a:defRPr/>
            </a:pPr>
            <a:r>
              <a:rPr lang="en-US" dirty="0"/>
              <a:t>Constant self reports of being tired, feeling sleepy</a:t>
            </a:r>
          </a:p>
          <a:p>
            <a:pPr marL="400050" lvl="1">
              <a:defRPr/>
            </a:pPr>
            <a:r>
              <a:rPr lang="en-US" dirty="0"/>
              <a:t>Lack of energy</a:t>
            </a:r>
            <a:endParaRPr lang="en-GB" dirty="0"/>
          </a:p>
          <a:p>
            <a:pPr marL="400050" lvl="1">
              <a:defRPr/>
            </a:pPr>
            <a:r>
              <a:rPr lang="en-US" dirty="0"/>
              <a:t>Low/excess weight</a:t>
            </a:r>
            <a:endParaRPr lang="el-GR" dirty="0"/>
          </a:p>
          <a:p>
            <a:pPr marL="400050" lvl="1">
              <a:defRPr/>
            </a:pPr>
            <a:r>
              <a:rPr lang="en-US" dirty="0">
                <a:cs typeface="Arial" charset="0"/>
              </a:rPr>
              <a:t>Bad dental hygiene</a:t>
            </a:r>
            <a:endParaRPr lang="en-GB" dirty="0">
              <a:cs typeface="Arial" charset="0"/>
            </a:endParaRPr>
          </a:p>
          <a:p>
            <a:pPr marL="400050" lvl="1">
              <a:defRPr/>
            </a:pPr>
            <a:r>
              <a:rPr lang="en-US" dirty="0"/>
              <a:t>Body odor, bad smell</a:t>
            </a:r>
            <a:endParaRPr lang="en-GB" dirty="0"/>
          </a:p>
          <a:p>
            <a:pPr marL="400050" lvl="1">
              <a:defRPr/>
            </a:pPr>
            <a:r>
              <a:rPr lang="en-US" dirty="0"/>
              <a:t>Untended wounds</a:t>
            </a:r>
            <a:endParaRPr lang="en-GB" dirty="0"/>
          </a:p>
          <a:p>
            <a:endParaRPr lang="el-GR"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031876344"/>
      </p:ext>
    </p:extLst>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784472"/>
            <a:ext cx="5981701" cy="547184"/>
          </a:xfrm>
        </p:spPr>
        <p:txBody>
          <a:bodyPr>
            <a:noAutofit/>
          </a:bodyPr>
          <a:lstStyle/>
          <a:p>
            <a:pPr marL="0" indent="0" fontAlgn="t">
              <a:buNone/>
            </a:pPr>
            <a:r>
              <a:rPr lang="en-US" sz="3000" dirty="0" smtClean="0">
                <a:latin typeface="Segoe UI Black" panose="020B0A02040204020203" pitchFamily="34" charset="0"/>
                <a:ea typeface="Segoe UI Black" panose="020B0A02040204020203" pitchFamily="34" charset="0"/>
              </a:rPr>
              <a:t>It’s only abuse if it’s violent </a:t>
            </a:r>
            <a:r>
              <a:rPr lang="en-US" sz="3000" dirty="0" smtClean="0">
                <a:ea typeface="Segoe UI Black" panose="020B0A02040204020203" pitchFamily="34" charset="0"/>
              </a:rPr>
              <a:t>or</a:t>
            </a:r>
            <a:r>
              <a:rPr lang="en-US" sz="3000" dirty="0" smtClean="0">
                <a:latin typeface="Segoe UI Black" panose="020B0A02040204020203" pitchFamily="34" charset="0"/>
                <a:ea typeface="Segoe UI Black" panose="020B0A02040204020203" pitchFamily="34" charset="0"/>
              </a:rPr>
              <a:t> </a:t>
            </a:r>
          </a:p>
          <a:p>
            <a:pPr marL="0" indent="0" fontAlgn="t">
              <a:buNone/>
            </a:pPr>
            <a:r>
              <a:rPr lang="en-US" sz="3000" dirty="0" smtClean="0">
                <a:latin typeface="Segoe UI Black" panose="020B0A02040204020203" pitchFamily="34" charset="0"/>
                <a:ea typeface="Segoe UI Black" panose="020B0A02040204020203" pitchFamily="34" charset="0"/>
              </a:rPr>
              <a:t>It’s only child abuse if there’s physical or sexual violence</a:t>
            </a:r>
          </a:p>
        </p:txBody>
      </p:sp>
      <p:sp>
        <p:nvSpPr>
          <p:cNvPr id="4" name="Content Placeholder 6"/>
          <p:cNvSpPr txBox="1">
            <a:spLocks/>
          </p:cNvSpPr>
          <p:nvPr/>
        </p:nvSpPr>
        <p:spPr>
          <a:xfrm>
            <a:off x="939800" y="3632200"/>
            <a:ext cx="10405322" cy="251395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a:solidFill>
                  <a:schemeClr val="accent1"/>
                </a:solidFill>
                <a:latin typeface="Myriad Pro Bold"/>
                <a:cs typeface="+mn-cs"/>
              </a:rPr>
              <a:t>fact</a:t>
            </a:r>
          </a:p>
          <a:p>
            <a:pPr marL="0" indent="0" fontAlgn="t">
              <a:buNone/>
            </a:pPr>
            <a:r>
              <a:rPr lang="en-US" sz="2000" dirty="0" smtClean="0"/>
              <a:t>Physical abuse is just one type of child abuse. Child </a:t>
            </a:r>
            <a:r>
              <a:rPr lang="en-US" sz="2000" dirty="0"/>
              <a:t>abuse does not necessarily involve violence or </a:t>
            </a:r>
            <a:r>
              <a:rPr lang="en-US" sz="2000" dirty="0" smtClean="0"/>
              <a:t>anger: neglect</a:t>
            </a:r>
            <a:r>
              <a:rPr lang="en-US" sz="2000" dirty="0"/>
              <a:t>, sexual and emotional abuse can inflict just as much damage, and since they’re not always as obvious, others are less likely to intervene. </a:t>
            </a:r>
            <a:r>
              <a:rPr lang="en-US" sz="2000" dirty="0" smtClean="0"/>
              <a:t>Therefore, all types of abuse must be taken extremely seriously</a:t>
            </a:r>
          </a:p>
          <a:p>
            <a:pPr marL="0" indent="0" fontAlgn="t">
              <a:buNone/>
            </a:pPr>
            <a:r>
              <a:rPr lang="en-US" sz="2000" dirty="0" smtClean="0"/>
              <a:t>Abuse </a:t>
            </a:r>
            <a:r>
              <a:rPr lang="en-US" sz="2000" dirty="0"/>
              <a:t>often involves adults wielding their power over children, and using children as objects rather than respecting their </a:t>
            </a:r>
            <a:r>
              <a:rPr lang="en-US" sz="2000" dirty="0" smtClean="0"/>
              <a:t>rights </a:t>
            </a:r>
          </a:p>
        </p:txBody>
      </p:sp>
      <p:sp>
        <p:nvSpPr>
          <p:cNvPr id="3" name="Rectangle 2"/>
          <p:cNvSpPr/>
          <p:nvPr/>
        </p:nvSpPr>
        <p:spPr>
          <a:xfrm>
            <a:off x="7184827" y="19400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Emotional signs</a:t>
            </a:r>
            <a:endParaRPr lang="el-GR" dirty="0"/>
          </a:p>
        </p:txBody>
      </p:sp>
      <p:sp>
        <p:nvSpPr>
          <p:cNvPr id="3" name="Content Placeholder 2"/>
          <p:cNvSpPr>
            <a:spLocks noGrp="1"/>
          </p:cNvSpPr>
          <p:nvPr>
            <p:ph idx="1"/>
          </p:nvPr>
        </p:nvSpPr>
        <p:spPr/>
        <p:txBody>
          <a:bodyPr/>
          <a:lstStyle/>
          <a:p>
            <a:r>
              <a:rPr lang="en-US" dirty="0"/>
              <a:t>Lack of energy and liveliness</a:t>
            </a:r>
          </a:p>
          <a:p>
            <a:r>
              <a:rPr lang="en-US" dirty="0"/>
              <a:t>Decreased skills in playing</a:t>
            </a:r>
          </a:p>
          <a:p>
            <a:r>
              <a:rPr lang="en-US" dirty="0"/>
              <a:t>Lack of excitement</a:t>
            </a:r>
          </a:p>
          <a:p>
            <a:r>
              <a:rPr lang="en-US" dirty="0"/>
              <a:t>Over-dependence on, extreme seeking of adult approval</a:t>
            </a:r>
          </a:p>
          <a:p>
            <a:r>
              <a:rPr lang="en-US" dirty="0"/>
              <a:t>Low self-esteem, feeling unworthy</a:t>
            </a:r>
            <a:endParaRPr lang="el-GR"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1414915652"/>
      </p:ext>
    </p:extLst>
  </p:cSld>
  <p:clrMapOvr>
    <a:masterClrMapping/>
  </p:clrMapOvr>
  <p:transition>
    <p:pull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Signs/Indicators </a:t>
            </a:r>
            <a:r>
              <a:rPr lang="en-US" dirty="0"/>
              <a:t>found in cognitive </a:t>
            </a:r>
            <a:r>
              <a:rPr lang="en-US" dirty="0" smtClean="0"/>
              <a:t>activity</a:t>
            </a:r>
            <a:endParaRPr lang="el-GR" dirty="0"/>
          </a:p>
        </p:txBody>
      </p:sp>
      <p:sp>
        <p:nvSpPr>
          <p:cNvPr id="3" name="Content Placeholder 2"/>
          <p:cNvSpPr>
            <a:spLocks noGrp="1"/>
          </p:cNvSpPr>
          <p:nvPr>
            <p:ph idx="1"/>
          </p:nvPr>
        </p:nvSpPr>
        <p:spPr/>
        <p:txBody>
          <a:bodyPr/>
          <a:lstStyle/>
          <a:p>
            <a:r>
              <a:rPr lang="en-US" dirty="0"/>
              <a:t>Lack of school progress</a:t>
            </a:r>
          </a:p>
          <a:p>
            <a:r>
              <a:rPr lang="en-US" dirty="0"/>
              <a:t>Developmental delays in language and speech</a:t>
            </a:r>
          </a:p>
          <a:p>
            <a:r>
              <a:rPr lang="en-US" dirty="0"/>
              <a:t>Deficits in attention and concentration</a:t>
            </a:r>
          </a:p>
          <a:p>
            <a:r>
              <a:rPr lang="en-US" dirty="0"/>
              <a:t>Decreased basic skills of problem solving</a:t>
            </a:r>
          </a:p>
          <a:p>
            <a:r>
              <a:rPr lang="en-US" dirty="0"/>
              <a:t>General developmental delays</a:t>
            </a:r>
          </a:p>
          <a:p>
            <a:r>
              <a:rPr lang="en-US" dirty="0"/>
              <a:t>Poor kinetic skills</a:t>
            </a:r>
          </a:p>
          <a:p>
            <a:r>
              <a:rPr lang="en-US" dirty="0"/>
              <a:t>Poor coordination</a:t>
            </a:r>
          </a:p>
          <a:p>
            <a:r>
              <a:rPr lang="en-US" dirty="0"/>
              <a:t>Learning Difficulties</a:t>
            </a:r>
            <a:endParaRPr lang="el-GR"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3949854875"/>
      </p:ext>
    </p:extLst>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err="1" smtClean="0"/>
              <a:t>Behavioral</a:t>
            </a:r>
            <a:r>
              <a:rPr lang="en-GB" dirty="0" smtClean="0"/>
              <a:t> </a:t>
            </a:r>
            <a:r>
              <a:rPr lang="en-GB" dirty="0"/>
              <a:t>Signs/Indicators </a:t>
            </a:r>
            <a:endParaRPr lang="el-GR" dirty="0"/>
          </a:p>
        </p:txBody>
      </p:sp>
      <p:sp>
        <p:nvSpPr>
          <p:cNvPr id="3" name="Content Placeholder 2"/>
          <p:cNvSpPr>
            <a:spLocks noGrp="1"/>
          </p:cNvSpPr>
          <p:nvPr>
            <p:ph idx="1"/>
          </p:nvPr>
        </p:nvSpPr>
        <p:spPr/>
        <p:txBody>
          <a:bodyPr/>
          <a:lstStyle/>
          <a:p>
            <a:pPr>
              <a:lnSpc>
                <a:spcPts val="2600"/>
              </a:lnSpc>
              <a:defRPr/>
            </a:pPr>
            <a:r>
              <a:rPr lang="en-US" dirty="0"/>
              <a:t>The child refers to or reports lack of (parental/caregivers’) care</a:t>
            </a:r>
          </a:p>
          <a:p>
            <a:pPr>
              <a:lnSpc>
                <a:spcPts val="2600"/>
              </a:lnSpc>
              <a:defRPr/>
            </a:pPr>
            <a:r>
              <a:rPr lang="en-US" dirty="0"/>
              <a:t>Frequent absences from school or unpredictable schedule</a:t>
            </a:r>
            <a:endParaRPr lang="el-GR" dirty="0"/>
          </a:p>
          <a:p>
            <a:pPr>
              <a:lnSpc>
                <a:spcPts val="2600"/>
              </a:lnSpc>
              <a:defRPr/>
            </a:pPr>
            <a:r>
              <a:rPr lang="en-US" dirty="0"/>
              <a:t>Constant hunger, </a:t>
            </a:r>
            <a:r>
              <a:rPr lang="en-US" dirty="0" smtClean="0"/>
              <a:t>beg or stealing </a:t>
            </a:r>
            <a:r>
              <a:rPr lang="en-US" dirty="0"/>
              <a:t>food </a:t>
            </a:r>
            <a:r>
              <a:rPr lang="en-US" dirty="0" smtClean="0"/>
              <a:t>or money from </a:t>
            </a:r>
            <a:r>
              <a:rPr lang="en-US" dirty="0"/>
              <a:t>classmates</a:t>
            </a:r>
          </a:p>
          <a:p>
            <a:pPr>
              <a:lnSpc>
                <a:spcPts val="2600"/>
              </a:lnSpc>
              <a:defRPr/>
            </a:pPr>
            <a:r>
              <a:rPr lang="en-US" dirty="0"/>
              <a:t>High-risk behaviors, substance use</a:t>
            </a:r>
            <a:endParaRPr lang="en-GB" dirty="0"/>
          </a:p>
          <a:p>
            <a:pPr>
              <a:lnSpc>
                <a:spcPts val="2600"/>
              </a:lnSpc>
              <a:defRPr/>
            </a:pPr>
            <a:r>
              <a:rPr lang="en-US" dirty="0"/>
              <a:t>Prone to accidents</a:t>
            </a:r>
            <a:endParaRPr lang="en-GB" dirty="0"/>
          </a:p>
          <a:p>
            <a:pPr>
              <a:lnSpc>
                <a:spcPts val="2600"/>
              </a:lnSpc>
              <a:defRPr/>
            </a:pPr>
            <a:r>
              <a:rPr lang="en-US" dirty="0"/>
              <a:t>Inadequate self-care</a:t>
            </a:r>
            <a:endParaRPr lang="en-GB" dirty="0"/>
          </a:p>
          <a:p>
            <a:pPr>
              <a:lnSpc>
                <a:spcPts val="2600"/>
              </a:lnSpc>
              <a:defRPr/>
            </a:pPr>
            <a:r>
              <a:rPr lang="en-US" dirty="0" err="1"/>
              <a:t>Parentified</a:t>
            </a:r>
            <a:r>
              <a:rPr lang="en-US" dirty="0"/>
              <a:t> child taking care of younger siblings</a:t>
            </a:r>
          </a:p>
          <a:p>
            <a:pPr>
              <a:lnSpc>
                <a:spcPts val="2600"/>
              </a:lnSpc>
              <a:defRPr/>
            </a:pPr>
            <a:r>
              <a:rPr lang="en-US" dirty="0"/>
              <a:t>Low self-esteem</a:t>
            </a:r>
          </a:p>
          <a:p>
            <a:pPr>
              <a:lnSpc>
                <a:spcPts val="2600"/>
              </a:lnSpc>
              <a:defRPr/>
            </a:pPr>
            <a:r>
              <a:rPr lang="en-US" dirty="0"/>
              <a:t>Deviant </a:t>
            </a:r>
            <a:r>
              <a:rPr lang="en-US" dirty="0" smtClean="0"/>
              <a:t>behavior</a:t>
            </a:r>
            <a:endParaRPr lang="en-GB"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337936020"/>
      </p:ext>
    </p:extLst>
  </p:cSld>
  <p:clrMapOvr>
    <a:masterClrMapping/>
  </p:clrMapOvr>
  <p:transition>
    <p:pull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Attitude of parents/ caregivers</a:t>
            </a:r>
            <a:endParaRPr lang="el-GR" dirty="0"/>
          </a:p>
        </p:txBody>
      </p:sp>
      <p:sp>
        <p:nvSpPr>
          <p:cNvPr id="3" name="Content Placeholder 2"/>
          <p:cNvSpPr>
            <a:spLocks noGrp="1"/>
          </p:cNvSpPr>
          <p:nvPr>
            <p:ph idx="1"/>
          </p:nvPr>
        </p:nvSpPr>
        <p:spPr/>
        <p:txBody>
          <a:bodyPr>
            <a:normAutofit/>
          </a:bodyPr>
          <a:lstStyle/>
          <a:p>
            <a:r>
              <a:rPr lang="en-US" sz="2200" dirty="0"/>
              <a:t>Consider the possibility of neglect when the parent or other adult </a:t>
            </a:r>
            <a:r>
              <a:rPr lang="en-US" sz="2200" dirty="0" smtClean="0"/>
              <a:t>caregiver</a:t>
            </a:r>
          </a:p>
          <a:p>
            <a:pPr lvl="1"/>
            <a:r>
              <a:rPr lang="en-US" sz="2200" dirty="0" smtClean="0"/>
              <a:t>appears </a:t>
            </a:r>
            <a:r>
              <a:rPr lang="en-US" sz="2200" dirty="0"/>
              <a:t>to be indifferent to the child </a:t>
            </a:r>
            <a:endParaRPr lang="en-US" sz="2200" dirty="0" smtClean="0"/>
          </a:p>
          <a:p>
            <a:pPr lvl="1"/>
            <a:r>
              <a:rPr lang="en-US" sz="2200" dirty="0" smtClean="0"/>
              <a:t>seems </a:t>
            </a:r>
            <a:r>
              <a:rPr lang="en-US" sz="2200" dirty="0"/>
              <a:t>apathetic or depressed </a:t>
            </a:r>
            <a:endParaRPr lang="en-US" sz="2200" dirty="0" smtClean="0"/>
          </a:p>
          <a:p>
            <a:pPr lvl="1"/>
            <a:r>
              <a:rPr lang="en-US" sz="2200" dirty="0" smtClean="0"/>
              <a:t>behaves </a:t>
            </a:r>
            <a:r>
              <a:rPr lang="en-US" sz="2200" dirty="0"/>
              <a:t>irrationally or in a bizarre manner Is abusing alcohol or other drugs</a:t>
            </a:r>
            <a:endParaRPr lang="el-GR" sz="2200" dirty="0"/>
          </a:p>
        </p:txBody>
      </p:sp>
      <p:sp>
        <p:nvSpPr>
          <p:cNvPr id="4" name="Rectangle 3"/>
          <p:cNvSpPr/>
          <p:nvPr/>
        </p:nvSpPr>
        <p:spPr>
          <a:xfrm>
            <a:off x="6566521" y="251748"/>
            <a:ext cx="5323252" cy="584775"/>
          </a:xfrm>
          <a:prstGeom prst="rect">
            <a:avLst/>
          </a:prstGeom>
        </p:spPr>
        <p:txBody>
          <a:bodyPr wrap="none">
            <a:spAutoFit/>
          </a:bodyPr>
          <a:lstStyle/>
          <a:p>
            <a:r>
              <a:rPr lang="en-US" sz="3200" b="1" dirty="0" smtClean="0">
                <a:solidFill>
                  <a:schemeClr val="accent2"/>
                </a:solidFill>
                <a:latin typeface="Tekton Pro" pitchFamily="34" charset="0"/>
                <a:cs typeface="Segoe UI Light" panose="020B0502040204020203" pitchFamily="34" charset="0"/>
              </a:rPr>
              <a:t>Neglect – Negligent treatment</a:t>
            </a:r>
            <a:endParaRPr lang="en-US" sz="3200" b="1" dirty="0">
              <a:solidFill>
                <a:schemeClr val="accent2"/>
              </a:solidFill>
              <a:latin typeface="Tekton Pro" pitchFamily="34" charset="0"/>
            </a:endParaRPr>
          </a:p>
        </p:txBody>
      </p:sp>
    </p:spTree>
    <p:extLst>
      <p:ext uri="{BB962C8B-B14F-4D97-AF65-F5344CB8AC3E}">
        <p14:creationId xmlns:p14="http://schemas.microsoft.com/office/powerpoint/2010/main" xmlns="" val="2661011679"/>
      </p:ext>
    </p:extLst>
  </p:cSld>
  <p:clrMapOvr>
    <a:masterClrMapping/>
  </p:clrMapOvr>
  <p:transition>
    <p:pull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Parental behavior’s signs</a:t>
            </a:r>
            <a:endParaRPr lang="el-GR" dirty="0"/>
          </a:p>
        </p:txBody>
      </p:sp>
      <p:sp>
        <p:nvSpPr>
          <p:cNvPr id="3" name="Content Placeholder 2"/>
          <p:cNvSpPr>
            <a:spLocks noGrp="1"/>
          </p:cNvSpPr>
          <p:nvPr>
            <p:ph idx="1"/>
          </p:nvPr>
        </p:nvSpPr>
        <p:spPr>
          <a:xfrm>
            <a:off x="838200" y="1622429"/>
            <a:ext cx="10515600" cy="4351338"/>
          </a:xfrm>
        </p:spPr>
        <p:txBody>
          <a:bodyPr>
            <a:noAutofit/>
          </a:bodyPr>
          <a:lstStyle/>
          <a:p>
            <a:pPr marL="261938" indent="-261938">
              <a:lnSpc>
                <a:spcPct val="100000"/>
              </a:lnSpc>
              <a:spcBef>
                <a:spcPts val="600"/>
              </a:spcBef>
              <a:buNone/>
            </a:pPr>
            <a:r>
              <a:rPr lang="en-US" sz="2100" b="1" dirty="0" smtClean="0"/>
              <a:t>Warning </a:t>
            </a:r>
            <a:r>
              <a:rPr lang="en-US" sz="2100" b="1" dirty="0"/>
              <a:t>signs include a parent who:</a:t>
            </a:r>
          </a:p>
          <a:p>
            <a:pPr marL="261938" indent="-261938">
              <a:lnSpc>
                <a:spcPct val="100000"/>
              </a:lnSpc>
              <a:spcBef>
                <a:spcPts val="600"/>
              </a:spcBef>
            </a:pPr>
            <a:r>
              <a:rPr lang="en-US" sz="2100" dirty="0" smtClean="0"/>
              <a:t>shows </a:t>
            </a:r>
            <a:r>
              <a:rPr lang="en-US" sz="2100" dirty="0"/>
              <a:t>little concern for the child</a:t>
            </a:r>
          </a:p>
          <a:p>
            <a:pPr marL="261938" indent="-261938">
              <a:lnSpc>
                <a:spcPct val="100000"/>
              </a:lnSpc>
              <a:spcBef>
                <a:spcPts val="600"/>
              </a:spcBef>
            </a:pPr>
            <a:r>
              <a:rPr lang="en-US" sz="2100" dirty="0" smtClean="0"/>
              <a:t>appears </a:t>
            </a:r>
            <a:r>
              <a:rPr lang="en-US" sz="2100" dirty="0"/>
              <a:t>unable to recognize physical or emotional distress in the child</a:t>
            </a:r>
          </a:p>
          <a:p>
            <a:pPr marL="261938" indent="-261938">
              <a:lnSpc>
                <a:spcPct val="100000"/>
              </a:lnSpc>
              <a:spcBef>
                <a:spcPts val="600"/>
              </a:spcBef>
            </a:pPr>
            <a:r>
              <a:rPr lang="en-US" sz="2100" dirty="0" smtClean="0"/>
              <a:t>blames </a:t>
            </a:r>
            <a:r>
              <a:rPr lang="en-US" sz="2100" dirty="0"/>
              <a:t>the child for the problems</a:t>
            </a:r>
          </a:p>
          <a:p>
            <a:pPr marL="261938" indent="-261938">
              <a:lnSpc>
                <a:spcPct val="100000"/>
              </a:lnSpc>
              <a:spcBef>
                <a:spcPts val="600"/>
              </a:spcBef>
            </a:pPr>
            <a:r>
              <a:rPr lang="en-US" sz="2100" dirty="0" smtClean="0"/>
              <a:t>consistently </a:t>
            </a:r>
            <a:r>
              <a:rPr lang="en-US" sz="2100" dirty="0"/>
              <a:t>belittles or berates the child, and describes the child with negative terms, such as "worthless" or "evil"</a:t>
            </a:r>
          </a:p>
          <a:p>
            <a:pPr marL="261938" indent="-261938">
              <a:lnSpc>
                <a:spcPct val="100000"/>
              </a:lnSpc>
              <a:spcBef>
                <a:spcPts val="600"/>
              </a:spcBef>
            </a:pPr>
            <a:r>
              <a:rPr lang="en-US" sz="2100" dirty="0" smtClean="0"/>
              <a:t>expects </a:t>
            </a:r>
            <a:r>
              <a:rPr lang="en-US" sz="2100" dirty="0"/>
              <a:t>the child to provide him or her with attention and care and seems jealous of other family members getting attention from the child</a:t>
            </a:r>
          </a:p>
          <a:p>
            <a:pPr marL="261938" indent="-261938">
              <a:lnSpc>
                <a:spcPct val="100000"/>
              </a:lnSpc>
              <a:spcBef>
                <a:spcPts val="600"/>
              </a:spcBef>
            </a:pPr>
            <a:r>
              <a:rPr lang="en-US" sz="2100" dirty="0" smtClean="0"/>
              <a:t>uses </a:t>
            </a:r>
            <a:r>
              <a:rPr lang="en-US" sz="2100" dirty="0"/>
              <a:t>harsh physical discipline</a:t>
            </a:r>
          </a:p>
          <a:p>
            <a:pPr marL="261938" indent="-261938">
              <a:lnSpc>
                <a:spcPct val="100000"/>
              </a:lnSpc>
              <a:spcBef>
                <a:spcPts val="600"/>
              </a:spcBef>
            </a:pPr>
            <a:r>
              <a:rPr lang="en-US" sz="2100" dirty="0" smtClean="0"/>
              <a:t>demands </a:t>
            </a:r>
            <a:r>
              <a:rPr lang="en-US" sz="2100" dirty="0"/>
              <a:t>an inappropriate level of physical or academic performance</a:t>
            </a:r>
          </a:p>
          <a:p>
            <a:pPr marL="261938" indent="-261938">
              <a:lnSpc>
                <a:spcPct val="100000"/>
              </a:lnSpc>
              <a:spcBef>
                <a:spcPts val="600"/>
              </a:spcBef>
            </a:pPr>
            <a:r>
              <a:rPr lang="en-US" sz="2100" dirty="0" smtClean="0"/>
              <a:t>severely </a:t>
            </a:r>
            <a:r>
              <a:rPr lang="en-US" sz="2100" dirty="0"/>
              <a:t>limits the child's contact with others</a:t>
            </a:r>
          </a:p>
          <a:p>
            <a:pPr marL="261938" indent="-261938">
              <a:lnSpc>
                <a:spcPct val="100000"/>
              </a:lnSpc>
              <a:spcBef>
                <a:spcPts val="600"/>
              </a:spcBef>
            </a:pPr>
            <a:r>
              <a:rPr lang="en-US" sz="2100" dirty="0" smtClean="0"/>
              <a:t>offers </a:t>
            </a:r>
            <a:r>
              <a:rPr lang="en-US" sz="2100" dirty="0"/>
              <a:t>conflicting or unconvincing explanations for a child's injuries or no explanation at </a:t>
            </a:r>
            <a:r>
              <a:rPr lang="en-US" sz="2100" dirty="0" smtClean="0"/>
              <a:t>all</a:t>
            </a:r>
            <a:endParaRPr lang="en-US" sz="2100" dirty="0"/>
          </a:p>
        </p:txBody>
      </p:sp>
      <p:sp>
        <p:nvSpPr>
          <p:cNvPr id="4" name="Rectangle 3"/>
          <p:cNvSpPr/>
          <p:nvPr/>
        </p:nvSpPr>
        <p:spPr>
          <a:xfrm>
            <a:off x="7170057" y="170759"/>
            <a:ext cx="4470400" cy="1384995"/>
          </a:xfrm>
          <a:prstGeom prst="rect">
            <a:avLst/>
          </a:prstGeom>
        </p:spPr>
        <p:txBody>
          <a:bodyPr wrap="square">
            <a:spAutoFit/>
          </a:bodyPr>
          <a:lstStyle/>
          <a:p>
            <a:r>
              <a:rPr lang="en-US" sz="2800" dirty="0" smtClean="0">
                <a:solidFill>
                  <a:schemeClr val="accent1"/>
                </a:solidFill>
                <a:latin typeface="Tekton Pro" panose="020F0603020208020904" pitchFamily="34" charset="0"/>
              </a:rPr>
              <a:t>sometimes </a:t>
            </a:r>
            <a:r>
              <a:rPr lang="en-US" sz="2800" dirty="0">
                <a:solidFill>
                  <a:schemeClr val="accent1"/>
                </a:solidFill>
                <a:latin typeface="Tekton Pro" panose="020F0603020208020904" pitchFamily="34" charset="0"/>
              </a:rPr>
              <a:t>a parent's demeanor or behavior sends red flags about child abuse</a:t>
            </a:r>
            <a:endParaRPr lang="el-GR" sz="2800" dirty="0">
              <a:solidFill>
                <a:schemeClr val="accent1"/>
              </a:solidFill>
            </a:endParaRPr>
          </a:p>
        </p:txBody>
      </p:sp>
    </p:spTree>
    <p:extLst>
      <p:ext uri="{BB962C8B-B14F-4D97-AF65-F5344CB8AC3E}">
        <p14:creationId xmlns:p14="http://schemas.microsoft.com/office/powerpoint/2010/main" xmlns="" val="161948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CAN </a:t>
            </a:r>
            <a:r>
              <a:rPr lang="en-US" dirty="0"/>
              <a:t>risk determinants</a:t>
            </a:r>
            <a:endParaRPr lang="el-GR" dirty="0"/>
          </a:p>
        </p:txBody>
      </p:sp>
      <p:sp>
        <p:nvSpPr>
          <p:cNvPr id="3" name="Content Placeholder 2"/>
          <p:cNvSpPr>
            <a:spLocks noGrp="1"/>
          </p:cNvSpPr>
          <p:nvPr>
            <p:ph idx="1"/>
          </p:nvPr>
        </p:nvSpPr>
        <p:spPr>
          <a:xfrm>
            <a:off x="838200" y="1540702"/>
            <a:ext cx="10986370" cy="4511001"/>
          </a:xfrm>
        </p:spPr>
        <p:txBody>
          <a:bodyPr>
            <a:noAutofit/>
          </a:bodyPr>
          <a:lstStyle/>
          <a:p>
            <a:r>
              <a:rPr lang="en-US" altLang="el-GR" sz="2000" dirty="0"/>
              <a:t>Lack of social support for the family</a:t>
            </a:r>
          </a:p>
          <a:p>
            <a:r>
              <a:rPr lang="en-US" altLang="el-GR" sz="2000" dirty="0"/>
              <a:t>Low social standing and lack of educational capital of the parents</a:t>
            </a:r>
            <a:endParaRPr lang="el-GR" altLang="el-GR" sz="2000" dirty="0"/>
          </a:p>
          <a:p>
            <a:r>
              <a:rPr lang="en-US" altLang="el-GR" sz="2000" dirty="0"/>
              <a:t>Large family</a:t>
            </a:r>
            <a:r>
              <a:rPr lang="el-GR" altLang="el-GR" sz="2000" dirty="0"/>
              <a:t> (&gt;4 </a:t>
            </a:r>
            <a:r>
              <a:rPr lang="en-US" altLang="el-GR" sz="2000" dirty="0"/>
              <a:t>children</a:t>
            </a:r>
            <a:r>
              <a:rPr lang="el-GR" altLang="el-GR" sz="2000" dirty="0"/>
              <a:t>)</a:t>
            </a:r>
          </a:p>
          <a:p>
            <a:r>
              <a:rPr lang="en-US" altLang="el-GR" sz="2000" dirty="0"/>
              <a:t>Single parent family</a:t>
            </a:r>
            <a:endParaRPr lang="el-GR" altLang="el-GR" sz="2000" dirty="0"/>
          </a:p>
          <a:p>
            <a:r>
              <a:rPr lang="en-US" altLang="el-GR" sz="2000" dirty="0"/>
              <a:t>Early parenthood</a:t>
            </a:r>
          </a:p>
          <a:p>
            <a:r>
              <a:rPr lang="en-US" altLang="el-GR" sz="2000" i="1" dirty="0"/>
              <a:t>‘Difficult’</a:t>
            </a:r>
            <a:r>
              <a:rPr lang="en-US" altLang="el-GR" sz="2000" dirty="0"/>
              <a:t> child</a:t>
            </a:r>
            <a:endParaRPr lang="el-GR" altLang="el-GR" sz="2000" dirty="0"/>
          </a:p>
          <a:p>
            <a:r>
              <a:rPr lang="en-US" altLang="el-GR" sz="2000" dirty="0"/>
              <a:t>Child’s age: infant or teen</a:t>
            </a:r>
            <a:endParaRPr lang="el-GR" altLang="el-GR" sz="2000" dirty="0"/>
          </a:p>
          <a:p>
            <a:r>
              <a:rPr lang="en-US" altLang="el-GR" sz="2000" dirty="0"/>
              <a:t>One or both parents/caregivers </a:t>
            </a:r>
          </a:p>
          <a:p>
            <a:pPr lvl="1">
              <a:buClr>
                <a:schemeClr val="accent1"/>
              </a:buClr>
            </a:pPr>
            <a:r>
              <a:rPr lang="en-US" altLang="el-GR" sz="1900" dirty="0"/>
              <a:t>present with a major mental health issue</a:t>
            </a:r>
            <a:endParaRPr lang="el-GR" altLang="el-GR" sz="1900" dirty="0"/>
          </a:p>
          <a:p>
            <a:pPr lvl="1">
              <a:buClr>
                <a:schemeClr val="accent1"/>
              </a:buClr>
            </a:pPr>
            <a:r>
              <a:rPr lang="en-US" altLang="el-GR" sz="1900" dirty="0"/>
              <a:t>are addicted to alcohol and/or other substances</a:t>
            </a:r>
            <a:endParaRPr lang="el-GR" altLang="el-GR" sz="1900" dirty="0"/>
          </a:p>
          <a:p>
            <a:pPr lvl="1">
              <a:buClr>
                <a:schemeClr val="accent1"/>
              </a:buClr>
            </a:pPr>
            <a:r>
              <a:rPr lang="en-US" altLang="el-GR" sz="1900" dirty="0"/>
              <a:t>have a record of deviant and/or unlawful behavior</a:t>
            </a:r>
            <a:endParaRPr lang="el-GR" altLang="el-GR" sz="1900" dirty="0"/>
          </a:p>
          <a:p>
            <a:pPr lvl="1">
              <a:buClr>
                <a:schemeClr val="accent1"/>
              </a:buClr>
            </a:pPr>
            <a:r>
              <a:rPr lang="en-US" altLang="el-GR" sz="1900" dirty="0"/>
              <a:t>have a record of severe disability</a:t>
            </a:r>
          </a:p>
          <a:p>
            <a:pPr lvl="1">
              <a:buClr>
                <a:schemeClr val="accent1"/>
              </a:buClr>
            </a:pPr>
            <a:r>
              <a:rPr lang="en-US" altLang="el-GR" sz="1900" dirty="0"/>
              <a:t>have a history of abuse in their childhoods</a:t>
            </a:r>
            <a:endParaRPr lang="el-GR" altLang="el-GR" sz="1900" dirty="0"/>
          </a:p>
        </p:txBody>
      </p:sp>
      <p:sp>
        <p:nvSpPr>
          <p:cNvPr id="6" name="Rounded Rectangle 5">
            <a:extLst>
              <a:ext uri="{FF2B5EF4-FFF2-40B4-BE49-F238E27FC236}">
                <a16:creationId xmlns:a16="http://schemas.microsoft.com/office/drawing/2014/main" xmlns="" id="{9CE5D471-4AE5-9A4A-BE9F-54F4DDD5487A}"/>
              </a:ext>
            </a:extLst>
          </p:cNvPr>
          <p:cNvSpPr/>
          <p:nvPr/>
        </p:nvSpPr>
        <p:spPr>
          <a:xfrm>
            <a:off x="8382000" y="1651001"/>
            <a:ext cx="2991634" cy="45772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l-GR" sz="2000" dirty="0">
                <a:latin typeface="Segoe UI Light" pitchFamily="34" charset="0"/>
                <a:cs typeface="Segoe UI Light" pitchFamily="34" charset="0"/>
                <a:sym typeface="Wingdings" pitchFamily="2" charset="2"/>
              </a:rPr>
              <a:t> </a:t>
            </a:r>
            <a:r>
              <a:rPr lang="en-US" sz="2000" dirty="0">
                <a:latin typeface="Segoe UI Light" pitchFamily="34" charset="0"/>
                <a:cs typeface="Segoe UI Light" pitchFamily="34" charset="0"/>
                <a:sym typeface="Wingdings" pitchFamily="2" charset="2"/>
              </a:rPr>
              <a:t>u</a:t>
            </a:r>
            <a:r>
              <a:rPr lang="en-US" sz="2000" dirty="0">
                <a:latin typeface="Segoe UI Light" pitchFamily="34" charset="0"/>
                <a:cs typeface="Segoe UI Light" pitchFamily="34" charset="0"/>
              </a:rPr>
              <a:t>sually many of these factors appear together</a:t>
            </a:r>
            <a:endParaRPr lang="el-GR" sz="2000" dirty="0">
              <a:latin typeface="Segoe UI Light" pitchFamily="34" charset="0"/>
              <a:cs typeface="Segoe UI Light" pitchFamily="34" charset="0"/>
            </a:endParaRPr>
          </a:p>
          <a:p>
            <a:pPr algn="r">
              <a:defRPr/>
            </a:pPr>
            <a:endParaRPr lang="el-GR" sz="2000" dirty="0">
              <a:latin typeface="Segoe UI Light" pitchFamily="34" charset="0"/>
              <a:cs typeface="Segoe UI Light" pitchFamily="34" charset="0"/>
            </a:endParaRPr>
          </a:p>
          <a:p>
            <a:pPr marL="285750" indent="-285750" algn="r">
              <a:buFont typeface="Wingdings" pitchFamily="2" charset="2"/>
              <a:buChar char="è"/>
              <a:defRPr/>
            </a:pPr>
            <a:r>
              <a:rPr lang="en-US" sz="2000" dirty="0">
                <a:latin typeface="Segoe UI Light" pitchFamily="34" charset="0"/>
                <a:cs typeface="Segoe UI Light" pitchFamily="34" charset="0"/>
                <a:sym typeface="Wingdings" pitchFamily="2" charset="2"/>
              </a:rPr>
              <a:t>they correlate with other known determinants of dysfunctional family </a:t>
            </a:r>
            <a:r>
              <a:rPr lang="en-US" sz="2000" dirty="0" smtClean="0">
                <a:latin typeface="Segoe UI Light" pitchFamily="34" charset="0"/>
                <a:cs typeface="Segoe UI Light" pitchFamily="34" charset="0"/>
                <a:sym typeface="Wingdings" pitchFamily="2" charset="2"/>
              </a:rPr>
              <a:t>contexts</a:t>
            </a:r>
          </a:p>
          <a:p>
            <a:pPr marL="285750" indent="-285750" algn="r">
              <a:buFont typeface="Wingdings" pitchFamily="2" charset="2"/>
              <a:buChar char="è"/>
              <a:defRPr/>
            </a:pPr>
            <a:endParaRPr lang="en-US" sz="2000" dirty="0">
              <a:latin typeface="Segoe UI Light" pitchFamily="34" charset="0"/>
              <a:cs typeface="Segoe UI Light" pitchFamily="34" charset="0"/>
              <a:sym typeface="Wingdings" pitchFamily="2" charset="2"/>
            </a:endParaRPr>
          </a:p>
          <a:p>
            <a:pPr algn="r">
              <a:defRPr/>
            </a:pPr>
            <a:r>
              <a:rPr lang="en-US" sz="2000" dirty="0" smtClean="0">
                <a:solidFill>
                  <a:srgbClr val="FFFF00"/>
                </a:solidFill>
                <a:latin typeface="Segoe UI Light" pitchFamily="34" charset="0"/>
                <a:cs typeface="Segoe UI Light" pitchFamily="34" charset="0"/>
              </a:rPr>
              <a:t>! Presence of one or more of these conditions doesn’t necessarily means CAN</a:t>
            </a:r>
            <a:endParaRPr lang="el-GR" sz="2000" dirty="0">
              <a:solidFill>
                <a:srgbClr val="FFFF00"/>
              </a:solidFill>
              <a:latin typeface="Segoe UI Light" pitchFamily="34" charset="0"/>
              <a:cs typeface="Segoe UI Light" pitchFamily="34" charset="0"/>
            </a:endParaRPr>
          </a:p>
        </p:txBody>
      </p:sp>
    </p:spTree>
    <p:extLst>
      <p:ext uri="{BB962C8B-B14F-4D97-AF65-F5344CB8AC3E}">
        <p14:creationId xmlns:p14="http://schemas.microsoft.com/office/powerpoint/2010/main" xmlns="" val="338647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solidFill>
                  <a:schemeClr val="accent2"/>
                </a:solidFill>
              </a:rPr>
              <a:t>Please keep in mind!</a:t>
            </a:r>
            <a:endParaRPr lang="el-GR" dirty="0">
              <a:solidFill>
                <a:schemeClr val="accent2"/>
              </a:solidFill>
            </a:endParaRPr>
          </a:p>
        </p:txBody>
      </p:sp>
      <p:sp>
        <p:nvSpPr>
          <p:cNvPr id="3" name="Content Placeholder 2"/>
          <p:cNvSpPr>
            <a:spLocks noGrp="1"/>
          </p:cNvSpPr>
          <p:nvPr>
            <p:ph idx="1"/>
          </p:nvPr>
        </p:nvSpPr>
        <p:spPr/>
        <p:txBody>
          <a:bodyPr>
            <a:normAutofit fontScale="92500" lnSpcReduction="10000"/>
          </a:bodyPr>
          <a:lstStyle/>
          <a:p>
            <a:pPr fontAlgn="base"/>
            <a:r>
              <a:rPr lang="en-US" dirty="0" smtClean="0"/>
              <a:t>warning signs depend on the type of abuse and can vary</a:t>
            </a:r>
          </a:p>
          <a:p>
            <a:pPr marL="0" indent="0" fontAlgn="base">
              <a:buNone/>
            </a:pPr>
            <a:endParaRPr lang="en-US" dirty="0" smtClean="0"/>
          </a:p>
          <a:p>
            <a:pPr marL="0" indent="0" fontAlgn="base">
              <a:buNone/>
            </a:pPr>
            <a:r>
              <a:rPr lang="en-US" dirty="0" smtClean="0"/>
              <a:t>HOWEVER</a:t>
            </a:r>
          </a:p>
          <a:p>
            <a:pPr fontAlgn="base"/>
            <a:endParaRPr lang="en-US" dirty="0" smtClean="0"/>
          </a:p>
          <a:p>
            <a:pPr fontAlgn="base"/>
            <a:r>
              <a:rPr lang="en-US" b="1" dirty="0" smtClean="0">
                <a:solidFill>
                  <a:schemeClr val="accent2"/>
                </a:solidFill>
              </a:rPr>
              <a:t>warning signs are just that-warning sings</a:t>
            </a:r>
            <a:r>
              <a:rPr lang="en-US" dirty="0" smtClean="0"/>
              <a:t>; they are only suggestive and may signal a </a:t>
            </a:r>
            <a:r>
              <a:rPr lang="en-US" dirty="0"/>
              <a:t>suspicion of child abuse or </a:t>
            </a:r>
            <a:r>
              <a:rPr lang="en-US" dirty="0" smtClean="0"/>
              <a:t>neglect</a:t>
            </a:r>
          </a:p>
          <a:p>
            <a:pPr fontAlgn="base"/>
            <a:endParaRPr lang="en-US" dirty="0" smtClean="0"/>
          </a:p>
          <a:p>
            <a:pPr marL="0" indent="0" algn="ctr" fontAlgn="base">
              <a:buNone/>
            </a:pPr>
            <a:r>
              <a:rPr lang="en-US" dirty="0" smtClean="0">
                <a:solidFill>
                  <a:schemeClr val="accent1"/>
                </a:solidFill>
              </a:rPr>
              <a:t>the presence of warning signs doesn't necessarily mean that a child is being abused as similar indicators </a:t>
            </a:r>
            <a:r>
              <a:rPr lang="en-US" dirty="0">
                <a:solidFill>
                  <a:schemeClr val="accent1"/>
                </a:solidFill>
              </a:rPr>
              <a:t>can also exist in situations where a child is NOT abused or </a:t>
            </a:r>
            <a:r>
              <a:rPr lang="en-US" dirty="0" smtClean="0">
                <a:solidFill>
                  <a:schemeClr val="accent1"/>
                </a:solidFill>
              </a:rPr>
              <a:t>neglected and may </a:t>
            </a:r>
            <a:r>
              <a:rPr lang="en-US" dirty="0">
                <a:solidFill>
                  <a:schemeClr val="accent1"/>
                </a:solidFill>
              </a:rPr>
              <a:t>have an entirely appropriate or unrelated </a:t>
            </a:r>
            <a:r>
              <a:rPr lang="en-US" dirty="0" smtClean="0">
                <a:solidFill>
                  <a:schemeClr val="accent1"/>
                </a:solidFill>
              </a:rPr>
              <a:t>explanation</a:t>
            </a:r>
            <a:endParaRPr lang="en-US" dirty="0">
              <a:solidFill>
                <a:schemeClr val="accent1"/>
              </a:solidFill>
            </a:endParaRPr>
          </a:p>
        </p:txBody>
      </p:sp>
    </p:spTree>
    <p:extLst>
      <p:ext uri="{BB962C8B-B14F-4D97-AF65-F5344CB8AC3E}">
        <p14:creationId xmlns:p14="http://schemas.microsoft.com/office/powerpoint/2010/main" xmlns="" val="523904641"/>
      </p:ext>
    </p:extLst>
  </p:cSld>
  <p:clrMapOvr>
    <a:masterClrMapping/>
  </p:clrMapOvr>
  <p:transition>
    <p:comb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summarizing</a:t>
            </a:r>
            <a:endParaRPr lang="el-GR" dirty="0"/>
          </a:p>
        </p:txBody>
      </p:sp>
      <p:sp>
        <p:nvSpPr>
          <p:cNvPr id="3" name="Content Placeholder 2"/>
          <p:cNvSpPr>
            <a:spLocks noGrp="1"/>
          </p:cNvSpPr>
          <p:nvPr>
            <p:ph idx="1"/>
          </p:nvPr>
        </p:nvSpPr>
        <p:spPr>
          <a:xfrm>
            <a:off x="838200" y="1665962"/>
            <a:ext cx="10986370" cy="4511001"/>
          </a:xfrm>
        </p:spPr>
        <p:txBody>
          <a:bodyPr>
            <a:noAutofit/>
          </a:bodyPr>
          <a:lstStyle/>
          <a:p>
            <a:r>
              <a:rPr lang="en-US" sz="2200" dirty="0" smtClean="0"/>
              <a:t>child abuse and neglect is not always obvious </a:t>
            </a:r>
          </a:p>
          <a:p>
            <a:pPr lvl="1"/>
            <a:r>
              <a:rPr lang="en-US" sz="2200" dirty="0" smtClean="0"/>
              <a:t>it </a:t>
            </a:r>
            <a:r>
              <a:rPr lang="en-US" sz="2200" dirty="0"/>
              <a:t>can be </a:t>
            </a:r>
            <a:r>
              <a:rPr lang="en-US" sz="2200" dirty="0" smtClean="0"/>
              <a:t>physical but also </a:t>
            </a:r>
            <a:r>
              <a:rPr lang="en-US" sz="2200" dirty="0"/>
              <a:t>sexual, or emotional. </a:t>
            </a:r>
            <a:r>
              <a:rPr lang="en-US" sz="2200" dirty="0" smtClean="0"/>
              <a:t>The child may </a:t>
            </a:r>
            <a:r>
              <a:rPr lang="en-US" sz="2200" dirty="0"/>
              <a:t>be neglected, meaning </a:t>
            </a:r>
            <a:r>
              <a:rPr lang="en-US" sz="2200" dirty="0" smtClean="0"/>
              <a:t>his/her caregivers </a:t>
            </a:r>
            <a:r>
              <a:rPr lang="en-US" sz="2200" dirty="0"/>
              <a:t>don’t provide for basic needs, like food or </a:t>
            </a:r>
            <a:r>
              <a:rPr lang="en-US" sz="2200" dirty="0" smtClean="0"/>
              <a:t>safety</a:t>
            </a:r>
            <a:endParaRPr lang="en-US" sz="2200" dirty="0"/>
          </a:p>
          <a:p>
            <a:pPr fontAlgn="base"/>
            <a:r>
              <a:rPr lang="en-US" sz="2200" dirty="0" smtClean="0"/>
              <a:t>many </a:t>
            </a:r>
            <a:r>
              <a:rPr lang="en-US" sz="2200" dirty="0"/>
              <a:t>children are too young or too frightened to tell anyone what is happening to </a:t>
            </a:r>
            <a:r>
              <a:rPr lang="en-US" sz="2200" dirty="0" smtClean="0"/>
              <a:t>them</a:t>
            </a:r>
          </a:p>
          <a:p>
            <a:pPr fontAlgn="base"/>
            <a:r>
              <a:rPr lang="en-US" sz="2200" dirty="0" smtClean="0"/>
              <a:t>children</a:t>
            </a:r>
            <a:r>
              <a:rPr lang="en-US" sz="2200" dirty="0"/>
              <a:t>, especially younger, </a:t>
            </a:r>
            <a:r>
              <a:rPr lang="en-US" sz="2200" dirty="0" smtClean="0"/>
              <a:t>are </a:t>
            </a:r>
            <a:r>
              <a:rPr lang="en-US" sz="2200" dirty="0"/>
              <a:t>often unaware that what is happening to them is </a:t>
            </a:r>
            <a:r>
              <a:rPr lang="en-US" sz="2200" dirty="0" smtClean="0"/>
              <a:t>abuse </a:t>
            </a:r>
          </a:p>
          <a:p>
            <a:pPr fontAlgn="base"/>
            <a:r>
              <a:rPr lang="en-US" sz="2200" dirty="0" smtClean="0"/>
              <a:t>what makes it even harder to stop is that most of the time, the abuser is someone the child knows and because of this s/he may be reluctant to say something because s/he may want to protect that person or is afraid of what they will do if she speaks up</a:t>
            </a:r>
          </a:p>
          <a:p>
            <a:r>
              <a:rPr lang="en-US" sz="2200" dirty="0" smtClean="0"/>
              <a:t>therefore, identifying CAN is not always a straightforward task; sometimes, it takes a caring adult to recognize that something is not right in the child’s life</a:t>
            </a:r>
          </a:p>
          <a:p>
            <a:r>
              <a:rPr lang="en-US" sz="2200" b="1" dirty="0" smtClean="0">
                <a:solidFill>
                  <a:schemeClr val="accent1"/>
                </a:solidFill>
              </a:rPr>
              <a:t>it is important especially for individuals who work with children to be able to recognize child abuse and neglect </a:t>
            </a:r>
          </a:p>
        </p:txBody>
      </p:sp>
      <p:sp>
        <p:nvSpPr>
          <p:cNvPr id="4" name="Rectangle 3"/>
          <p:cNvSpPr/>
          <p:nvPr/>
        </p:nvSpPr>
        <p:spPr>
          <a:xfrm>
            <a:off x="6331385" y="341947"/>
            <a:ext cx="5336088" cy="1015663"/>
          </a:xfrm>
          <a:prstGeom prst="rect">
            <a:avLst/>
          </a:prstGeom>
        </p:spPr>
        <p:txBody>
          <a:bodyPr wrap="square">
            <a:spAutoFit/>
          </a:bodyPr>
          <a:lstStyle/>
          <a:p>
            <a:pPr algn="just"/>
            <a:r>
              <a:rPr lang="en-US" sz="2000" dirty="0">
                <a:solidFill>
                  <a:schemeClr val="accent1"/>
                </a:solidFill>
                <a:latin typeface="Tekton Pro" panose="020F0603020208020904" pitchFamily="34" charset="0"/>
              </a:rPr>
              <a:t>when someone thinks of child abuse and neglect, s/he first thought may be of a child with bruises, a black eye or other marks that raise red flags</a:t>
            </a:r>
          </a:p>
        </p:txBody>
      </p:sp>
      <p:sp>
        <p:nvSpPr>
          <p:cNvPr id="5" name="Rectangle 4"/>
          <p:cNvSpPr/>
          <p:nvPr/>
        </p:nvSpPr>
        <p:spPr>
          <a:xfrm>
            <a:off x="6331385" y="341946"/>
            <a:ext cx="5336088" cy="1015664"/>
          </a:xfrm>
          <a:prstGeom prst="rect">
            <a:avLst/>
          </a:prstGeom>
          <a:solidFill>
            <a:schemeClr val="tx2">
              <a:lumMod val="20000"/>
              <a:lumOff val="80000"/>
            </a:schemeClr>
          </a:solidFill>
        </p:spPr>
        <p:txBody>
          <a:bodyPr wrap="square" anchor="ctr" anchorCtr="0">
            <a:noAutofit/>
          </a:bodyPr>
          <a:lstStyle/>
          <a:p>
            <a:r>
              <a:rPr lang="en-US" sz="3200" dirty="0"/>
              <a:t>the signs aren’t always so clear</a:t>
            </a:r>
            <a:endParaRPr lang="el-GR" sz="3200" dirty="0"/>
          </a:p>
        </p:txBody>
      </p:sp>
    </p:spTree>
    <p:extLst>
      <p:ext uri="{BB962C8B-B14F-4D97-AF65-F5344CB8AC3E}">
        <p14:creationId xmlns:p14="http://schemas.microsoft.com/office/powerpoint/2010/main" xmlns="" val="38291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&amp; Long Term Effects of CAN </a:t>
            </a:r>
            <a:r>
              <a:rPr lang="en-US" i="1" dirty="0" smtClean="0"/>
              <a:t>at a glance</a:t>
            </a:r>
            <a:endParaRPr lang="en-US" dirty="0"/>
          </a:p>
        </p:txBody>
      </p:sp>
      <p:sp>
        <p:nvSpPr>
          <p:cNvPr id="3" name="Content Placeholder 2"/>
          <p:cNvSpPr>
            <a:spLocks noGrp="1"/>
          </p:cNvSpPr>
          <p:nvPr>
            <p:ph idx="1"/>
          </p:nvPr>
        </p:nvSpPr>
        <p:spPr/>
        <p:txBody>
          <a:bodyPr>
            <a:normAutofit/>
          </a:bodyPr>
          <a:lstStyle/>
          <a:p>
            <a:r>
              <a:rPr lang="en-US" sz="2200" dirty="0" smtClean="0"/>
              <a:t>In most cases, children who are abused or neglected suffer greater emotional than physical damage</a:t>
            </a:r>
          </a:p>
          <a:p>
            <a:r>
              <a:rPr lang="en-US" sz="2200" dirty="0" smtClean="0"/>
              <a:t>Not all abused or neglected children will experience long-term consequences</a:t>
            </a:r>
          </a:p>
          <a:p>
            <a:pPr lvl="1"/>
            <a:r>
              <a:rPr lang="en-US" sz="2200" dirty="0" smtClean="0"/>
              <a:t>The outcomes of individual cases are influenced by a variety of factors that include:</a:t>
            </a:r>
          </a:p>
          <a:p>
            <a:pPr lvl="2"/>
            <a:r>
              <a:rPr lang="en-US" sz="2200" dirty="0" smtClean="0"/>
              <a:t>Age and development status when the abuse took place</a:t>
            </a:r>
          </a:p>
          <a:p>
            <a:pPr lvl="2"/>
            <a:r>
              <a:rPr lang="en-US" sz="2200" dirty="0" smtClean="0"/>
              <a:t>The type of abuse (physical, emotional, sexual, etc.)</a:t>
            </a:r>
          </a:p>
          <a:p>
            <a:pPr lvl="2"/>
            <a:r>
              <a:rPr lang="en-US" sz="2200" dirty="0" smtClean="0"/>
              <a:t>Regularity and duration of the abuse</a:t>
            </a:r>
          </a:p>
          <a:p>
            <a:pPr lvl="2"/>
            <a:r>
              <a:rPr lang="en-US" sz="2200" dirty="0" smtClean="0"/>
              <a:t>The child’s relationship with the abuser</a:t>
            </a:r>
          </a:p>
        </p:txBody>
      </p:sp>
    </p:spTree>
  </p:cSld>
  <p:clrMapOvr>
    <a:masterClrMapping/>
  </p:clrMapOvr>
  <p:transition>
    <p:pull dir="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&amp; Long Term Effects of CAN</a:t>
            </a:r>
            <a:endParaRPr lang="en-US" dirty="0"/>
          </a:p>
        </p:txBody>
      </p:sp>
      <p:sp>
        <p:nvSpPr>
          <p:cNvPr id="3" name="Content Placeholder 2"/>
          <p:cNvSpPr>
            <a:spLocks noGrp="1"/>
          </p:cNvSpPr>
          <p:nvPr>
            <p:ph idx="1"/>
          </p:nvPr>
        </p:nvSpPr>
        <p:spPr>
          <a:xfrm>
            <a:off x="292101" y="1722211"/>
            <a:ext cx="2616199" cy="4351338"/>
          </a:xfrm>
          <a:solidFill>
            <a:schemeClr val="tx2">
              <a:lumMod val="20000"/>
              <a:lumOff val="80000"/>
            </a:schemeClr>
          </a:solidFill>
        </p:spPr>
        <p:txBody>
          <a:bodyPr>
            <a:noAutofit/>
          </a:bodyPr>
          <a:lstStyle/>
          <a:p>
            <a:pPr indent="-360000">
              <a:lnSpc>
                <a:spcPct val="100000"/>
              </a:lnSpc>
              <a:spcBef>
                <a:spcPts val="0"/>
              </a:spcBef>
              <a:buNone/>
            </a:pPr>
            <a:r>
              <a:rPr lang="en-US" sz="1800" b="1" dirty="0" smtClean="0"/>
              <a:t>PHYSICAL EFFECTS</a:t>
            </a:r>
          </a:p>
          <a:p>
            <a:pPr marL="266700" indent="-265113">
              <a:lnSpc>
                <a:spcPct val="100000"/>
              </a:lnSpc>
              <a:spcBef>
                <a:spcPts val="0"/>
              </a:spcBef>
            </a:pPr>
            <a:r>
              <a:rPr lang="en-US" sz="1800" dirty="0" smtClean="0"/>
              <a:t>Can be minor (bruises or cuts) or severe (broken bones, hemorrhage)</a:t>
            </a:r>
          </a:p>
          <a:p>
            <a:pPr marL="266700" indent="-265113">
              <a:lnSpc>
                <a:spcPct val="100000"/>
              </a:lnSpc>
              <a:spcBef>
                <a:spcPts val="0"/>
              </a:spcBef>
            </a:pPr>
            <a:r>
              <a:rPr lang="en-US" sz="1800" dirty="0" smtClean="0"/>
              <a:t>Important regions of the brain fail to form or grow properly</a:t>
            </a:r>
          </a:p>
          <a:p>
            <a:pPr marL="266700" indent="-265113">
              <a:lnSpc>
                <a:spcPct val="100000"/>
              </a:lnSpc>
              <a:spcBef>
                <a:spcPts val="0"/>
              </a:spcBef>
            </a:pPr>
            <a:r>
              <a:rPr lang="en-US" sz="1800" dirty="0" smtClean="0"/>
              <a:t>Lifelong physical health problems</a:t>
            </a:r>
          </a:p>
          <a:p>
            <a:pPr marL="266700" indent="-265113">
              <a:lnSpc>
                <a:spcPct val="100000"/>
              </a:lnSpc>
              <a:spcBef>
                <a:spcPts val="0"/>
              </a:spcBef>
            </a:pPr>
            <a:r>
              <a:rPr lang="en-US" sz="1800" dirty="0" smtClean="0"/>
              <a:t>Shaken Baby Syndrome (blindness, learning disabilities, mental retardation, cerebral palsy)</a:t>
            </a:r>
          </a:p>
        </p:txBody>
      </p:sp>
      <p:sp>
        <p:nvSpPr>
          <p:cNvPr id="4" name="Content Placeholder 2"/>
          <p:cNvSpPr txBox="1">
            <a:spLocks/>
          </p:cNvSpPr>
          <p:nvPr/>
        </p:nvSpPr>
        <p:spPr>
          <a:xfrm>
            <a:off x="7975600" y="1722211"/>
            <a:ext cx="3898900" cy="4348389"/>
          </a:xfrm>
          <a:prstGeom prst="rect">
            <a:avLst/>
          </a:prstGeom>
          <a:solidFill>
            <a:schemeClr val="accent4">
              <a:lumMod val="20000"/>
              <a:lumOff val="80000"/>
            </a:schemeClr>
          </a:solidFill>
        </p:spPr>
        <p:txBody>
          <a:bodyPr vert="horz" lIns="91440" tIns="45720" rIns="91440" bIns="45720" rtlCol="0">
            <a:noAutofit/>
          </a:bodyPr>
          <a:lstStyle/>
          <a:p>
            <a:pPr marL="361942" marR="0" lvl="0" indent="-360000" algn="l" defTabSz="914377" rtl="0" eaLnBrk="1" fontAlgn="auto" latinLnBrk="0" hangingPunct="1">
              <a:buClr>
                <a:schemeClr val="accent1"/>
              </a:buClr>
              <a:buSzTx/>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SOCIETAL EFFECTS</a:t>
            </a:r>
          </a:p>
          <a:p>
            <a:pPr marL="361942" marR="0" lvl="0" indent="-360000" algn="l" defTabSz="914377" rtl="0" eaLnBrk="1" fontAlgn="auto" latinLnBrk="0" hangingPunct="1">
              <a:buClr>
                <a:schemeClr val="accent1"/>
              </a:buClr>
              <a:buSzTx/>
              <a:buFont typeface="Wingdings 3" panose="05040102010807070707" pitchFamily="18" charset="2"/>
              <a:buChar char="´"/>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Direct Costs:</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Maintaining a child welfare system</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Expenditures by the judicial, law enforcement, health, and mental health systems</a:t>
            </a:r>
          </a:p>
          <a:p>
            <a:pPr marL="361942" marR="0" lvl="0" indent="-360000" algn="l" defTabSz="914377" rtl="0" eaLnBrk="1" fontAlgn="auto" latinLnBrk="0" hangingPunct="1">
              <a:buClr>
                <a:schemeClr val="accent1"/>
              </a:buClr>
              <a:buSzTx/>
              <a:buFont typeface="Wingdings 3" panose="05040102010807070707" pitchFamily="18" charset="2"/>
              <a:buChar char="´"/>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Indirect Costs:</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Costs associated with juvenile and adult criminal activity</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Mental illness</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Substance Abuse</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Domestic Violence</a:t>
            </a:r>
          </a:p>
          <a:p>
            <a:pPr marL="361942" indent="-360000" defTabSz="914377">
              <a:buClr>
                <a:schemeClr val="accent1"/>
              </a:buClr>
              <a:buFont typeface="Wingdings 3" panose="05040102010807070707" pitchFamily="18" charset="2"/>
              <a:buChar cha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Loss of productivity due to unemployment and underemployment</a:t>
            </a:r>
          </a:p>
          <a:p>
            <a:pPr marL="361942" marR="0" lvl="0" indent="-360000" algn="l" defTabSz="914377" rtl="0" eaLnBrk="1" fontAlgn="auto" latinLnBrk="0" hangingPunct="1">
              <a:buClr>
                <a:schemeClr val="accent1"/>
              </a:buClr>
              <a:buSzTx/>
              <a:buFont typeface="Wingdings 3" panose="05040102010807070707" pitchFamily="18" charset="2"/>
              <a:buChar char="´"/>
              <a:tabLst/>
              <a:defRPr/>
            </a:pPr>
            <a:endParaRPr kumimoji="0" lang="en-US" b="0" i="0" u="none" strike="noStrike" kern="1200" cap="none" spc="0" normalizeH="0" baseline="0" noProof="0" dirty="0">
              <a:ln>
                <a:noFill/>
              </a:ln>
              <a:solidFill>
                <a:schemeClr val="tx1"/>
              </a:solidFill>
              <a:effectLst/>
              <a:uLnTx/>
              <a:uFillTx/>
              <a:latin typeface="Segoe UI Light" panose="020B0502040204020203" pitchFamily="34" charset="0"/>
              <a:ea typeface="+mn-ea"/>
              <a:cs typeface="Segoe UI Light" panose="020B0502040204020203" pitchFamily="34" charset="0"/>
            </a:endParaRPr>
          </a:p>
        </p:txBody>
      </p:sp>
      <p:sp>
        <p:nvSpPr>
          <p:cNvPr id="5" name="Content Placeholder 2"/>
          <p:cNvSpPr txBox="1">
            <a:spLocks/>
          </p:cNvSpPr>
          <p:nvPr/>
        </p:nvSpPr>
        <p:spPr>
          <a:xfrm>
            <a:off x="3073401" y="1722211"/>
            <a:ext cx="1943099" cy="4351338"/>
          </a:xfrm>
          <a:prstGeom prst="rect">
            <a:avLst/>
          </a:prstGeom>
          <a:solidFill>
            <a:schemeClr val="tx2">
              <a:lumMod val="20000"/>
              <a:lumOff val="80000"/>
            </a:schemeClr>
          </a:solidFill>
        </p:spPr>
        <p:txBody>
          <a:bodyPr vert="horz" lIns="91440" tIns="45720" rIns="91440" bIns="45720" rtlCol="0">
            <a:noAutofit/>
          </a:bodyPr>
          <a:lstStyle/>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PSYCHOLOGICAL EFFECTS</a:t>
            </a:r>
          </a:p>
          <a:p>
            <a:pPr marL="177800" marR="0" lvl="0" indent="-176213" algn="l" defTabSz="914377" rtl="0" eaLnBrk="1" fontAlgn="auto" latinLnBrk="0" hangingPunct="1">
              <a:lnSpc>
                <a:spcPct val="100000"/>
              </a:lnSpc>
              <a:spcBef>
                <a:spcPts val="0"/>
              </a:spcBef>
              <a:spcAft>
                <a:spcPts val="0"/>
              </a:spcAft>
              <a:buClr>
                <a:schemeClr val="accent1"/>
              </a:buClr>
              <a:buSzTx/>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Immediate Effects:</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Isolation</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Fear</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Inability to trust</a:t>
            </a:r>
          </a:p>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Lifelong Consequences:</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Low self-esteem</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Depression</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Relationship difficulties</a:t>
            </a:r>
          </a:p>
        </p:txBody>
      </p:sp>
      <p:sp>
        <p:nvSpPr>
          <p:cNvPr id="6" name="Content Placeholder 2"/>
          <p:cNvSpPr txBox="1">
            <a:spLocks/>
          </p:cNvSpPr>
          <p:nvPr/>
        </p:nvSpPr>
        <p:spPr>
          <a:xfrm>
            <a:off x="5346701" y="1722211"/>
            <a:ext cx="2451099" cy="4351338"/>
          </a:xfrm>
          <a:prstGeom prst="rect">
            <a:avLst/>
          </a:prstGeom>
          <a:solidFill>
            <a:schemeClr val="tx2">
              <a:lumMod val="20000"/>
              <a:lumOff val="80000"/>
            </a:schemeClr>
          </a:solidFill>
        </p:spPr>
        <p:txBody>
          <a:bodyPr vert="horz" lIns="91440" tIns="45720" rIns="91440" bIns="45720" rtlCol="0">
            <a:noAutofit/>
          </a:bodyPr>
          <a:lstStyle/>
          <a:p>
            <a:pPr marL="361942" marR="0" lvl="0" indent="-360000" algn="l" defTabSz="914377" rtl="0" eaLnBrk="1" fontAlgn="auto" latinLnBrk="0" hangingPunct="1">
              <a:lnSpc>
                <a:spcPct val="100000"/>
              </a:lnSpc>
              <a:spcBef>
                <a:spcPts val="0"/>
              </a:spcBef>
              <a:spcAft>
                <a:spcPts val="0"/>
              </a:spcAft>
              <a:buClr>
                <a:schemeClr val="accent1"/>
              </a:buClr>
              <a:buSzTx/>
              <a:tabLst/>
              <a:defRPr/>
            </a:pP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BEHAVIORAL EFFECTS</a:t>
            </a:r>
          </a:p>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Studies have found abused or neglected children to be at least 25% more likely to experience problems in adolescence, including:</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Delinquency</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Teen pregnancy</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Low Academic Achievement</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Drug Use</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Mental Health Problems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3848101" cy="547184"/>
          </a:xfrm>
        </p:spPr>
        <p:txBody>
          <a:bodyPr>
            <a:noAutofit/>
          </a:bodyPr>
          <a:lstStyle/>
          <a:p>
            <a:pPr marL="0" indent="0" fontAlgn="t">
              <a:buNone/>
            </a:pPr>
            <a:r>
              <a:rPr lang="en-US" sz="3000" dirty="0" smtClean="0">
                <a:latin typeface="Segoe UI Black" panose="020B0A02040204020203" pitchFamily="34" charset="0"/>
                <a:ea typeface="Segoe UI Black" panose="020B0A02040204020203" pitchFamily="34" charset="0"/>
              </a:rPr>
              <a:t>children make up stories about abuse </a:t>
            </a:r>
          </a:p>
          <a:p>
            <a:pPr marL="0" indent="0" fontAlgn="t">
              <a:buNone/>
            </a:pPr>
            <a:r>
              <a:rPr lang="en-US" sz="3000" dirty="0" smtClean="0">
                <a:ea typeface="Segoe UI Black" panose="020B0A02040204020203" pitchFamily="34" charset="0"/>
              </a:rPr>
              <a:t>or </a:t>
            </a:r>
          </a:p>
          <a:p>
            <a:pPr marL="0" indent="0" fontAlgn="t">
              <a:buNone/>
            </a:pPr>
            <a:r>
              <a:rPr lang="en-US" sz="3000" dirty="0" smtClean="0">
                <a:latin typeface="Segoe UI Black" panose="020B0A02040204020203" pitchFamily="34" charset="0"/>
                <a:ea typeface="Segoe UI Black" panose="020B0A02040204020203" pitchFamily="34" charset="0"/>
              </a:rPr>
              <a:t>children are just attention seeking when they act up</a:t>
            </a:r>
          </a:p>
          <a:p>
            <a:pPr marL="0" indent="0" fontAlgn="t">
              <a:buNone/>
            </a:pPr>
            <a:endParaRPr lang="en-US" sz="3000" dirty="0" smtClean="0">
              <a:latin typeface="Segoe UI Black" panose="020B0A02040204020203" pitchFamily="34" charset="0"/>
              <a:ea typeface="Segoe UI Black" panose="020B0A02040204020203" pitchFamily="34" charset="0"/>
            </a:endParaRPr>
          </a:p>
          <a:p>
            <a:pPr marL="0" indent="0" fontAlgn="t">
              <a:buNone/>
            </a:pP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475747" y="2921000"/>
            <a:ext cx="7436853" cy="322515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a child rarely lies about abuse. A child may change what they've said if they've been pressured or threatened to deny what's happened, or they're afraid of being removed from their family after they’ve told someone about it.</a:t>
            </a:r>
          </a:p>
          <a:p>
            <a:pPr marL="0" indent="0" fontAlgn="t">
              <a:buNone/>
            </a:pPr>
            <a:r>
              <a:rPr lang="en-US" sz="2400" dirty="0" smtClean="0"/>
              <a:t>Moreover, changes in </a:t>
            </a:r>
            <a:r>
              <a:rPr lang="en-US" sz="2400" dirty="0" err="1" smtClean="0"/>
              <a:t>behaviour</a:t>
            </a:r>
            <a:r>
              <a:rPr lang="en-US" sz="2400" dirty="0" smtClean="0"/>
              <a:t> are one of the key signs that a child may be suffering from abuse or neglect</a:t>
            </a:r>
          </a:p>
          <a:p>
            <a:pPr marL="0" indent="0" fontAlgn="t">
              <a:buNone/>
            </a:pPr>
            <a:endParaRPr lang="en-US" sz="2400" dirty="0" smtClean="0"/>
          </a:p>
        </p:txBody>
      </p:sp>
      <p:sp>
        <p:nvSpPr>
          <p:cNvPr id="3" name="Rectangle 2"/>
          <p:cNvSpPr/>
          <p:nvPr/>
        </p:nvSpPr>
        <p:spPr>
          <a:xfrm>
            <a:off x="44670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Long-term Consequences of CAN (increased risk)</a:t>
            </a:r>
            <a:endParaRPr lang="en-US" sz="3200" dirty="0"/>
          </a:p>
        </p:txBody>
      </p:sp>
      <p:sp>
        <p:nvSpPr>
          <p:cNvPr id="3" name="Content Placeholder 2"/>
          <p:cNvSpPr>
            <a:spLocks noGrp="1"/>
          </p:cNvSpPr>
          <p:nvPr>
            <p:ph idx="1"/>
          </p:nvPr>
        </p:nvSpPr>
        <p:spPr/>
        <p:txBody>
          <a:bodyPr/>
          <a:lstStyle/>
          <a:p>
            <a:endParaRPr lang="en-US" dirty="0"/>
          </a:p>
        </p:txBody>
      </p:sp>
      <p:pic>
        <p:nvPicPr>
          <p:cNvPr id="4" name="Picture 2" descr="https://image.slidesharecdn.com/childabuseandneglect-151211041148/95/child-abuse-and-neglect-11-638.jpg?cb=1449807211"/>
          <p:cNvPicPr>
            <a:picLocks noChangeAspect="1" noChangeArrowheads="1"/>
          </p:cNvPicPr>
          <p:nvPr/>
        </p:nvPicPr>
        <p:blipFill>
          <a:blip r:embed="rId3"/>
          <a:srcRect t="48396"/>
          <a:stretch>
            <a:fillRect/>
          </a:stretch>
        </p:blipFill>
        <p:spPr bwMode="auto">
          <a:xfrm>
            <a:off x="851541" y="1827201"/>
            <a:ext cx="10526373" cy="407829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n-US" sz="3000" dirty="0" smtClean="0">
                <a:latin typeface="Segoe UI Black" panose="020B0A02040204020203" pitchFamily="34" charset="0"/>
                <a:ea typeface="Segoe UI Black" panose="020B0A02040204020203" pitchFamily="34" charset="0"/>
              </a:rPr>
              <a:t>sometimes children are to blame for their abuse</a:t>
            </a:r>
          </a:p>
        </p:txBody>
      </p:sp>
      <p:sp>
        <p:nvSpPr>
          <p:cNvPr id="4" name="Content Placeholder 6"/>
          <p:cNvSpPr txBox="1">
            <a:spLocks/>
          </p:cNvSpPr>
          <p:nvPr/>
        </p:nvSpPr>
        <p:spPr>
          <a:xfrm>
            <a:off x="6400800" y="3204945"/>
            <a:ext cx="4944322"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n-US" sz="4400" b="1" dirty="0" smtClean="0">
                <a:solidFill>
                  <a:schemeClr val="accent1"/>
                </a:solidFill>
                <a:latin typeface="Myriad Pro Bold"/>
                <a:cs typeface="+mn-cs"/>
              </a:rPr>
              <a:t>Fact</a:t>
            </a:r>
            <a:endParaRPr lang="en-US" sz="4400" b="1" dirty="0">
              <a:solidFill>
                <a:schemeClr val="accent1"/>
              </a:solidFill>
              <a:latin typeface="Myriad Pro Bold"/>
              <a:cs typeface="+mn-cs"/>
            </a:endParaRPr>
          </a:p>
          <a:p>
            <a:pPr marL="0" indent="0" fontAlgn="t">
              <a:buNone/>
            </a:pPr>
            <a:r>
              <a:rPr lang="en-US" sz="2400" dirty="0" smtClean="0"/>
              <a:t>a child is never to blame for abuse. Adults are responsible for their own </a:t>
            </a:r>
            <a:r>
              <a:rPr lang="en-US" sz="2400" dirty="0" err="1" smtClean="0"/>
              <a:t>behaviour</a:t>
            </a:r>
            <a:r>
              <a:rPr lang="en-US" sz="2400" dirty="0" smtClean="0"/>
              <a:t> and no matter how a child behaves, adults have no right to harm a child.</a:t>
            </a:r>
          </a:p>
          <a:p>
            <a:pPr marL="0" indent="0" fontAlgn="t">
              <a:buNone/>
            </a:pPr>
            <a:endParaRPr lang="en-US" sz="2400" dirty="0" smtClean="0"/>
          </a:p>
          <a:p>
            <a:pPr marL="0" indent="0" fontAlgn="t">
              <a:buNone/>
            </a:pPr>
            <a:endParaRPr lang="en-US" sz="2400" dirty="0" smtClean="0"/>
          </a:p>
        </p:txBody>
      </p:sp>
      <p:sp>
        <p:nvSpPr>
          <p:cNvPr id="3" name="Rectangle 2"/>
          <p:cNvSpPr/>
          <p:nvPr/>
        </p:nvSpPr>
        <p:spPr>
          <a:xfrm>
            <a:off x="6511727" y="1876543"/>
            <a:ext cx="1732190" cy="769441"/>
          </a:xfrm>
          <a:prstGeom prst="rect">
            <a:avLst/>
          </a:prstGeom>
        </p:spPr>
        <p:txBody>
          <a:bodyPr wrap="square">
            <a:spAutoFit/>
          </a:bodyPr>
          <a:lstStyle/>
          <a:p>
            <a:r>
              <a:rPr lang="en-US" sz="4400" b="1" dirty="0" smtClean="0">
                <a:solidFill>
                  <a:srgbClr val="C00000"/>
                </a:solidFill>
                <a:latin typeface="Myriad Pro Bold"/>
              </a:rPr>
              <a:t>myth</a:t>
            </a:r>
            <a:endParaRPr lang="el-GR" sz="4400" dirty="0">
              <a:solidFill>
                <a:srgbClr val="C00000"/>
              </a:solidFill>
            </a:endParaRPr>
          </a:p>
        </p:txBody>
      </p:sp>
    </p:spTree>
    <p:extLst>
      <p:ext uri="{BB962C8B-B14F-4D97-AF65-F5344CB8AC3E}">
        <p14:creationId xmlns:p14="http://schemas.microsoft.com/office/powerpoint/2010/main" xmlns=""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17072</TotalTime>
  <Words>8648</Words>
  <Application>Microsoft Office PowerPoint</Application>
  <PresentationFormat>Custom</PresentationFormat>
  <Paragraphs>886</Paragraphs>
  <Slides>80</Slides>
  <Notes>77</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Office Theme</vt:lpstr>
      <vt:lpstr>Tackling CAN under-reporting</vt:lpstr>
      <vt:lpstr>Slide 2</vt:lpstr>
      <vt:lpstr>outline</vt:lpstr>
      <vt:lpstr>child abuse and neglect</vt:lpstr>
      <vt:lpstr>Myths about child abuse and neglect</vt:lpstr>
      <vt:lpstr>Slide 6</vt:lpstr>
      <vt:lpstr>Slide 7</vt:lpstr>
      <vt:lpstr>Slide 8</vt:lpstr>
      <vt:lpstr>Slide 9</vt:lpstr>
      <vt:lpstr>Slide 10</vt:lpstr>
      <vt:lpstr>Slide 11</vt:lpstr>
      <vt:lpstr>Slide 12</vt:lpstr>
      <vt:lpstr>Slide 13</vt:lpstr>
      <vt:lpstr>Slide 14</vt:lpstr>
      <vt:lpstr>Slide 15</vt:lpstr>
      <vt:lpstr>Slide 16</vt:lpstr>
      <vt:lpstr>Definition of violence</vt:lpstr>
      <vt:lpstr>Legal analysis of article 19.1 of UNCRC “… all forms of ...”  No exceptions.</vt:lpstr>
      <vt:lpstr>The need for child rights-based definitions</vt:lpstr>
      <vt:lpstr>Forms of Violence UN Committee on the Rights of the Child (CRC), General comment No. 13 (2011): The right of the child to freedom from all forms of violence</vt:lpstr>
      <vt:lpstr>Neglect or negligent treatment</vt:lpstr>
      <vt:lpstr>Continuum of negligent treatment</vt:lpstr>
      <vt:lpstr>Neglect manifestations - examples</vt:lpstr>
      <vt:lpstr>Mental violence often described as psychological abuse, mental abuse, verbal abuse and emotional abuse</vt:lpstr>
      <vt:lpstr>Psychological Abuse continuum</vt:lpstr>
      <vt:lpstr>Child Psychological Abuse - examples</vt:lpstr>
      <vt:lpstr>Physical violence</vt:lpstr>
      <vt:lpstr>Physical Abuse Continuum</vt:lpstr>
      <vt:lpstr>Slide 29</vt:lpstr>
      <vt:lpstr>Distinguishing abuse from accident</vt:lpstr>
      <vt:lpstr>Corporal punishment</vt:lpstr>
      <vt:lpstr>Corporal punishment in [your country]</vt:lpstr>
      <vt:lpstr>Sexual abuse and exploitation</vt:lpstr>
      <vt:lpstr>Child Sexual Abuse continuum</vt:lpstr>
      <vt:lpstr>Child Sexual Abuse - examples</vt:lpstr>
      <vt:lpstr>Torture and inhuman or degrading treatment or punishment</vt:lpstr>
      <vt:lpstr>Violence among children</vt:lpstr>
      <vt:lpstr>Self-harm</vt:lpstr>
      <vt:lpstr>Harmful practices</vt:lpstr>
      <vt:lpstr>Violence in the mass media</vt:lpstr>
      <vt:lpstr>Violence through information and communications technologies - ICTs</vt:lpstr>
      <vt:lpstr>Institutional &amp; system violations of child rights</vt:lpstr>
      <vt:lpstr>Case Examples - Discussion</vt:lpstr>
      <vt:lpstr>Case example</vt:lpstr>
      <vt:lpstr>Case example</vt:lpstr>
      <vt:lpstr>Case example</vt:lpstr>
      <vt:lpstr>Case example</vt:lpstr>
      <vt:lpstr>Case example</vt:lpstr>
      <vt:lpstr>Vignettes  Incidents of child abuse and neglect</vt:lpstr>
      <vt:lpstr>Recognizing Child Abuse and Neglect</vt:lpstr>
      <vt:lpstr>Recognizing CAN The following signs may signal the presence of child abuse or neglect</vt:lpstr>
      <vt:lpstr>Recognising CAN</vt:lpstr>
      <vt:lpstr>Slide 53</vt:lpstr>
      <vt:lpstr>Signs seen on the child’s body and appearance</vt:lpstr>
      <vt:lpstr>Behavioral Signs</vt:lpstr>
      <vt:lpstr>Warning signs in the parents/caregivers’  behavior</vt:lpstr>
      <vt:lpstr>Slide 57</vt:lpstr>
      <vt:lpstr>Signs appearing on the child’s body</vt:lpstr>
      <vt:lpstr>Behavioral Signs/Indicators</vt:lpstr>
      <vt:lpstr>Emotional signs</vt:lpstr>
      <vt:lpstr>Attitude of parents/caregivers</vt:lpstr>
      <vt:lpstr>Signs that do not necessarily suggest Child Sexual Abuse</vt:lpstr>
      <vt:lpstr>Slide 63</vt:lpstr>
      <vt:lpstr>Behavioral Signs/Indicators</vt:lpstr>
      <vt:lpstr>Behavioral Signs/Indicators</vt:lpstr>
      <vt:lpstr>Attitude of parents/caregivers</vt:lpstr>
      <vt:lpstr>Slide 67</vt:lpstr>
      <vt:lpstr>General Appearance</vt:lpstr>
      <vt:lpstr> Signs/Indicators appearing on the body</vt:lpstr>
      <vt:lpstr>Emotional signs</vt:lpstr>
      <vt:lpstr> Signs/Indicators found in cognitive activity</vt:lpstr>
      <vt:lpstr> Behavioral Signs/Indicators </vt:lpstr>
      <vt:lpstr> Attitude of parents/ caregivers</vt:lpstr>
      <vt:lpstr>Parental behavior’s signs</vt:lpstr>
      <vt:lpstr>CAN risk determinants</vt:lpstr>
      <vt:lpstr>Please keep in mind!</vt:lpstr>
      <vt:lpstr>summarizing</vt:lpstr>
      <vt:lpstr>Short &amp; Long Term Effects of CAN at a glance</vt:lpstr>
      <vt:lpstr>Short &amp; Long Term Effects of CAN</vt:lpstr>
      <vt:lpstr>Long-term Consequences of CAN (increased risk)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154</cp:revision>
  <dcterms:created xsi:type="dcterms:W3CDTF">2018-11-08T14:12:16Z</dcterms:created>
  <dcterms:modified xsi:type="dcterms:W3CDTF">2022-02-01T10:44:24Z</dcterms:modified>
</cp:coreProperties>
</file>