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layout2.xml" ContentType="application/vnd.openxmlformats-officedocument.drawingml.diagramLayout+xml"/>
  <Override PartName="/ppt/diagrams/layout3.xml" ContentType="application/vnd.openxmlformats-officedocument.drawingml.diagramLayout+xml"/>
  <Override PartName="/ppt/notesSlides/notesSlide6.xml" ContentType="application/vnd.openxmlformats-officedocument.presentationml.notesSlide+xml"/>
  <Override PartName="/ppt/diagrams/layout1.xml" ContentType="application/vnd.openxmlformats-officedocument.drawingml.diagramLayout+xml"/>
  <Override PartName="/ppt/notesSlides/notesSlide7.xml" ContentType="application/vnd.openxmlformats-officedocument.presentationml.notesSlide+xml"/>
  <Override PartName="/ppt/charts/chart3.xml" ContentType="application/vnd.openxmlformats-officedocument.drawingml.chart+xml"/>
  <Override PartName="/ppt/charts/chart4.xml" ContentType="application/vnd.openxmlformats-officedocument.drawingml.chart+xml"/>
  <Override PartName="/ppt/notesSlides/notesSlide10.xml" ContentType="application/vnd.openxmlformats-officedocument.presentationml.notesSlide+xml"/>
  <Override PartName="/ppt/diagrams/data2.xml" ContentType="application/vnd.openxmlformats-officedocument.drawingml.diagramData+xml"/>
  <Override PartName="/ppt/diagrams/data3.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charts/chart1.xml" ContentType="application/vnd.openxmlformats-officedocument.drawingml.chart+xml"/>
  <Override PartName="/ppt/charts/chart2.xml" ContentType="application/vnd.openxmlformats-officedocument.drawingml.chart+xml"/>
  <Override PartName="/ppt/diagrams/colors3.xml" ContentType="application/vnd.openxmlformats-officedocument.drawingml.diagramColors+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6" r:id="rId2"/>
    <p:sldId id="360" r:id="rId3"/>
    <p:sldId id="358" r:id="rId4"/>
    <p:sldId id="344" r:id="rId5"/>
    <p:sldId id="352" r:id="rId6"/>
    <p:sldId id="356" r:id="rId7"/>
    <p:sldId id="354" r:id="rId8"/>
    <p:sldId id="357" r:id="rId9"/>
    <p:sldId id="334" r:id="rId10"/>
    <p:sldId id="265" r:id="rId11"/>
    <p:sldId id="345" r:id="rId12"/>
    <p:sldId id="266" r:id="rId13"/>
    <p:sldId id="349" r:id="rId14"/>
    <p:sldId id="348" r:id="rId15"/>
    <p:sldId id="350" r:id="rId16"/>
    <p:sldId id="359" r:id="rId17"/>
  </p:sldIdLst>
  <p:sldSz cx="9144000" cy="5143500" type="screen16x9"/>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79646"/>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9500" autoAdjust="0"/>
    <p:restoredTop sz="87276" autoAdjust="0"/>
  </p:normalViewPr>
  <p:slideViewPr>
    <p:cSldViewPr>
      <p:cViewPr varScale="1">
        <p:scale>
          <a:sx n="79" d="100"/>
          <a:sy n="79" d="100"/>
        </p:scale>
        <p:origin x="-870" y="-90"/>
      </p:cViewPr>
      <p:guideLst>
        <p:guide orient="horz" pos="1620"/>
        <p:guide pos="2880"/>
      </p:guideLst>
    </p:cSldViewPr>
  </p:slideViewPr>
  <p:notesTextViewPr>
    <p:cViewPr>
      <p:scale>
        <a:sx n="100" d="100"/>
        <a:sy n="100" d="100"/>
      </p:scale>
      <p:origin x="0" y="0"/>
    </p:cViewPr>
  </p:notesTextViewPr>
  <p:sorterViewPr>
    <p:cViewPr>
      <p:scale>
        <a:sx n="66" d="100"/>
        <a:sy n="66" d="100"/>
      </p:scale>
      <p:origin x="0" y="654"/>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c:lang val="en-US"/>
  <c:chart>
    <c:view3D>
      <c:perspective val="30"/>
    </c:view3D>
    <c:floor>
      <c:spPr>
        <a:noFill/>
        <a:ln w="0">
          <a:noFill/>
        </a:ln>
      </c:spPr>
    </c:floor>
    <c:plotArea>
      <c:layout/>
      <c:bar3DChart>
        <c:barDir val="col"/>
        <c:grouping val="stacked"/>
        <c:ser>
          <c:idx val="0"/>
          <c:order val="0"/>
          <c:tx>
            <c:strRef>
              <c:f>Sheet1!$J$10</c:f>
              <c:strCache>
                <c:ptCount val="1"/>
                <c:pt idx="0">
                  <c:v>Self-reported cases</c:v>
                </c:pt>
              </c:strCache>
            </c:strRef>
          </c:tx>
          <c:cat>
            <c:strRef>
              <c:f>Sheet1!$N$8</c:f>
              <c:strCache>
                <c:ptCount val="1"/>
                <c:pt idx="0">
                  <c:v>Neglect/Feeling of neglect</c:v>
                </c:pt>
              </c:strCache>
            </c:strRef>
          </c:cat>
          <c:val>
            <c:numRef>
              <c:f>Sheet1!$N$10</c:f>
              <c:numCache>
                <c:formatCode>General</c:formatCode>
                <c:ptCount val="1"/>
                <c:pt idx="0">
                  <c:v>26.41</c:v>
                </c:pt>
              </c:numCache>
            </c:numRef>
          </c:val>
        </c:ser>
        <c:ser>
          <c:idx val="1"/>
          <c:order val="1"/>
          <c:tx>
            <c:strRef>
              <c:f>Sheet1!$J$11</c:f>
              <c:strCache>
                <c:ptCount val="1"/>
                <c:pt idx="0">
                  <c:v>Reported cases (services’ archives)</c:v>
                </c:pt>
              </c:strCache>
            </c:strRef>
          </c:tx>
          <c:cat>
            <c:strRef>
              <c:f>Sheet1!$N$8</c:f>
              <c:strCache>
                <c:ptCount val="1"/>
                <c:pt idx="0">
                  <c:v>Neglect/Feeling of neglect</c:v>
                </c:pt>
              </c:strCache>
            </c:strRef>
          </c:cat>
          <c:val>
            <c:numRef>
              <c:f>Sheet1!$N$11</c:f>
              <c:numCache>
                <c:formatCode>General</c:formatCode>
                <c:ptCount val="1"/>
                <c:pt idx="0">
                  <c:v>0.46</c:v>
                </c:pt>
              </c:numCache>
            </c:numRef>
          </c:val>
        </c:ser>
        <c:dLbls/>
        <c:shape val="pyramid"/>
        <c:axId val="107463808"/>
        <c:axId val="107465728"/>
        <c:axId val="0"/>
      </c:bar3DChart>
      <c:catAx>
        <c:axId val="107463808"/>
        <c:scaling>
          <c:orientation val="minMax"/>
        </c:scaling>
        <c:delete val="1"/>
        <c:axPos val="b"/>
        <c:numFmt formatCode="General" sourceLinked="0"/>
        <c:tickLblPos val="none"/>
        <c:crossAx val="107465728"/>
        <c:crosses val="autoZero"/>
        <c:auto val="1"/>
        <c:lblAlgn val="ctr"/>
        <c:lblOffset val="100"/>
      </c:catAx>
      <c:valAx>
        <c:axId val="107465728"/>
        <c:scaling>
          <c:orientation val="minMax"/>
          <c:max val="100"/>
          <c:min val="0"/>
        </c:scaling>
        <c:axPos val="l"/>
        <c:majorGridlines>
          <c:spPr>
            <a:ln>
              <a:solidFill>
                <a:schemeClr val="bg1">
                  <a:lumMod val="50000"/>
                </a:schemeClr>
              </a:solidFill>
            </a:ln>
          </c:spPr>
        </c:majorGridlines>
        <c:numFmt formatCode="General" sourceLinked="1"/>
        <c:tickLblPos val="nextTo"/>
        <c:txPr>
          <a:bodyPr/>
          <a:lstStyle/>
          <a:p>
            <a:pPr>
              <a:defRPr lang="el-GR"/>
            </a:pPr>
            <a:endParaRPr lang="en-US"/>
          </a:p>
        </c:txPr>
        <c:crossAx val="107463808"/>
        <c:crosses val="autoZero"/>
        <c:crossBetween val="between"/>
        <c:majorUnit val="20"/>
        <c:minorUnit val="1"/>
      </c:valAx>
    </c:plotArea>
    <c:plotVisOnly val="1"/>
    <c:dispBlanksAs val="gap"/>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en-US"/>
  <c:chart>
    <c:view3D>
      <c:perspective val="30"/>
    </c:view3D>
    <c:floor>
      <c:spPr>
        <a:noFill/>
        <a:ln>
          <a:noFill/>
        </a:ln>
      </c:spPr>
    </c:floor>
    <c:plotArea>
      <c:layout/>
      <c:bar3DChart>
        <c:barDir val="col"/>
        <c:grouping val="stacked"/>
        <c:ser>
          <c:idx val="0"/>
          <c:order val="0"/>
          <c:tx>
            <c:strRef>
              <c:f>Sheet1!$J$10</c:f>
              <c:strCache>
                <c:ptCount val="1"/>
                <c:pt idx="0">
                  <c:v>Self-reported cases</c:v>
                </c:pt>
              </c:strCache>
            </c:strRef>
          </c:tx>
          <c:cat>
            <c:strRef>
              <c:f>Sheet1!$K$8</c:f>
              <c:strCache>
                <c:ptCount val="1"/>
                <c:pt idx="0">
                  <c:v>Physical Violence</c:v>
                </c:pt>
              </c:strCache>
            </c:strRef>
          </c:cat>
          <c:val>
            <c:numRef>
              <c:f>Sheet1!$K$10</c:f>
              <c:numCache>
                <c:formatCode>General</c:formatCode>
                <c:ptCount val="1"/>
                <c:pt idx="0">
                  <c:v>47.379999999999995</c:v>
                </c:pt>
              </c:numCache>
            </c:numRef>
          </c:val>
        </c:ser>
        <c:ser>
          <c:idx val="1"/>
          <c:order val="1"/>
          <c:tx>
            <c:strRef>
              <c:f>Sheet1!$J$11</c:f>
              <c:strCache>
                <c:ptCount val="1"/>
                <c:pt idx="0">
                  <c:v>Reported cases (services’ archives)</c:v>
                </c:pt>
              </c:strCache>
            </c:strRef>
          </c:tx>
          <c:cat>
            <c:strRef>
              <c:f>Sheet1!$K$8</c:f>
              <c:strCache>
                <c:ptCount val="1"/>
                <c:pt idx="0">
                  <c:v>Physical Violence</c:v>
                </c:pt>
              </c:strCache>
            </c:strRef>
          </c:cat>
          <c:val>
            <c:numRef>
              <c:f>Sheet1!$K$11</c:f>
              <c:numCache>
                <c:formatCode>General</c:formatCode>
                <c:ptCount val="1"/>
                <c:pt idx="0">
                  <c:v>0.18000000000000024</c:v>
                </c:pt>
              </c:numCache>
            </c:numRef>
          </c:val>
        </c:ser>
        <c:dLbls/>
        <c:shape val="pyramid"/>
        <c:axId val="108640128"/>
        <c:axId val="108641664"/>
        <c:axId val="0"/>
      </c:bar3DChart>
      <c:catAx>
        <c:axId val="108640128"/>
        <c:scaling>
          <c:orientation val="minMax"/>
        </c:scaling>
        <c:delete val="1"/>
        <c:axPos val="b"/>
        <c:numFmt formatCode="General" sourceLinked="0"/>
        <c:tickLblPos val="none"/>
        <c:crossAx val="108641664"/>
        <c:crosses val="autoZero"/>
        <c:auto val="1"/>
        <c:lblAlgn val="ctr"/>
        <c:lblOffset val="100"/>
      </c:catAx>
      <c:valAx>
        <c:axId val="108641664"/>
        <c:scaling>
          <c:orientation val="minMax"/>
          <c:max val="100"/>
          <c:min val="0"/>
        </c:scaling>
        <c:axPos val="l"/>
        <c:majorGridlines>
          <c:spPr>
            <a:ln>
              <a:solidFill>
                <a:schemeClr val="tx1">
                  <a:lumMod val="50000"/>
                  <a:lumOff val="50000"/>
                </a:schemeClr>
              </a:solidFill>
            </a:ln>
          </c:spPr>
        </c:majorGridlines>
        <c:numFmt formatCode="General" sourceLinked="1"/>
        <c:tickLblPos val="nextTo"/>
        <c:txPr>
          <a:bodyPr/>
          <a:lstStyle/>
          <a:p>
            <a:pPr>
              <a:defRPr lang="el-GR"/>
            </a:pPr>
            <a:endParaRPr lang="en-US"/>
          </a:p>
        </c:txPr>
        <c:crossAx val="108640128"/>
        <c:crosses val="autoZero"/>
        <c:crossBetween val="between"/>
        <c:majorUnit val="20"/>
      </c:valAx>
    </c:plotArea>
    <c:plotVisOnly val="1"/>
    <c:dispBlanksAs val="gap"/>
  </c:chart>
  <c:externalData r:id="rId1"/>
</c:chartSpace>
</file>

<file path=ppt/charts/chart3.xml><?xml version="1.0" encoding="utf-8"?>
<c:chartSpace xmlns:c="http://schemas.openxmlformats.org/drawingml/2006/chart" xmlns:a="http://schemas.openxmlformats.org/drawingml/2006/main" xmlns:r="http://schemas.openxmlformats.org/officeDocument/2006/relationships">
  <c:lang val="en-US"/>
  <c:chart>
    <c:view3D>
      <c:perspective val="30"/>
    </c:view3D>
    <c:floor>
      <c:spPr>
        <a:noFill/>
        <a:ln w="0">
          <a:noFill/>
        </a:ln>
      </c:spPr>
    </c:floor>
    <c:plotArea>
      <c:layout/>
      <c:bar3DChart>
        <c:barDir val="col"/>
        <c:grouping val="stacked"/>
        <c:ser>
          <c:idx val="0"/>
          <c:order val="0"/>
          <c:tx>
            <c:strRef>
              <c:f>Sheet1!$J$10</c:f>
              <c:strCache>
                <c:ptCount val="1"/>
                <c:pt idx="0">
                  <c:v>Self-reported cases</c:v>
                </c:pt>
              </c:strCache>
            </c:strRef>
          </c:tx>
          <c:cat>
            <c:strRef>
              <c:f>Sheet1!$L$8</c:f>
              <c:strCache>
                <c:ptCount val="1"/>
                <c:pt idx="0">
                  <c:v>Sexual violence</c:v>
                </c:pt>
              </c:strCache>
            </c:strRef>
          </c:cat>
          <c:val>
            <c:numRef>
              <c:f>Sheet1!$L$10</c:f>
              <c:numCache>
                <c:formatCode>General</c:formatCode>
                <c:ptCount val="1"/>
                <c:pt idx="0">
                  <c:v>9.5400000000000009</c:v>
                </c:pt>
              </c:numCache>
            </c:numRef>
          </c:val>
        </c:ser>
        <c:ser>
          <c:idx val="1"/>
          <c:order val="1"/>
          <c:tx>
            <c:strRef>
              <c:f>Sheet1!$J$11</c:f>
              <c:strCache>
                <c:ptCount val="1"/>
                <c:pt idx="0">
                  <c:v>Reported cases (services’ archives)</c:v>
                </c:pt>
              </c:strCache>
            </c:strRef>
          </c:tx>
          <c:cat>
            <c:strRef>
              <c:f>Sheet1!$L$8</c:f>
              <c:strCache>
                <c:ptCount val="1"/>
                <c:pt idx="0">
                  <c:v>Sexual violence</c:v>
                </c:pt>
              </c:strCache>
            </c:strRef>
          </c:cat>
          <c:val>
            <c:numRef>
              <c:f>Sheet1!$L$11</c:f>
              <c:numCache>
                <c:formatCode>General</c:formatCode>
                <c:ptCount val="1"/>
                <c:pt idx="0">
                  <c:v>7.0000000000000021E-2</c:v>
                </c:pt>
              </c:numCache>
            </c:numRef>
          </c:val>
        </c:ser>
        <c:dLbls/>
        <c:shape val="pyramid"/>
        <c:axId val="111416448"/>
        <c:axId val="113754880"/>
        <c:axId val="0"/>
      </c:bar3DChart>
      <c:catAx>
        <c:axId val="111416448"/>
        <c:scaling>
          <c:orientation val="minMax"/>
        </c:scaling>
        <c:delete val="1"/>
        <c:axPos val="b"/>
        <c:numFmt formatCode="General" sourceLinked="0"/>
        <c:tickLblPos val="none"/>
        <c:crossAx val="113754880"/>
        <c:crosses val="autoZero"/>
        <c:auto val="1"/>
        <c:lblAlgn val="ctr"/>
        <c:lblOffset val="100"/>
      </c:catAx>
      <c:valAx>
        <c:axId val="113754880"/>
        <c:scaling>
          <c:orientation val="minMax"/>
          <c:max val="100"/>
          <c:min val="0"/>
        </c:scaling>
        <c:axPos val="l"/>
        <c:majorGridlines>
          <c:spPr>
            <a:ln>
              <a:solidFill>
                <a:schemeClr val="tx1">
                  <a:lumMod val="50000"/>
                  <a:lumOff val="50000"/>
                </a:schemeClr>
              </a:solidFill>
            </a:ln>
          </c:spPr>
        </c:majorGridlines>
        <c:numFmt formatCode="General" sourceLinked="1"/>
        <c:tickLblPos val="nextTo"/>
        <c:txPr>
          <a:bodyPr/>
          <a:lstStyle/>
          <a:p>
            <a:pPr>
              <a:defRPr lang="el-GR"/>
            </a:pPr>
            <a:endParaRPr lang="en-US"/>
          </a:p>
        </c:txPr>
        <c:crossAx val="111416448"/>
        <c:crosses val="autoZero"/>
        <c:crossBetween val="between"/>
        <c:majorUnit val="20"/>
        <c:minorUnit val="1"/>
      </c:valAx>
    </c:plotArea>
    <c:plotVisOnly val="1"/>
    <c:dispBlanksAs val="gap"/>
  </c:chart>
  <c:externalData r:id="rId1"/>
</c:chartSpace>
</file>

<file path=ppt/charts/chart4.xml><?xml version="1.0" encoding="utf-8"?>
<c:chartSpace xmlns:c="http://schemas.openxmlformats.org/drawingml/2006/chart" xmlns:a="http://schemas.openxmlformats.org/drawingml/2006/main" xmlns:r="http://schemas.openxmlformats.org/officeDocument/2006/relationships">
  <c:lang val="en-US"/>
  <c:chart>
    <c:view3D>
      <c:perspective val="30"/>
    </c:view3D>
    <c:floor>
      <c:spPr>
        <a:noFill/>
        <a:ln w="0">
          <a:noFill/>
        </a:ln>
      </c:spPr>
    </c:floor>
    <c:plotArea>
      <c:layout/>
      <c:bar3DChart>
        <c:barDir val="col"/>
        <c:grouping val="stacked"/>
        <c:ser>
          <c:idx val="0"/>
          <c:order val="0"/>
          <c:tx>
            <c:strRef>
              <c:f>Sheet1!$J$10</c:f>
              <c:strCache>
                <c:ptCount val="1"/>
                <c:pt idx="0">
                  <c:v>Self-reported cases</c:v>
                </c:pt>
              </c:strCache>
            </c:strRef>
          </c:tx>
          <c:cat>
            <c:strRef>
              <c:f>Sheet1!$M$8</c:f>
              <c:strCache>
                <c:ptCount val="1"/>
                <c:pt idx="0">
                  <c:v>Psychological Violence</c:v>
                </c:pt>
              </c:strCache>
            </c:strRef>
          </c:cat>
          <c:val>
            <c:numRef>
              <c:f>Sheet1!$M$10</c:f>
              <c:numCache>
                <c:formatCode>General</c:formatCode>
                <c:ptCount val="1"/>
                <c:pt idx="0">
                  <c:v>70.02</c:v>
                </c:pt>
              </c:numCache>
            </c:numRef>
          </c:val>
        </c:ser>
        <c:ser>
          <c:idx val="1"/>
          <c:order val="1"/>
          <c:tx>
            <c:strRef>
              <c:f>Sheet1!$J$11</c:f>
              <c:strCache>
                <c:ptCount val="1"/>
                <c:pt idx="0">
                  <c:v>Reported cases (services’ archives)</c:v>
                </c:pt>
              </c:strCache>
            </c:strRef>
          </c:tx>
          <c:cat>
            <c:strRef>
              <c:f>Sheet1!$M$8</c:f>
              <c:strCache>
                <c:ptCount val="1"/>
                <c:pt idx="0">
                  <c:v>Psychological Violence</c:v>
                </c:pt>
              </c:strCache>
            </c:strRef>
          </c:cat>
          <c:val>
            <c:numRef>
              <c:f>Sheet1!$M$11</c:f>
              <c:numCache>
                <c:formatCode>General</c:formatCode>
                <c:ptCount val="1"/>
                <c:pt idx="0">
                  <c:v>0.53</c:v>
                </c:pt>
              </c:numCache>
            </c:numRef>
          </c:val>
        </c:ser>
        <c:dLbls/>
        <c:shape val="pyramid"/>
        <c:axId val="129251200"/>
        <c:axId val="129413120"/>
        <c:axId val="0"/>
      </c:bar3DChart>
      <c:catAx>
        <c:axId val="129251200"/>
        <c:scaling>
          <c:orientation val="minMax"/>
        </c:scaling>
        <c:delete val="1"/>
        <c:axPos val="b"/>
        <c:numFmt formatCode="General" sourceLinked="0"/>
        <c:tickLblPos val="none"/>
        <c:crossAx val="129413120"/>
        <c:crosses val="autoZero"/>
        <c:auto val="1"/>
        <c:lblAlgn val="ctr"/>
        <c:lblOffset val="100"/>
      </c:catAx>
      <c:valAx>
        <c:axId val="129413120"/>
        <c:scaling>
          <c:orientation val="minMax"/>
          <c:max val="100"/>
          <c:min val="0"/>
        </c:scaling>
        <c:axPos val="l"/>
        <c:majorGridlines>
          <c:spPr>
            <a:ln>
              <a:solidFill>
                <a:schemeClr val="tx1">
                  <a:lumMod val="50000"/>
                  <a:lumOff val="50000"/>
                </a:schemeClr>
              </a:solidFill>
            </a:ln>
          </c:spPr>
        </c:majorGridlines>
        <c:numFmt formatCode="General" sourceLinked="1"/>
        <c:tickLblPos val="nextTo"/>
        <c:txPr>
          <a:bodyPr/>
          <a:lstStyle/>
          <a:p>
            <a:pPr>
              <a:defRPr lang="el-GR"/>
            </a:pPr>
            <a:endParaRPr lang="en-US"/>
          </a:p>
        </c:txPr>
        <c:crossAx val="129251200"/>
        <c:crosses val="autoZero"/>
        <c:crossBetween val="between"/>
        <c:majorUnit val="20"/>
        <c:minorUnit val="1"/>
      </c:valAx>
    </c:plotArea>
    <c:plotVisOnly val="1"/>
    <c:dispBlanksAs val="gap"/>
  </c:chart>
  <c:externalData r:id="rId1"/>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48AA3B5-85E2-4518-A1DF-2A4339020191}" type="doc">
      <dgm:prSet loTypeId="urn:microsoft.com/office/officeart/2005/8/layout/hList6" loCatId="list" qsTypeId="urn:microsoft.com/office/officeart/2005/8/quickstyle/simple1" qsCatId="simple" csTypeId="urn:microsoft.com/office/officeart/2005/8/colors/accent1_2" csCatId="accent1" phldr="1"/>
      <dgm:spPr/>
      <dgm:t>
        <a:bodyPr/>
        <a:lstStyle/>
        <a:p>
          <a:endParaRPr lang="el-GR"/>
        </a:p>
      </dgm:t>
    </dgm:pt>
    <dgm:pt modelId="{E5622BB9-43A9-423C-9E66-B846C53FE84E}">
      <dgm:prSet phldrT="[Text]">
        <dgm:style>
          <a:lnRef idx="2">
            <a:schemeClr val="accent1"/>
          </a:lnRef>
          <a:fillRef idx="1">
            <a:schemeClr val="lt1"/>
          </a:fillRef>
          <a:effectRef idx="0">
            <a:schemeClr val="accent1"/>
          </a:effectRef>
          <a:fontRef idx="minor">
            <a:schemeClr val="dk1"/>
          </a:fontRef>
        </dgm:style>
      </dgm:prSet>
      <dgm:spPr/>
      <dgm:t>
        <a:bodyPr/>
        <a:lstStyle/>
        <a:p>
          <a:r>
            <a:rPr lang="en-US" sz="1700" dirty="0" smtClean="0"/>
            <a:t>‘the true extent of child maltreatment is unknown’</a:t>
          </a:r>
          <a:endParaRPr lang="el-GR" sz="1700" dirty="0"/>
        </a:p>
      </dgm:t>
    </dgm:pt>
    <dgm:pt modelId="{D6D24994-6220-4B00-A238-D421AB0F291C}" type="parTrans" cxnId="{1C265245-231D-445E-AA34-788AB27A9025}">
      <dgm:prSet/>
      <dgm:spPr/>
      <dgm:t>
        <a:bodyPr/>
        <a:lstStyle/>
        <a:p>
          <a:endParaRPr lang="el-GR"/>
        </a:p>
      </dgm:t>
    </dgm:pt>
    <dgm:pt modelId="{3D88072D-1FB5-4A6B-9585-4ED4B6511A3C}" type="sibTrans" cxnId="{1C265245-231D-445E-AA34-788AB27A9025}">
      <dgm:prSet/>
      <dgm:spPr/>
      <dgm:t>
        <a:bodyPr/>
        <a:lstStyle/>
        <a:p>
          <a:endParaRPr lang="el-GR"/>
        </a:p>
      </dgm:t>
    </dgm:pt>
    <dgm:pt modelId="{80BF4A98-446A-432C-8B2C-589F084D622A}">
      <dgm:prSet phldrT="[Text]" custT="1">
        <dgm:style>
          <a:lnRef idx="2">
            <a:schemeClr val="accent1"/>
          </a:lnRef>
          <a:fillRef idx="1">
            <a:schemeClr val="lt1"/>
          </a:fillRef>
          <a:effectRef idx="0">
            <a:schemeClr val="accent1"/>
          </a:effectRef>
          <a:fontRef idx="minor">
            <a:schemeClr val="dk1"/>
          </a:fontRef>
        </dgm:style>
      </dgm:prSet>
      <dgm:spPr/>
      <dgm:t>
        <a:bodyPr/>
        <a:lstStyle/>
        <a:p>
          <a:r>
            <a:rPr lang="en-US" sz="1600" dirty="0" smtClean="0"/>
            <a:t>“</a:t>
          </a:r>
          <a:r>
            <a:rPr lang="en-US" sz="1600" i="1" dirty="0" smtClean="0">
              <a:solidFill>
                <a:schemeClr val="accent1"/>
              </a:solidFill>
            </a:rPr>
            <a:t>Between half to four fifths of all victims of maltreatment are not known to child protection services</a:t>
          </a:r>
          <a:r>
            <a:rPr lang="en-US" sz="1600" dirty="0" smtClean="0"/>
            <a:t>”</a:t>
          </a:r>
          <a:endParaRPr lang="el-GR" sz="1600" dirty="0"/>
        </a:p>
      </dgm:t>
    </dgm:pt>
    <dgm:pt modelId="{9CF71855-AB31-484F-85CE-9F0EBFD8C015}" type="parTrans" cxnId="{F0851CE8-F531-4B85-B817-571A0F14EACE}">
      <dgm:prSet/>
      <dgm:spPr/>
      <dgm:t>
        <a:bodyPr/>
        <a:lstStyle/>
        <a:p>
          <a:endParaRPr lang="el-GR"/>
        </a:p>
      </dgm:t>
    </dgm:pt>
    <dgm:pt modelId="{CD99B802-A5BA-44F4-B4CB-CBC2188A73E1}" type="sibTrans" cxnId="{F0851CE8-F531-4B85-B817-571A0F14EACE}">
      <dgm:prSet/>
      <dgm:spPr/>
      <dgm:t>
        <a:bodyPr/>
        <a:lstStyle/>
        <a:p>
          <a:endParaRPr lang="el-GR"/>
        </a:p>
      </dgm:t>
    </dgm:pt>
    <dgm:pt modelId="{40E2836F-4D65-4707-82B0-7063FA2A5E7E}">
      <dgm:prSet/>
      <dgm:spPr/>
      <dgm:t>
        <a:bodyPr/>
        <a:lstStyle/>
        <a:p>
          <a:r>
            <a:rPr lang="en-US" dirty="0" smtClean="0"/>
            <a:t>‘the number of official cases clearly underestimates the true extent of the problem’ </a:t>
          </a:r>
          <a:endParaRPr lang="en-US" dirty="0"/>
        </a:p>
      </dgm:t>
    </dgm:pt>
    <dgm:pt modelId="{8C73053B-20E5-4610-B054-4C8543E7109F}" type="parTrans" cxnId="{08DC134C-C951-47DA-B6BE-0C9755DF853A}">
      <dgm:prSet/>
      <dgm:spPr/>
      <dgm:t>
        <a:bodyPr/>
        <a:lstStyle/>
        <a:p>
          <a:endParaRPr lang="el-GR"/>
        </a:p>
      </dgm:t>
    </dgm:pt>
    <dgm:pt modelId="{A216BBD8-E49A-4CA7-A4F5-62CA562E97EC}" type="sibTrans" cxnId="{08DC134C-C951-47DA-B6BE-0C9755DF853A}">
      <dgm:prSet/>
      <dgm:spPr/>
      <dgm:t>
        <a:bodyPr/>
        <a:lstStyle/>
        <a:p>
          <a:endParaRPr lang="el-GR"/>
        </a:p>
      </dgm:t>
    </dgm:pt>
    <dgm:pt modelId="{EB096419-C976-4AFB-A16E-EA8AF43C01A2}">
      <dgm:prSet/>
      <dgm:spPr/>
      <dgm:t>
        <a:bodyPr/>
        <a:lstStyle/>
        <a:p>
          <a:r>
            <a:rPr lang="en-US" dirty="0" smtClean="0"/>
            <a:t>‘reporting rates of child abuse and neglect shall be improved’</a:t>
          </a:r>
          <a:endParaRPr lang="el-GR" dirty="0"/>
        </a:p>
      </dgm:t>
    </dgm:pt>
    <dgm:pt modelId="{F316D4C5-D80A-4E76-B5D5-CADCC48DC5B3}" type="parTrans" cxnId="{FBD5777A-34C8-4E9F-97AE-7BEDFD1AEAF1}">
      <dgm:prSet/>
      <dgm:spPr/>
      <dgm:t>
        <a:bodyPr/>
        <a:lstStyle/>
        <a:p>
          <a:endParaRPr lang="el-GR"/>
        </a:p>
      </dgm:t>
    </dgm:pt>
    <dgm:pt modelId="{69B653ED-BD01-4B6A-A6B4-519FB410CAC0}" type="sibTrans" cxnId="{FBD5777A-34C8-4E9F-97AE-7BEDFD1AEAF1}">
      <dgm:prSet/>
      <dgm:spPr/>
      <dgm:t>
        <a:bodyPr/>
        <a:lstStyle/>
        <a:p>
          <a:endParaRPr lang="el-GR"/>
        </a:p>
      </dgm:t>
    </dgm:pt>
    <dgm:pt modelId="{F210A352-6E66-409C-A498-9792F94909F9}">
      <dgm:prSet/>
      <dgm:spPr/>
      <dgm:t>
        <a:bodyPr/>
        <a:lstStyle/>
        <a:p>
          <a:r>
            <a:rPr lang="en-US" b="0" i="1" dirty="0" smtClean="0"/>
            <a:t>UN Committee on the Rights of the Child</a:t>
          </a:r>
          <a:r>
            <a:rPr lang="en-US" b="1" i="1" dirty="0" smtClean="0"/>
            <a:t> </a:t>
          </a:r>
          <a:r>
            <a:rPr lang="en-US" b="0" i="1" dirty="0" smtClean="0"/>
            <a:t>“…strengthen mechanisms for data collection by establishing national central database …”</a:t>
          </a:r>
          <a:endParaRPr lang="el-GR" b="0" i="1" dirty="0"/>
        </a:p>
      </dgm:t>
    </dgm:pt>
    <dgm:pt modelId="{878256BD-250D-4161-BCAC-93E5634A6348}" type="parTrans" cxnId="{5FABFB88-BB1C-43CF-953D-0474B6E3864B}">
      <dgm:prSet/>
      <dgm:spPr/>
      <dgm:t>
        <a:bodyPr/>
        <a:lstStyle/>
        <a:p>
          <a:endParaRPr lang="el-GR"/>
        </a:p>
      </dgm:t>
    </dgm:pt>
    <dgm:pt modelId="{6A4DA0F5-1CD7-45D5-9B33-B0A06E079C2B}" type="sibTrans" cxnId="{5FABFB88-BB1C-43CF-953D-0474B6E3864B}">
      <dgm:prSet/>
      <dgm:spPr/>
      <dgm:t>
        <a:bodyPr/>
        <a:lstStyle/>
        <a:p>
          <a:endParaRPr lang="el-GR"/>
        </a:p>
      </dgm:t>
    </dgm:pt>
    <dgm:pt modelId="{8C1BF8E1-3E5E-4B78-893C-87384946A3D5}">
      <dgm:prSet phldrT="[Text]" custT="1">
        <dgm:style>
          <a:lnRef idx="2">
            <a:schemeClr val="accent1"/>
          </a:lnRef>
          <a:fillRef idx="1">
            <a:schemeClr val="lt1"/>
          </a:fillRef>
          <a:effectRef idx="0">
            <a:schemeClr val="accent1"/>
          </a:effectRef>
          <a:fontRef idx="minor">
            <a:schemeClr val="dk1"/>
          </a:fontRef>
        </dgm:style>
      </dgm:prSet>
      <dgm:spPr/>
      <dgm:t>
        <a:bodyPr/>
        <a:lstStyle/>
        <a:p>
          <a:r>
            <a:rPr lang="en-US" sz="1600" dirty="0" smtClean="0"/>
            <a:t>(</a:t>
          </a:r>
          <a:r>
            <a:rPr lang="en-US" sz="1600" dirty="0" err="1" smtClean="0"/>
            <a:t>Trocmé</a:t>
          </a:r>
          <a:r>
            <a:rPr lang="en-US" sz="1600" dirty="0" smtClean="0"/>
            <a:t> et al 2005; Bolen &amp; </a:t>
          </a:r>
          <a:r>
            <a:rPr lang="en-US" sz="1600" dirty="0" err="1" smtClean="0"/>
            <a:t>Scannapieco</a:t>
          </a:r>
          <a:r>
            <a:rPr lang="en-US" sz="1600" dirty="0" smtClean="0"/>
            <a:t> 1999; </a:t>
          </a:r>
          <a:r>
            <a:rPr lang="en-US" sz="1600" dirty="0" err="1" smtClean="0"/>
            <a:t>Sedlak</a:t>
          </a:r>
          <a:r>
            <a:rPr lang="en-US" sz="1600" dirty="0" smtClean="0"/>
            <a:t> &amp; </a:t>
          </a:r>
          <a:r>
            <a:rPr lang="en-US" sz="1600" dirty="0" err="1" smtClean="0"/>
            <a:t>Broadhurst</a:t>
          </a:r>
          <a:r>
            <a:rPr lang="en-US" sz="1600" dirty="0" smtClean="0"/>
            <a:t> 1996)</a:t>
          </a:r>
          <a:endParaRPr lang="el-GR" sz="1600" dirty="0"/>
        </a:p>
      </dgm:t>
    </dgm:pt>
    <dgm:pt modelId="{8EAE8E4C-0BF8-46D3-A514-CD7EBB815674}" type="parTrans" cxnId="{AB09E2A7-587F-44A5-AE48-BD78F31D9777}">
      <dgm:prSet/>
      <dgm:spPr/>
    </dgm:pt>
    <dgm:pt modelId="{06FE8C07-61EF-4FBE-88CB-CA1050B875C2}" type="sibTrans" cxnId="{AB09E2A7-587F-44A5-AE48-BD78F31D9777}">
      <dgm:prSet/>
      <dgm:spPr/>
    </dgm:pt>
    <dgm:pt modelId="{F079727B-2E16-4CBC-AB44-2C814439501E}" type="pres">
      <dgm:prSet presAssocID="{648AA3B5-85E2-4518-A1DF-2A4339020191}" presName="Name0" presStyleCnt="0">
        <dgm:presLayoutVars>
          <dgm:dir/>
          <dgm:resizeHandles val="exact"/>
        </dgm:presLayoutVars>
      </dgm:prSet>
      <dgm:spPr/>
      <dgm:t>
        <a:bodyPr/>
        <a:lstStyle/>
        <a:p>
          <a:endParaRPr lang="en-US"/>
        </a:p>
      </dgm:t>
    </dgm:pt>
    <dgm:pt modelId="{A79C8F91-ED46-4270-BD95-7BD302CB6A0D}" type="pres">
      <dgm:prSet presAssocID="{E5622BB9-43A9-423C-9E66-B846C53FE84E}" presName="node" presStyleLbl="node1" presStyleIdx="0" presStyleCnt="3">
        <dgm:presLayoutVars>
          <dgm:bulletEnabled val="1"/>
        </dgm:presLayoutVars>
      </dgm:prSet>
      <dgm:spPr/>
      <dgm:t>
        <a:bodyPr/>
        <a:lstStyle/>
        <a:p>
          <a:endParaRPr lang="el-GR"/>
        </a:p>
      </dgm:t>
    </dgm:pt>
    <dgm:pt modelId="{C6BA032A-2FF2-4BB0-A651-4D871D736076}" type="pres">
      <dgm:prSet presAssocID="{3D88072D-1FB5-4A6B-9585-4ED4B6511A3C}" presName="sibTrans" presStyleCnt="0"/>
      <dgm:spPr/>
    </dgm:pt>
    <dgm:pt modelId="{1D3BC2B2-CA57-41D9-838C-A8CD4ED5102B}" type="pres">
      <dgm:prSet presAssocID="{40E2836F-4D65-4707-82B0-7063FA2A5E7E}" presName="node" presStyleLbl="node1" presStyleIdx="1" presStyleCnt="3">
        <dgm:presLayoutVars>
          <dgm:bulletEnabled val="1"/>
        </dgm:presLayoutVars>
      </dgm:prSet>
      <dgm:spPr/>
      <dgm:t>
        <a:bodyPr/>
        <a:lstStyle/>
        <a:p>
          <a:endParaRPr lang="en-US"/>
        </a:p>
      </dgm:t>
    </dgm:pt>
    <dgm:pt modelId="{88DE6DB7-7B5C-4CB1-8F35-843E0EA9CCC6}" type="pres">
      <dgm:prSet presAssocID="{A216BBD8-E49A-4CA7-A4F5-62CA562E97EC}" presName="sibTrans" presStyleCnt="0"/>
      <dgm:spPr/>
    </dgm:pt>
    <dgm:pt modelId="{149E5583-683C-465A-BD33-8D49FE8437B3}" type="pres">
      <dgm:prSet presAssocID="{EB096419-C976-4AFB-A16E-EA8AF43C01A2}" presName="node" presStyleLbl="node1" presStyleIdx="2" presStyleCnt="3">
        <dgm:presLayoutVars>
          <dgm:bulletEnabled val="1"/>
        </dgm:presLayoutVars>
      </dgm:prSet>
      <dgm:spPr/>
      <dgm:t>
        <a:bodyPr/>
        <a:lstStyle/>
        <a:p>
          <a:endParaRPr lang="el-GR"/>
        </a:p>
      </dgm:t>
    </dgm:pt>
  </dgm:ptLst>
  <dgm:cxnLst>
    <dgm:cxn modelId="{AB09E2A7-587F-44A5-AE48-BD78F31D9777}" srcId="{E5622BB9-43A9-423C-9E66-B846C53FE84E}" destId="{8C1BF8E1-3E5E-4B78-893C-87384946A3D5}" srcOrd="1" destOrd="0" parTransId="{8EAE8E4C-0BF8-46D3-A514-CD7EBB815674}" sibTransId="{06FE8C07-61EF-4FBE-88CB-CA1050B875C2}"/>
    <dgm:cxn modelId="{E8434D0A-2BCD-4B69-BE81-0289D9E4C532}" type="presOf" srcId="{EB096419-C976-4AFB-A16E-EA8AF43C01A2}" destId="{149E5583-683C-465A-BD33-8D49FE8437B3}" srcOrd="0" destOrd="0" presId="urn:microsoft.com/office/officeart/2005/8/layout/hList6"/>
    <dgm:cxn modelId="{03F1807F-FC57-495B-B8C0-72176A6DC7FD}" type="presOf" srcId="{80BF4A98-446A-432C-8B2C-589F084D622A}" destId="{A79C8F91-ED46-4270-BD95-7BD302CB6A0D}" srcOrd="0" destOrd="1" presId="urn:microsoft.com/office/officeart/2005/8/layout/hList6"/>
    <dgm:cxn modelId="{5FABFB88-BB1C-43CF-953D-0474B6E3864B}" srcId="{EB096419-C976-4AFB-A16E-EA8AF43C01A2}" destId="{F210A352-6E66-409C-A498-9792F94909F9}" srcOrd="0" destOrd="0" parTransId="{878256BD-250D-4161-BCAC-93E5634A6348}" sibTransId="{6A4DA0F5-1CD7-45D5-9B33-B0A06E079C2B}"/>
    <dgm:cxn modelId="{5FD16DB1-F2E9-4EEA-9F4C-DDF6C7921808}" type="presOf" srcId="{8C1BF8E1-3E5E-4B78-893C-87384946A3D5}" destId="{A79C8F91-ED46-4270-BD95-7BD302CB6A0D}" srcOrd="0" destOrd="2" presId="urn:microsoft.com/office/officeart/2005/8/layout/hList6"/>
    <dgm:cxn modelId="{08DC134C-C951-47DA-B6BE-0C9755DF853A}" srcId="{648AA3B5-85E2-4518-A1DF-2A4339020191}" destId="{40E2836F-4D65-4707-82B0-7063FA2A5E7E}" srcOrd="1" destOrd="0" parTransId="{8C73053B-20E5-4610-B054-4C8543E7109F}" sibTransId="{A216BBD8-E49A-4CA7-A4F5-62CA562E97EC}"/>
    <dgm:cxn modelId="{1C265245-231D-445E-AA34-788AB27A9025}" srcId="{648AA3B5-85E2-4518-A1DF-2A4339020191}" destId="{E5622BB9-43A9-423C-9E66-B846C53FE84E}" srcOrd="0" destOrd="0" parTransId="{D6D24994-6220-4B00-A238-D421AB0F291C}" sibTransId="{3D88072D-1FB5-4A6B-9585-4ED4B6511A3C}"/>
    <dgm:cxn modelId="{6D04EDD0-9428-4735-B32E-33737ECF9A6E}" type="presOf" srcId="{648AA3B5-85E2-4518-A1DF-2A4339020191}" destId="{F079727B-2E16-4CBC-AB44-2C814439501E}" srcOrd="0" destOrd="0" presId="urn:microsoft.com/office/officeart/2005/8/layout/hList6"/>
    <dgm:cxn modelId="{35E19A1B-D014-41BD-ADFC-4DC8FB0F0145}" type="presOf" srcId="{40E2836F-4D65-4707-82B0-7063FA2A5E7E}" destId="{1D3BC2B2-CA57-41D9-838C-A8CD4ED5102B}" srcOrd="0" destOrd="0" presId="urn:microsoft.com/office/officeart/2005/8/layout/hList6"/>
    <dgm:cxn modelId="{F0851CE8-F531-4B85-B817-571A0F14EACE}" srcId="{E5622BB9-43A9-423C-9E66-B846C53FE84E}" destId="{80BF4A98-446A-432C-8B2C-589F084D622A}" srcOrd="0" destOrd="0" parTransId="{9CF71855-AB31-484F-85CE-9F0EBFD8C015}" sibTransId="{CD99B802-A5BA-44F4-B4CB-CBC2188A73E1}"/>
    <dgm:cxn modelId="{20F0BCF5-F469-4F0B-BC95-B3F2F41CF19F}" type="presOf" srcId="{F210A352-6E66-409C-A498-9792F94909F9}" destId="{149E5583-683C-465A-BD33-8D49FE8437B3}" srcOrd="0" destOrd="1" presId="urn:microsoft.com/office/officeart/2005/8/layout/hList6"/>
    <dgm:cxn modelId="{FBD5777A-34C8-4E9F-97AE-7BEDFD1AEAF1}" srcId="{648AA3B5-85E2-4518-A1DF-2A4339020191}" destId="{EB096419-C976-4AFB-A16E-EA8AF43C01A2}" srcOrd="2" destOrd="0" parTransId="{F316D4C5-D80A-4E76-B5D5-CADCC48DC5B3}" sibTransId="{69B653ED-BD01-4B6A-A6B4-519FB410CAC0}"/>
    <dgm:cxn modelId="{7388C1D9-6654-48A1-832B-35C0B1EAC3E6}" type="presOf" srcId="{E5622BB9-43A9-423C-9E66-B846C53FE84E}" destId="{A79C8F91-ED46-4270-BD95-7BD302CB6A0D}" srcOrd="0" destOrd="0" presId="urn:microsoft.com/office/officeart/2005/8/layout/hList6"/>
    <dgm:cxn modelId="{CD727851-633F-4C1A-B9BD-B34FFA7C4DFC}" type="presParOf" srcId="{F079727B-2E16-4CBC-AB44-2C814439501E}" destId="{A79C8F91-ED46-4270-BD95-7BD302CB6A0D}" srcOrd="0" destOrd="0" presId="urn:microsoft.com/office/officeart/2005/8/layout/hList6"/>
    <dgm:cxn modelId="{977D930F-58E9-4581-84B9-A21DF11FE920}" type="presParOf" srcId="{F079727B-2E16-4CBC-AB44-2C814439501E}" destId="{C6BA032A-2FF2-4BB0-A651-4D871D736076}" srcOrd="1" destOrd="0" presId="urn:microsoft.com/office/officeart/2005/8/layout/hList6"/>
    <dgm:cxn modelId="{8B79C6AB-A00C-40F7-A625-9E916E0C0157}" type="presParOf" srcId="{F079727B-2E16-4CBC-AB44-2C814439501E}" destId="{1D3BC2B2-CA57-41D9-838C-A8CD4ED5102B}" srcOrd="2" destOrd="0" presId="urn:microsoft.com/office/officeart/2005/8/layout/hList6"/>
    <dgm:cxn modelId="{1C1D8974-B347-41EC-9501-550D664F80CE}" type="presParOf" srcId="{F079727B-2E16-4CBC-AB44-2C814439501E}" destId="{88DE6DB7-7B5C-4CB1-8F35-843E0EA9CCC6}" srcOrd="3" destOrd="0" presId="urn:microsoft.com/office/officeart/2005/8/layout/hList6"/>
    <dgm:cxn modelId="{42951E85-EF32-4C8A-9E2C-4B4F1FE8A1D0}" type="presParOf" srcId="{F079727B-2E16-4CBC-AB44-2C814439501E}" destId="{149E5583-683C-465A-BD33-8D49FE8437B3}" srcOrd="4" destOrd="0" presId="urn:microsoft.com/office/officeart/2005/8/layout/hList6"/>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93B9F8B-8A4F-40ED-B8C0-CF846AFE406C}" type="doc">
      <dgm:prSet loTypeId="urn:microsoft.com/office/officeart/2005/8/layout/vProcess5" loCatId="process" qsTypeId="urn:microsoft.com/office/officeart/2005/8/quickstyle/simple1" qsCatId="simple" csTypeId="urn:microsoft.com/office/officeart/2005/8/colors/accent6_1" csCatId="accent6" phldr="1"/>
      <dgm:spPr/>
      <dgm:t>
        <a:bodyPr/>
        <a:lstStyle/>
        <a:p>
          <a:endParaRPr lang="en-GB"/>
        </a:p>
      </dgm:t>
    </dgm:pt>
    <dgm:pt modelId="{178105F3-E646-47FB-8FDD-7CF8B5C0BAE4}">
      <dgm:prSet phldrT="[Κείμενο]" custT="1">
        <dgm:style>
          <a:lnRef idx="0">
            <a:schemeClr val="accent6"/>
          </a:lnRef>
          <a:fillRef idx="3">
            <a:schemeClr val="accent6"/>
          </a:fillRef>
          <a:effectRef idx="3">
            <a:schemeClr val="accent6"/>
          </a:effectRef>
          <a:fontRef idx="minor">
            <a:schemeClr val="lt1"/>
          </a:fontRef>
        </dgm:style>
      </dgm:prSet>
      <dgm:spPr/>
      <dgm:t>
        <a:bodyPr/>
        <a:lstStyle/>
        <a:p>
          <a:r>
            <a:rPr lang="en-US" sz="2000" b="1" dirty="0" smtClean="0">
              <a:solidFill>
                <a:schemeClr val="bg1"/>
              </a:solidFill>
              <a:latin typeface="Segoe UI Light" pitchFamily="34" charset="0"/>
              <a:cs typeface="Segoe UI Light" pitchFamily="34" charset="0"/>
            </a:rPr>
            <a:t>Fragmented CAN monitoring</a:t>
          </a:r>
          <a:endParaRPr lang="en-GB" sz="2000" dirty="0">
            <a:solidFill>
              <a:schemeClr val="bg1"/>
            </a:solidFill>
            <a:latin typeface="Segoe UI Light" pitchFamily="34" charset="0"/>
            <a:cs typeface="Segoe UI Light" pitchFamily="34" charset="0"/>
          </a:endParaRPr>
        </a:p>
      </dgm:t>
    </dgm:pt>
    <dgm:pt modelId="{496FFB35-EF94-4528-BDAD-F436DF38ECDE}" type="parTrans" cxnId="{A6D5DF10-0DF0-428A-B9F8-AB0725F544CA}">
      <dgm:prSet/>
      <dgm:spPr/>
      <dgm:t>
        <a:bodyPr/>
        <a:lstStyle/>
        <a:p>
          <a:endParaRPr lang="en-GB" sz="1600">
            <a:solidFill>
              <a:schemeClr val="bg1"/>
            </a:solidFill>
            <a:latin typeface="Segoe UI Light" pitchFamily="34" charset="0"/>
            <a:cs typeface="Segoe UI Light" pitchFamily="34" charset="0"/>
          </a:endParaRPr>
        </a:p>
      </dgm:t>
    </dgm:pt>
    <dgm:pt modelId="{1BCDC120-C7C7-46D2-A0C7-358C72F625F1}" type="sibTrans" cxnId="{A6D5DF10-0DF0-428A-B9F8-AB0725F544CA}">
      <dgm:prSet custT="1"/>
      <dgm:spPr/>
      <dgm:t>
        <a:bodyPr/>
        <a:lstStyle/>
        <a:p>
          <a:endParaRPr lang="en-GB" sz="1600">
            <a:solidFill>
              <a:schemeClr val="bg1"/>
            </a:solidFill>
            <a:latin typeface="Segoe UI Light" pitchFamily="34" charset="0"/>
            <a:cs typeface="Segoe UI Light" pitchFamily="34" charset="0"/>
          </a:endParaRPr>
        </a:p>
      </dgm:t>
    </dgm:pt>
    <dgm:pt modelId="{155EB056-58B7-4D59-B161-1D908EAE504C}">
      <dgm:prSet phldrT="[Κείμενο]" custT="1">
        <dgm:style>
          <a:lnRef idx="0">
            <a:schemeClr val="accent2"/>
          </a:lnRef>
          <a:fillRef idx="3">
            <a:schemeClr val="accent2"/>
          </a:fillRef>
          <a:effectRef idx="3">
            <a:schemeClr val="accent2"/>
          </a:effectRef>
          <a:fontRef idx="minor">
            <a:schemeClr val="lt1"/>
          </a:fontRef>
        </dgm:style>
      </dgm:prSet>
      <dgm:spPr/>
      <dgm:t>
        <a:bodyPr/>
        <a:lstStyle/>
        <a:p>
          <a:r>
            <a:rPr lang="en-US" sz="1600" b="1" dirty="0" smtClean="0">
              <a:solidFill>
                <a:schemeClr val="bg1"/>
              </a:solidFill>
              <a:latin typeface="Segoe UI Light" pitchFamily="34" charset="0"/>
              <a:cs typeface="Segoe UI Light" pitchFamily="34" charset="0"/>
            </a:rPr>
            <a:t>at a public health level</a:t>
          </a:r>
          <a:r>
            <a:rPr lang="en-US" sz="1600" dirty="0" smtClean="0">
              <a:solidFill>
                <a:schemeClr val="bg1"/>
              </a:solidFill>
              <a:latin typeface="Segoe UI Light" pitchFamily="34" charset="0"/>
              <a:cs typeface="Segoe UI Light" pitchFamily="34" charset="0"/>
            </a:rPr>
            <a:t>: Insufficient basis for preventive efforts</a:t>
          </a:r>
          <a:endParaRPr lang="en-GB" sz="1600" dirty="0">
            <a:solidFill>
              <a:schemeClr val="bg1"/>
            </a:solidFill>
            <a:latin typeface="Segoe UI Light" pitchFamily="34" charset="0"/>
            <a:cs typeface="Segoe UI Light" pitchFamily="34" charset="0"/>
          </a:endParaRPr>
        </a:p>
      </dgm:t>
    </dgm:pt>
    <dgm:pt modelId="{254596E7-A5CC-4D38-8CC7-D2109F2A3862}" type="parTrans" cxnId="{FA74B98E-5003-42C9-BAA4-7309419DC099}">
      <dgm:prSet/>
      <dgm:spPr/>
      <dgm:t>
        <a:bodyPr/>
        <a:lstStyle/>
        <a:p>
          <a:endParaRPr lang="en-GB" sz="1600">
            <a:solidFill>
              <a:schemeClr val="bg1"/>
            </a:solidFill>
            <a:latin typeface="Segoe UI Light" pitchFamily="34" charset="0"/>
            <a:cs typeface="Segoe UI Light" pitchFamily="34" charset="0"/>
          </a:endParaRPr>
        </a:p>
      </dgm:t>
    </dgm:pt>
    <dgm:pt modelId="{57B5EB9B-9067-4BFC-8917-8C26F6BB520C}" type="sibTrans" cxnId="{FA74B98E-5003-42C9-BAA4-7309419DC099}">
      <dgm:prSet custT="1"/>
      <dgm:spPr/>
      <dgm:t>
        <a:bodyPr/>
        <a:lstStyle/>
        <a:p>
          <a:endParaRPr lang="en-GB" sz="1600">
            <a:solidFill>
              <a:schemeClr val="bg1"/>
            </a:solidFill>
            <a:latin typeface="Segoe UI Light" pitchFamily="34" charset="0"/>
            <a:cs typeface="Segoe UI Light" pitchFamily="34" charset="0"/>
          </a:endParaRPr>
        </a:p>
      </dgm:t>
    </dgm:pt>
    <dgm:pt modelId="{3EBFF0EE-5A78-49C1-92D7-D85BF37F7D85}">
      <dgm:prSet phldrT="[Κείμενο]" custT="1">
        <dgm:style>
          <a:lnRef idx="0">
            <a:schemeClr val="accent4"/>
          </a:lnRef>
          <a:fillRef idx="3">
            <a:schemeClr val="accent4"/>
          </a:fillRef>
          <a:effectRef idx="3">
            <a:schemeClr val="accent4"/>
          </a:effectRef>
          <a:fontRef idx="minor">
            <a:schemeClr val="lt1"/>
          </a:fontRef>
        </dgm:style>
      </dgm:prSet>
      <dgm:spPr/>
      <dgm:t>
        <a:bodyPr/>
        <a:lstStyle/>
        <a:p>
          <a:r>
            <a:rPr lang="en-US" sz="1600" dirty="0" smtClean="0">
              <a:solidFill>
                <a:schemeClr val="bg1"/>
              </a:solidFill>
              <a:latin typeface="Segoe UI Light" pitchFamily="34" charset="0"/>
              <a:cs typeface="Segoe UI Light" pitchFamily="34" charset="0"/>
            </a:rPr>
            <a:t>Underestimated size of the phenomenon</a:t>
          </a:r>
          <a:endParaRPr lang="en-GB" sz="1600" dirty="0">
            <a:solidFill>
              <a:schemeClr val="bg1"/>
            </a:solidFill>
            <a:latin typeface="Segoe UI Light" pitchFamily="34" charset="0"/>
            <a:cs typeface="Segoe UI Light" pitchFamily="34" charset="0"/>
          </a:endParaRPr>
        </a:p>
      </dgm:t>
    </dgm:pt>
    <dgm:pt modelId="{081D9E80-DF2B-43E8-8460-0352BB1FD038}" type="sibTrans" cxnId="{E9E04E33-6A8C-43D6-B72F-31B8900B88A1}">
      <dgm:prSet custT="1"/>
      <dgm:spPr/>
      <dgm:t>
        <a:bodyPr/>
        <a:lstStyle/>
        <a:p>
          <a:endParaRPr lang="en-GB" sz="1600">
            <a:solidFill>
              <a:schemeClr val="bg1"/>
            </a:solidFill>
            <a:latin typeface="Segoe UI Light" pitchFamily="34" charset="0"/>
            <a:cs typeface="Segoe UI Light" pitchFamily="34" charset="0"/>
          </a:endParaRPr>
        </a:p>
      </dgm:t>
    </dgm:pt>
    <dgm:pt modelId="{5F7E1ABA-0ADD-44D6-B57C-B878B2AAEABB}" type="parTrans" cxnId="{E9E04E33-6A8C-43D6-B72F-31B8900B88A1}">
      <dgm:prSet/>
      <dgm:spPr/>
      <dgm:t>
        <a:bodyPr/>
        <a:lstStyle/>
        <a:p>
          <a:endParaRPr lang="en-GB" sz="1600">
            <a:solidFill>
              <a:schemeClr val="bg1"/>
            </a:solidFill>
            <a:latin typeface="Segoe UI Light" pitchFamily="34" charset="0"/>
            <a:cs typeface="Segoe UI Light" pitchFamily="34" charset="0"/>
          </a:endParaRPr>
        </a:p>
      </dgm:t>
    </dgm:pt>
    <dgm:pt modelId="{66D6CD76-F8E3-4DB4-85CC-6B1E424AF006}">
      <dgm:prSet phldrT="[Κείμενο]" custT="1">
        <dgm:style>
          <a:lnRef idx="0">
            <a:schemeClr val="accent2"/>
          </a:lnRef>
          <a:fillRef idx="3">
            <a:schemeClr val="accent2"/>
          </a:fillRef>
          <a:effectRef idx="3">
            <a:schemeClr val="accent2"/>
          </a:effectRef>
          <a:fontRef idx="minor">
            <a:schemeClr val="lt1"/>
          </a:fontRef>
        </dgm:style>
      </dgm:prSet>
      <dgm:spPr/>
      <dgm:t>
        <a:bodyPr/>
        <a:lstStyle/>
        <a:p>
          <a:r>
            <a:rPr lang="en-US" sz="1600" b="1" dirty="0" smtClean="0">
              <a:solidFill>
                <a:schemeClr val="bg1"/>
              </a:solidFill>
              <a:latin typeface="Segoe UI Light" pitchFamily="34" charset="0"/>
              <a:cs typeface="Segoe UI Light" pitchFamily="34" charset="0"/>
            </a:rPr>
            <a:t>at a case level</a:t>
          </a:r>
          <a:r>
            <a:rPr lang="en-US" sz="1600" dirty="0" smtClean="0">
              <a:solidFill>
                <a:schemeClr val="bg1"/>
              </a:solidFill>
              <a:latin typeface="Segoe UI Light" pitchFamily="34" charset="0"/>
              <a:cs typeface="Segoe UI Light" pitchFamily="34" charset="0"/>
            </a:rPr>
            <a:t>: risk for re-</a:t>
          </a:r>
          <a:r>
            <a:rPr lang="en-US" sz="1600" dirty="0" err="1" smtClean="0">
              <a:solidFill>
                <a:schemeClr val="bg1"/>
              </a:solidFill>
              <a:latin typeface="Segoe UI Light" pitchFamily="34" charset="0"/>
              <a:cs typeface="Segoe UI Light" pitchFamily="34" charset="0"/>
            </a:rPr>
            <a:t>victimisation</a:t>
          </a:r>
          <a:endParaRPr lang="en-GB" sz="1600" dirty="0">
            <a:solidFill>
              <a:schemeClr val="bg1"/>
            </a:solidFill>
            <a:latin typeface="Segoe UI Light" pitchFamily="34" charset="0"/>
            <a:cs typeface="Segoe UI Light" pitchFamily="34" charset="0"/>
          </a:endParaRPr>
        </a:p>
      </dgm:t>
    </dgm:pt>
    <dgm:pt modelId="{07BE7F2D-5321-4B40-981E-F5CAA81C1E94}" type="parTrans" cxnId="{AE5473F1-CEBA-4452-8C23-DCF42288C4C2}">
      <dgm:prSet/>
      <dgm:spPr/>
      <dgm:t>
        <a:bodyPr/>
        <a:lstStyle/>
        <a:p>
          <a:endParaRPr lang="en-GB" sz="1600">
            <a:solidFill>
              <a:schemeClr val="bg1"/>
            </a:solidFill>
            <a:latin typeface="Segoe UI Light" pitchFamily="34" charset="0"/>
            <a:cs typeface="Segoe UI Light" pitchFamily="34" charset="0"/>
          </a:endParaRPr>
        </a:p>
      </dgm:t>
    </dgm:pt>
    <dgm:pt modelId="{85240C80-0D95-4B6F-8F4C-D3FE940655EA}" type="sibTrans" cxnId="{AE5473F1-CEBA-4452-8C23-DCF42288C4C2}">
      <dgm:prSet/>
      <dgm:spPr/>
      <dgm:t>
        <a:bodyPr/>
        <a:lstStyle/>
        <a:p>
          <a:endParaRPr lang="en-GB" sz="1600">
            <a:solidFill>
              <a:schemeClr val="bg1"/>
            </a:solidFill>
            <a:latin typeface="Segoe UI Light" pitchFamily="34" charset="0"/>
            <a:cs typeface="Segoe UI Light" pitchFamily="34" charset="0"/>
          </a:endParaRPr>
        </a:p>
      </dgm:t>
    </dgm:pt>
    <dgm:pt modelId="{856721CE-7267-456B-8F8B-29EF7BE7FC17}">
      <dgm:prSet phldrT="[Κείμενο]" custT="1">
        <dgm:style>
          <a:lnRef idx="0">
            <a:schemeClr val="accent4"/>
          </a:lnRef>
          <a:fillRef idx="3">
            <a:schemeClr val="accent4"/>
          </a:fillRef>
          <a:effectRef idx="3">
            <a:schemeClr val="accent4"/>
          </a:effectRef>
          <a:fontRef idx="minor">
            <a:schemeClr val="lt1"/>
          </a:fontRef>
        </dgm:style>
      </dgm:prSet>
      <dgm:spPr/>
      <dgm:t>
        <a:bodyPr/>
        <a:lstStyle/>
        <a:p>
          <a:r>
            <a:rPr lang="en-US" sz="1600" dirty="0" smtClean="0">
              <a:solidFill>
                <a:schemeClr val="bg1"/>
              </a:solidFill>
              <a:latin typeface="Segoe UI Light" pitchFamily="34" charset="0"/>
              <a:cs typeface="Segoe UI Light" pitchFamily="34" charset="0"/>
            </a:rPr>
            <a:t>Lack of sufficient &amp; comparable data</a:t>
          </a:r>
          <a:endParaRPr lang="en-GB" sz="1600" dirty="0">
            <a:solidFill>
              <a:schemeClr val="bg1"/>
            </a:solidFill>
            <a:latin typeface="Segoe UI Light" pitchFamily="34" charset="0"/>
            <a:cs typeface="Segoe UI Light" pitchFamily="34" charset="0"/>
          </a:endParaRPr>
        </a:p>
      </dgm:t>
    </dgm:pt>
    <dgm:pt modelId="{F9FE36DA-EBE4-45DD-BBC9-A7E6BA22B455}" type="parTrans" cxnId="{DE832AEA-680E-41D0-8928-F80323D8C671}">
      <dgm:prSet/>
      <dgm:spPr/>
      <dgm:t>
        <a:bodyPr/>
        <a:lstStyle/>
        <a:p>
          <a:endParaRPr lang="en-GB" sz="1600">
            <a:solidFill>
              <a:schemeClr val="bg1"/>
            </a:solidFill>
            <a:latin typeface="Segoe UI Light" pitchFamily="34" charset="0"/>
            <a:cs typeface="Segoe UI Light" pitchFamily="34" charset="0"/>
          </a:endParaRPr>
        </a:p>
      </dgm:t>
    </dgm:pt>
    <dgm:pt modelId="{EEFCCC60-B39E-4698-883C-702099EB95F5}" type="sibTrans" cxnId="{DE832AEA-680E-41D0-8928-F80323D8C671}">
      <dgm:prSet custT="1"/>
      <dgm:spPr/>
      <dgm:t>
        <a:bodyPr/>
        <a:lstStyle/>
        <a:p>
          <a:endParaRPr lang="en-GB" sz="1600">
            <a:solidFill>
              <a:schemeClr val="bg1"/>
            </a:solidFill>
            <a:latin typeface="Segoe UI Light" pitchFamily="34" charset="0"/>
            <a:cs typeface="Segoe UI Light" pitchFamily="34" charset="0"/>
          </a:endParaRPr>
        </a:p>
      </dgm:t>
    </dgm:pt>
    <dgm:pt modelId="{B997D8DB-4792-4980-9D8A-E28DB6E05E7E}" type="pres">
      <dgm:prSet presAssocID="{F93B9F8B-8A4F-40ED-B8C0-CF846AFE406C}" presName="outerComposite" presStyleCnt="0">
        <dgm:presLayoutVars>
          <dgm:chMax val="5"/>
          <dgm:dir/>
          <dgm:resizeHandles val="exact"/>
        </dgm:presLayoutVars>
      </dgm:prSet>
      <dgm:spPr/>
      <dgm:t>
        <a:bodyPr/>
        <a:lstStyle/>
        <a:p>
          <a:endParaRPr lang="en-US"/>
        </a:p>
      </dgm:t>
    </dgm:pt>
    <dgm:pt modelId="{F7E5F0FC-FA6C-40B5-9DFA-FA4C4374509E}" type="pres">
      <dgm:prSet presAssocID="{F93B9F8B-8A4F-40ED-B8C0-CF846AFE406C}" presName="dummyMaxCanvas" presStyleCnt="0">
        <dgm:presLayoutVars/>
      </dgm:prSet>
      <dgm:spPr/>
    </dgm:pt>
    <dgm:pt modelId="{7E564750-8032-43B7-83B8-1907FFEE54DD}" type="pres">
      <dgm:prSet presAssocID="{F93B9F8B-8A4F-40ED-B8C0-CF846AFE406C}" presName="FiveNodes_1" presStyleLbl="node1" presStyleIdx="0" presStyleCnt="5" custScaleY="128244" custLinFactNeighborX="1491">
        <dgm:presLayoutVars>
          <dgm:bulletEnabled val="1"/>
        </dgm:presLayoutVars>
      </dgm:prSet>
      <dgm:spPr/>
      <dgm:t>
        <a:bodyPr/>
        <a:lstStyle/>
        <a:p>
          <a:endParaRPr lang="en-US"/>
        </a:p>
      </dgm:t>
    </dgm:pt>
    <dgm:pt modelId="{BE6821A0-8168-4544-8F32-2167A6A23087}" type="pres">
      <dgm:prSet presAssocID="{F93B9F8B-8A4F-40ED-B8C0-CF846AFE406C}" presName="FiveNodes_2" presStyleLbl="node1" presStyleIdx="1" presStyleCnt="5" custScaleY="88098" custLinFactNeighborY="8540">
        <dgm:presLayoutVars>
          <dgm:bulletEnabled val="1"/>
        </dgm:presLayoutVars>
      </dgm:prSet>
      <dgm:spPr/>
      <dgm:t>
        <a:bodyPr/>
        <a:lstStyle/>
        <a:p>
          <a:endParaRPr lang="en-GB"/>
        </a:p>
      </dgm:t>
    </dgm:pt>
    <dgm:pt modelId="{51A9BA9C-CBD4-476E-B4D3-50BC52EDBCC4}" type="pres">
      <dgm:prSet presAssocID="{F93B9F8B-8A4F-40ED-B8C0-CF846AFE406C}" presName="FiveNodes_3" presStyleLbl="node1" presStyleIdx="2" presStyleCnt="5" custScaleY="88098" custLinFactNeighborY="-2859">
        <dgm:presLayoutVars>
          <dgm:bulletEnabled val="1"/>
        </dgm:presLayoutVars>
      </dgm:prSet>
      <dgm:spPr/>
      <dgm:t>
        <a:bodyPr/>
        <a:lstStyle/>
        <a:p>
          <a:endParaRPr lang="en-US"/>
        </a:p>
      </dgm:t>
    </dgm:pt>
    <dgm:pt modelId="{41BD24A2-95E0-4182-9541-AC0BF1193B61}" type="pres">
      <dgm:prSet presAssocID="{F93B9F8B-8A4F-40ED-B8C0-CF846AFE406C}" presName="FiveNodes_4" presStyleLbl="node1" presStyleIdx="3" presStyleCnt="5" custScaleY="88098" custLinFactNeighborY="-12790">
        <dgm:presLayoutVars>
          <dgm:bulletEnabled val="1"/>
        </dgm:presLayoutVars>
      </dgm:prSet>
      <dgm:spPr/>
      <dgm:t>
        <a:bodyPr/>
        <a:lstStyle/>
        <a:p>
          <a:endParaRPr lang="en-US"/>
        </a:p>
      </dgm:t>
    </dgm:pt>
    <dgm:pt modelId="{84DF0220-D7FB-4AFF-B71C-5075A125859E}" type="pres">
      <dgm:prSet presAssocID="{F93B9F8B-8A4F-40ED-B8C0-CF846AFE406C}" presName="FiveNodes_5" presStyleLbl="node1" presStyleIdx="4" presStyleCnt="5" custScaleY="88098" custLinFactNeighborY="-24081">
        <dgm:presLayoutVars>
          <dgm:bulletEnabled val="1"/>
        </dgm:presLayoutVars>
      </dgm:prSet>
      <dgm:spPr/>
      <dgm:t>
        <a:bodyPr/>
        <a:lstStyle/>
        <a:p>
          <a:endParaRPr lang="en-US"/>
        </a:p>
      </dgm:t>
    </dgm:pt>
    <dgm:pt modelId="{699DD974-4349-4D1A-92B4-43AC2E1504C1}" type="pres">
      <dgm:prSet presAssocID="{F93B9F8B-8A4F-40ED-B8C0-CF846AFE406C}" presName="FiveConn_1-2" presStyleLbl="fgAccFollowNode1" presStyleIdx="0" presStyleCnt="4">
        <dgm:presLayoutVars>
          <dgm:bulletEnabled val="1"/>
        </dgm:presLayoutVars>
      </dgm:prSet>
      <dgm:spPr/>
      <dgm:t>
        <a:bodyPr/>
        <a:lstStyle/>
        <a:p>
          <a:endParaRPr lang="en-US"/>
        </a:p>
      </dgm:t>
    </dgm:pt>
    <dgm:pt modelId="{BC5819F6-64BE-46EB-88C8-C5F655F24FFB}" type="pres">
      <dgm:prSet presAssocID="{F93B9F8B-8A4F-40ED-B8C0-CF846AFE406C}" presName="FiveConn_2-3" presStyleLbl="fgAccFollowNode1" presStyleIdx="1" presStyleCnt="4" custLinFactNeighborY="-13675">
        <dgm:presLayoutVars>
          <dgm:bulletEnabled val="1"/>
        </dgm:presLayoutVars>
      </dgm:prSet>
      <dgm:spPr/>
      <dgm:t>
        <a:bodyPr/>
        <a:lstStyle/>
        <a:p>
          <a:endParaRPr lang="en-US"/>
        </a:p>
      </dgm:t>
    </dgm:pt>
    <dgm:pt modelId="{F7DFA65A-B868-43D1-95FB-7E5980F1983E}" type="pres">
      <dgm:prSet presAssocID="{F93B9F8B-8A4F-40ED-B8C0-CF846AFE406C}" presName="FiveConn_3-4" presStyleLbl="fgAccFollowNode1" presStyleIdx="2" presStyleCnt="4" custLinFactNeighborY="-30414">
        <dgm:presLayoutVars>
          <dgm:bulletEnabled val="1"/>
        </dgm:presLayoutVars>
      </dgm:prSet>
      <dgm:spPr/>
      <dgm:t>
        <a:bodyPr/>
        <a:lstStyle/>
        <a:p>
          <a:endParaRPr lang="en-US"/>
        </a:p>
      </dgm:t>
    </dgm:pt>
    <dgm:pt modelId="{944B29D0-ADB3-476D-9791-D25D54CDA6CB}" type="pres">
      <dgm:prSet presAssocID="{F93B9F8B-8A4F-40ED-B8C0-CF846AFE406C}" presName="FiveConn_4-5" presStyleLbl="fgAccFollowNode1" presStyleIdx="3" presStyleCnt="4" custLinFactNeighborY="-41931">
        <dgm:presLayoutVars>
          <dgm:bulletEnabled val="1"/>
        </dgm:presLayoutVars>
      </dgm:prSet>
      <dgm:spPr/>
      <dgm:t>
        <a:bodyPr/>
        <a:lstStyle/>
        <a:p>
          <a:endParaRPr lang="en-US"/>
        </a:p>
      </dgm:t>
    </dgm:pt>
    <dgm:pt modelId="{69F6DD22-9C63-4CFC-9BD6-E0C92D053489}" type="pres">
      <dgm:prSet presAssocID="{F93B9F8B-8A4F-40ED-B8C0-CF846AFE406C}" presName="FiveNodes_1_text" presStyleLbl="node1" presStyleIdx="4" presStyleCnt="5">
        <dgm:presLayoutVars>
          <dgm:bulletEnabled val="1"/>
        </dgm:presLayoutVars>
      </dgm:prSet>
      <dgm:spPr/>
      <dgm:t>
        <a:bodyPr/>
        <a:lstStyle/>
        <a:p>
          <a:endParaRPr lang="en-US"/>
        </a:p>
      </dgm:t>
    </dgm:pt>
    <dgm:pt modelId="{7F33E435-A8EE-4123-AF9D-8E06668A528F}" type="pres">
      <dgm:prSet presAssocID="{F93B9F8B-8A4F-40ED-B8C0-CF846AFE406C}" presName="FiveNodes_2_text" presStyleLbl="node1" presStyleIdx="4" presStyleCnt="5">
        <dgm:presLayoutVars>
          <dgm:bulletEnabled val="1"/>
        </dgm:presLayoutVars>
      </dgm:prSet>
      <dgm:spPr/>
      <dgm:t>
        <a:bodyPr/>
        <a:lstStyle/>
        <a:p>
          <a:endParaRPr lang="en-US"/>
        </a:p>
      </dgm:t>
    </dgm:pt>
    <dgm:pt modelId="{0FA74E2F-60D4-4D80-AD81-8B168C5F7F7A}" type="pres">
      <dgm:prSet presAssocID="{F93B9F8B-8A4F-40ED-B8C0-CF846AFE406C}" presName="FiveNodes_3_text" presStyleLbl="node1" presStyleIdx="4" presStyleCnt="5">
        <dgm:presLayoutVars>
          <dgm:bulletEnabled val="1"/>
        </dgm:presLayoutVars>
      </dgm:prSet>
      <dgm:spPr/>
      <dgm:t>
        <a:bodyPr/>
        <a:lstStyle/>
        <a:p>
          <a:endParaRPr lang="en-US"/>
        </a:p>
      </dgm:t>
    </dgm:pt>
    <dgm:pt modelId="{C0251581-1F35-4A9C-BF12-293E436D5D2E}" type="pres">
      <dgm:prSet presAssocID="{F93B9F8B-8A4F-40ED-B8C0-CF846AFE406C}" presName="FiveNodes_4_text" presStyleLbl="node1" presStyleIdx="4" presStyleCnt="5">
        <dgm:presLayoutVars>
          <dgm:bulletEnabled val="1"/>
        </dgm:presLayoutVars>
      </dgm:prSet>
      <dgm:spPr/>
      <dgm:t>
        <a:bodyPr/>
        <a:lstStyle/>
        <a:p>
          <a:endParaRPr lang="en-US"/>
        </a:p>
      </dgm:t>
    </dgm:pt>
    <dgm:pt modelId="{11C94F9F-324C-481F-958E-765D1A74ED65}" type="pres">
      <dgm:prSet presAssocID="{F93B9F8B-8A4F-40ED-B8C0-CF846AFE406C}" presName="FiveNodes_5_text" presStyleLbl="node1" presStyleIdx="4" presStyleCnt="5">
        <dgm:presLayoutVars>
          <dgm:bulletEnabled val="1"/>
        </dgm:presLayoutVars>
      </dgm:prSet>
      <dgm:spPr/>
      <dgm:t>
        <a:bodyPr/>
        <a:lstStyle/>
        <a:p>
          <a:endParaRPr lang="en-US"/>
        </a:p>
      </dgm:t>
    </dgm:pt>
  </dgm:ptLst>
  <dgm:cxnLst>
    <dgm:cxn modelId="{E00EA48D-8BAE-4039-B506-93A31A195658}" type="presOf" srcId="{EEFCCC60-B39E-4698-883C-702099EB95F5}" destId="{BC5819F6-64BE-46EB-88C8-C5F655F24FFB}" srcOrd="0" destOrd="0" presId="urn:microsoft.com/office/officeart/2005/8/layout/vProcess5"/>
    <dgm:cxn modelId="{A6D5DF10-0DF0-428A-B9F8-AB0725F544CA}" srcId="{F93B9F8B-8A4F-40ED-B8C0-CF846AFE406C}" destId="{178105F3-E646-47FB-8FDD-7CF8B5C0BAE4}" srcOrd="0" destOrd="0" parTransId="{496FFB35-EF94-4528-BDAD-F436DF38ECDE}" sibTransId="{1BCDC120-C7C7-46D2-A0C7-358C72F625F1}"/>
    <dgm:cxn modelId="{FA74B98E-5003-42C9-BAA4-7309419DC099}" srcId="{F93B9F8B-8A4F-40ED-B8C0-CF846AFE406C}" destId="{155EB056-58B7-4D59-B161-1D908EAE504C}" srcOrd="3" destOrd="0" parTransId="{254596E7-A5CC-4D38-8CC7-D2109F2A3862}" sibTransId="{57B5EB9B-9067-4BFC-8917-8C26F6BB520C}"/>
    <dgm:cxn modelId="{DE832AEA-680E-41D0-8928-F80323D8C671}" srcId="{F93B9F8B-8A4F-40ED-B8C0-CF846AFE406C}" destId="{856721CE-7267-456B-8F8B-29EF7BE7FC17}" srcOrd="1" destOrd="0" parTransId="{F9FE36DA-EBE4-45DD-BBC9-A7E6BA22B455}" sibTransId="{EEFCCC60-B39E-4698-883C-702099EB95F5}"/>
    <dgm:cxn modelId="{7FB735B0-888C-496A-82D2-F97F9FC44194}" type="presOf" srcId="{155EB056-58B7-4D59-B161-1D908EAE504C}" destId="{41BD24A2-95E0-4182-9541-AC0BF1193B61}" srcOrd="0" destOrd="0" presId="urn:microsoft.com/office/officeart/2005/8/layout/vProcess5"/>
    <dgm:cxn modelId="{2C85E11F-3174-43AD-A2BC-1BEE758EF6CB}" type="presOf" srcId="{081D9E80-DF2B-43E8-8460-0352BB1FD038}" destId="{F7DFA65A-B868-43D1-95FB-7E5980F1983E}" srcOrd="0" destOrd="0" presId="urn:microsoft.com/office/officeart/2005/8/layout/vProcess5"/>
    <dgm:cxn modelId="{66142664-F372-4DB2-917A-AB3E83060E0B}" type="presOf" srcId="{1BCDC120-C7C7-46D2-A0C7-358C72F625F1}" destId="{699DD974-4349-4D1A-92B4-43AC2E1504C1}" srcOrd="0" destOrd="0" presId="urn:microsoft.com/office/officeart/2005/8/layout/vProcess5"/>
    <dgm:cxn modelId="{F32C0DCE-9D41-4E67-B20B-CF974B2BE87B}" type="presOf" srcId="{178105F3-E646-47FB-8FDD-7CF8B5C0BAE4}" destId="{69F6DD22-9C63-4CFC-9BD6-E0C92D053489}" srcOrd="1" destOrd="0" presId="urn:microsoft.com/office/officeart/2005/8/layout/vProcess5"/>
    <dgm:cxn modelId="{681F386A-0708-444F-AE06-70971C3E77BD}" type="presOf" srcId="{856721CE-7267-456B-8F8B-29EF7BE7FC17}" destId="{7F33E435-A8EE-4123-AF9D-8E06668A528F}" srcOrd="1" destOrd="0" presId="urn:microsoft.com/office/officeart/2005/8/layout/vProcess5"/>
    <dgm:cxn modelId="{F2A277C9-DFCA-4E5B-A23A-2B410B2D88FE}" type="presOf" srcId="{57B5EB9B-9067-4BFC-8917-8C26F6BB520C}" destId="{944B29D0-ADB3-476D-9791-D25D54CDA6CB}" srcOrd="0" destOrd="0" presId="urn:microsoft.com/office/officeart/2005/8/layout/vProcess5"/>
    <dgm:cxn modelId="{3C74E7C5-53D3-427C-98E2-98E7897BBF13}" type="presOf" srcId="{3EBFF0EE-5A78-49C1-92D7-D85BF37F7D85}" destId="{51A9BA9C-CBD4-476E-B4D3-50BC52EDBCC4}" srcOrd="0" destOrd="0" presId="urn:microsoft.com/office/officeart/2005/8/layout/vProcess5"/>
    <dgm:cxn modelId="{E9E04E33-6A8C-43D6-B72F-31B8900B88A1}" srcId="{F93B9F8B-8A4F-40ED-B8C0-CF846AFE406C}" destId="{3EBFF0EE-5A78-49C1-92D7-D85BF37F7D85}" srcOrd="2" destOrd="0" parTransId="{5F7E1ABA-0ADD-44D6-B57C-B878B2AAEABB}" sibTransId="{081D9E80-DF2B-43E8-8460-0352BB1FD038}"/>
    <dgm:cxn modelId="{2D90F901-04D3-433B-AD8D-F5E89155EAE5}" type="presOf" srcId="{66D6CD76-F8E3-4DB4-85CC-6B1E424AF006}" destId="{11C94F9F-324C-481F-958E-765D1A74ED65}" srcOrd="1" destOrd="0" presId="urn:microsoft.com/office/officeart/2005/8/layout/vProcess5"/>
    <dgm:cxn modelId="{378442D1-685C-4A9D-8224-08CE24D50743}" type="presOf" srcId="{155EB056-58B7-4D59-B161-1D908EAE504C}" destId="{C0251581-1F35-4A9C-BF12-293E436D5D2E}" srcOrd="1" destOrd="0" presId="urn:microsoft.com/office/officeart/2005/8/layout/vProcess5"/>
    <dgm:cxn modelId="{AE5473F1-CEBA-4452-8C23-DCF42288C4C2}" srcId="{F93B9F8B-8A4F-40ED-B8C0-CF846AFE406C}" destId="{66D6CD76-F8E3-4DB4-85CC-6B1E424AF006}" srcOrd="4" destOrd="0" parTransId="{07BE7F2D-5321-4B40-981E-F5CAA81C1E94}" sibTransId="{85240C80-0D95-4B6F-8F4C-D3FE940655EA}"/>
    <dgm:cxn modelId="{BCD67D4F-8334-44B6-ADA3-ADAD588DE636}" type="presOf" srcId="{F93B9F8B-8A4F-40ED-B8C0-CF846AFE406C}" destId="{B997D8DB-4792-4980-9D8A-E28DB6E05E7E}" srcOrd="0" destOrd="0" presId="urn:microsoft.com/office/officeart/2005/8/layout/vProcess5"/>
    <dgm:cxn modelId="{5716073C-6701-4E77-B612-A0337C80EE07}" type="presOf" srcId="{3EBFF0EE-5A78-49C1-92D7-D85BF37F7D85}" destId="{0FA74E2F-60D4-4D80-AD81-8B168C5F7F7A}" srcOrd="1" destOrd="0" presId="urn:microsoft.com/office/officeart/2005/8/layout/vProcess5"/>
    <dgm:cxn modelId="{3D955523-6783-44FB-9E52-A56C95F65389}" type="presOf" srcId="{66D6CD76-F8E3-4DB4-85CC-6B1E424AF006}" destId="{84DF0220-D7FB-4AFF-B71C-5075A125859E}" srcOrd="0" destOrd="0" presId="urn:microsoft.com/office/officeart/2005/8/layout/vProcess5"/>
    <dgm:cxn modelId="{78381229-853A-4C3E-A35E-DC6355A0EA83}" type="presOf" srcId="{178105F3-E646-47FB-8FDD-7CF8B5C0BAE4}" destId="{7E564750-8032-43B7-83B8-1907FFEE54DD}" srcOrd="0" destOrd="0" presId="urn:microsoft.com/office/officeart/2005/8/layout/vProcess5"/>
    <dgm:cxn modelId="{8A2E091E-2E99-4B99-92B7-F82E6492CB9E}" type="presOf" srcId="{856721CE-7267-456B-8F8B-29EF7BE7FC17}" destId="{BE6821A0-8168-4544-8F32-2167A6A23087}" srcOrd="0" destOrd="0" presId="urn:microsoft.com/office/officeart/2005/8/layout/vProcess5"/>
    <dgm:cxn modelId="{D327897E-DCB1-4302-A12E-7FB4E1944CD8}" type="presParOf" srcId="{B997D8DB-4792-4980-9D8A-E28DB6E05E7E}" destId="{F7E5F0FC-FA6C-40B5-9DFA-FA4C4374509E}" srcOrd="0" destOrd="0" presId="urn:microsoft.com/office/officeart/2005/8/layout/vProcess5"/>
    <dgm:cxn modelId="{1CF111D6-4A26-41EA-8CD0-A75F8A72B252}" type="presParOf" srcId="{B997D8DB-4792-4980-9D8A-E28DB6E05E7E}" destId="{7E564750-8032-43B7-83B8-1907FFEE54DD}" srcOrd="1" destOrd="0" presId="urn:microsoft.com/office/officeart/2005/8/layout/vProcess5"/>
    <dgm:cxn modelId="{AA99C1C9-5FD5-4DE0-92CB-9679D1A7E198}" type="presParOf" srcId="{B997D8DB-4792-4980-9D8A-E28DB6E05E7E}" destId="{BE6821A0-8168-4544-8F32-2167A6A23087}" srcOrd="2" destOrd="0" presId="urn:microsoft.com/office/officeart/2005/8/layout/vProcess5"/>
    <dgm:cxn modelId="{FF502A83-E9A1-4749-9758-107E2B1F2354}" type="presParOf" srcId="{B997D8DB-4792-4980-9D8A-E28DB6E05E7E}" destId="{51A9BA9C-CBD4-476E-B4D3-50BC52EDBCC4}" srcOrd="3" destOrd="0" presId="urn:microsoft.com/office/officeart/2005/8/layout/vProcess5"/>
    <dgm:cxn modelId="{B67C4103-0ACE-454C-AFF8-7C93AC1DE208}" type="presParOf" srcId="{B997D8DB-4792-4980-9D8A-E28DB6E05E7E}" destId="{41BD24A2-95E0-4182-9541-AC0BF1193B61}" srcOrd="4" destOrd="0" presId="urn:microsoft.com/office/officeart/2005/8/layout/vProcess5"/>
    <dgm:cxn modelId="{05805B9A-A909-4C3D-BF20-C7E497DB3A2B}" type="presParOf" srcId="{B997D8DB-4792-4980-9D8A-E28DB6E05E7E}" destId="{84DF0220-D7FB-4AFF-B71C-5075A125859E}" srcOrd="5" destOrd="0" presId="urn:microsoft.com/office/officeart/2005/8/layout/vProcess5"/>
    <dgm:cxn modelId="{E6EE0DD1-95DA-41AD-B6C5-1A0007614967}" type="presParOf" srcId="{B997D8DB-4792-4980-9D8A-E28DB6E05E7E}" destId="{699DD974-4349-4D1A-92B4-43AC2E1504C1}" srcOrd="6" destOrd="0" presId="urn:microsoft.com/office/officeart/2005/8/layout/vProcess5"/>
    <dgm:cxn modelId="{48EF9A42-A487-4A66-A18E-EAA4133E311D}" type="presParOf" srcId="{B997D8DB-4792-4980-9D8A-E28DB6E05E7E}" destId="{BC5819F6-64BE-46EB-88C8-C5F655F24FFB}" srcOrd="7" destOrd="0" presId="urn:microsoft.com/office/officeart/2005/8/layout/vProcess5"/>
    <dgm:cxn modelId="{F8B705D0-32FE-4239-9BAC-CF12B396F26F}" type="presParOf" srcId="{B997D8DB-4792-4980-9D8A-E28DB6E05E7E}" destId="{F7DFA65A-B868-43D1-95FB-7E5980F1983E}" srcOrd="8" destOrd="0" presId="urn:microsoft.com/office/officeart/2005/8/layout/vProcess5"/>
    <dgm:cxn modelId="{3C25C97D-CB77-4BDC-99D7-DEABF191D780}" type="presParOf" srcId="{B997D8DB-4792-4980-9D8A-E28DB6E05E7E}" destId="{944B29D0-ADB3-476D-9791-D25D54CDA6CB}" srcOrd="9" destOrd="0" presId="urn:microsoft.com/office/officeart/2005/8/layout/vProcess5"/>
    <dgm:cxn modelId="{AA2EB5EB-04D4-45C5-8360-C97CCB83E7C4}" type="presParOf" srcId="{B997D8DB-4792-4980-9D8A-E28DB6E05E7E}" destId="{69F6DD22-9C63-4CFC-9BD6-E0C92D053489}" srcOrd="10" destOrd="0" presId="urn:microsoft.com/office/officeart/2005/8/layout/vProcess5"/>
    <dgm:cxn modelId="{4B7C67CB-6572-4DEC-8D3E-C97972C730F5}" type="presParOf" srcId="{B997D8DB-4792-4980-9D8A-E28DB6E05E7E}" destId="{7F33E435-A8EE-4123-AF9D-8E06668A528F}" srcOrd="11" destOrd="0" presId="urn:microsoft.com/office/officeart/2005/8/layout/vProcess5"/>
    <dgm:cxn modelId="{53573979-1AC0-4479-A0EF-9B4232A68A2E}" type="presParOf" srcId="{B997D8DB-4792-4980-9D8A-E28DB6E05E7E}" destId="{0FA74E2F-60D4-4D80-AD81-8B168C5F7F7A}" srcOrd="12" destOrd="0" presId="urn:microsoft.com/office/officeart/2005/8/layout/vProcess5"/>
    <dgm:cxn modelId="{15144F96-7015-4920-9656-8A693B1D8B56}" type="presParOf" srcId="{B997D8DB-4792-4980-9D8A-E28DB6E05E7E}" destId="{C0251581-1F35-4A9C-BF12-293E436D5D2E}" srcOrd="13" destOrd="0" presId="urn:microsoft.com/office/officeart/2005/8/layout/vProcess5"/>
    <dgm:cxn modelId="{BB924FE8-96A3-4163-8EEC-A52599F52577}" type="presParOf" srcId="{B997D8DB-4792-4980-9D8A-E28DB6E05E7E}" destId="{11C94F9F-324C-481F-958E-765D1A74ED65}" srcOrd="14" destOrd="0" presId="urn:microsoft.com/office/officeart/2005/8/layout/vProcess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F395D47-10E2-4954-B687-5A154061234C}" type="doc">
      <dgm:prSet loTypeId="urn:microsoft.com/office/officeart/2009/3/layout/IncreasingArrowsProcess" loCatId="process" qsTypeId="urn:microsoft.com/office/officeart/2005/8/quickstyle/simple1" qsCatId="simple" csTypeId="urn:microsoft.com/office/officeart/2005/8/colors/colorful4" csCatId="colorful" phldr="1"/>
      <dgm:spPr/>
      <dgm:t>
        <a:bodyPr/>
        <a:lstStyle/>
        <a:p>
          <a:endParaRPr lang="en-GB"/>
        </a:p>
      </dgm:t>
    </dgm:pt>
    <dgm:pt modelId="{F80BE9C1-B495-4AE7-B4CA-66E258BF08FB}">
      <dgm:prSet phldrT="[Κείμενο]" custT="1"/>
      <dgm:spPr/>
      <dgm:t>
        <a:bodyPr/>
        <a:lstStyle/>
        <a:p>
          <a:r>
            <a:rPr lang="en-US" sz="1600" dirty="0" smtClean="0">
              <a:latin typeface="Segoe UI Light" pitchFamily="34" charset="0"/>
              <a:cs typeface="Segoe UI Light" pitchFamily="34" charset="0"/>
            </a:rPr>
            <a:t>Lack of coordination among agencies related to</a:t>
          </a:r>
          <a:endParaRPr lang="en-GB" sz="1600" dirty="0"/>
        </a:p>
      </dgm:t>
    </dgm:pt>
    <dgm:pt modelId="{6D4A6526-2234-409C-B008-D12497128D0F}" type="parTrans" cxnId="{37A96664-B367-4B78-916E-D82F4A99A997}">
      <dgm:prSet/>
      <dgm:spPr/>
      <dgm:t>
        <a:bodyPr/>
        <a:lstStyle/>
        <a:p>
          <a:endParaRPr lang="en-GB"/>
        </a:p>
      </dgm:t>
    </dgm:pt>
    <dgm:pt modelId="{11085DB4-E6D3-4EEC-9B98-C260DDA69B0B}" type="sibTrans" cxnId="{37A96664-B367-4B78-916E-D82F4A99A997}">
      <dgm:prSet/>
      <dgm:spPr/>
      <dgm:t>
        <a:bodyPr/>
        <a:lstStyle/>
        <a:p>
          <a:endParaRPr lang="en-GB"/>
        </a:p>
      </dgm:t>
    </dgm:pt>
    <dgm:pt modelId="{ADC26AB2-94F1-4BC9-B4E9-3C1B9195A6CA}">
      <dgm:prSet phldrT="[Κείμενο]" custT="1"/>
      <dgm:spPr/>
      <dgm:t>
        <a:bodyPr/>
        <a:lstStyle/>
        <a:p>
          <a:r>
            <a:rPr lang="en-US" sz="1600" dirty="0" smtClean="0"/>
            <a:t>Lack</a:t>
          </a:r>
          <a:endParaRPr lang="en-GB" sz="1600" dirty="0"/>
        </a:p>
      </dgm:t>
    </dgm:pt>
    <dgm:pt modelId="{099ECA17-21D1-494C-82BF-77CFACD1D7BF}" type="parTrans" cxnId="{417AB8C3-2051-4A98-B58B-45F685BADBE4}">
      <dgm:prSet/>
      <dgm:spPr/>
      <dgm:t>
        <a:bodyPr/>
        <a:lstStyle/>
        <a:p>
          <a:endParaRPr lang="en-GB"/>
        </a:p>
      </dgm:t>
    </dgm:pt>
    <dgm:pt modelId="{1B5FB89A-B866-444B-9BE7-15C604DDCAF3}" type="sibTrans" cxnId="{417AB8C3-2051-4A98-B58B-45F685BADBE4}">
      <dgm:prSet/>
      <dgm:spPr/>
      <dgm:t>
        <a:bodyPr/>
        <a:lstStyle/>
        <a:p>
          <a:endParaRPr lang="en-GB"/>
        </a:p>
      </dgm:t>
    </dgm:pt>
    <dgm:pt modelId="{05DA5E59-D3E1-4191-BAC4-253498EBEF05}">
      <dgm:prSet phldrT="[Κείμενο]" custT="1"/>
      <dgm:spPr/>
      <dgm:t>
        <a:bodyPr/>
        <a:lstStyle/>
        <a:p>
          <a:r>
            <a:rPr lang="en-US" sz="1600" dirty="0" smtClean="0">
              <a:latin typeface="Segoe UI Light" pitchFamily="34" charset="0"/>
              <a:cs typeface="Segoe UI Light" pitchFamily="34" charset="0"/>
            </a:rPr>
            <a:t>-of common recording policy &amp; methodology</a:t>
          </a:r>
          <a:endParaRPr lang="en-GB" sz="1600" dirty="0">
            <a:latin typeface="Segoe UI Light" pitchFamily="34" charset="0"/>
            <a:cs typeface="Segoe UI Light" pitchFamily="34" charset="0"/>
          </a:endParaRPr>
        </a:p>
      </dgm:t>
    </dgm:pt>
    <dgm:pt modelId="{DA665051-DA77-45D6-8657-9691EAE7D274}" type="parTrans" cxnId="{5F859B44-747C-4A62-A920-C171F5CCB9C7}">
      <dgm:prSet/>
      <dgm:spPr/>
      <dgm:t>
        <a:bodyPr/>
        <a:lstStyle/>
        <a:p>
          <a:endParaRPr lang="en-GB"/>
        </a:p>
      </dgm:t>
    </dgm:pt>
    <dgm:pt modelId="{6A95505A-ABAC-4080-A3D4-ADCAD8758565}" type="sibTrans" cxnId="{5F859B44-747C-4A62-A920-C171F5CCB9C7}">
      <dgm:prSet/>
      <dgm:spPr/>
      <dgm:t>
        <a:bodyPr/>
        <a:lstStyle/>
        <a:p>
          <a:endParaRPr lang="en-GB"/>
        </a:p>
      </dgm:t>
    </dgm:pt>
    <dgm:pt modelId="{02C7CD4D-D955-45C7-AEC6-FD1D1D9437EA}">
      <dgm:prSet phldrT="[Κείμενο]" custT="1"/>
      <dgm:spPr/>
      <dgm:t>
        <a:bodyPr/>
        <a:lstStyle/>
        <a:p>
          <a:r>
            <a:rPr lang="en-US" sz="1600" dirty="0" smtClean="0"/>
            <a:t>Lack</a:t>
          </a:r>
          <a:endParaRPr lang="en-GB" sz="1600" dirty="0"/>
        </a:p>
      </dgm:t>
    </dgm:pt>
    <dgm:pt modelId="{0BD2B410-4412-4F88-B866-58C3B8714B76}" type="parTrans" cxnId="{751F358D-084A-4F1F-AFDB-3E5F679C997D}">
      <dgm:prSet/>
      <dgm:spPr/>
      <dgm:t>
        <a:bodyPr/>
        <a:lstStyle/>
        <a:p>
          <a:endParaRPr lang="en-GB"/>
        </a:p>
      </dgm:t>
    </dgm:pt>
    <dgm:pt modelId="{984C1600-2F9E-47AE-9EAD-B2FEB2C27F3F}" type="sibTrans" cxnId="{751F358D-084A-4F1F-AFDB-3E5F679C997D}">
      <dgm:prSet/>
      <dgm:spPr/>
      <dgm:t>
        <a:bodyPr/>
        <a:lstStyle/>
        <a:p>
          <a:endParaRPr lang="en-GB"/>
        </a:p>
      </dgm:t>
    </dgm:pt>
    <dgm:pt modelId="{1FAB0146-439A-46E6-96F0-38F32DB509E0}">
      <dgm:prSet custT="1"/>
      <dgm:spPr/>
      <dgm:t>
        <a:bodyPr/>
        <a:lstStyle/>
        <a:p>
          <a:r>
            <a:rPr lang="en-US" sz="1600" dirty="0" smtClean="0">
              <a:latin typeface="Segoe UI Light" pitchFamily="34" charset="0"/>
              <a:cs typeface="Segoe UI Light" pitchFamily="34" charset="0"/>
            </a:rPr>
            <a:t>health</a:t>
          </a:r>
        </a:p>
      </dgm:t>
    </dgm:pt>
    <dgm:pt modelId="{C49A2A10-8252-4E08-951B-822D4F19F8F1}" type="parTrans" cxnId="{C069A22A-0864-4028-8663-42C1135A2D8A}">
      <dgm:prSet/>
      <dgm:spPr/>
      <dgm:t>
        <a:bodyPr/>
        <a:lstStyle/>
        <a:p>
          <a:endParaRPr lang="en-GB"/>
        </a:p>
      </dgm:t>
    </dgm:pt>
    <dgm:pt modelId="{1F4C7706-02AB-4E58-A586-EA44362EA0E3}" type="sibTrans" cxnId="{C069A22A-0864-4028-8663-42C1135A2D8A}">
      <dgm:prSet/>
      <dgm:spPr/>
      <dgm:t>
        <a:bodyPr/>
        <a:lstStyle/>
        <a:p>
          <a:endParaRPr lang="en-GB"/>
        </a:p>
      </dgm:t>
    </dgm:pt>
    <dgm:pt modelId="{FA4F8C08-6D8F-48B3-86CE-84B5C7626738}">
      <dgm:prSet custT="1"/>
      <dgm:spPr/>
      <dgm:t>
        <a:bodyPr/>
        <a:lstStyle/>
        <a:p>
          <a:r>
            <a:rPr lang="en-US" sz="1600" dirty="0" smtClean="0">
              <a:latin typeface="Segoe UI Light" pitchFamily="34" charset="0"/>
              <a:cs typeface="Segoe UI Light" pitchFamily="34" charset="0"/>
            </a:rPr>
            <a:t>welfare</a:t>
          </a:r>
        </a:p>
      </dgm:t>
    </dgm:pt>
    <dgm:pt modelId="{F059CD69-205D-4003-B629-5BF4AE85BF74}" type="parTrans" cxnId="{442F8185-F2F1-4251-9753-C8739B9C3433}">
      <dgm:prSet/>
      <dgm:spPr/>
      <dgm:t>
        <a:bodyPr/>
        <a:lstStyle/>
        <a:p>
          <a:endParaRPr lang="en-GB"/>
        </a:p>
      </dgm:t>
    </dgm:pt>
    <dgm:pt modelId="{B3D53DB7-EC8F-4431-A83E-091A67F140D6}" type="sibTrans" cxnId="{442F8185-F2F1-4251-9753-C8739B9C3433}">
      <dgm:prSet/>
      <dgm:spPr/>
      <dgm:t>
        <a:bodyPr/>
        <a:lstStyle/>
        <a:p>
          <a:endParaRPr lang="en-GB"/>
        </a:p>
      </dgm:t>
    </dgm:pt>
    <dgm:pt modelId="{2A61A83E-9653-46FB-A955-6939F240C174}">
      <dgm:prSet custT="1"/>
      <dgm:spPr/>
      <dgm:t>
        <a:bodyPr/>
        <a:lstStyle/>
        <a:p>
          <a:r>
            <a:rPr lang="en-US" sz="1600" dirty="0" smtClean="0">
              <a:latin typeface="Segoe UI Light" pitchFamily="34" charset="0"/>
              <a:cs typeface="Segoe UI Light" pitchFamily="34" charset="0"/>
            </a:rPr>
            <a:t>justice</a:t>
          </a:r>
        </a:p>
      </dgm:t>
    </dgm:pt>
    <dgm:pt modelId="{DF04C94C-5215-40EB-A066-56682062C41E}" type="parTrans" cxnId="{1745561E-A163-452A-85F0-D36610357563}">
      <dgm:prSet/>
      <dgm:spPr/>
      <dgm:t>
        <a:bodyPr/>
        <a:lstStyle/>
        <a:p>
          <a:endParaRPr lang="en-GB"/>
        </a:p>
      </dgm:t>
    </dgm:pt>
    <dgm:pt modelId="{A6C4BEE9-2537-466B-968E-D87B2DEDAF9D}" type="sibTrans" cxnId="{1745561E-A163-452A-85F0-D36610357563}">
      <dgm:prSet/>
      <dgm:spPr/>
      <dgm:t>
        <a:bodyPr/>
        <a:lstStyle/>
        <a:p>
          <a:endParaRPr lang="en-GB"/>
        </a:p>
      </dgm:t>
    </dgm:pt>
    <dgm:pt modelId="{B7A53B2E-AAE6-47BE-8296-245CA4683146}">
      <dgm:prSet custT="1"/>
      <dgm:spPr/>
      <dgm:t>
        <a:bodyPr/>
        <a:lstStyle/>
        <a:p>
          <a:r>
            <a:rPr lang="en-US" sz="1600" dirty="0" smtClean="0">
              <a:latin typeface="Segoe UI Light" pitchFamily="34" charset="0"/>
              <a:cs typeface="Segoe UI Light" pitchFamily="34" charset="0"/>
            </a:rPr>
            <a:t>public order</a:t>
          </a:r>
        </a:p>
      </dgm:t>
    </dgm:pt>
    <dgm:pt modelId="{0EBE4D2E-596B-499D-80F7-35CED1631106}" type="parTrans" cxnId="{30FC770E-5857-4B22-B52B-3E943D5AFC56}">
      <dgm:prSet/>
      <dgm:spPr/>
      <dgm:t>
        <a:bodyPr/>
        <a:lstStyle/>
        <a:p>
          <a:endParaRPr lang="en-GB"/>
        </a:p>
      </dgm:t>
    </dgm:pt>
    <dgm:pt modelId="{7CF810C5-7F7E-449A-B286-B387F752E23A}" type="sibTrans" cxnId="{30FC770E-5857-4B22-B52B-3E943D5AFC56}">
      <dgm:prSet/>
      <dgm:spPr/>
      <dgm:t>
        <a:bodyPr/>
        <a:lstStyle/>
        <a:p>
          <a:endParaRPr lang="en-GB"/>
        </a:p>
      </dgm:t>
    </dgm:pt>
    <dgm:pt modelId="{7D9B8902-EA98-4666-8DF3-8CED957C8CC5}">
      <dgm:prSet custT="1"/>
      <dgm:spPr/>
      <dgm:t>
        <a:bodyPr/>
        <a:lstStyle/>
        <a:p>
          <a:r>
            <a:rPr lang="en-US" sz="1600" dirty="0" smtClean="0">
              <a:latin typeface="Segoe UI Light" pitchFamily="34" charset="0"/>
              <a:cs typeface="Segoe UI Light" pitchFamily="34" charset="0"/>
            </a:rPr>
            <a:t>educational sectors</a:t>
          </a:r>
          <a:endParaRPr lang="en-US" sz="1600" dirty="0">
            <a:latin typeface="Segoe UI Light" pitchFamily="34" charset="0"/>
            <a:cs typeface="Segoe UI Light" pitchFamily="34" charset="0"/>
          </a:endParaRPr>
        </a:p>
      </dgm:t>
    </dgm:pt>
    <dgm:pt modelId="{CA60C8CE-0247-420A-9F83-B7B9AE7F04D7}" type="parTrans" cxnId="{4837FED8-0939-4901-B1F0-DCA58655A128}">
      <dgm:prSet/>
      <dgm:spPr/>
      <dgm:t>
        <a:bodyPr/>
        <a:lstStyle/>
        <a:p>
          <a:endParaRPr lang="en-GB"/>
        </a:p>
      </dgm:t>
    </dgm:pt>
    <dgm:pt modelId="{D8CC251D-F455-4006-B290-6E0FABA0599E}" type="sibTrans" cxnId="{4837FED8-0939-4901-B1F0-DCA58655A128}">
      <dgm:prSet/>
      <dgm:spPr/>
      <dgm:t>
        <a:bodyPr/>
        <a:lstStyle/>
        <a:p>
          <a:endParaRPr lang="en-GB"/>
        </a:p>
      </dgm:t>
    </dgm:pt>
    <dgm:pt modelId="{C7793887-2315-4660-936A-C7BA9CB52B88}">
      <dgm:prSet phldrT="[Κείμενο]" custT="1"/>
      <dgm:spPr/>
      <dgm:t>
        <a:bodyPr/>
        <a:lstStyle/>
        <a:p>
          <a:r>
            <a:rPr lang="en-US" sz="1600" dirty="0" smtClean="0">
              <a:latin typeface="Segoe UI Light" pitchFamily="34" charset="0"/>
              <a:cs typeface="Segoe UI Light" pitchFamily="34" charset="0"/>
            </a:rPr>
            <a:t>-of commonly accepted definitions</a:t>
          </a:r>
          <a:endParaRPr lang="en-GB" sz="1600" dirty="0">
            <a:latin typeface="Segoe UI Light" pitchFamily="34" charset="0"/>
            <a:cs typeface="Segoe UI Light" pitchFamily="34" charset="0"/>
          </a:endParaRPr>
        </a:p>
      </dgm:t>
    </dgm:pt>
    <dgm:pt modelId="{6694F089-F0A6-4A8C-BA96-5647FDA65B96}" type="parTrans" cxnId="{44C836A5-4ACA-47FA-A4F8-2813E399A1E5}">
      <dgm:prSet/>
      <dgm:spPr/>
      <dgm:t>
        <a:bodyPr/>
        <a:lstStyle/>
        <a:p>
          <a:endParaRPr lang="en-GB"/>
        </a:p>
      </dgm:t>
    </dgm:pt>
    <dgm:pt modelId="{345720D1-00CD-4DC9-BA91-6655BFAA84E2}" type="sibTrans" cxnId="{44C836A5-4ACA-47FA-A4F8-2813E399A1E5}">
      <dgm:prSet/>
      <dgm:spPr/>
      <dgm:t>
        <a:bodyPr/>
        <a:lstStyle/>
        <a:p>
          <a:endParaRPr lang="en-GB"/>
        </a:p>
      </dgm:t>
    </dgm:pt>
    <dgm:pt modelId="{D04A0DFA-0670-42EE-B6D9-87A6DFA1EDBB}">
      <dgm:prSet phldrT="[Κείμενο]" custT="1"/>
      <dgm:spPr/>
      <dgm:t>
        <a:bodyPr/>
        <a:lstStyle/>
        <a:p>
          <a:r>
            <a:rPr lang="en-US" sz="1600" dirty="0" smtClean="0">
              <a:latin typeface="Segoe UI Light" pitchFamily="34" charset="0"/>
              <a:cs typeface="Segoe UI Light" pitchFamily="34" charset="0"/>
            </a:rPr>
            <a:t>of common protocol for administrate CAN cases</a:t>
          </a:r>
          <a:endParaRPr lang="en-GB" sz="1600" dirty="0">
            <a:latin typeface="Segoe UI Light" pitchFamily="34" charset="0"/>
            <a:cs typeface="Segoe UI Light" pitchFamily="34" charset="0"/>
          </a:endParaRPr>
        </a:p>
      </dgm:t>
    </dgm:pt>
    <dgm:pt modelId="{8F030369-C8ED-49F7-B6F6-E5EC81489D63}" type="parTrans" cxnId="{95D28502-94CC-4F8A-B1D4-581919DA4C29}">
      <dgm:prSet/>
      <dgm:spPr/>
      <dgm:t>
        <a:bodyPr/>
        <a:lstStyle/>
        <a:p>
          <a:endParaRPr lang="en-GB"/>
        </a:p>
      </dgm:t>
    </dgm:pt>
    <dgm:pt modelId="{25E08E16-DF1A-4D01-878F-FFE81941C1A3}" type="sibTrans" cxnId="{95D28502-94CC-4F8A-B1D4-581919DA4C29}">
      <dgm:prSet/>
      <dgm:spPr/>
      <dgm:t>
        <a:bodyPr/>
        <a:lstStyle/>
        <a:p>
          <a:endParaRPr lang="en-GB"/>
        </a:p>
      </dgm:t>
    </dgm:pt>
    <dgm:pt modelId="{FC1EFAD7-DA5A-4D5D-AA64-084F413CC19D}" type="pres">
      <dgm:prSet presAssocID="{0F395D47-10E2-4954-B687-5A154061234C}" presName="Name0" presStyleCnt="0">
        <dgm:presLayoutVars>
          <dgm:chMax val="5"/>
          <dgm:chPref val="5"/>
          <dgm:dir/>
          <dgm:animLvl val="lvl"/>
        </dgm:presLayoutVars>
      </dgm:prSet>
      <dgm:spPr/>
      <dgm:t>
        <a:bodyPr/>
        <a:lstStyle/>
        <a:p>
          <a:endParaRPr lang="en-US"/>
        </a:p>
      </dgm:t>
    </dgm:pt>
    <dgm:pt modelId="{322081EA-F00C-4A7B-A85B-1BF954451DEF}" type="pres">
      <dgm:prSet presAssocID="{F80BE9C1-B495-4AE7-B4CA-66E258BF08FB}" presName="parentText1" presStyleLbl="node1" presStyleIdx="0" presStyleCnt="3" custScaleY="154869" custLinFactNeighborX="-290" custLinFactNeighborY="-23820">
        <dgm:presLayoutVars>
          <dgm:chMax/>
          <dgm:chPref val="3"/>
          <dgm:bulletEnabled val="1"/>
        </dgm:presLayoutVars>
      </dgm:prSet>
      <dgm:spPr/>
      <dgm:t>
        <a:bodyPr/>
        <a:lstStyle/>
        <a:p>
          <a:endParaRPr lang="en-GB"/>
        </a:p>
      </dgm:t>
    </dgm:pt>
    <dgm:pt modelId="{D495E5AB-817A-41A0-94F3-6103199D6E28}" type="pres">
      <dgm:prSet presAssocID="{F80BE9C1-B495-4AE7-B4CA-66E258BF08FB}" presName="childText1" presStyleLbl="solidAlignAcc1" presStyleIdx="0" presStyleCnt="3" custScaleY="137503" custLinFactNeighborX="925" custLinFactNeighborY="9972">
        <dgm:presLayoutVars>
          <dgm:chMax val="0"/>
          <dgm:chPref val="0"/>
          <dgm:bulletEnabled val="1"/>
        </dgm:presLayoutVars>
      </dgm:prSet>
      <dgm:spPr/>
      <dgm:t>
        <a:bodyPr/>
        <a:lstStyle/>
        <a:p>
          <a:endParaRPr lang="en-GB"/>
        </a:p>
      </dgm:t>
    </dgm:pt>
    <dgm:pt modelId="{39F9F685-3E28-4A47-B122-C6F1471F40D4}" type="pres">
      <dgm:prSet presAssocID="{ADC26AB2-94F1-4BC9-B4E9-3C1B9195A6CA}" presName="parentText2" presStyleLbl="node1" presStyleIdx="1" presStyleCnt="3" custScaleY="154869" custLinFactNeighborX="-699" custLinFactNeighborY="-4080">
        <dgm:presLayoutVars>
          <dgm:chMax/>
          <dgm:chPref val="3"/>
          <dgm:bulletEnabled val="1"/>
        </dgm:presLayoutVars>
      </dgm:prSet>
      <dgm:spPr/>
      <dgm:t>
        <a:bodyPr/>
        <a:lstStyle/>
        <a:p>
          <a:endParaRPr lang="en-GB"/>
        </a:p>
      </dgm:t>
    </dgm:pt>
    <dgm:pt modelId="{778506DF-A998-40A6-BF9B-08F8690DAE96}" type="pres">
      <dgm:prSet presAssocID="{ADC26AB2-94F1-4BC9-B4E9-3C1B9195A6CA}" presName="childText2" presStyleLbl="solidAlignAcc1" presStyleIdx="1" presStyleCnt="3" custScaleY="137503" custLinFactNeighborX="-378" custLinFactNeighborY="17555">
        <dgm:presLayoutVars>
          <dgm:chMax val="0"/>
          <dgm:chPref val="0"/>
          <dgm:bulletEnabled val="1"/>
        </dgm:presLayoutVars>
      </dgm:prSet>
      <dgm:spPr/>
      <dgm:t>
        <a:bodyPr/>
        <a:lstStyle/>
        <a:p>
          <a:endParaRPr lang="en-GB"/>
        </a:p>
      </dgm:t>
    </dgm:pt>
    <dgm:pt modelId="{6C92B1C9-6550-45E0-9F81-E4EF902542E0}" type="pres">
      <dgm:prSet presAssocID="{02C7CD4D-D955-45C7-AEC6-FD1D1D9437EA}" presName="parentText3" presStyleLbl="node1" presStyleIdx="2" presStyleCnt="3" custScaleY="154869" custLinFactNeighborX="-2008" custLinFactNeighborY="6709">
        <dgm:presLayoutVars>
          <dgm:chMax/>
          <dgm:chPref val="3"/>
          <dgm:bulletEnabled val="1"/>
        </dgm:presLayoutVars>
      </dgm:prSet>
      <dgm:spPr/>
      <dgm:t>
        <a:bodyPr/>
        <a:lstStyle/>
        <a:p>
          <a:endParaRPr lang="en-GB"/>
        </a:p>
      </dgm:t>
    </dgm:pt>
    <dgm:pt modelId="{B284FB03-5396-478D-B024-6952758F69D7}" type="pres">
      <dgm:prSet presAssocID="{02C7CD4D-D955-45C7-AEC6-FD1D1D9437EA}" presName="childText3" presStyleLbl="solidAlignAcc1" presStyleIdx="2" presStyleCnt="3" custScaleX="85242" custScaleY="137503" custLinFactNeighborX="-6909" custLinFactNeighborY="23499">
        <dgm:presLayoutVars>
          <dgm:chMax val="0"/>
          <dgm:chPref val="0"/>
          <dgm:bulletEnabled val="1"/>
        </dgm:presLayoutVars>
      </dgm:prSet>
      <dgm:spPr/>
      <dgm:t>
        <a:bodyPr/>
        <a:lstStyle/>
        <a:p>
          <a:endParaRPr lang="en-GB"/>
        </a:p>
      </dgm:t>
    </dgm:pt>
  </dgm:ptLst>
  <dgm:cxnLst>
    <dgm:cxn modelId="{59B1B0BF-59CC-4A39-8239-641E4F627431}" type="presOf" srcId="{2A61A83E-9653-46FB-A955-6939F240C174}" destId="{D495E5AB-817A-41A0-94F3-6103199D6E28}" srcOrd="0" destOrd="2" presId="urn:microsoft.com/office/officeart/2009/3/layout/IncreasingArrowsProcess"/>
    <dgm:cxn modelId="{2E1F4877-FF06-4763-8D08-30F4EBEEDC53}" type="presOf" srcId="{02C7CD4D-D955-45C7-AEC6-FD1D1D9437EA}" destId="{6C92B1C9-6550-45E0-9F81-E4EF902542E0}" srcOrd="0" destOrd="0" presId="urn:microsoft.com/office/officeart/2009/3/layout/IncreasingArrowsProcess"/>
    <dgm:cxn modelId="{EA3DD671-42AB-4D5E-B854-F3E4336CF887}" type="presOf" srcId="{F80BE9C1-B495-4AE7-B4CA-66E258BF08FB}" destId="{322081EA-F00C-4A7B-A85B-1BF954451DEF}" srcOrd="0" destOrd="0" presId="urn:microsoft.com/office/officeart/2009/3/layout/IncreasingArrowsProcess"/>
    <dgm:cxn modelId="{93499F78-8F44-4BC6-9F38-8F66769BDA8A}" type="presOf" srcId="{B7A53B2E-AAE6-47BE-8296-245CA4683146}" destId="{D495E5AB-817A-41A0-94F3-6103199D6E28}" srcOrd="0" destOrd="3" presId="urn:microsoft.com/office/officeart/2009/3/layout/IncreasingArrowsProcess"/>
    <dgm:cxn modelId="{B660D554-AB35-4094-817A-2DF432F6014C}" type="presOf" srcId="{ADC26AB2-94F1-4BC9-B4E9-3C1B9195A6CA}" destId="{39F9F685-3E28-4A47-B122-C6F1471F40D4}" srcOrd="0" destOrd="0" presId="urn:microsoft.com/office/officeart/2009/3/layout/IncreasingArrowsProcess"/>
    <dgm:cxn modelId="{90736D01-1FAF-4709-8332-02A3D0BE5154}" type="presOf" srcId="{FA4F8C08-6D8F-48B3-86CE-84B5C7626738}" destId="{D495E5AB-817A-41A0-94F3-6103199D6E28}" srcOrd="0" destOrd="1" presId="urn:microsoft.com/office/officeart/2009/3/layout/IncreasingArrowsProcess"/>
    <dgm:cxn modelId="{C936F98C-EC0B-44A8-B7EE-F2865A840821}" type="presOf" srcId="{0F395D47-10E2-4954-B687-5A154061234C}" destId="{FC1EFAD7-DA5A-4D5D-AA64-084F413CC19D}" srcOrd="0" destOrd="0" presId="urn:microsoft.com/office/officeart/2009/3/layout/IncreasingArrowsProcess"/>
    <dgm:cxn modelId="{964A7402-BA70-4A98-A75B-0B5C77FBFC12}" type="presOf" srcId="{05DA5E59-D3E1-4191-BAC4-253498EBEF05}" destId="{778506DF-A998-40A6-BF9B-08F8690DAE96}" srcOrd="0" destOrd="1" presId="urn:microsoft.com/office/officeart/2009/3/layout/IncreasingArrowsProcess"/>
    <dgm:cxn modelId="{4837FED8-0939-4901-B1F0-DCA58655A128}" srcId="{F80BE9C1-B495-4AE7-B4CA-66E258BF08FB}" destId="{7D9B8902-EA98-4666-8DF3-8CED957C8CC5}" srcOrd="4" destOrd="0" parTransId="{CA60C8CE-0247-420A-9F83-B7B9AE7F04D7}" sibTransId="{D8CC251D-F455-4006-B290-6E0FABA0599E}"/>
    <dgm:cxn modelId="{44C836A5-4ACA-47FA-A4F8-2813E399A1E5}" srcId="{ADC26AB2-94F1-4BC9-B4E9-3C1B9195A6CA}" destId="{C7793887-2315-4660-936A-C7BA9CB52B88}" srcOrd="0" destOrd="0" parTransId="{6694F089-F0A6-4A8C-BA96-5647FDA65B96}" sibTransId="{345720D1-00CD-4DC9-BA91-6655BFAA84E2}"/>
    <dgm:cxn modelId="{E41E2BC9-0923-4C7A-A72D-2ABB43E7D1A9}" type="presOf" srcId="{C7793887-2315-4660-936A-C7BA9CB52B88}" destId="{778506DF-A998-40A6-BF9B-08F8690DAE96}" srcOrd="0" destOrd="0" presId="urn:microsoft.com/office/officeart/2009/3/layout/IncreasingArrowsProcess"/>
    <dgm:cxn modelId="{C069A22A-0864-4028-8663-42C1135A2D8A}" srcId="{F80BE9C1-B495-4AE7-B4CA-66E258BF08FB}" destId="{1FAB0146-439A-46E6-96F0-38F32DB509E0}" srcOrd="0" destOrd="0" parTransId="{C49A2A10-8252-4E08-951B-822D4F19F8F1}" sibTransId="{1F4C7706-02AB-4E58-A586-EA44362EA0E3}"/>
    <dgm:cxn modelId="{417AB8C3-2051-4A98-B58B-45F685BADBE4}" srcId="{0F395D47-10E2-4954-B687-5A154061234C}" destId="{ADC26AB2-94F1-4BC9-B4E9-3C1B9195A6CA}" srcOrd="1" destOrd="0" parTransId="{099ECA17-21D1-494C-82BF-77CFACD1D7BF}" sibTransId="{1B5FB89A-B866-444B-9BE7-15C604DDCAF3}"/>
    <dgm:cxn modelId="{072964E0-3C75-4AEE-ABB5-D0DA75FB0F00}" type="presOf" srcId="{1FAB0146-439A-46E6-96F0-38F32DB509E0}" destId="{D495E5AB-817A-41A0-94F3-6103199D6E28}" srcOrd="0" destOrd="0" presId="urn:microsoft.com/office/officeart/2009/3/layout/IncreasingArrowsProcess"/>
    <dgm:cxn modelId="{751F358D-084A-4F1F-AFDB-3E5F679C997D}" srcId="{0F395D47-10E2-4954-B687-5A154061234C}" destId="{02C7CD4D-D955-45C7-AEC6-FD1D1D9437EA}" srcOrd="2" destOrd="0" parTransId="{0BD2B410-4412-4F88-B866-58C3B8714B76}" sibTransId="{984C1600-2F9E-47AE-9EAD-B2FEB2C27F3F}"/>
    <dgm:cxn modelId="{30FC770E-5857-4B22-B52B-3E943D5AFC56}" srcId="{F80BE9C1-B495-4AE7-B4CA-66E258BF08FB}" destId="{B7A53B2E-AAE6-47BE-8296-245CA4683146}" srcOrd="3" destOrd="0" parTransId="{0EBE4D2E-596B-499D-80F7-35CED1631106}" sibTransId="{7CF810C5-7F7E-449A-B286-B387F752E23A}"/>
    <dgm:cxn modelId="{BEB4DB30-8257-47BD-849E-C73BEBD20E59}" type="presOf" srcId="{7D9B8902-EA98-4666-8DF3-8CED957C8CC5}" destId="{D495E5AB-817A-41A0-94F3-6103199D6E28}" srcOrd="0" destOrd="4" presId="urn:microsoft.com/office/officeart/2009/3/layout/IncreasingArrowsProcess"/>
    <dgm:cxn modelId="{F6965108-E0F1-42EE-88FA-091AF724748A}" type="presOf" srcId="{D04A0DFA-0670-42EE-B6D9-87A6DFA1EDBB}" destId="{B284FB03-5396-478D-B024-6952758F69D7}" srcOrd="0" destOrd="0" presId="urn:microsoft.com/office/officeart/2009/3/layout/IncreasingArrowsProcess"/>
    <dgm:cxn modelId="{95D28502-94CC-4F8A-B1D4-581919DA4C29}" srcId="{02C7CD4D-D955-45C7-AEC6-FD1D1D9437EA}" destId="{D04A0DFA-0670-42EE-B6D9-87A6DFA1EDBB}" srcOrd="0" destOrd="0" parTransId="{8F030369-C8ED-49F7-B6F6-E5EC81489D63}" sibTransId="{25E08E16-DF1A-4D01-878F-FFE81941C1A3}"/>
    <dgm:cxn modelId="{442F8185-F2F1-4251-9753-C8739B9C3433}" srcId="{F80BE9C1-B495-4AE7-B4CA-66E258BF08FB}" destId="{FA4F8C08-6D8F-48B3-86CE-84B5C7626738}" srcOrd="1" destOrd="0" parTransId="{F059CD69-205D-4003-B629-5BF4AE85BF74}" sibTransId="{B3D53DB7-EC8F-4431-A83E-091A67F140D6}"/>
    <dgm:cxn modelId="{5F859B44-747C-4A62-A920-C171F5CCB9C7}" srcId="{ADC26AB2-94F1-4BC9-B4E9-3C1B9195A6CA}" destId="{05DA5E59-D3E1-4191-BAC4-253498EBEF05}" srcOrd="1" destOrd="0" parTransId="{DA665051-DA77-45D6-8657-9691EAE7D274}" sibTransId="{6A95505A-ABAC-4080-A3D4-ADCAD8758565}"/>
    <dgm:cxn modelId="{37A96664-B367-4B78-916E-D82F4A99A997}" srcId="{0F395D47-10E2-4954-B687-5A154061234C}" destId="{F80BE9C1-B495-4AE7-B4CA-66E258BF08FB}" srcOrd="0" destOrd="0" parTransId="{6D4A6526-2234-409C-B008-D12497128D0F}" sibTransId="{11085DB4-E6D3-4EEC-9B98-C260DDA69B0B}"/>
    <dgm:cxn modelId="{1745561E-A163-452A-85F0-D36610357563}" srcId="{F80BE9C1-B495-4AE7-B4CA-66E258BF08FB}" destId="{2A61A83E-9653-46FB-A955-6939F240C174}" srcOrd="2" destOrd="0" parTransId="{DF04C94C-5215-40EB-A066-56682062C41E}" sibTransId="{A6C4BEE9-2537-466B-968E-D87B2DEDAF9D}"/>
    <dgm:cxn modelId="{E33BE011-002A-48F5-ACBA-C62838F3B679}" type="presParOf" srcId="{FC1EFAD7-DA5A-4D5D-AA64-084F413CC19D}" destId="{322081EA-F00C-4A7B-A85B-1BF954451DEF}" srcOrd="0" destOrd="0" presId="urn:microsoft.com/office/officeart/2009/3/layout/IncreasingArrowsProcess"/>
    <dgm:cxn modelId="{2327A715-4D4D-4171-A241-CADD47675E3E}" type="presParOf" srcId="{FC1EFAD7-DA5A-4D5D-AA64-084F413CC19D}" destId="{D495E5AB-817A-41A0-94F3-6103199D6E28}" srcOrd="1" destOrd="0" presId="urn:microsoft.com/office/officeart/2009/3/layout/IncreasingArrowsProcess"/>
    <dgm:cxn modelId="{F73B243E-6AC1-4D2F-B425-E9280E8AF980}" type="presParOf" srcId="{FC1EFAD7-DA5A-4D5D-AA64-084F413CC19D}" destId="{39F9F685-3E28-4A47-B122-C6F1471F40D4}" srcOrd="2" destOrd="0" presId="urn:microsoft.com/office/officeart/2009/3/layout/IncreasingArrowsProcess"/>
    <dgm:cxn modelId="{B2C62AFE-15E6-48DE-9E11-9254E1801E1D}" type="presParOf" srcId="{FC1EFAD7-DA5A-4D5D-AA64-084F413CC19D}" destId="{778506DF-A998-40A6-BF9B-08F8690DAE96}" srcOrd="3" destOrd="0" presId="urn:microsoft.com/office/officeart/2009/3/layout/IncreasingArrowsProcess"/>
    <dgm:cxn modelId="{B54C78B5-7BC8-4B18-AB8E-6359745D4BC8}" type="presParOf" srcId="{FC1EFAD7-DA5A-4D5D-AA64-084F413CC19D}" destId="{6C92B1C9-6550-45E0-9F81-E4EF902542E0}" srcOrd="4" destOrd="0" presId="urn:microsoft.com/office/officeart/2009/3/layout/IncreasingArrowsProcess"/>
    <dgm:cxn modelId="{BDE4B379-0776-486A-9D73-D709B415E3C5}" type="presParOf" srcId="{FC1EFAD7-DA5A-4D5D-AA64-084F413CC19D}" destId="{B284FB03-5396-478D-B024-6952758F69D7}" srcOrd="5" destOrd="0" presId="urn:microsoft.com/office/officeart/2009/3/layout/IncreasingArrowsProcess"/>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layout1.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3.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3C14116-6BF9-4BFE-A1D4-2B0ED7475E1E}" type="datetimeFigureOut">
              <a:rPr lang="el-GR" smtClean="0"/>
              <a:pPr/>
              <a:t>1/2/2022</a:t>
            </a:fld>
            <a:endParaRPr lang="el-GR"/>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E173E6A-8F10-4DAA-A860-01526F0EEF77}" type="slidenum">
              <a:rPr lang="el-GR" smtClean="0"/>
              <a:pPr/>
              <a:t>‹#›</a:t>
            </a:fld>
            <a:endParaRPr lang="el-GR"/>
          </a:p>
        </p:txBody>
      </p:sp>
    </p:spTree>
    <p:extLst>
      <p:ext uri="{BB962C8B-B14F-4D97-AF65-F5344CB8AC3E}">
        <p14:creationId xmlns:p14="http://schemas.microsoft.com/office/powerpoint/2010/main" xmlns="" val="29309270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[Instruction: start the presentation after the completion of the pre-questionnaire]</a:t>
            </a:r>
          </a:p>
          <a:p>
            <a:r>
              <a:rPr lang="en-US" sz="1200" kern="1200" dirty="0" smtClean="0">
                <a:solidFill>
                  <a:schemeClr val="tx1"/>
                </a:solidFill>
                <a:latin typeface="+mn-lt"/>
                <a:ea typeface="+mn-ea"/>
                <a:cs typeface="+mn-cs"/>
              </a:rPr>
              <a:t>This training aims to provide professionals working with and/or for children with adequate information about the necessity of recognizing CAN incidents, reporting to authorities, recording and data collection and how the CAN-MDS system aims to contribute in tackling underreporting and child maltreatment in general. </a:t>
            </a:r>
          </a:p>
          <a:p>
            <a:r>
              <a:rPr lang="en-US" sz="1200" kern="1200" dirty="0" smtClean="0">
                <a:solidFill>
                  <a:schemeClr val="tx1"/>
                </a:solidFill>
                <a:latin typeface="+mn-lt"/>
                <a:ea typeface="+mn-ea"/>
                <a:cs typeface="+mn-cs"/>
              </a:rPr>
              <a:t>First, an effort will be made to explain the rationale of the CAN-MDS system as a “coordinated response” of relevant sectors to CAN underreporting.</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E173E6A-8F10-4DAA-A860-01526F0EEF77}" type="slidenum">
              <a:rPr lang="el-GR" smtClean="0"/>
              <a:pPr/>
              <a:t>1</a:t>
            </a:fld>
            <a:endParaRPr lang="el-GR"/>
          </a:p>
        </p:txBody>
      </p:sp>
    </p:spTree>
    <p:extLst>
      <p:ext uri="{BB962C8B-B14F-4D97-AF65-F5344CB8AC3E}">
        <p14:creationId xmlns:p14="http://schemas.microsoft.com/office/powerpoint/2010/main" xmlns="" val="21131761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pPr eaLnBrk="1" hangingPunct="1">
              <a:lnSpc>
                <a:spcPct val="80000"/>
              </a:lnSpc>
            </a:pPr>
            <a:r>
              <a:rPr lang="en-US" sz="1200" kern="1200" dirty="0" smtClean="0">
                <a:solidFill>
                  <a:schemeClr val="tx1"/>
                </a:solidFill>
                <a:latin typeface="+mn-lt"/>
                <a:ea typeface="+mn-ea"/>
                <a:cs typeface="+mn-cs"/>
              </a:rPr>
              <a:t>We are talking about a well-known phenomenon in the field of child abuse and neglect</a:t>
            </a:r>
            <a:endParaRPr lang="el-GR" dirty="0"/>
          </a:p>
        </p:txBody>
      </p:sp>
      <p:sp>
        <p:nvSpPr>
          <p:cNvPr id="4" name="Slide Number Placeholder 3"/>
          <p:cNvSpPr>
            <a:spLocks noGrp="1"/>
          </p:cNvSpPr>
          <p:nvPr>
            <p:ph type="sldNum" sz="quarter" idx="10"/>
          </p:nvPr>
        </p:nvSpPr>
        <p:spPr/>
        <p:txBody>
          <a:bodyPr/>
          <a:lstStyle/>
          <a:p>
            <a:fld id="{D7A5B808-B173-457B-8766-C37406316B0C}" type="slidenum">
              <a:rPr lang="el-GR" smtClean="0"/>
              <a:pPr/>
              <a:t>11</a:t>
            </a:fld>
            <a:endParaRPr lang="el-GR"/>
          </a:p>
        </p:txBody>
      </p:sp>
    </p:spTree>
    <p:extLst>
      <p:ext uri="{BB962C8B-B14F-4D97-AF65-F5344CB8AC3E}">
        <p14:creationId xmlns:p14="http://schemas.microsoft.com/office/powerpoint/2010/main" xmlns="" val="11797976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Therefore, the question that rises (for once more) is which are the factors that lead to this gap? </a:t>
            </a:r>
            <a:endParaRPr lang="el-GR"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More or less as the same limitations as the ones observed in any health surveillance system related to data collection such as UNDER-REPORTING</a:t>
            </a:r>
          </a:p>
          <a:p>
            <a:r>
              <a:rPr lang="en-US" sz="1200" kern="1200" dirty="0" smtClean="0">
                <a:solidFill>
                  <a:schemeClr val="tx1"/>
                </a:solidFill>
                <a:latin typeface="+mn-lt"/>
                <a:ea typeface="+mn-ea"/>
                <a:cs typeface="+mn-cs"/>
              </a:rPr>
              <a:t>&lt;see slide&gt;</a:t>
            </a:r>
          </a:p>
        </p:txBody>
      </p:sp>
      <p:sp>
        <p:nvSpPr>
          <p:cNvPr id="4" name="Slide Number Placeholder 3"/>
          <p:cNvSpPr>
            <a:spLocks noGrp="1"/>
          </p:cNvSpPr>
          <p:nvPr>
            <p:ph type="sldNum" sz="quarter" idx="10"/>
          </p:nvPr>
        </p:nvSpPr>
        <p:spPr/>
        <p:txBody>
          <a:bodyPr/>
          <a:lstStyle/>
          <a:p>
            <a:fld id="{4E173E6A-8F10-4DAA-A860-01526F0EEF77}" type="slidenum">
              <a:rPr lang="el-GR" smtClean="0"/>
              <a:pPr/>
              <a:t>12</a:t>
            </a:fld>
            <a:endParaRPr lang="el-GR"/>
          </a:p>
        </p:txBody>
      </p:sp>
    </p:spTree>
    <p:extLst>
      <p:ext uri="{BB962C8B-B14F-4D97-AF65-F5344CB8AC3E}">
        <p14:creationId xmlns:p14="http://schemas.microsoft.com/office/powerpoint/2010/main" xmlns="" val="37958095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UNDER– RECORDING due to under-reporting or because of the reporting procedures and lack of legislation or mandatory reporting, lack of incentive for recording due to lack of feedback leading to the perception that there is no action on the record; often professionals are not aware of the responsibility or the process to make a record or even which cases must be recorded</a:t>
            </a:r>
          </a:p>
          <a:p>
            <a:r>
              <a:rPr lang="en-US" sz="1200" kern="1200" dirty="0" smtClean="0">
                <a:solidFill>
                  <a:schemeClr val="tx1"/>
                </a:solidFill>
                <a:latin typeface="+mn-lt"/>
                <a:ea typeface="+mn-ea"/>
                <a:cs typeface="+mn-cs"/>
              </a:rPr>
              <a:t>&lt;see slide&gt;</a:t>
            </a:r>
            <a:endParaRPr lang="el-GR" dirty="0"/>
          </a:p>
        </p:txBody>
      </p:sp>
      <p:sp>
        <p:nvSpPr>
          <p:cNvPr id="4" name="Slide Number Placeholder 3"/>
          <p:cNvSpPr>
            <a:spLocks noGrp="1"/>
          </p:cNvSpPr>
          <p:nvPr>
            <p:ph type="sldNum" sz="quarter" idx="10"/>
          </p:nvPr>
        </p:nvSpPr>
        <p:spPr/>
        <p:txBody>
          <a:bodyPr/>
          <a:lstStyle/>
          <a:p>
            <a:fld id="{4E173E6A-8F10-4DAA-A860-01526F0EEF77}" type="slidenum">
              <a:rPr lang="el-GR" smtClean="0"/>
              <a:pPr/>
              <a:t>13</a:t>
            </a:fld>
            <a:endParaRPr lang="el-GR"/>
          </a:p>
        </p:txBody>
      </p:sp>
    </p:spTree>
    <p:extLst>
      <p:ext uri="{BB962C8B-B14F-4D97-AF65-F5344CB8AC3E}">
        <p14:creationId xmlns:p14="http://schemas.microsoft.com/office/powerpoint/2010/main" xmlns="" val="16899502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other limitations related to data analysis (in CAN the information usually derives either from judicial services or from child protection services) </a:t>
            </a:r>
            <a:endParaRPr lang="el-GR"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&lt;see slide&gt;</a:t>
            </a:r>
            <a:endParaRPr lang="el-GR" dirty="0"/>
          </a:p>
        </p:txBody>
      </p:sp>
      <p:sp>
        <p:nvSpPr>
          <p:cNvPr id="4" name="Slide Number Placeholder 3"/>
          <p:cNvSpPr>
            <a:spLocks noGrp="1"/>
          </p:cNvSpPr>
          <p:nvPr>
            <p:ph type="sldNum" sz="quarter" idx="10"/>
          </p:nvPr>
        </p:nvSpPr>
        <p:spPr/>
        <p:txBody>
          <a:bodyPr/>
          <a:lstStyle/>
          <a:p>
            <a:fld id="{4E173E6A-8F10-4DAA-A860-01526F0EEF77}" type="slidenum">
              <a:rPr lang="el-GR" smtClean="0"/>
              <a:pPr/>
              <a:t>14</a:t>
            </a:fld>
            <a:endParaRPr lang="el-GR"/>
          </a:p>
        </p:txBody>
      </p:sp>
    </p:spTree>
    <p:extLst>
      <p:ext uri="{BB962C8B-B14F-4D97-AF65-F5344CB8AC3E}">
        <p14:creationId xmlns:p14="http://schemas.microsoft.com/office/powerpoint/2010/main" xmlns="" val="19385966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Additionally specific attributes of child maltreatment that are related, for example, to data interpretation (data are collected via different methodologies and tools while different definitions are used) add further limitations.</a:t>
            </a:r>
          </a:p>
          <a:p>
            <a:r>
              <a:rPr lang="en-US" sz="1200" kern="1200" dirty="0" smtClean="0">
                <a:solidFill>
                  <a:schemeClr val="tx1"/>
                </a:solidFill>
                <a:latin typeface="+mn-lt"/>
                <a:ea typeface="+mn-ea"/>
                <a:cs typeface="+mn-cs"/>
              </a:rPr>
              <a:t>&lt;see slide&gt;</a:t>
            </a:r>
          </a:p>
        </p:txBody>
      </p:sp>
      <p:sp>
        <p:nvSpPr>
          <p:cNvPr id="4" name="Slide Number Placeholder 3"/>
          <p:cNvSpPr>
            <a:spLocks noGrp="1"/>
          </p:cNvSpPr>
          <p:nvPr>
            <p:ph type="sldNum" sz="quarter" idx="10"/>
          </p:nvPr>
        </p:nvSpPr>
        <p:spPr/>
        <p:txBody>
          <a:bodyPr/>
          <a:lstStyle/>
          <a:p>
            <a:fld id="{4E173E6A-8F10-4DAA-A860-01526F0EEF77}" type="slidenum">
              <a:rPr lang="el-GR" smtClean="0"/>
              <a:pPr/>
              <a:t>15</a:t>
            </a:fld>
            <a:endParaRPr lang="el-GR"/>
          </a:p>
        </p:txBody>
      </p:sp>
    </p:spTree>
    <p:extLst>
      <p:ext uri="{BB962C8B-B14F-4D97-AF65-F5344CB8AC3E}">
        <p14:creationId xmlns:p14="http://schemas.microsoft.com/office/powerpoint/2010/main" xmlns="" val="36068534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D4DE245-7BD9-4EF4-8DE8-35A3FCD21C97}" type="slidenum">
              <a:rPr lang="el-GR"/>
              <a:pPr/>
              <a:t>16</a:t>
            </a:fld>
            <a:endParaRPr lang="el-GR"/>
          </a:p>
        </p:txBody>
      </p:sp>
      <p:sp>
        <p:nvSpPr>
          <p:cNvPr id="189442" name="Rectangle 2"/>
          <p:cNvSpPr>
            <a:spLocks noGrp="1" noRot="1" noChangeAspect="1" noChangeArrowheads="1" noTextEdit="1"/>
          </p:cNvSpPr>
          <p:nvPr>
            <p:ph type="sldImg"/>
          </p:nvPr>
        </p:nvSpPr>
        <p:spPr>
          <a:xfrm>
            <a:off x="381000" y="685800"/>
            <a:ext cx="6096000" cy="3429000"/>
          </a:xfrm>
          <a:ln/>
        </p:spPr>
      </p:sp>
      <p:sp>
        <p:nvSpPr>
          <p:cNvPr id="189443" name="Rectangle 3"/>
          <p:cNvSpPr>
            <a:spLocks noGrp="1" noChangeArrowheads="1"/>
          </p:cNvSpPr>
          <p:nvPr>
            <p:ph type="body" idx="1"/>
          </p:nvPr>
        </p:nvSpPr>
        <p:spPr>
          <a:xfrm>
            <a:off x="685800" y="4343400"/>
            <a:ext cx="5486400" cy="4114800"/>
          </a:xfrm>
        </p:spPr>
        <p:txBody>
          <a:bodyPr/>
          <a:lstStyle/>
          <a:p>
            <a:r>
              <a:rPr lang="en-US" sz="1200" kern="1200" dirty="0" smtClean="0">
                <a:solidFill>
                  <a:schemeClr val="tx1"/>
                </a:solidFill>
                <a:latin typeface="+mn-lt"/>
                <a:ea typeface="+mn-ea"/>
                <a:cs typeface="+mn-cs"/>
              </a:rPr>
              <a:t>Summarizing: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Lack of coordination among sectors and lack of commonly accepted definitions and recording policies (namely a common protocol for administering CAN cases) lead to fragmented monitoring of child abuse and neglect; available data are neither adequate (in terms of quantity) nor comparable (in terms of quality) for providing a reliable picture of the magnitude of the problem, which is usually underestimated; without these crucial data, effectiveness evaluation of currently applied policies and practices is not feasible, and data-driven further preventive efforts could not be made.</a:t>
            </a:r>
          </a:p>
          <a:p>
            <a:endParaRPr lang="en-US" sz="1200" kern="1200" dirty="0" smtClean="0">
              <a:solidFill>
                <a:schemeClr val="tx1"/>
              </a:solidFill>
              <a:latin typeface="+mn-lt"/>
              <a:ea typeface="+mn-ea"/>
              <a:cs typeface="+mn-cs"/>
            </a:endParaRPr>
          </a:p>
        </p:txBody>
      </p:sp>
    </p:spTree>
    <p:extLst>
      <p:ext uri="{BB962C8B-B14F-4D97-AF65-F5344CB8AC3E}">
        <p14:creationId xmlns:p14="http://schemas.microsoft.com/office/powerpoint/2010/main" xmlns="" val="4855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We will start with the commonly accepted opinion that </a:t>
            </a:r>
            <a:r>
              <a:rPr lang="en-US" sz="1200" i="1" kern="1200" dirty="0" smtClean="0">
                <a:solidFill>
                  <a:schemeClr val="tx1"/>
                </a:solidFill>
                <a:latin typeface="+mn-lt"/>
                <a:ea typeface="+mn-ea"/>
                <a:cs typeface="+mn-cs"/>
              </a:rPr>
              <a:t>‘the true extent of child maltreatment is unknown’ </a:t>
            </a:r>
            <a:r>
              <a:rPr lang="en-US" sz="1200" kern="1200" dirty="0" smtClean="0">
                <a:solidFill>
                  <a:schemeClr val="tx1"/>
                </a:solidFill>
                <a:latin typeface="+mn-lt"/>
                <a:ea typeface="+mn-ea"/>
                <a:cs typeface="+mn-cs"/>
              </a:rPr>
              <a:t>and how this is valid for our country too. We’ll see what the available data show and what are the factors leading to underestimation of the magnitude of the problem of child maltreatment.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E173E6A-8F10-4DAA-A860-01526F0EEF77}" type="slidenum">
              <a:rPr lang="el-GR" smtClean="0"/>
              <a:pPr/>
              <a:t>3</a:t>
            </a:fld>
            <a:endParaRPr lang="el-GR"/>
          </a:p>
        </p:txBody>
      </p:sp>
    </p:spTree>
    <p:extLst>
      <p:ext uri="{BB962C8B-B14F-4D97-AF65-F5344CB8AC3E}">
        <p14:creationId xmlns:p14="http://schemas.microsoft.com/office/powerpoint/2010/main" xmlns="" val="10300628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When talking about child abuse and neglect we are discussing  a public health problem which occurs in all societies and as we already know this is true for the Europe too.</a:t>
            </a:r>
          </a:p>
          <a:p>
            <a:endParaRPr lang="el-GR" dirty="0"/>
          </a:p>
        </p:txBody>
      </p:sp>
      <p:sp>
        <p:nvSpPr>
          <p:cNvPr id="4" name="Slide Number Placeholder 3"/>
          <p:cNvSpPr>
            <a:spLocks noGrp="1"/>
          </p:cNvSpPr>
          <p:nvPr>
            <p:ph type="sldNum" sz="quarter" idx="10"/>
          </p:nvPr>
        </p:nvSpPr>
        <p:spPr/>
        <p:txBody>
          <a:bodyPr/>
          <a:lstStyle/>
          <a:p>
            <a:fld id="{D7A5B808-B173-457B-8766-C37406316B0C}" type="slidenum">
              <a:rPr lang="el-GR" smtClean="0"/>
              <a:pPr/>
              <a:t>4</a:t>
            </a:fld>
            <a:endParaRPr lang="el-GR"/>
          </a:p>
        </p:txBody>
      </p:sp>
    </p:spTree>
    <p:extLst>
      <p:ext uri="{BB962C8B-B14F-4D97-AF65-F5344CB8AC3E}">
        <p14:creationId xmlns:p14="http://schemas.microsoft.com/office/powerpoint/2010/main" xmlns="" val="26424970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See slide</a:t>
            </a:r>
            <a:endParaRPr lang="el-GR" dirty="0"/>
          </a:p>
        </p:txBody>
      </p:sp>
      <p:sp>
        <p:nvSpPr>
          <p:cNvPr id="4" name="Slide Number Placeholder 3"/>
          <p:cNvSpPr>
            <a:spLocks noGrp="1"/>
          </p:cNvSpPr>
          <p:nvPr>
            <p:ph type="sldNum" sz="quarter" idx="10"/>
          </p:nvPr>
        </p:nvSpPr>
        <p:spPr/>
        <p:txBody>
          <a:bodyPr/>
          <a:lstStyle/>
          <a:p>
            <a:fld id="{4E173E6A-8F10-4DAA-A860-01526F0EEF77}" type="slidenum">
              <a:rPr lang="el-GR" smtClean="0"/>
              <a:pPr/>
              <a:t>5</a:t>
            </a:fld>
            <a:endParaRPr lang="el-GR"/>
          </a:p>
        </p:txBody>
      </p:sp>
    </p:spTree>
    <p:extLst>
      <p:ext uri="{BB962C8B-B14F-4D97-AF65-F5344CB8AC3E}">
        <p14:creationId xmlns:p14="http://schemas.microsoft.com/office/powerpoint/2010/main" xmlns="" val="1259718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See slide</a:t>
            </a:r>
            <a:endParaRPr lang="en-US" dirty="0"/>
          </a:p>
        </p:txBody>
      </p:sp>
      <p:sp>
        <p:nvSpPr>
          <p:cNvPr id="4" name="Slide Number Placeholder 3"/>
          <p:cNvSpPr>
            <a:spLocks noGrp="1"/>
          </p:cNvSpPr>
          <p:nvPr>
            <p:ph type="sldNum" sz="quarter" idx="10"/>
          </p:nvPr>
        </p:nvSpPr>
        <p:spPr/>
        <p:txBody>
          <a:bodyPr/>
          <a:lstStyle/>
          <a:p>
            <a:fld id="{4E173E6A-8F10-4DAA-A860-01526F0EEF77}" type="slidenum">
              <a:rPr lang="el-GR" smtClean="0"/>
              <a:pPr/>
              <a:t>6</a:t>
            </a:fld>
            <a:endParaRPr lang="el-GR"/>
          </a:p>
        </p:txBody>
      </p:sp>
    </p:spTree>
    <p:extLst>
      <p:ext uri="{BB962C8B-B14F-4D97-AF65-F5344CB8AC3E}">
        <p14:creationId xmlns:p14="http://schemas.microsoft.com/office/powerpoint/2010/main" xmlns="" val="6891011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This is what the literature says: </a:t>
            </a:r>
          </a:p>
          <a:p>
            <a:pPr lvl="0"/>
            <a:r>
              <a:rPr lang="en-US" sz="1200" kern="1200" dirty="0" smtClean="0">
                <a:solidFill>
                  <a:schemeClr val="tx1"/>
                </a:solidFill>
                <a:latin typeface="+mn-lt"/>
                <a:ea typeface="+mn-ea"/>
                <a:cs typeface="+mn-cs"/>
              </a:rPr>
              <a:t>(1</a:t>
            </a:r>
            <a:r>
              <a:rPr lang="en-US" sz="1200" kern="1200" baseline="30000" dirty="0" smtClean="0">
                <a:solidFill>
                  <a:schemeClr val="tx1"/>
                </a:solidFill>
                <a:latin typeface="+mn-lt"/>
                <a:ea typeface="+mn-ea"/>
                <a:cs typeface="+mn-cs"/>
              </a:rPr>
              <a:t>st</a:t>
            </a:r>
            <a:r>
              <a:rPr lang="en-US" sz="1200" kern="1200" dirty="0" smtClean="0">
                <a:solidFill>
                  <a:schemeClr val="tx1"/>
                </a:solidFill>
                <a:latin typeface="+mn-lt"/>
                <a:ea typeface="+mn-ea"/>
                <a:cs typeface="+mn-cs"/>
              </a:rPr>
              <a:t> box comment) the “</a:t>
            </a:r>
            <a:r>
              <a:rPr lang="en-US" sz="1200" i="1" kern="1200" dirty="0" smtClean="0">
                <a:solidFill>
                  <a:schemeClr val="tx1"/>
                </a:solidFill>
                <a:latin typeface="+mn-lt"/>
                <a:ea typeface="+mn-ea"/>
                <a:cs typeface="+mn-cs"/>
              </a:rPr>
              <a:t>tip-of-the-iceberg analogy easily comes to mind when one thinks of the scope of child maltreatment</a:t>
            </a:r>
            <a:r>
              <a:rPr lang="en-US" sz="1200" kern="1200" dirty="0" smtClean="0">
                <a:solidFill>
                  <a:schemeClr val="tx1"/>
                </a:solidFill>
                <a:latin typeface="+mn-lt"/>
                <a:ea typeface="+mn-ea"/>
                <a:cs typeface="+mn-cs"/>
              </a:rPr>
              <a:t>”</a:t>
            </a:r>
            <a:endParaRPr lang="en-US" dirty="0" smtClean="0"/>
          </a:p>
          <a:p>
            <a:pPr lvl="0"/>
            <a:r>
              <a:rPr lang="en-US" sz="1200" kern="1200" dirty="0" smtClean="0">
                <a:solidFill>
                  <a:schemeClr val="tx1"/>
                </a:solidFill>
                <a:latin typeface="+mn-lt"/>
                <a:ea typeface="+mn-ea"/>
                <a:cs typeface="+mn-cs"/>
              </a:rPr>
              <a:t>(2</a:t>
            </a:r>
            <a:r>
              <a:rPr lang="en-US" sz="1200" kern="1200" baseline="30000" dirty="0" smtClean="0">
                <a:solidFill>
                  <a:schemeClr val="tx1"/>
                </a:solidFill>
                <a:latin typeface="+mn-lt"/>
                <a:ea typeface="+mn-ea"/>
                <a:cs typeface="+mn-cs"/>
              </a:rPr>
              <a:t>nd</a:t>
            </a:r>
            <a:r>
              <a:rPr lang="en-US" sz="1200" kern="1200" dirty="0" smtClean="0">
                <a:solidFill>
                  <a:schemeClr val="tx1"/>
                </a:solidFill>
                <a:latin typeface="+mn-lt"/>
                <a:ea typeface="+mn-ea"/>
                <a:cs typeface="+mn-cs"/>
              </a:rPr>
              <a:t> box comment) This is what the comparison among </a:t>
            </a:r>
            <a:r>
              <a:rPr lang="en-US" sz="1200" i="1" kern="1200" dirty="0" smtClean="0">
                <a:solidFill>
                  <a:schemeClr val="tx1"/>
                </a:solidFill>
                <a:latin typeface="+mn-lt"/>
                <a:ea typeface="+mn-ea"/>
                <a:cs typeface="+mn-cs"/>
              </a:rPr>
              <a:t>self-report </a:t>
            </a:r>
            <a:r>
              <a:rPr lang="en-US" sz="1200" kern="1200" dirty="0" smtClean="0">
                <a:solidFill>
                  <a:schemeClr val="tx1"/>
                </a:solidFill>
                <a:latin typeface="+mn-lt"/>
                <a:ea typeface="+mn-ea"/>
                <a:cs typeface="+mn-cs"/>
              </a:rPr>
              <a:t>and based on </a:t>
            </a:r>
            <a:r>
              <a:rPr lang="en-US" sz="1200" i="1" kern="1200" dirty="0" smtClean="0">
                <a:solidFill>
                  <a:schemeClr val="tx1"/>
                </a:solidFill>
                <a:latin typeface="+mn-lt"/>
                <a:ea typeface="+mn-ea"/>
                <a:cs typeface="+mn-cs"/>
              </a:rPr>
              <a:t>administrative data </a:t>
            </a:r>
            <a:r>
              <a:rPr lang="en-US" sz="1200" kern="1200" dirty="0" smtClean="0">
                <a:solidFill>
                  <a:schemeClr val="tx1"/>
                </a:solidFill>
                <a:latin typeface="+mn-lt"/>
                <a:ea typeface="+mn-ea"/>
                <a:cs typeface="+mn-cs"/>
              </a:rPr>
              <a:t>surveys shows. </a:t>
            </a:r>
            <a:endParaRPr lang="en-US" dirty="0" smtClean="0"/>
          </a:p>
          <a:p>
            <a:pPr lvl="0"/>
            <a:r>
              <a:rPr lang="en-US" sz="1200" kern="1200" dirty="0" smtClean="0">
                <a:solidFill>
                  <a:schemeClr val="tx1"/>
                </a:solidFill>
                <a:latin typeface="+mn-lt"/>
                <a:ea typeface="+mn-ea"/>
                <a:cs typeface="+mn-cs"/>
              </a:rPr>
              <a:t>(3</a:t>
            </a:r>
            <a:r>
              <a:rPr lang="en-US" sz="1200" kern="1200" baseline="30000" dirty="0" smtClean="0">
                <a:solidFill>
                  <a:schemeClr val="tx1"/>
                </a:solidFill>
                <a:latin typeface="+mn-lt"/>
                <a:ea typeface="+mn-ea"/>
                <a:cs typeface="+mn-cs"/>
              </a:rPr>
              <a:t>rd</a:t>
            </a:r>
            <a:r>
              <a:rPr lang="en-US" sz="1200" kern="1200" dirty="0" smtClean="0">
                <a:solidFill>
                  <a:schemeClr val="tx1"/>
                </a:solidFill>
                <a:latin typeface="+mn-lt"/>
                <a:ea typeface="+mn-ea"/>
                <a:cs typeface="+mn-cs"/>
              </a:rPr>
              <a:t> box comment) Everybody –including professionals- has a duty to proceed with the reporting to authorities of concerns involving threats for children’s safety. </a:t>
            </a:r>
            <a:endParaRPr lang="en-US" dirty="0" smtClean="0"/>
          </a:p>
          <a:p>
            <a:r>
              <a:rPr lang="en-US" sz="1200" kern="1200" dirty="0" smtClean="0">
                <a:solidFill>
                  <a:schemeClr val="tx1"/>
                </a:solidFill>
                <a:latin typeface="+mn-lt"/>
                <a:ea typeface="+mn-ea"/>
                <a:cs typeface="+mn-cs"/>
              </a:rPr>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E173E6A-8F10-4DAA-A860-01526F0EEF77}" type="slidenum">
              <a:rPr lang="el-GR" smtClean="0"/>
              <a:pPr/>
              <a:t>7</a:t>
            </a:fld>
            <a:endParaRPr lang="el-GR"/>
          </a:p>
        </p:txBody>
      </p:sp>
    </p:spTree>
    <p:extLst>
      <p:ext uri="{BB962C8B-B14F-4D97-AF65-F5344CB8AC3E}">
        <p14:creationId xmlns:p14="http://schemas.microsoft.com/office/powerpoint/2010/main" xmlns="" val="23603296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dirty="0" smtClean="0">
                <a:solidFill>
                  <a:srgbClr val="FF0000"/>
                </a:solidFill>
              </a:rPr>
              <a:t>Preparation:</a:t>
            </a:r>
            <a:r>
              <a:rPr lang="en-US" sz="1200" b="0" baseline="0" dirty="0" smtClean="0">
                <a:solidFill>
                  <a:srgbClr val="FF0000"/>
                </a:solidFill>
              </a:rPr>
              <a:t> </a:t>
            </a:r>
            <a:r>
              <a:rPr lang="en-US" sz="1200" b="0" dirty="0" smtClean="0">
                <a:solidFill>
                  <a:srgbClr val="FF0000"/>
                </a:solidFill>
              </a:rPr>
              <a:t>Adapt slides 7-9 by providing data related to your country; e.g. from the policy brief or other sources</a:t>
            </a:r>
            <a:endParaRPr lang="en-US" b="0" dirty="0"/>
          </a:p>
        </p:txBody>
      </p:sp>
      <p:sp>
        <p:nvSpPr>
          <p:cNvPr id="4" name="Slide Number Placeholder 3"/>
          <p:cNvSpPr>
            <a:spLocks noGrp="1"/>
          </p:cNvSpPr>
          <p:nvPr>
            <p:ph type="sldNum" sz="quarter" idx="10"/>
          </p:nvPr>
        </p:nvSpPr>
        <p:spPr/>
        <p:txBody>
          <a:bodyPr/>
          <a:lstStyle/>
          <a:p>
            <a:fld id="{4E173E6A-8F10-4DAA-A860-01526F0EEF77}" type="slidenum">
              <a:rPr lang="el-GR" smtClean="0"/>
              <a:pPr/>
              <a:t>8</a:t>
            </a:fld>
            <a:endParaRPr lang="el-GR"/>
          </a:p>
        </p:txBody>
      </p:sp>
    </p:spTree>
    <p:extLst>
      <p:ext uri="{BB962C8B-B14F-4D97-AF65-F5344CB8AC3E}">
        <p14:creationId xmlns:p14="http://schemas.microsoft.com/office/powerpoint/2010/main" xmlns="" val="6823068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1A1C223-6EB0-4F50-A40C-B19A1903675E}" type="slidenum">
              <a:rPr lang="el-GR"/>
              <a:pPr/>
              <a:t>9</a:t>
            </a:fld>
            <a:endParaRPr lang="el-GR"/>
          </a:p>
        </p:txBody>
      </p:sp>
      <p:sp>
        <p:nvSpPr>
          <p:cNvPr id="200706" name="Rectangle 2"/>
          <p:cNvSpPr>
            <a:spLocks noGrp="1" noRot="1" noChangeAspect="1" noChangeArrowheads="1" noTextEdit="1"/>
          </p:cNvSpPr>
          <p:nvPr>
            <p:ph type="sldImg"/>
          </p:nvPr>
        </p:nvSpPr>
        <p:spPr>
          <a:xfrm>
            <a:off x="381000" y="685800"/>
            <a:ext cx="6096000" cy="3429000"/>
          </a:xfrm>
          <a:ln/>
        </p:spPr>
      </p:sp>
      <p:sp>
        <p:nvSpPr>
          <p:cNvPr id="200707" name="Rectangle 3"/>
          <p:cNvSpPr>
            <a:spLocks noGrp="1" noChangeArrowheads="1"/>
          </p:cNvSpPr>
          <p:nvPr>
            <p:ph type="body" idx="1"/>
          </p:nvPr>
        </p:nvSpPr>
        <p:spPr/>
        <p:txBody>
          <a:bodyPr/>
          <a:lstStyle/>
          <a:p>
            <a:r>
              <a:rPr lang="en-US" sz="1200" kern="1200" dirty="0" smtClean="0">
                <a:solidFill>
                  <a:schemeClr val="tx1"/>
                </a:solidFill>
                <a:latin typeface="+mn-lt"/>
                <a:ea typeface="+mn-ea"/>
                <a:cs typeface="+mn-cs"/>
              </a:rPr>
              <a:t>The Greek example [please provide the example of your country]</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In Greece there is no fully coordinated child protection system (as such a system defined e.g. by UNICEF)</a:t>
            </a:r>
          </a:p>
          <a:p>
            <a:r>
              <a:rPr lang="en-US" sz="1200" kern="1200" dirty="0" smtClean="0">
                <a:solidFill>
                  <a:schemeClr val="tx1"/>
                </a:solidFill>
                <a:latin typeface="+mn-lt"/>
                <a:ea typeface="+mn-ea"/>
                <a:cs typeface="+mn-cs"/>
              </a:rPr>
              <a:t>Apart from a few exceptions, there is a lack of epidemiological data on CAN, while no surveillance mechanism is currently in place. </a:t>
            </a:r>
          </a:p>
          <a:p>
            <a:r>
              <a:rPr lang="en-US" sz="1200" kern="1200" dirty="0" smtClean="0">
                <a:solidFill>
                  <a:schemeClr val="tx1"/>
                </a:solidFill>
                <a:latin typeface="+mn-lt"/>
                <a:ea typeface="+mn-ea"/>
                <a:cs typeface="+mn-cs"/>
              </a:rPr>
              <a:t>Where data are collected, different definitions, methodologies and tools are used</a:t>
            </a:r>
            <a:endParaRPr lang="en-US" sz="1200" kern="1200" dirty="0">
              <a:solidFill>
                <a:schemeClr val="tx1"/>
              </a:solidFill>
              <a:latin typeface="+mn-lt"/>
              <a:ea typeface="+mn-ea"/>
              <a:cs typeface="+mn-cs"/>
            </a:endParaRPr>
          </a:p>
        </p:txBody>
      </p:sp>
    </p:spTree>
    <p:extLst>
      <p:ext uri="{BB962C8B-B14F-4D97-AF65-F5344CB8AC3E}">
        <p14:creationId xmlns:p14="http://schemas.microsoft.com/office/powerpoint/2010/main" xmlns="" val="39340534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This is the case of Greece. </a:t>
            </a:r>
          </a:p>
          <a:p>
            <a:r>
              <a:rPr lang="en-US" sz="1200" kern="1200" dirty="0" smtClean="0">
                <a:solidFill>
                  <a:schemeClr val="tx1"/>
                </a:solidFill>
                <a:latin typeface="+mn-lt"/>
                <a:ea typeface="+mn-ea"/>
                <a:cs typeface="+mn-cs"/>
              </a:rPr>
              <a:t>You will see the main findings of the of the Balkan epidemiological study on child abuse and neglect an FP7 project, which was conducted in nine Balkan countries from 2011 to 2012 with representative sample of children aged 11, 13 and 16 year old as well as the results of the case-based surveillance study which was conducted in the same geographic areas for the same ages in the nine countries. </a:t>
            </a:r>
          </a:p>
          <a:p>
            <a:r>
              <a:rPr lang="en-US" sz="1200" kern="1200" dirty="0" smtClean="0">
                <a:solidFill>
                  <a:schemeClr val="tx1"/>
                </a:solidFill>
                <a:latin typeface="+mn-lt"/>
                <a:ea typeface="+mn-ea"/>
                <a:cs typeface="+mn-cs"/>
              </a:rPr>
              <a:t>The gap between the self-reported incidence rates and the rates related to CAN cases known to services per type of violence is explicitly illustrated. The last column gives the rates of known cases to services to self-reported rates of adverse experiences. Despite any methodological weaknesses of the CBSS, these rates underlie the small number of cases that eventually reach one at least agency –confirming, of course, the iceberg phenomenon!</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D7A5B808-B173-457B-8766-C37406316B0C}" type="slidenum">
              <a:rPr lang="el-GR" smtClean="0"/>
              <a:pPr/>
              <a:t>10</a:t>
            </a:fld>
            <a:endParaRPr lang="el-GR"/>
          </a:p>
        </p:txBody>
      </p:sp>
    </p:spTree>
    <p:extLst>
      <p:ext uri="{BB962C8B-B14F-4D97-AF65-F5344CB8AC3E}">
        <p14:creationId xmlns:p14="http://schemas.microsoft.com/office/powerpoint/2010/main" xmlns="" val="16597424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7"/>
            <a:ext cx="7772400" cy="1102519"/>
          </a:xfrm>
        </p:spPr>
        <p:txBody>
          <a:bodyPr/>
          <a:lstStyle/>
          <a:p>
            <a:r>
              <a:rPr lang="en-US" smtClean="0"/>
              <a:t>Click to edit Master title style</a:t>
            </a:r>
            <a:endParaRPr lang="el-G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E7CB72F3-3DC2-4B74-A419-D6B97FB6FDED}" type="slidenum">
              <a:rPr lang="el-GR" smtClean="0"/>
              <a:pPr/>
              <a:t>‹#›</a:t>
            </a:fld>
            <a:endParaRPr lang="el-G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p:txBody>
          <a:bodyPr/>
          <a:lstStyle/>
          <a:p>
            <a:fld id="{BC879CD5-3431-491A-8C20-F68432801E52}" type="datetimeFigureOut">
              <a:rPr lang="el-GR" smtClean="0"/>
              <a:pPr/>
              <a:t>1/2/2022</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E7CB72F3-3DC2-4B74-A419-D6B97FB6FDED}" type="slidenum">
              <a:rPr lang="el-GR" smtClean="0"/>
              <a:pPr/>
              <a:t>‹#›</a:t>
            </a:fld>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4783"/>
            <a:ext cx="2057400" cy="3290888"/>
          </a:xfrm>
        </p:spPr>
        <p:txBody>
          <a:bodyPr vert="eaVert"/>
          <a:lstStyle/>
          <a:p>
            <a:r>
              <a:rPr lang="en-US" smtClean="0"/>
              <a:t>Click to edit Master title style</a:t>
            </a:r>
            <a:endParaRPr lang="el-GR"/>
          </a:p>
        </p:txBody>
      </p:sp>
      <p:sp>
        <p:nvSpPr>
          <p:cNvPr id="3" name="Vertical Text Placeholder 2"/>
          <p:cNvSpPr>
            <a:spLocks noGrp="1"/>
          </p:cNvSpPr>
          <p:nvPr>
            <p:ph type="body" orient="vert" idx="1"/>
          </p:nvPr>
        </p:nvSpPr>
        <p:spPr>
          <a:xfrm>
            <a:off x="457200" y="154783"/>
            <a:ext cx="6019800" cy="32908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p:txBody>
          <a:bodyPr/>
          <a:lstStyle/>
          <a:p>
            <a:fld id="{BC879CD5-3431-491A-8C20-F68432801E52}" type="datetimeFigureOut">
              <a:rPr lang="el-GR" smtClean="0"/>
              <a:pPr/>
              <a:t>1/2/2022</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E7CB72F3-3DC2-4B74-A419-D6B97FB6FDED}" type="slidenum">
              <a:rPr lang="el-GR" smtClean="0"/>
              <a:pPr/>
              <a:t>‹#›</a:t>
            </a:fld>
            <a:endParaRPr 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p:txBody>
          <a:bodyPr/>
          <a:lstStyle/>
          <a:p>
            <a:fld id="{BC879CD5-3431-491A-8C20-F68432801E52}" type="datetimeFigureOut">
              <a:rPr lang="el-GR" smtClean="0"/>
              <a:pPr/>
              <a:t>1/2/2022</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E7CB72F3-3DC2-4B74-A419-D6B97FB6FDED}" type="slidenum">
              <a:rPr lang="el-GR" smtClean="0"/>
              <a:pPr/>
              <a:t>‹#›</a:t>
            </a:fld>
            <a:endParaRPr lang="el-G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l-G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C879CD5-3431-491A-8C20-F68432801E52}" type="datetimeFigureOut">
              <a:rPr lang="el-GR" smtClean="0"/>
              <a:pPr/>
              <a:t>1/2/2022</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E7CB72F3-3DC2-4B74-A419-D6B97FB6FDED}" type="slidenum">
              <a:rPr lang="el-GR" smtClean="0"/>
              <a:pPr/>
              <a:t>‹#›</a:t>
            </a:fld>
            <a:endParaRPr lang="el-G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Content Placeholder 2"/>
          <p:cNvSpPr>
            <a:spLocks noGrp="1"/>
          </p:cNvSpPr>
          <p:nvPr>
            <p:ph sz="half" idx="1"/>
          </p:nvPr>
        </p:nvSpPr>
        <p:spPr>
          <a:xfrm>
            <a:off x="457200" y="900115"/>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Content Placeholder 3"/>
          <p:cNvSpPr>
            <a:spLocks noGrp="1"/>
          </p:cNvSpPr>
          <p:nvPr>
            <p:ph sz="half" idx="2"/>
          </p:nvPr>
        </p:nvSpPr>
        <p:spPr>
          <a:xfrm>
            <a:off x="4648200" y="900115"/>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Date Placeholder 4"/>
          <p:cNvSpPr>
            <a:spLocks noGrp="1"/>
          </p:cNvSpPr>
          <p:nvPr>
            <p:ph type="dt" sz="half" idx="10"/>
          </p:nvPr>
        </p:nvSpPr>
        <p:spPr/>
        <p:txBody>
          <a:bodyPr/>
          <a:lstStyle/>
          <a:p>
            <a:fld id="{BC879CD5-3431-491A-8C20-F68432801E52}" type="datetimeFigureOut">
              <a:rPr lang="el-GR" smtClean="0"/>
              <a:pPr/>
              <a:t>1/2/2022</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E7CB72F3-3DC2-4B74-A419-D6B97FB6FDED}" type="slidenum">
              <a:rPr lang="el-GR" smtClean="0"/>
              <a:pPr/>
              <a:t>‹#›</a:t>
            </a:fld>
            <a:endParaRPr 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smtClean="0"/>
              <a:t>Click to edit Master title style</a:t>
            </a:r>
            <a:endParaRPr lang="el-G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Text Placeholder 4"/>
          <p:cNvSpPr>
            <a:spLocks noGrp="1"/>
          </p:cNvSpPr>
          <p:nvPr>
            <p:ph type="body" sz="quarter" idx="3"/>
          </p:nvPr>
        </p:nvSpPr>
        <p:spPr>
          <a:xfrm>
            <a:off x="4645033"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33"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7" name="Date Placeholder 6"/>
          <p:cNvSpPr>
            <a:spLocks noGrp="1"/>
          </p:cNvSpPr>
          <p:nvPr>
            <p:ph type="dt" sz="half" idx="10"/>
          </p:nvPr>
        </p:nvSpPr>
        <p:spPr/>
        <p:txBody>
          <a:bodyPr/>
          <a:lstStyle/>
          <a:p>
            <a:fld id="{BC879CD5-3431-491A-8C20-F68432801E52}" type="datetimeFigureOut">
              <a:rPr lang="el-GR" smtClean="0"/>
              <a:pPr/>
              <a:t>1/2/2022</a:t>
            </a:fld>
            <a:endParaRPr lang="el-GR"/>
          </a:p>
        </p:txBody>
      </p:sp>
      <p:sp>
        <p:nvSpPr>
          <p:cNvPr id="8" name="Footer Placeholder 7"/>
          <p:cNvSpPr>
            <a:spLocks noGrp="1"/>
          </p:cNvSpPr>
          <p:nvPr>
            <p:ph type="ftr" sz="quarter" idx="11"/>
          </p:nvPr>
        </p:nvSpPr>
        <p:spPr/>
        <p:txBody>
          <a:bodyPr/>
          <a:lstStyle/>
          <a:p>
            <a:endParaRPr lang="el-GR"/>
          </a:p>
        </p:txBody>
      </p:sp>
      <p:sp>
        <p:nvSpPr>
          <p:cNvPr id="9" name="Slide Number Placeholder 8"/>
          <p:cNvSpPr>
            <a:spLocks noGrp="1"/>
          </p:cNvSpPr>
          <p:nvPr>
            <p:ph type="sldNum" sz="quarter" idx="12"/>
          </p:nvPr>
        </p:nvSpPr>
        <p:spPr/>
        <p:txBody>
          <a:bodyPr/>
          <a:lstStyle/>
          <a:p>
            <a:fld id="{E7CB72F3-3DC2-4B74-A419-D6B97FB6FDED}" type="slidenum">
              <a:rPr lang="el-GR" smtClean="0"/>
              <a:pPr/>
              <a:t>‹#›</a:t>
            </a:fld>
            <a:endParaRPr lang="el-G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Date Placeholder 2"/>
          <p:cNvSpPr>
            <a:spLocks noGrp="1"/>
          </p:cNvSpPr>
          <p:nvPr>
            <p:ph type="dt" sz="half" idx="10"/>
          </p:nvPr>
        </p:nvSpPr>
        <p:spPr/>
        <p:txBody>
          <a:bodyPr/>
          <a:lstStyle/>
          <a:p>
            <a:fld id="{BC879CD5-3431-491A-8C20-F68432801E52}" type="datetimeFigureOut">
              <a:rPr lang="el-GR" smtClean="0"/>
              <a:pPr/>
              <a:t>1/2/2022</a:t>
            </a:fld>
            <a:endParaRPr lang="el-GR"/>
          </a:p>
        </p:txBody>
      </p:sp>
      <p:sp>
        <p:nvSpPr>
          <p:cNvPr id="4" name="Footer Placeholder 3"/>
          <p:cNvSpPr>
            <a:spLocks noGrp="1"/>
          </p:cNvSpPr>
          <p:nvPr>
            <p:ph type="ftr" sz="quarter" idx="11"/>
          </p:nvPr>
        </p:nvSpPr>
        <p:spPr/>
        <p:txBody>
          <a:bodyPr/>
          <a:lstStyle/>
          <a:p>
            <a:endParaRPr lang="el-GR"/>
          </a:p>
        </p:txBody>
      </p:sp>
      <p:sp>
        <p:nvSpPr>
          <p:cNvPr id="5" name="Slide Number Placeholder 4"/>
          <p:cNvSpPr>
            <a:spLocks noGrp="1"/>
          </p:cNvSpPr>
          <p:nvPr>
            <p:ph type="sldNum" sz="quarter" idx="12"/>
          </p:nvPr>
        </p:nvSpPr>
        <p:spPr/>
        <p:txBody>
          <a:bodyPr/>
          <a:lstStyle/>
          <a:p>
            <a:fld id="{E7CB72F3-3DC2-4B74-A419-D6B97FB6FDED}" type="slidenum">
              <a:rPr lang="el-GR" smtClean="0"/>
              <a:pPr/>
              <a:t>‹#›</a:t>
            </a:fld>
            <a:endParaRPr 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C879CD5-3431-491A-8C20-F68432801E52}" type="datetimeFigureOut">
              <a:rPr lang="el-GR" smtClean="0"/>
              <a:pPr/>
              <a:t>1/2/2022</a:t>
            </a:fld>
            <a:endParaRPr lang="el-GR"/>
          </a:p>
        </p:txBody>
      </p:sp>
      <p:sp>
        <p:nvSpPr>
          <p:cNvPr id="3" name="Footer Placeholder 2"/>
          <p:cNvSpPr>
            <a:spLocks noGrp="1"/>
          </p:cNvSpPr>
          <p:nvPr>
            <p:ph type="ftr" sz="quarter" idx="11"/>
          </p:nvPr>
        </p:nvSpPr>
        <p:spPr/>
        <p:txBody>
          <a:bodyPr/>
          <a:lstStyle/>
          <a:p>
            <a:endParaRPr lang="el-GR"/>
          </a:p>
        </p:txBody>
      </p:sp>
      <p:sp>
        <p:nvSpPr>
          <p:cNvPr id="4" name="Slide Number Placeholder 3"/>
          <p:cNvSpPr>
            <a:spLocks noGrp="1"/>
          </p:cNvSpPr>
          <p:nvPr>
            <p:ph type="sldNum" sz="quarter" idx="12"/>
          </p:nvPr>
        </p:nvSpPr>
        <p:spPr/>
        <p:txBody>
          <a:bodyPr/>
          <a:lstStyle/>
          <a:p>
            <a:fld id="{E7CB72F3-3DC2-4B74-A419-D6B97FB6FDED}" type="slidenum">
              <a:rPr lang="el-GR" smtClean="0"/>
              <a:pPr/>
              <a:t>‹#›</a:t>
            </a:fld>
            <a:endParaRPr 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15" y="204787"/>
            <a:ext cx="3008313" cy="871538"/>
          </a:xfrm>
        </p:spPr>
        <p:txBody>
          <a:bodyPr anchor="b"/>
          <a:lstStyle>
            <a:lvl1pPr algn="l">
              <a:defRPr sz="2000" b="1"/>
            </a:lvl1pPr>
          </a:lstStyle>
          <a:p>
            <a:r>
              <a:rPr lang="en-US" smtClean="0"/>
              <a:t>Click to edit Master title style</a:t>
            </a:r>
            <a:endParaRPr lang="el-GR"/>
          </a:p>
        </p:txBody>
      </p:sp>
      <p:sp>
        <p:nvSpPr>
          <p:cNvPr id="3" name="Content Placeholder 2"/>
          <p:cNvSpPr>
            <a:spLocks noGrp="1"/>
          </p:cNvSpPr>
          <p:nvPr>
            <p:ph idx="1"/>
          </p:nvPr>
        </p:nvSpPr>
        <p:spPr>
          <a:xfrm>
            <a:off x="3575050" y="204796"/>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Text Placeholder 3"/>
          <p:cNvSpPr>
            <a:spLocks noGrp="1"/>
          </p:cNvSpPr>
          <p:nvPr>
            <p:ph type="body" sz="half" idx="2"/>
          </p:nvPr>
        </p:nvSpPr>
        <p:spPr>
          <a:xfrm>
            <a:off x="457215" y="1076328"/>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C879CD5-3431-491A-8C20-F68432801E52}" type="datetimeFigureOut">
              <a:rPr lang="el-GR" smtClean="0"/>
              <a:pPr/>
              <a:t>1/2/2022</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E7CB72F3-3DC2-4B74-A419-D6B97FB6FDED}" type="slidenum">
              <a:rPr lang="el-GR" smtClean="0"/>
              <a:pPr/>
              <a:t>‹#›</a:t>
            </a:fld>
            <a:endParaRPr lang="el-G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smtClean="0"/>
              <a:t>Click to edit Master title style</a:t>
            </a:r>
            <a:endParaRPr lang="el-G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Text Placeholder 3"/>
          <p:cNvSpPr>
            <a:spLocks noGrp="1"/>
          </p:cNvSpPr>
          <p:nvPr>
            <p:ph type="body" sz="half" idx="2"/>
          </p:nvPr>
        </p:nvSpPr>
        <p:spPr>
          <a:xfrm>
            <a:off x="1792288" y="4025511"/>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C879CD5-3431-491A-8C20-F68432801E52}" type="datetimeFigureOut">
              <a:rPr lang="el-GR" smtClean="0"/>
              <a:pPr/>
              <a:t>1/2/2022</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E7CB72F3-3DC2-4B74-A419-D6B97FB6FDED}" type="slidenum">
              <a:rPr lang="el-GR" smtClean="0"/>
              <a:pPr/>
              <a:t>‹#›</a:t>
            </a:fld>
            <a:endParaRPr lang="el-G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smtClean="0"/>
              <a:t>Click to edit Master title style</a:t>
            </a:r>
            <a:endParaRPr lang="el-G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C879CD5-3431-491A-8C20-F68432801E52}" type="datetimeFigureOut">
              <a:rPr lang="el-GR" smtClean="0"/>
              <a:pPr/>
              <a:t>1/2/2022</a:t>
            </a:fld>
            <a:endParaRPr lang="el-GR"/>
          </a:p>
        </p:txBody>
      </p:sp>
      <p:sp>
        <p:nvSpPr>
          <p:cNvPr id="5" name="Footer Placeholder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Slide Number Placeholder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E7CB72F3-3DC2-4B74-A419-D6B97FB6FDED}" type="slidenum">
              <a:rPr lang="el-GR" smtClean="0"/>
              <a:pPr/>
              <a:t>‹#›</a:t>
            </a:fld>
            <a:endParaRPr lang="el-G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8" Type="http://schemas.openxmlformats.org/officeDocument/2006/relationships/chart" Target="../charts/chart4.xml"/><Relationship Id="rId13" Type="http://schemas.openxmlformats.org/officeDocument/2006/relationships/image" Target="../media/image13.png"/><Relationship Id="rId3" Type="http://schemas.openxmlformats.org/officeDocument/2006/relationships/image" Target="../media/image7.png"/><Relationship Id="rId7" Type="http://schemas.openxmlformats.org/officeDocument/2006/relationships/chart" Target="../charts/chart3.xml"/><Relationship Id="rId12" Type="http://schemas.openxmlformats.org/officeDocument/2006/relationships/image" Target="../media/image12.png"/><Relationship Id="rId2" Type="http://schemas.openxmlformats.org/officeDocument/2006/relationships/notesSlide" Target="../notesSlides/notesSlide9.xml"/><Relationship Id="rId16" Type="http://schemas.openxmlformats.org/officeDocument/2006/relationships/image" Target="../media/image16.png"/><Relationship Id="rId1" Type="http://schemas.openxmlformats.org/officeDocument/2006/relationships/slideLayout" Target="../slideLayouts/slideLayout2.xml"/><Relationship Id="rId6" Type="http://schemas.openxmlformats.org/officeDocument/2006/relationships/image" Target="../media/image8.png"/><Relationship Id="rId11" Type="http://schemas.openxmlformats.org/officeDocument/2006/relationships/image" Target="../media/image11.png"/><Relationship Id="rId5" Type="http://schemas.openxmlformats.org/officeDocument/2006/relationships/chart" Target="../charts/chart2.xml"/><Relationship Id="rId15" Type="http://schemas.openxmlformats.org/officeDocument/2006/relationships/image" Target="../media/image15.png"/><Relationship Id="rId10" Type="http://schemas.openxmlformats.org/officeDocument/2006/relationships/image" Target="../media/image10.png"/><Relationship Id="rId4" Type="http://schemas.openxmlformats.org/officeDocument/2006/relationships/chart" Target="../charts/chart1.xml"/><Relationship Id="rId9" Type="http://schemas.openxmlformats.org/officeDocument/2006/relationships/image" Target="../media/image9.png"/><Relationship Id="rId14" Type="http://schemas.openxmlformats.org/officeDocument/2006/relationships/image" Target="../media/image14.png"/></Relationships>
</file>

<file path=ppt/slides/_rels/slide11.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7.png"/><Relationship Id="rId7" Type="http://schemas.openxmlformats.org/officeDocument/2006/relationships/image" Target="../media/image12.png"/><Relationship Id="rId12"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1.png"/><Relationship Id="rId11" Type="http://schemas.openxmlformats.org/officeDocument/2006/relationships/image" Target="../media/image19.png"/><Relationship Id="rId5" Type="http://schemas.openxmlformats.org/officeDocument/2006/relationships/image" Target="../media/image10.png"/><Relationship Id="rId10" Type="http://schemas.openxmlformats.org/officeDocument/2006/relationships/image" Target="../media/image18.png"/><Relationship Id="rId4" Type="http://schemas.openxmlformats.org/officeDocument/2006/relationships/image" Target="../media/image9.png"/><Relationship Id="rId9" Type="http://schemas.openxmlformats.org/officeDocument/2006/relationships/image" Target="../media/image17.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diagramLayout" Target="../diagrams/layout3.xml"/><Relationship Id="rId3" Type="http://schemas.openxmlformats.org/officeDocument/2006/relationships/diagramData" Target="../diagrams/data2.xml"/><Relationship Id="rId7" Type="http://schemas.openxmlformats.org/officeDocument/2006/relationships/diagramData" Target="../diagrams/data3.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10" Type="http://schemas.openxmlformats.org/officeDocument/2006/relationships/diagramColors" Target="../diagrams/colors3.xml"/><Relationship Id="rId4" Type="http://schemas.openxmlformats.org/officeDocument/2006/relationships/diagramLayout" Target="../diagrams/layout2.xml"/><Relationship Id="rId9" Type="http://schemas.openxmlformats.org/officeDocument/2006/relationships/diagramQuickStyle" Target="../diagrams/quickStyle3.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diagramData" Target="../diagrams/data1.xml"/><Relationship Id="rId7"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ubtitle 17"/>
          <p:cNvSpPr>
            <a:spLocks noGrp="1"/>
          </p:cNvSpPr>
          <p:nvPr>
            <p:ph type="subTitle" idx="1"/>
          </p:nvPr>
        </p:nvSpPr>
        <p:spPr>
          <a:xfrm>
            <a:off x="323528" y="2751606"/>
            <a:ext cx="8568952" cy="1477494"/>
          </a:xfrm>
        </p:spPr>
        <p:txBody>
          <a:bodyPr>
            <a:noAutofit/>
          </a:bodyPr>
          <a:lstStyle/>
          <a:p>
            <a:endParaRPr lang="en-US" sz="400" b="1" i="1" dirty="0" smtClean="0"/>
          </a:p>
          <a:p>
            <a:r>
              <a:rPr lang="en-US" sz="2400" i="1" dirty="0" smtClean="0">
                <a:latin typeface="Segoe UI Light" pitchFamily="34" charset="0"/>
                <a:cs typeface="Segoe UI Light" pitchFamily="34" charset="0"/>
              </a:rPr>
              <a:t>the necessity for data collection</a:t>
            </a:r>
          </a:p>
          <a:p>
            <a:endParaRPr lang="en-US" sz="2400" dirty="0"/>
          </a:p>
        </p:txBody>
      </p:sp>
      <p:sp>
        <p:nvSpPr>
          <p:cNvPr id="5" name="Title 1"/>
          <p:cNvSpPr txBox="1">
            <a:spLocks/>
          </p:cNvSpPr>
          <p:nvPr/>
        </p:nvSpPr>
        <p:spPr>
          <a:xfrm>
            <a:off x="0" y="642929"/>
            <a:ext cx="9144000" cy="1470025"/>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l-GR"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8" name="Title 7"/>
          <p:cNvSpPr>
            <a:spLocks noGrp="1"/>
          </p:cNvSpPr>
          <p:nvPr>
            <p:ph type="ctrTitle"/>
          </p:nvPr>
        </p:nvSpPr>
        <p:spPr>
          <a:xfrm>
            <a:off x="251520" y="1597827"/>
            <a:ext cx="8568952" cy="1102519"/>
          </a:xfrm>
        </p:spPr>
        <p:txBody>
          <a:bodyPr>
            <a:normAutofit/>
          </a:bodyPr>
          <a:lstStyle/>
          <a:p>
            <a:r>
              <a:rPr lang="en-US" sz="4000" dirty="0" smtClean="0">
                <a:latin typeface="Segoe UI Light" pitchFamily="34" charset="0"/>
                <a:cs typeface="Segoe UI Light" pitchFamily="34" charset="0"/>
              </a:rPr>
              <a:t>CAN-MDS Rationale</a:t>
            </a:r>
            <a:endParaRPr lang="en-US" dirty="0">
              <a:latin typeface="Segoe UI Light" pitchFamily="34" charset="0"/>
              <a:cs typeface="Segoe UI Light" pitchFamily="34" charset="0"/>
            </a:endParaRPr>
          </a:p>
        </p:txBody>
      </p:sp>
      <p:cxnSp>
        <p:nvCxnSpPr>
          <p:cNvPr id="15" name="Straight Connector 10"/>
          <p:cNvCxnSpPr/>
          <p:nvPr/>
        </p:nvCxnSpPr>
        <p:spPr>
          <a:xfrm>
            <a:off x="-11573" y="4572015"/>
            <a:ext cx="9155575" cy="1588"/>
          </a:xfrm>
          <a:prstGeom prst="line">
            <a:avLst/>
          </a:prstGeom>
        </p:spPr>
        <p:style>
          <a:lnRef idx="1">
            <a:schemeClr val="accent1"/>
          </a:lnRef>
          <a:fillRef idx="0">
            <a:schemeClr val="accent1"/>
          </a:fillRef>
          <a:effectRef idx="0">
            <a:schemeClr val="accent1"/>
          </a:effectRef>
          <a:fontRef idx="minor">
            <a:schemeClr val="tx1"/>
          </a:fontRef>
        </p:style>
      </p:cxnSp>
      <p:pic>
        <p:nvPicPr>
          <p:cNvPr id="17" name="Picture 2"/>
          <p:cNvPicPr>
            <a:picLocks noChangeAspect="1" noChangeArrowheads="1"/>
          </p:cNvPicPr>
          <p:nvPr/>
        </p:nvPicPr>
        <p:blipFill>
          <a:blip r:embed="rId3" cstate="print"/>
          <a:srcRect/>
          <a:stretch>
            <a:fillRect/>
          </a:stretch>
        </p:blipFill>
        <p:spPr bwMode="auto">
          <a:xfrm>
            <a:off x="6249393" y="4602720"/>
            <a:ext cx="2915940" cy="508405"/>
          </a:xfrm>
          <a:prstGeom prst="rect">
            <a:avLst/>
          </a:prstGeom>
          <a:noFill/>
          <a:ln w="9525">
            <a:noFill/>
            <a:miter lim="800000"/>
            <a:headEnd/>
            <a:tailEnd/>
          </a:ln>
        </p:spPr>
      </p:pic>
      <p:sp>
        <p:nvSpPr>
          <p:cNvPr id="19" name="Rectangle 3"/>
          <p:cNvSpPr>
            <a:spLocks noChangeArrowheads="1"/>
          </p:cNvSpPr>
          <p:nvPr/>
        </p:nvSpPr>
        <p:spPr bwMode="auto">
          <a:xfrm>
            <a:off x="2130985" y="4595594"/>
            <a:ext cx="4104283" cy="553998"/>
          </a:xfrm>
          <a:prstGeom prst="rect">
            <a:avLst/>
          </a:prstGeom>
          <a:noFill/>
          <a:ln w="9525">
            <a:noFill/>
            <a:miter lim="800000"/>
            <a:headEnd/>
            <a:tailEnd/>
          </a:ln>
          <a:effectLst/>
        </p:spPr>
        <p:txBody>
          <a:bodyPr wrap="square" anchor="ctr">
            <a:spAutoFit/>
          </a:bodyPr>
          <a:lstStyle/>
          <a:p>
            <a:pPr algn="r">
              <a:tabLst>
                <a:tab pos="2636773" algn="ctr"/>
                <a:tab pos="5273543" algn="r"/>
              </a:tabLst>
            </a:pPr>
            <a:r>
              <a:rPr lang="en-US" sz="1000" dirty="0" smtClean="0">
                <a:solidFill>
                  <a:srgbClr val="595959"/>
                </a:solidFill>
                <a:latin typeface="Agency FB" pitchFamily="34" charset="0"/>
                <a:cs typeface="Times New Roman" pitchFamily="18" charset="0"/>
              </a:rPr>
              <a:t>“Coordinated Response to Child Abuse &amp; Neglect via Minimum Data Set: </a:t>
            </a:r>
            <a:r>
              <a:rPr lang="en-US" sz="1000" i="1" dirty="0" smtClean="0">
                <a:solidFill>
                  <a:srgbClr val="595959"/>
                </a:solidFill>
                <a:latin typeface="Agency FB" pitchFamily="34" charset="0"/>
                <a:cs typeface="Times New Roman" pitchFamily="18" charset="0"/>
              </a:rPr>
              <a:t>from planning to practice</a:t>
            </a:r>
            <a:r>
              <a:rPr lang="en-US" sz="1000" dirty="0" smtClean="0">
                <a:solidFill>
                  <a:srgbClr val="595959"/>
                </a:solidFill>
                <a:latin typeface="Agency FB" pitchFamily="34" charset="0"/>
                <a:cs typeface="Times New Roman" pitchFamily="18" charset="0"/>
              </a:rPr>
              <a:t>” [GA</a:t>
            </a:r>
            <a:r>
              <a:rPr lang="en-US" sz="1000" baseline="0" dirty="0" smtClean="0">
                <a:solidFill>
                  <a:srgbClr val="595959"/>
                </a:solidFill>
                <a:latin typeface="Agency FB" pitchFamily="34" charset="0"/>
                <a:cs typeface="Times New Roman" pitchFamily="18" charset="0"/>
              </a:rPr>
              <a:t> </a:t>
            </a:r>
            <a:r>
              <a:rPr lang="en-US" sz="1000" baseline="0" dirty="0" err="1" smtClean="0">
                <a:solidFill>
                  <a:srgbClr val="595959"/>
                </a:solidFill>
                <a:latin typeface="Agency FB" pitchFamily="34" charset="0"/>
                <a:cs typeface="Times New Roman" pitchFamily="18" charset="0"/>
              </a:rPr>
              <a:t>Nr</a:t>
            </a:r>
            <a:r>
              <a:rPr lang="en-US" sz="1000" dirty="0" smtClean="0">
                <a:solidFill>
                  <a:srgbClr val="595959"/>
                </a:solidFill>
                <a:latin typeface="Agency FB" pitchFamily="34" charset="0"/>
                <a:cs typeface="Times New Roman" pitchFamily="18" charset="0"/>
              </a:rPr>
              <a:t>: 810508 — CAN-MDS II — Funded by EU REC Programme 2014-2020]1</a:t>
            </a:r>
          </a:p>
          <a:p>
            <a:pPr algn="r">
              <a:tabLst>
                <a:tab pos="2636773" algn="ctr"/>
                <a:tab pos="5273543" algn="r"/>
              </a:tabLst>
            </a:pPr>
            <a:r>
              <a:rPr lang="en-US" sz="1000" b="1" dirty="0" smtClean="0">
                <a:solidFill>
                  <a:srgbClr val="595959"/>
                </a:solidFill>
                <a:latin typeface="Agency FB" pitchFamily="34" charset="0"/>
                <a:cs typeface="Times New Roman" pitchFamily="18" charset="0"/>
              </a:rPr>
              <a:t>CAN-MDS Operators’’ Seminar</a:t>
            </a:r>
            <a:endParaRPr lang="en-US" sz="1400" b="1" dirty="0"/>
          </a:p>
        </p:txBody>
      </p:sp>
      <p:pic>
        <p:nvPicPr>
          <p:cNvPr id="20" name="Picture 19"/>
          <p:cNvPicPr>
            <a:picLocks noChangeAspect="1"/>
          </p:cNvPicPr>
          <p:nvPr/>
        </p:nvPicPr>
        <p:blipFill>
          <a:blip r:embed="rId4" cstate="print"/>
          <a:stretch>
            <a:fillRect/>
          </a:stretch>
        </p:blipFill>
        <p:spPr>
          <a:xfrm>
            <a:off x="1740829" y="4728643"/>
            <a:ext cx="471335" cy="312397"/>
          </a:xfrm>
          <a:prstGeom prst="rect">
            <a:avLst/>
          </a:prstGeom>
        </p:spPr>
      </p:pic>
      <p:sp>
        <p:nvSpPr>
          <p:cNvPr id="2" name="Rectangle 1"/>
          <p:cNvSpPr/>
          <p:nvPr/>
        </p:nvSpPr>
        <p:spPr>
          <a:xfrm>
            <a:off x="251520" y="4602720"/>
            <a:ext cx="1296144" cy="438320"/>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dirty="0" smtClean="0"/>
              <a:t>your logo</a:t>
            </a:r>
            <a:endParaRPr lang="el-GR"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 name="Picture 2" descr="http://www.clipartbest.com/cliparts/dT6/L4K/dT6L4KpT9.png"/>
          <p:cNvPicPr>
            <a:picLocks noChangeAspect="1" noChangeArrowheads="1"/>
          </p:cNvPicPr>
          <p:nvPr/>
        </p:nvPicPr>
        <p:blipFill>
          <a:blip r:embed="rId3" cstate="print"/>
          <a:srcRect/>
          <a:stretch>
            <a:fillRect/>
          </a:stretch>
        </p:blipFill>
        <p:spPr bwMode="auto">
          <a:xfrm>
            <a:off x="4735082" y="3958586"/>
            <a:ext cx="2813095" cy="1543223"/>
          </a:xfrm>
          <a:prstGeom prst="rect">
            <a:avLst/>
          </a:prstGeom>
          <a:noFill/>
        </p:spPr>
      </p:pic>
      <p:pic>
        <p:nvPicPr>
          <p:cNvPr id="52" name="Picture 2" descr="http://www.clipartbest.com/cliparts/dT6/L4K/dT6L4KpT9.png"/>
          <p:cNvPicPr>
            <a:picLocks noChangeAspect="1" noChangeArrowheads="1"/>
          </p:cNvPicPr>
          <p:nvPr/>
        </p:nvPicPr>
        <p:blipFill>
          <a:blip r:embed="rId3" cstate="print"/>
          <a:srcRect/>
          <a:stretch>
            <a:fillRect/>
          </a:stretch>
        </p:blipFill>
        <p:spPr bwMode="auto">
          <a:xfrm>
            <a:off x="4725557" y="2833124"/>
            <a:ext cx="2813095" cy="1543223"/>
          </a:xfrm>
          <a:prstGeom prst="rect">
            <a:avLst/>
          </a:prstGeom>
          <a:noFill/>
        </p:spPr>
      </p:pic>
      <p:pic>
        <p:nvPicPr>
          <p:cNvPr id="51" name="Picture 2" descr="http://www.clipartbest.com/cliparts/dT6/L4K/dT6L4KpT9.png"/>
          <p:cNvPicPr>
            <a:picLocks noChangeAspect="1" noChangeArrowheads="1"/>
          </p:cNvPicPr>
          <p:nvPr/>
        </p:nvPicPr>
        <p:blipFill>
          <a:blip r:embed="rId3" cstate="print"/>
          <a:srcRect/>
          <a:stretch>
            <a:fillRect/>
          </a:stretch>
        </p:blipFill>
        <p:spPr bwMode="auto">
          <a:xfrm>
            <a:off x="4716027" y="1707662"/>
            <a:ext cx="2813095" cy="1543223"/>
          </a:xfrm>
          <a:prstGeom prst="rect">
            <a:avLst/>
          </a:prstGeom>
          <a:noFill/>
        </p:spPr>
      </p:pic>
      <p:pic>
        <p:nvPicPr>
          <p:cNvPr id="18" name="Picture 2" descr="http://www.clipartbest.com/cliparts/dT6/L4K/dT6L4KpT9.png"/>
          <p:cNvPicPr>
            <a:picLocks noChangeAspect="1" noChangeArrowheads="1"/>
          </p:cNvPicPr>
          <p:nvPr/>
        </p:nvPicPr>
        <p:blipFill>
          <a:blip r:embed="rId3" cstate="print"/>
          <a:srcRect/>
          <a:stretch>
            <a:fillRect/>
          </a:stretch>
        </p:blipFill>
        <p:spPr bwMode="auto">
          <a:xfrm>
            <a:off x="4706496" y="582200"/>
            <a:ext cx="2813095" cy="1543223"/>
          </a:xfrm>
          <a:prstGeom prst="rect">
            <a:avLst/>
          </a:prstGeom>
          <a:noFill/>
        </p:spPr>
      </p:pic>
      <p:graphicFrame>
        <p:nvGraphicFramePr>
          <p:cNvPr id="25" name="Chart 24"/>
          <p:cNvGraphicFramePr/>
          <p:nvPr/>
        </p:nvGraphicFramePr>
        <p:xfrm>
          <a:off x="1763928" y="3793350"/>
          <a:ext cx="2160000" cy="13500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4" name="Chart 3"/>
          <p:cNvGraphicFramePr/>
          <p:nvPr/>
        </p:nvGraphicFramePr>
        <p:xfrm>
          <a:off x="1763928" y="573528"/>
          <a:ext cx="2160000" cy="1350000"/>
        </p:xfrm>
        <a:graphic>
          <a:graphicData uri="http://schemas.openxmlformats.org/drawingml/2006/chart">
            <c:chart xmlns:c="http://schemas.openxmlformats.org/drawingml/2006/chart" xmlns:r="http://schemas.openxmlformats.org/officeDocument/2006/relationships" r:id="rId5"/>
          </a:graphicData>
        </a:graphic>
      </p:graphicFrame>
      <p:sp>
        <p:nvSpPr>
          <p:cNvPr id="10" name="Oval 9"/>
          <p:cNvSpPr/>
          <p:nvPr/>
        </p:nvSpPr>
        <p:spPr>
          <a:xfrm>
            <a:off x="2965670" y="1174505"/>
            <a:ext cx="108000" cy="81000"/>
          </a:xfrm>
          <a:prstGeom prst="ellipse">
            <a:avLst/>
          </a:prstGeom>
          <a:noFill/>
          <a:ln w="19050"/>
          <a:effectLst>
            <a:glow rad="63500">
              <a:schemeClr val="accent6">
                <a:satMod val="175000"/>
                <a:alpha val="40000"/>
              </a:schemeClr>
            </a:glo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l-GR">
              <a:effectLst>
                <a:glow rad="228600">
                  <a:schemeClr val="accent6">
                    <a:satMod val="175000"/>
                    <a:alpha val="40000"/>
                  </a:schemeClr>
                </a:glow>
              </a:effectLst>
            </a:endParaRPr>
          </a:p>
        </p:txBody>
      </p:sp>
      <p:pic>
        <p:nvPicPr>
          <p:cNvPr id="12" name="Picture 2" descr="http://www.clipartbest.com/cliparts/dT6/L4K/dT6L4KpT9.png"/>
          <p:cNvPicPr>
            <a:picLocks noChangeAspect="1" noChangeArrowheads="1"/>
          </p:cNvPicPr>
          <p:nvPr/>
        </p:nvPicPr>
        <p:blipFill>
          <a:blip r:embed="rId6" cstate="print"/>
          <a:srcRect/>
          <a:stretch>
            <a:fillRect/>
          </a:stretch>
        </p:blipFill>
        <p:spPr bwMode="auto">
          <a:xfrm>
            <a:off x="2857094" y="1085013"/>
            <a:ext cx="680391" cy="324036"/>
          </a:xfrm>
          <a:prstGeom prst="rect">
            <a:avLst/>
          </a:prstGeom>
          <a:noFill/>
        </p:spPr>
      </p:pic>
      <p:sp>
        <p:nvSpPr>
          <p:cNvPr id="19" name="Oval 18"/>
          <p:cNvSpPr/>
          <p:nvPr/>
        </p:nvSpPr>
        <p:spPr>
          <a:xfrm>
            <a:off x="4805948" y="663358"/>
            <a:ext cx="1206212" cy="1026000"/>
          </a:xfrm>
          <a:prstGeom prst="ellipse">
            <a:avLst/>
          </a:prstGeom>
          <a:noFill/>
          <a:effectLst>
            <a:glow rad="63500">
              <a:schemeClr val="accent6">
                <a:satMod val="175000"/>
                <a:alpha val="40000"/>
              </a:schemeClr>
            </a:glo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9" name="Oval 8"/>
          <p:cNvSpPr/>
          <p:nvPr/>
        </p:nvSpPr>
        <p:spPr>
          <a:xfrm>
            <a:off x="4805948" y="1785581"/>
            <a:ext cx="1206212" cy="1026000"/>
          </a:xfrm>
          <a:prstGeom prst="ellipse">
            <a:avLst/>
          </a:prstGeom>
          <a:noFill/>
          <a:effectLst>
            <a:glow rad="63500">
              <a:schemeClr val="accent6">
                <a:satMod val="175000"/>
                <a:alpha val="40000"/>
              </a:schemeClr>
            </a:glo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graphicFrame>
        <p:nvGraphicFramePr>
          <p:cNvPr id="13" name="Chart 12"/>
          <p:cNvGraphicFramePr/>
          <p:nvPr/>
        </p:nvGraphicFramePr>
        <p:xfrm>
          <a:off x="1763928" y="1653798"/>
          <a:ext cx="2160000" cy="1350000"/>
        </p:xfrm>
        <a:graphic>
          <a:graphicData uri="http://schemas.openxmlformats.org/drawingml/2006/chart">
            <c:chart xmlns:c="http://schemas.openxmlformats.org/drawingml/2006/chart" xmlns:r="http://schemas.openxmlformats.org/officeDocument/2006/relationships" r:id="rId7"/>
          </a:graphicData>
        </a:graphic>
      </p:graphicFrame>
      <p:sp>
        <p:nvSpPr>
          <p:cNvPr id="14" name="Oval 13"/>
          <p:cNvSpPr/>
          <p:nvPr/>
        </p:nvSpPr>
        <p:spPr>
          <a:xfrm>
            <a:off x="2942876" y="2564813"/>
            <a:ext cx="108000" cy="81000"/>
          </a:xfrm>
          <a:prstGeom prst="ellipse">
            <a:avLst/>
          </a:prstGeom>
          <a:noFill/>
          <a:ln w="19050"/>
          <a:effectLst>
            <a:glow rad="63500">
              <a:schemeClr val="accent6">
                <a:satMod val="175000"/>
                <a:alpha val="40000"/>
              </a:schemeClr>
            </a:glo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l-GR">
              <a:effectLst>
                <a:glow rad="228600">
                  <a:schemeClr val="accent6">
                    <a:satMod val="175000"/>
                    <a:alpha val="40000"/>
                  </a:schemeClr>
                </a:glow>
              </a:effectLst>
            </a:endParaRPr>
          </a:p>
        </p:txBody>
      </p:sp>
      <p:pic>
        <p:nvPicPr>
          <p:cNvPr id="15" name="Picture 2" descr="http://www.clipartbest.com/cliparts/dT6/L4K/dT6L4KpT9.png"/>
          <p:cNvPicPr>
            <a:picLocks noChangeAspect="1" noChangeArrowheads="1"/>
          </p:cNvPicPr>
          <p:nvPr/>
        </p:nvPicPr>
        <p:blipFill>
          <a:blip r:embed="rId6" cstate="print"/>
          <a:srcRect/>
          <a:stretch>
            <a:fillRect/>
          </a:stretch>
        </p:blipFill>
        <p:spPr bwMode="auto">
          <a:xfrm>
            <a:off x="2834294" y="2475321"/>
            <a:ext cx="680391" cy="324036"/>
          </a:xfrm>
          <a:prstGeom prst="rect">
            <a:avLst/>
          </a:prstGeom>
          <a:noFill/>
        </p:spPr>
      </p:pic>
      <p:graphicFrame>
        <p:nvGraphicFramePr>
          <p:cNvPr id="16" name="Chart 15"/>
          <p:cNvGraphicFramePr/>
          <p:nvPr/>
        </p:nvGraphicFramePr>
        <p:xfrm>
          <a:off x="1763928" y="2701343"/>
          <a:ext cx="2160000" cy="1350000"/>
        </p:xfrm>
        <a:graphic>
          <a:graphicData uri="http://schemas.openxmlformats.org/drawingml/2006/chart">
            <c:chart xmlns:c="http://schemas.openxmlformats.org/drawingml/2006/chart" xmlns:r="http://schemas.openxmlformats.org/officeDocument/2006/relationships" r:id="rId8"/>
          </a:graphicData>
        </a:graphic>
      </p:graphicFrame>
      <p:sp>
        <p:nvSpPr>
          <p:cNvPr id="21" name="Oval 20"/>
          <p:cNvSpPr/>
          <p:nvPr/>
        </p:nvSpPr>
        <p:spPr>
          <a:xfrm>
            <a:off x="4805948" y="2907803"/>
            <a:ext cx="1206212" cy="1026000"/>
          </a:xfrm>
          <a:prstGeom prst="ellipse">
            <a:avLst/>
          </a:prstGeom>
          <a:noFill/>
          <a:effectLst>
            <a:glow rad="63500">
              <a:schemeClr val="accent6">
                <a:satMod val="175000"/>
                <a:alpha val="40000"/>
              </a:schemeClr>
            </a:glo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22" name="Oval 21"/>
          <p:cNvSpPr/>
          <p:nvPr/>
        </p:nvSpPr>
        <p:spPr>
          <a:xfrm>
            <a:off x="2965670" y="3127993"/>
            <a:ext cx="108000" cy="81000"/>
          </a:xfrm>
          <a:prstGeom prst="ellipse">
            <a:avLst/>
          </a:prstGeom>
          <a:noFill/>
          <a:ln w="19050"/>
          <a:effectLst>
            <a:glow rad="63500">
              <a:schemeClr val="accent6">
                <a:satMod val="175000"/>
                <a:alpha val="40000"/>
              </a:schemeClr>
            </a:glo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l-GR">
              <a:effectLst>
                <a:glow rad="228600">
                  <a:schemeClr val="accent6">
                    <a:satMod val="175000"/>
                    <a:alpha val="40000"/>
                  </a:schemeClr>
                </a:glow>
              </a:effectLst>
            </a:endParaRPr>
          </a:p>
        </p:txBody>
      </p:sp>
      <p:pic>
        <p:nvPicPr>
          <p:cNvPr id="23" name="Picture 2" descr="http://www.clipartbest.com/cliparts/dT6/L4K/dT6L4KpT9.png"/>
          <p:cNvPicPr>
            <a:picLocks noChangeAspect="1" noChangeArrowheads="1"/>
          </p:cNvPicPr>
          <p:nvPr/>
        </p:nvPicPr>
        <p:blipFill>
          <a:blip r:embed="rId6" cstate="print"/>
          <a:srcRect/>
          <a:stretch>
            <a:fillRect/>
          </a:stretch>
        </p:blipFill>
        <p:spPr bwMode="auto">
          <a:xfrm>
            <a:off x="2857094" y="3038501"/>
            <a:ext cx="680391" cy="324036"/>
          </a:xfrm>
          <a:prstGeom prst="rect">
            <a:avLst/>
          </a:prstGeom>
          <a:noFill/>
        </p:spPr>
      </p:pic>
      <p:sp>
        <p:nvSpPr>
          <p:cNvPr id="27" name="Oval 26"/>
          <p:cNvSpPr/>
          <p:nvPr/>
        </p:nvSpPr>
        <p:spPr>
          <a:xfrm>
            <a:off x="4805948" y="4030026"/>
            <a:ext cx="1206212" cy="1026000"/>
          </a:xfrm>
          <a:prstGeom prst="ellipse">
            <a:avLst/>
          </a:prstGeom>
          <a:noFill/>
          <a:effectLst>
            <a:glow rad="63500">
              <a:schemeClr val="accent6">
                <a:satMod val="175000"/>
                <a:alpha val="40000"/>
              </a:schemeClr>
            </a:glo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28" name="Oval 27"/>
          <p:cNvSpPr/>
          <p:nvPr/>
        </p:nvSpPr>
        <p:spPr>
          <a:xfrm>
            <a:off x="2973901" y="4571428"/>
            <a:ext cx="108000" cy="81000"/>
          </a:xfrm>
          <a:prstGeom prst="ellipse">
            <a:avLst/>
          </a:prstGeom>
          <a:noFill/>
          <a:ln w="19050"/>
          <a:effectLst>
            <a:glow rad="63500">
              <a:schemeClr val="accent6">
                <a:satMod val="175000"/>
                <a:alpha val="40000"/>
              </a:schemeClr>
            </a:glo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l-GR">
              <a:effectLst>
                <a:glow rad="228600">
                  <a:schemeClr val="accent6">
                    <a:satMod val="175000"/>
                    <a:alpha val="40000"/>
                  </a:schemeClr>
                </a:glow>
              </a:effectLst>
            </a:endParaRPr>
          </a:p>
        </p:txBody>
      </p:sp>
      <p:pic>
        <p:nvPicPr>
          <p:cNvPr id="29" name="Picture 2" descr="http://www.clipartbest.com/cliparts/dT6/L4K/dT6L4KpT9.png"/>
          <p:cNvPicPr>
            <a:picLocks noChangeAspect="1" noChangeArrowheads="1"/>
          </p:cNvPicPr>
          <p:nvPr/>
        </p:nvPicPr>
        <p:blipFill>
          <a:blip r:embed="rId6" cstate="print"/>
          <a:srcRect/>
          <a:stretch>
            <a:fillRect/>
          </a:stretch>
        </p:blipFill>
        <p:spPr bwMode="auto">
          <a:xfrm>
            <a:off x="2865308" y="4481936"/>
            <a:ext cx="680391" cy="324036"/>
          </a:xfrm>
          <a:prstGeom prst="rect">
            <a:avLst/>
          </a:prstGeom>
          <a:noFill/>
        </p:spPr>
      </p:pic>
      <p:sp>
        <p:nvSpPr>
          <p:cNvPr id="31" name="TextBox 30"/>
          <p:cNvSpPr txBox="1"/>
          <p:nvPr/>
        </p:nvSpPr>
        <p:spPr>
          <a:xfrm>
            <a:off x="75615" y="1066901"/>
            <a:ext cx="1760097" cy="369332"/>
          </a:xfrm>
          <a:prstGeom prst="rect">
            <a:avLst/>
          </a:prstGeom>
          <a:noFill/>
        </p:spPr>
        <p:txBody>
          <a:bodyPr wrap="none" rtlCol="0">
            <a:spAutoFit/>
          </a:bodyPr>
          <a:lstStyle/>
          <a:p>
            <a:pPr algn="r"/>
            <a:r>
              <a:rPr lang="en-US" dirty="0" smtClean="0"/>
              <a:t>Physical violence</a:t>
            </a:r>
            <a:endParaRPr lang="el-GR" dirty="0"/>
          </a:p>
        </p:txBody>
      </p:sp>
      <p:sp>
        <p:nvSpPr>
          <p:cNvPr id="32" name="TextBox 31"/>
          <p:cNvSpPr txBox="1"/>
          <p:nvPr/>
        </p:nvSpPr>
        <p:spPr>
          <a:xfrm>
            <a:off x="215668" y="2111567"/>
            <a:ext cx="1620059" cy="369332"/>
          </a:xfrm>
          <a:prstGeom prst="rect">
            <a:avLst/>
          </a:prstGeom>
          <a:noFill/>
        </p:spPr>
        <p:txBody>
          <a:bodyPr wrap="none" rtlCol="0">
            <a:spAutoFit/>
          </a:bodyPr>
          <a:lstStyle/>
          <a:p>
            <a:pPr algn="r"/>
            <a:r>
              <a:rPr lang="en-US" dirty="0" smtClean="0"/>
              <a:t>Sexual violence</a:t>
            </a:r>
            <a:endParaRPr lang="el-GR" dirty="0"/>
          </a:p>
        </p:txBody>
      </p:sp>
      <p:sp>
        <p:nvSpPr>
          <p:cNvPr id="33" name="TextBox 32"/>
          <p:cNvSpPr txBox="1"/>
          <p:nvPr/>
        </p:nvSpPr>
        <p:spPr>
          <a:xfrm>
            <a:off x="35496" y="3132059"/>
            <a:ext cx="1800200" cy="646331"/>
          </a:xfrm>
          <a:prstGeom prst="rect">
            <a:avLst/>
          </a:prstGeom>
          <a:noFill/>
        </p:spPr>
        <p:txBody>
          <a:bodyPr wrap="square" rtlCol="0">
            <a:spAutoFit/>
          </a:bodyPr>
          <a:lstStyle/>
          <a:p>
            <a:pPr algn="r"/>
            <a:r>
              <a:rPr lang="en-US" dirty="0" smtClean="0"/>
              <a:t>Psychological violence</a:t>
            </a:r>
            <a:endParaRPr lang="el-GR" dirty="0"/>
          </a:p>
        </p:txBody>
      </p:sp>
      <p:sp>
        <p:nvSpPr>
          <p:cNvPr id="34" name="TextBox 33"/>
          <p:cNvSpPr txBox="1"/>
          <p:nvPr/>
        </p:nvSpPr>
        <p:spPr>
          <a:xfrm>
            <a:off x="35496" y="4205877"/>
            <a:ext cx="1800200" cy="646331"/>
          </a:xfrm>
          <a:prstGeom prst="rect">
            <a:avLst/>
          </a:prstGeom>
          <a:noFill/>
        </p:spPr>
        <p:txBody>
          <a:bodyPr wrap="square" rtlCol="0">
            <a:spAutoFit/>
          </a:bodyPr>
          <a:lstStyle/>
          <a:p>
            <a:pPr algn="r"/>
            <a:r>
              <a:rPr lang="en-US" dirty="0" smtClean="0"/>
              <a:t>Feeling of neglect/ Neglect</a:t>
            </a:r>
            <a:endParaRPr lang="el-GR" dirty="0"/>
          </a:p>
        </p:txBody>
      </p:sp>
      <p:sp>
        <p:nvSpPr>
          <p:cNvPr id="36" name="TextBox 35"/>
          <p:cNvSpPr txBox="1"/>
          <p:nvPr/>
        </p:nvSpPr>
        <p:spPr>
          <a:xfrm>
            <a:off x="1259632" y="40620"/>
            <a:ext cx="3456384" cy="646331"/>
          </a:xfrm>
          <a:prstGeom prst="rect">
            <a:avLst/>
          </a:prstGeom>
          <a:noFill/>
        </p:spPr>
        <p:txBody>
          <a:bodyPr wrap="square" rtlCol="0">
            <a:spAutoFit/>
          </a:bodyPr>
          <a:lstStyle/>
          <a:p>
            <a:pPr algn="ctr"/>
            <a:r>
              <a:rPr lang="en-US" dirty="0" smtClean="0"/>
              <a:t>Self-report </a:t>
            </a:r>
          </a:p>
          <a:p>
            <a:pPr algn="ctr"/>
            <a:r>
              <a:rPr lang="en-US" dirty="0" smtClean="0"/>
              <a:t>(ICAST-CH based survey N=10451)</a:t>
            </a:r>
            <a:endParaRPr lang="el-GR" dirty="0"/>
          </a:p>
        </p:txBody>
      </p:sp>
      <p:sp>
        <p:nvSpPr>
          <p:cNvPr id="37" name="TextBox 36"/>
          <p:cNvSpPr txBox="1"/>
          <p:nvPr/>
        </p:nvSpPr>
        <p:spPr>
          <a:xfrm>
            <a:off x="4644008" y="40620"/>
            <a:ext cx="3384376" cy="646331"/>
          </a:xfrm>
          <a:prstGeom prst="rect">
            <a:avLst/>
          </a:prstGeom>
          <a:noFill/>
        </p:spPr>
        <p:txBody>
          <a:bodyPr wrap="square" rtlCol="0">
            <a:spAutoFit/>
          </a:bodyPr>
          <a:lstStyle/>
          <a:p>
            <a:pPr algn="ctr"/>
            <a:r>
              <a:rPr lang="en-US" dirty="0" smtClean="0"/>
              <a:t>Services’ archives</a:t>
            </a:r>
          </a:p>
          <a:p>
            <a:pPr algn="ctr"/>
            <a:r>
              <a:rPr lang="en-US" dirty="0" smtClean="0"/>
              <a:t>(Case-based surveillance N=728)</a:t>
            </a:r>
            <a:endParaRPr lang="el-GR" dirty="0"/>
          </a:p>
        </p:txBody>
      </p:sp>
      <p:sp>
        <p:nvSpPr>
          <p:cNvPr id="38" name="TextBox 37"/>
          <p:cNvSpPr txBox="1"/>
          <p:nvPr/>
        </p:nvSpPr>
        <p:spPr>
          <a:xfrm>
            <a:off x="3707906" y="1059582"/>
            <a:ext cx="875561" cy="369332"/>
          </a:xfrm>
          <a:prstGeom prst="rect">
            <a:avLst/>
          </a:prstGeom>
          <a:noFill/>
        </p:spPr>
        <p:txBody>
          <a:bodyPr wrap="none" rtlCol="0">
            <a:spAutoFit/>
          </a:bodyPr>
          <a:lstStyle/>
          <a:p>
            <a:r>
              <a:rPr lang="en-US" dirty="0" smtClean="0"/>
              <a:t>47.38%</a:t>
            </a:r>
            <a:endParaRPr lang="el-GR" dirty="0"/>
          </a:p>
        </p:txBody>
      </p:sp>
      <p:sp>
        <p:nvSpPr>
          <p:cNvPr id="39" name="TextBox 38"/>
          <p:cNvSpPr txBox="1"/>
          <p:nvPr/>
        </p:nvSpPr>
        <p:spPr>
          <a:xfrm>
            <a:off x="3707902" y="2104248"/>
            <a:ext cx="864339" cy="369332"/>
          </a:xfrm>
          <a:prstGeom prst="rect">
            <a:avLst/>
          </a:prstGeom>
          <a:noFill/>
        </p:spPr>
        <p:txBody>
          <a:bodyPr wrap="none" rtlCol="0">
            <a:spAutoFit/>
          </a:bodyPr>
          <a:lstStyle/>
          <a:p>
            <a:r>
              <a:rPr lang="en-US" dirty="0" smtClean="0"/>
              <a:t>  9.54%</a:t>
            </a:r>
            <a:endParaRPr lang="el-GR" dirty="0"/>
          </a:p>
        </p:txBody>
      </p:sp>
      <p:sp>
        <p:nvSpPr>
          <p:cNvPr id="40" name="TextBox 39"/>
          <p:cNvSpPr txBox="1"/>
          <p:nvPr/>
        </p:nvSpPr>
        <p:spPr>
          <a:xfrm>
            <a:off x="3707903" y="3124732"/>
            <a:ext cx="1800200" cy="369332"/>
          </a:xfrm>
          <a:prstGeom prst="rect">
            <a:avLst/>
          </a:prstGeom>
          <a:noFill/>
        </p:spPr>
        <p:txBody>
          <a:bodyPr wrap="square" rtlCol="0">
            <a:spAutoFit/>
          </a:bodyPr>
          <a:lstStyle/>
          <a:p>
            <a:r>
              <a:rPr lang="en-US" dirty="0" smtClean="0"/>
              <a:t>70.02%</a:t>
            </a:r>
            <a:endParaRPr lang="el-GR" dirty="0"/>
          </a:p>
        </p:txBody>
      </p:sp>
      <p:sp>
        <p:nvSpPr>
          <p:cNvPr id="41" name="TextBox 40"/>
          <p:cNvSpPr txBox="1"/>
          <p:nvPr/>
        </p:nvSpPr>
        <p:spPr>
          <a:xfrm>
            <a:off x="3707904" y="4198550"/>
            <a:ext cx="1800200" cy="369332"/>
          </a:xfrm>
          <a:prstGeom prst="rect">
            <a:avLst/>
          </a:prstGeom>
          <a:noFill/>
        </p:spPr>
        <p:txBody>
          <a:bodyPr wrap="square" rtlCol="0">
            <a:spAutoFit/>
          </a:bodyPr>
          <a:lstStyle/>
          <a:p>
            <a:r>
              <a:rPr lang="en-US" dirty="0" smtClean="0"/>
              <a:t>26.41%</a:t>
            </a:r>
            <a:endParaRPr lang="el-GR" dirty="0"/>
          </a:p>
        </p:txBody>
      </p:sp>
      <p:sp>
        <p:nvSpPr>
          <p:cNvPr id="42" name="TextBox 41"/>
          <p:cNvSpPr txBox="1"/>
          <p:nvPr/>
        </p:nvSpPr>
        <p:spPr>
          <a:xfrm>
            <a:off x="6588241" y="1052264"/>
            <a:ext cx="758541" cy="369332"/>
          </a:xfrm>
          <a:prstGeom prst="rect">
            <a:avLst/>
          </a:prstGeom>
          <a:noFill/>
        </p:spPr>
        <p:txBody>
          <a:bodyPr wrap="none" rtlCol="0">
            <a:spAutoFit/>
          </a:bodyPr>
          <a:lstStyle/>
          <a:p>
            <a:r>
              <a:rPr lang="en-US" dirty="0" smtClean="0"/>
              <a:t>0.18%</a:t>
            </a:r>
            <a:endParaRPr lang="el-GR" dirty="0"/>
          </a:p>
        </p:txBody>
      </p:sp>
      <p:sp>
        <p:nvSpPr>
          <p:cNvPr id="43" name="TextBox 42"/>
          <p:cNvSpPr txBox="1"/>
          <p:nvPr/>
        </p:nvSpPr>
        <p:spPr>
          <a:xfrm>
            <a:off x="6588241" y="2096930"/>
            <a:ext cx="758541" cy="369332"/>
          </a:xfrm>
          <a:prstGeom prst="rect">
            <a:avLst/>
          </a:prstGeom>
          <a:noFill/>
        </p:spPr>
        <p:txBody>
          <a:bodyPr wrap="none" rtlCol="0">
            <a:spAutoFit/>
          </a:bodyPr>
          <a:lstStyle/>
          <a:p>
            <a:r>
              <a:rPr lang="en-US" dirty="0" smtClean="0"/>
              <a:t>0.07%</a:t>
            </a:r>
            <a:endParaRPr lang="el-GR" dirty="0"/>
          </a:p>
        </p:txBody>
      </p:sp>
      <p:sp>
        <p:nvSpPr>
          <p:cNvPr id="44" name="TextBox 43"/>
          <p:cNvSpPr txBox="1"/>
          <p:nvPr/>
        </p:nvSpPr>
        <p:spPr>
          <a:xfrm>
            <a:off x="6588225" y="3117413"/>
            <a:ext cx="1800200" cy="369332"/>
          </a:xfrm>
          <a:prstGeom prst="rect">
            <a:avLst/>
          </a:prstGeom>
          <a:noFill/>
        </p:spPr>
        <p:txBody>
          <a:bodyPr wrap="square" rtlCol="0">
            <a:spAutoFit/>
          </a:bodyPr>
          <a:lstStyle/>
          <a:p>
            <a:r>
              <a:rPr lang="en-US" dirty="0" smtClean="0"/>
              <a:t>0.53%</a:t>
            </a:r>
            <a:endParaRPr lang="el-GR" dirty="0"/>
          </a:p>
        </p:txBody>
      </p:sp>
      <p:sp>
        <p:nvSpPr>
          <p:cNvPr id="45" name="TextBox 44"/>
          <p:cNvSpPr txBox="1"/>
          <p:nvPr/>
        </p:nvSpPr>
        <p:spPr>
          <a:xfrm>
            <a:off x="6588226" y="4191231"/>
            <a:ext cx="1800200" cy="369332"/>
          </a:xfrm>
          <a:prstGeom prst="rect">
            <a:avLst/>
          </a:prstGeom>
          <a:noFill/>
        </p:spPr>
        <p:txBody>
          <a:bodyPr wrap="square" rtlCol="0">
            <a:spAutoFit/>
          </a:bodyPr>
          <a:lstStyle/>
          <a:p>
            <a:r>
              <a:rPr lang="en-US" dirty="0" smtClean="0"/>
              <a:t>0.46%</a:t>
            </a:r>
            <a:endParaRPr lang="el-GR" dirty="0"/>
          </a:p>
        </p:txBody>
      </p:sp>
      <p:sp>
        <p:nvSpPr>
          <p:cNvPr id="46" name="TextBox 45"/>
          <p:cNvSpPr txBox="1"/>
          <p:nvPr/>
        </p:nvSpPr>
        <p:spPr>
          <a:xfrm>
            <a:off x="8028384" y="141489"/>
            <a:ext cx="1115616" cy="646331"/>
          </a:xfrm>
          <a:prstGeom prst="rect">
            <a:avLst/>
          </a:prstGeom>
          <a:noFill/>
        </p:spPr>
        <p:txBody>
          <a:bodyPr wrap="square" rtlCol="0">
            <a:spAutoFit/>
          </a:bodyPr>
          <a:lstStyle/>
          <a:p>
            <a:pPr algn="ctr"/>
            <a:r>
              <a:rPr lang="en-US" sz="1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Rate known to services/ self-reported</a:t>
            </a:r>
            <a:endParaRPr lang="el-GR" sz="1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47" name="TextBox 46"/>
          <p:cNvSpPr txBox="1"/>
          <p:nvPr/>
        </p:nvSpPr>
        <p:spPr>
          <a:xfrm>
            <a:off x="8172416" y="1052264"/>
            <a:ext cx="974773" cy="369332"/>
          </a:xfrm>
          <a:prstGeom prst="rect">
            <a:avLst/>
          </a:prstGeom>
          <a:noFill/>
        </p:spPr>
        <p:txBody>
          <a:bodyPr wrap="square" rtlCol="0">
            <a:spAutoFit/>
          </a:bodyPr>
          <a:lstStyle/>
          <a:p>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0.38%</a:t>
            </a:r>
            <a:endParaRPr lang="el-GR"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48" name="TextBox 47"/>
          <p:cNvSpPr txBox="1"/>
          <p:nvPr/>
        </p:nvSpPr>
        <p:spPr>
          <a:xfrm>
            <a:off x="8172416" y="2096930"/>
            <a:ext cx="974773" cy="369332"/>
          </a:xfrm>
          <a:prstGeom prst="rect">
            <a:avLst/>
          </a:prstGeom>
          <a:noFill/>
        </p:spPr>
        <p:txBody>
          <a:bodyPr wrap="square" rtlCol="0">
            <a:spAutoFit/>
          </a:bodyPr>
          <a:lstStyle/>
          <a:p>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0.73%</a:t>
            </a:r>
            <a:endParaRPr lang="el-GR"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49" name="TextBox 48"/>
          <p:cNvSpPr txBox="1"/>
          <p:nvPr/>
        </p:nvSpPr>
        <p:spPr>
          <a:xfrm>
            <a:off x="8191616" y="3117413"/>
            <a:ext cx="844897" cy="369332"/>
          </a:xfrm>
          <a:prstGeom prst="rect">
            <a:avLst/>
          </a:prstGeom>
          <a:noFill/>
        </p:spPr>
        <p:txBody>
          <a:bodyPr wrap="square" rtlCol="0">
            <a:spAutoFit/>
          </a:bodyPr>
          <a:lstStyle/>
          <a:p>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0.76%</a:t>
            </a:r>
            <a:endParaRPr lang="el-GR"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50" name="TextBox 49"/>
          <p:cNvSpPr txBox="1"/>
          <p:nvPr/>
        </p:nvSpPr>
        <p:spPr>
          <a:xfrm>
            <a:off x="8172400" y="4191231"/>
            <a:ext cx="936104" cy="369332"/>
          </a:xfrm>
          <a:prstGeom prst="rect">
            <a:avLst/>
          </a:prstGeom>
          <a:noFill/>
        </p:spPr>
        <p:txBody>
          <a:bodyPr wrap="square" rtlCol="0">
            <a:spAutoFit/>
          </a:bodyPr>
          <a:lstStyle/>
          <a:p>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1.74%</a:t>
            </a:r>
            <a:endParaRPr lang="el-GR"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54" name="Picture 5"/>
          <p:cNvPicPr>
            <a:picLocks noChangeAspect="1" noChangeArrowheads="1"/>
          </p:cNvPicPr>
          <p:nvPr/>
        </p:nvPicPr>
        <p:blipFill>
          <a:blip r:embed="rId9" cstate="print">
            <a:clrChange>
              <a:clrFrom>
                <a:srgbClr val="FFFFFF"/>
              </a:clrFrom>
              <a:clrTo>
                <a:srgbClr val="FFFFFF">
                  <a:alpha val="0"/>
                </a:srgbClr>
              </a:clrTo>
            </a:clrChange>
          </a:blip>
          <a:srcRect/>
          <a:stretch>
            <a:fillRect/>
          </a:stretch>
        </p:blipFill>
        <p:spPr bwMode="auto">
          <a:xfrm>
            <a:off x="5045367" y="749842"/>
            <a:ext cx="822778" cy="788563"/>
          </a:xfrm>
          <a:prstGeom prst="rect">
            <a:avLst/>
          </a:prstGeom>
          <a:noFill/>
          <a:ln w="9525">
            <a:noFill/>
            <a:miter lim="800000"/>
            <a:headEnd/>
            <a:tailEnd/>
          </a:ln>
        </p:spPr>
      </p:pic>
      <p:pic>
        <p:nvPicPr>
          <p:cNvPr id="55" name="Picture 6"/>
          <p:cNvPicPr>
            <a:picLocks noChangeAspect="1" noChangeArrowheads="1"/>
          </p:cNvPicPr>
          <p:nvPr/>
        </p:nvPicPr>
        <p:blipFill>
          <a:blip r:embed="rId10" cstate="print">
            <a:clrChange>
              <a:clrFrom>
                <a:srgbClr val="FFFFFF"/>
              </a:clrFrom>
              <a:clrTo>
                <a:srgbClr val="FFFFFF">
                  <a:alpha val="0"/>
                </a:srgbClr>
              </a:clrTo>
            </a:clrChange>
          </a:blip>
          <a:srcRect/>
          <a:stretch>
            <a:fillRect/>
          </a:stretch>
        </p:blipFill>
        <p:spPr bwMode="auto">
          <a:xfrm>
            <a:off x="4877422" y="1952255"/>
            <a:ext cx="1093860" cy="523464"/>
          </a:xfrm>
          <a:prstGeom prst="rect">
            <a:avLst/>
          </a:prstGeom>
          <a:noFill/>
          <a:ln w="9525">
            <a:noFill/>
            <a:miter lim="800000"/>
            <a:headEnd/>
            <a:tailEnd/>
          </a:ln>
        </p:spPr>
      </p:pic>
      <p:pic>
        <p:nvPicPr>
          <p:cNvPr id="56" name="Picture 7"/>
          <p:cNvPicPr>
            <a:picLocks noChangeAspect="1" noChangeArrowheads="1"/>
          </p:cNvPicPr>
          <p:nvPr/>
        </p:nvPicPr>
        <p:blipFill>
          <a:blip r:embed="rId11" cstate="print">
            <a:clrChange>
              <a:clrFrom>
                <a:srgbClr val="FFFFFF"/>
              </a:clrFrom>
              <a:clrTo>
                <a:srgbClr val="FFFFFF">
                  <a:alpha val="0"/>
                </a:srgbClr>
              </a:clrTo>
            </a:clrChange>
          </a:blip>
          <a:srcRect/>
          <a:stretch>
            <a:fillRect/>
          </a:stretch>
        </p:blipFill>
        <p:spPr bwMode="auto">
          <a:xfrm>
            <a:off x="5144361" y="2946656"/>
            <a:ext cx="666054" cy="946337"/>
          </a:xfrm>
          <a:prstGeom prst="rect">
            <a:avLst/>
          </a:prstGeom>
          <a:noFill/>
          <a:ln w="9525">
            <a:noFill/>
            <a:miter lim="800000"/>
            <a:headEnd/>
            <a:tailEnd/>
          </a:ln>
        </p:spPr>
      </p:pic>
      <p:pic>
        <p:nvPicPr>
          <p:cNvPr id="57" name="Picture 8"/>
          <p:cNvPicPr>
            <a:picLocks noChangeAspect="1" noChangeArrowheads="1"/>
          </p:cNvPicPr>
          <p:nvPr/>
        </p:nvPicPr>
        <p:blipFill>
          <a:blip r:embed="rId12" cstate="print">
            <a:clrChange>
              <a:clrFrom>
                <a:srgbClr val="FFFFFF"/>
              </a:clrFrom>
              <a:clrTo>
                <a:srgbClr val="FFFFFF">
                  <a:alpha val="0"/>
                </a:srgbClr>
              </a:clrTo>
            </a:clrChange>
          </a:blip>
          <a:srcRect/>
          <a:stretch>
            <a:fillRect/>
          </a:stretch>
        </p:blipFill>
        <p:spPr bwMode="auto">
          <a:xfrm>
            <a:off x="5070693" y="4191931"/>
            <a:ext cx="821958" cy="660458"/>
          </a:xfrm>
          <a:prstGeom prst="rect">
            <a:avLst/>
          </a:prstGeom>
          <a:noFill/>
          <a:ln w="9525">
            <a:noFill/>
            <a:miter lim="800000"/>
            <a:headEnd/>
            <a:tailEnd/>
          </a:ln>
        </p:spPr>
      </p:pic>
      <p:pic>
        <p:nvPicPr>
          <p:cNvPr id="58" name="Picture 3"/>
          <p:cNvPicPr>
            <a:picLocks noGrp="1" noChangeAspect="1" noChangeArrowheads="1"/>
          </p:cNvPicPr>
          <p:nvPr>
            <p:ph idx="4294967295"/>
          </p:nvPr>
        </p:nvPicPr>
        <p:blipFill>
          <a:blip r:embed="rId13" cstate="print"/>
          <a:srcRect l="86244" t="16766" b="40356"/>
          <a:stretch>
            <a:fillRect/>
          </a:stretch>
        </p:blipFill>
        <p:spPr>
          <a:xfrm>
            <a:off x="14" y="0"/>
            <a:ext cx="971599" cy="918102"/>
          </a:xfrm>
        </p:spPr>
      </p:pic>
      <p:pic>
        <p:nvPicPr>
          <p:cNvPr id="59" name="Picture 5" descr="Home"/>
          <p:cNvPicPr>
            <a:picLocks noChangeAspect="1" noChangeArrowheads="1"/>
          </p:cNvPicPr>
          <p:nvPr/>
        </p:nvPicPr>
        <p:blipFill>
          <a:blip r:embed="rId14" cstate="print"/>
          <a:srcRect/>
          <a:stretch>
            <a:fillRect/>
          </a:stretch>
        </p:blipFill>
        <p:spPr bwMode="auto">
          <a:xfrm>
            <a:off x="193010" y="4826403"/>
            <a:ext cx="713621" cy="270030"/>
          </a:xfrm>
          <a:prstGeom prst="rect">
            <a:avLst/>
          </a:prstGeom>
          <a:noFill/>
        </p:spPr>
      </p:pic>
      <p:pic>
        <p:nvPicPr>
          <p:cNvPr id="63" name="Picture 7" descr="http://www.becan.eu/sites/default/files/becan_images/fp7_logo2.png"/>
          <p:cNvPicPr>
            <a:picLocks noChangeAspect="1" noChangeArrowheads="1"/>
          </p:cNvPicPr>
          <p:nvPr/>
        </p:nvPicPr>
        <p:blipFill>
          <a:blip r:embed="rId15" cstate="print"/>
          <a:srcRect/>
          <a:stretch>
            <a:fillRect/>
          </a:stretch>
        </p:blipFill>
        <p:spPr bwMode="auto">
          <a:xfrm>
            <a:off x="965861" y="4875018"/>
            <a:ext cx="228803" cy="172800"/>
          </a:xfrm>
          <a:prstGeom prst="rect">
            <a:avLst/>
          </a:prstGeom>
          <a:noFill/>
        </p:spPr>
      </p:pic>
      <p:pic>
        <p:nvPicPr>
          <p:cNvPr id="64" name="Picture 24"/>
          <p:cNvPicPr>
            <a:picLocks noChangeAspect="1" noChangeArrowheads="1"/>
          </p:cNvPicPr>
          <p:nvPr/>
        </p:nvPicPr>
        <p:blipFill>
          <a:blip r:embed="rId16" cstate="print"/>
          <a:srcRect/>
          <a:stretch>
            <a:fillRect/>
          </a:stretch>
        </p:blipFill>
        <p:spPr bwMode="auto">
          <a:xfrm>
            <a:off x="1266657" y="4871418"/>
            <a:ext cx="288032" cy="18000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500" fill="hold"/>
                                        <p:tgtEl>
                                          <p:spTgt spid="36"/>
                                        </p:tgtEl>
                                        <p:attrNameLst>
                                          <p:attrName>ppt_x</p:attrName>
                                        </p:attrNameLst>
                                      </p:cBhvr>
                                      <p:tavLst>
                                        <p:tav tm="0">
                                          <p:val>
                                            <p:strVal val="#ppt_x"/>
                                          </p:val>
                                        </p:tav>
                                        <p:tav tm="100000">
                                          <p:val>
                                            <p:strVal val="#ppt_x"/>
                                          </p:val>
                                        </p:tav>
                                      </p:tavLst>
                                    </p:anim>
                                    <p:anim calcmode="lin" valueType="num">
                                      <p:cBhvr additive="base">
                                        <p:cTn id="8" dur="500" fill="hold"/>
                                        <p:tgtEl>
                                          <p:spTgt spid="3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additive="base">
                                        <p:cTn id="11" dur="500" fill="hold"/>
                                        <p:tgtEl>
                                          <p:spTgt spid="37"/>
                                        </p:tgtEl>
                                        <p:attrNameLst>
                                          <p:attrName>ppt_x</p:attrName>
                                        </p:attrNameLst>
                                      </p:cBhvr>
                                      <p:tavLst>
                                        <p:tav tm="0">
                                          <p:val>
                                            <p:strVal val="#ppt_x"/>
                                          </p:val>
                                        </p:tav>
                                        <p:tav tm="100000">
                                          <p:val>
                                            <p:strVal val="#ppt_x"/>
                                          </p:val>
                                        </p:tav>
                                      </p:tavLst>
                                    </p:anim>
                                    <p:anim calcmode="lin" valueType="num">
                                      <p:cBhvr additive="base">
                                        <p:cTn id="12"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grpId="0" nodeType="clickEffect">
                                  <p:stCondLst>
                                    <p:cond delay="0"/>
                                  </p:stCondLst>
                                  <p:childTnLst>
                                    <p:set>
                                      <p:cBhvr>
                                        <p:cTn id="16" dur="1" fill="hold">
                                          <p:stCondLst>
                                            <p:cond delay="0"/>
                                          </p:stCondLst>
                                        </p:cTn>
                                        <p:tgtEl>
                                          <p:spTgt spid="31"/>
                                        </p:tgtEl>
                                        <p:attrNameLst>
                                          <p:attrName>style.visibility</p:attrName>
                                        </p:attrNameLst>
                                      </p:cBhvr>
                                      <p:to>
                                        <p:strVal val="visible"/>
                                      </p:to>
                                    </p:set>
                                    <p:anim calcmode="lin" valueType="num">
                                      <p:cBhvr additive="base">
                                        <p:cTn id="17" dur="500" fill="hold"/>
                                        <p:tgtEl>
                                          <p:spTgt spid="31"/>
                                        </p:tgtEl>
                                        <p:attrNameLst>
                                          <p:attrName>ppt_x</p:attrName>
                                        </p:attrNameLst>
                                      </p:cBhvr>
                                      <p:tavLst>
                                        <p:tav tm="0">
                                          <p:val>
                                            <p:strVal val="1+#ppt_w/2"/>
                                          </p:val>
                                        </p:tav>
                                        <p:tav tm="100000">
                                          <p:val>
                                            <p:strVal val="#ppt_x"/>
                                          </p:val>
                                        </p:tav>
                                      </p:tavLst>
                                    </p:anim>
                                    <p:anim calcmode="lin" valueType="num">
                                      <p:cBhvr additive="base">
                                        <p:cTn id="18" dur="500" fill="hold"/>
                                        <p:tgtEl>
                                          <p:spTgt spid="31"/>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4" presetClass="entr" presetSubtype="16"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box(in)">
                                      <p:cBhvr>
                                        <p:cTn id="23" dur="500"/>
                                        <p:tgtEl>
                                          <p:spTgt spid="4"/>
                                        </p:tgtEl>
                                      </p:cBhvr>
                                    </p:animEffect>
                                  </p:childTnLst>
                                </p:cTn>
                              </p:par>
                              <p:par>
                                <p:cTn id="24" presetID="4" presetClass="entr" presetSubtype="16" fill="hold" grpId="0" nodeType="withEffect">
                                  <p:stCondLst>
                                    <p:cond delay="0"/>
                                  </p:stCondLst>
                                  <p:childTnLst>
                                    <p:set>
                                      <p:cBhvr>
                                        <p:cTn id="25" dur="1" fill="hold">
                                          <p:stCondLst>
                                            <p:cond delay="0"/>
                                          </p:stCondLst>
                                        </p:cTn>
                                        <p:tgtEl>
                                          <p:spTgt spid="38"/>
                                        </p:tgtEl>
                                        <p:attrNameLst>
                                          <p:attrName>style.visibility</p:attrName>
                                        </p:attrNameLst>
                                      </p:cBhvr>
                                      <p:to>
                                        <p:strVal val="visible"/>
                                      </p:to>
                                    </p:set>
                                    <p:animEffect transition="in" filter="box(in)">
                                      <p:cBhvr>
                                        <p:cTn id="26" dur="500"/>
                                        <p:tgtEl>
                                          <p:spTgt spid="38"/>
                                        </p:tgtEl>
                                      </p:cBhvr>
                                    </p:animEffect>
                                  </p:childTnLst>
                                </p:cTn>
                              </p:par>
                            </p:childTnLst>
                          </p:cTn>
                        </p:par>
                      </p:childTnLst>
                    </p:cTn>
                  </p:par>
                  <p:par>
                    <p:cTn id="27" fill="hold">
                      <p:stCondLst>
                        <p:cond delay="indefinite"/>
                      </p:stCondLst>
                      <p:childTnLst>
                        <p:par>
                          <p:cTn id="28" fill="hold">
                            <p:stCondLst>
                              <p:cond delay="0"/>
                            </p:stCondLst>
                            <p:childTnLst>
                              <p:par>
                                <p:cTn id="29" presetID="53"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p:cTn id="31" dur="500" fill="hold"/>
                                        <p:tgtEl>
                                          <p:spTgt spid="10"/>
                                        </p:tgtEl>
                                        <p:attrNameLst>
                                          <p:attrName>ppt_w</p:attrName>
                                        </p:attrNameLst>
                                      </p:cBhvr>
                                      <p:tavLst>
                                        <p:tav tm="0">
                                          <p:val>
                                            <p:fltVal val="0"/>
                                          </p:val>
                                        </p:tav>
                                        <p:tav tm="100000">
                                          <p:val>
                                            <p:strVal val="#ppt_w"/>
                                          </p:val>
                                        </p:tav>
                                      </p:tavLst>
                                    </p:anim>
                                    <p:anim calcmode="lin" valueType="num">
                                      <p:cBhvr>
                                        <p:cTn id="32" dur="500" fill="hold"/>
                                        <p:tgtEl>
                                          <p:spTgt spid="10"/>
                                        </p:tgtEl>
                                        <p:attrNameLst>
                                          <p:attrName>ppt_h</p:attrName>
                                        </p:attrNameLst>
                                      </p:cBhvr>
                                      <p:tavLst>
                                        <p:tav tm="0">
                                          <p:val>
                                            <p:fltVal val="0"/>
                                          </p:val>
                                        </p:tav>
                                        <p:tav tm="100000">
                                          <p:val>
                                            <p:strVal val="#ppt_h"/>
                                          </p:val>
                                        </p:tav>
                                      </p:tavLst>
                                    </p:anim>
                                    <p:animEffect transition="in" filter="fade">
                                      <p:cBhvr>
                                        <p:cTn id="33" dur="500"/>
                                        <p:tgtEl>
                                          <p:spTgt spid="10"/>
                                        </p:tgtEl>
                                      </p:cBhvr>
                                    </p:animEffect>
                                  </p:childTnLst>
                                </p:cTn>
                              </p:par>
                              <p:par>
                                <p:cTn id="34" presetID="53" presetClass="entr" presetSubtype="0" fill="hold" nodeType="withEffect">
                                  <p:stCondLst>
                                    <p:cond delay="0"/>
                                  </p:stCondLst>
                                  <p:childTnLst>
                                    <p:set>
                                      <p:cBhvr>
                                        <p:cTn id="35" dur="1" fill="hold">
                                          <p:stCondLst>
                                            <p:cond delay="0"/>
                                          </p:stCondLst>
                                        </p:cTn>
                                        <p:tgtEl>
                                          <p:spTgt spid="12"/>
                                        </p:tgtEl>
                                        <p:attrNameLst>
                                          <p:attrName>style.visibility</p:attrName>
                                        </p:attrNameLst>
                                      </p:cBhvr>
                                      <p:to>
                                        <p:strVal val="visible"/>
                                      </p:to>
                                    </p:set>
                                    <p:anim calcmode="lin" valueType="num">
                                      <p:cBhvr>
                                        <p:cTn id="36" dur="500" fill="hold"/>
                                        <p:tgtEl>
                                          <p:spTgt spid="12"/>
                                        </p:tgtEl>
                                        <p:attrNameLst>
                                          <p:attrName>ppt_w</p:attrName>
                                        </p:attrNameLst>
                                      </p:cBhvr>
                                      <p:tavLst>
                                        <p:tav tm="0">
                                          <p:val>
                                            <p:fltVal val="0"/>
                                          </p:val>
                                        </p:tav>
                                        <p:tav tm="100000">
                                          <p:val>
                                            <p:strVal val="#ppt_w"/>
                                          </p:val>
                                        </p:tav>
                                      </p:tavLst>
                                    </p:anim>
                                    <p:anim calcmode="lin" valueType="num">
                                      <p:cBhvr>
                                        <p:cTn id="37" dur="500" fill="hold"/>
                                        <p:tgtEl>
                                          <p:spTgt spid="12"/>
                                        </p:tgtEl>
                                        <p:attrNameLst>
                                          <p:attrName>ppt_h</p:attrName>
                                        </p:attrNameLst>
                                      </p:cBhvr>
                                      <p:tavLst>
                                        <p:tav tm="0">
                                          <p:val>
                                            <p:fltVal val="0"/>
                                          </p:val>
                                        </p:tav>
                                        <p:tav tm="100000">
                                          <p:val>
                                            <p:strVal val="#ppt_h"/>
                                          </p:val>
                                        </p:tav>
                                      </p:tavLst>
                                    </p:anim>
                                    <p:animEffect transition="in" filter="fade">
                                      <p:cBhvr>
                                        <p:cTn id="38" dur="500"/>
                                        <p:tgtEl>
                                          <p:spTgt spid="12"/>
                                        </p:tgtEl>
                                      </p:cBhvr>
                                    </p:animEffect>
                                  </p:childTnLst>
                                </p:cTn>
                              </p:par>
                            </p:childTnLst>
                          </p:cTn>
                        </p:par>
                        <p:par>
                          <p:cTn id="39" fill="hold">
                            <p:stCondLst>
                              <p:cond delay="500"/>
                            </p:stCondLst>
                            <p:childTnLst>
                              <p:par>
                                <p:cTn id="40" presetID="9" presetClass="entr" presetSubtype="0" fill="hold" nodeType="after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dissolve">
                                      <p:cBhvr>
                                        <p:cTn id="42" dur="500"/>
                                        <p:tgtEl>
                                          <p:spTgt spid="18"/>
                                        </p:tgtEl>
                                      </p:cBhvr>
                                    </p:animEffect>
                                  </p:childTnLst>
                                  <p:subTnLst>
                                    <p:set>
                                      <p:cBhvr override="childStyle">
                                        <p:cTn dur="1" fill="hold" display="0" masterRel="nextClick" afterEffect="1"/>
                                        <p:tgtEl>
                                          <p:spTgt spid="18"/>
                                        </p:tgtEl>
                                        <p:attrNameLst>
                                          <p:attrName>style.visibility</p:attrName>
                                        </p:attrNameLst>
                                      </p:cBhvr>
                                      <p:to>
                                        <p:strVal val="hidden"/>
                                      </p:to>
                                    </p:set>
                                  </p:subTnLst>
                                </p:cTn>
                              </p:par>
                              <p:par>
                                <p:cTn id="43" presetID="9" presetClass="entr" presetSubtype="0" fill="hold" nodeType="withEffect">
                                  <p:stCondLst>
                                    <p:cond delay="0"/>
                                  </p:stCondLst>
                                  <p:childTnLst>
                                    <p:set>
                                      <p:cBhvr>
                                        <p:cTn id="44" dur="1" fill="hold">
                                          <p:stCondLst>
                                            <p:cond delay="0"/>
                                          </p:stCondLst>
                                        </p:cTn>
                                        <p:tgtEl>
                                          <p:spTgt spid="54"/>
                                        </p:tgtEl>
                                        <p:attrNameLst>
                                          <p:attrName>style.visibility</p:attrName>
                                        </p:attrNameLst>
                                      </p:cBhvr>
                                      <p:to>
                                        <p:strVal val="visible"/>
                                      </p:to>
                                    </p:set>
                                    <p:animEffect transition="in" filter="dissolve">
                                      <p:cBhvr>
                                        <p:cTn id="45" dur="500"/>
                                        <p:tgtEl>
                                          <p:spTgt spid="54"/>
                                        </p:tgtEl>
                                      </p:cBhvr>
                                    </p:animEffect>
                                  </p:childTnLst>
                                </p:cTn>
                              </p:par>
                              <p:par>
                                <p:cTn id="46" presetID="9" presetClass="entr" presetSubtype="0" fill="hold" grpId="0" nodeType="withEffect">
                                  <p:stCondLst>
                                    <p:cond delay="0"/>
                                  </p:stCondLst>
                                  <p:childTnLst>
                                    <p:set>
                                      <p:cBhvr>
                                        <p:cTn id="47" dur="1" fill="hold">
                                          <p:stCondLst>
                                            <p:cond delay="0"/>
                                          </p:stCondLst>
                                        </p:cTn>
                                        <p:tgtEl>
                                          <p:spTgt spid="19"/>
                                        </p:tgtEl>
                                        <p:attrNameLst>
                                          <p:attrName>style.visibility</p:attrName>
                                        </p:attrNameLst>
                                      </p:cBhvr>
                                      <p:to>
                                        <p:strVal val="visible"/>
                                      </p:to>
                                    </p:set>
                                    <p:animEffect transition="in" filter="dissolve">
                                      <p:cBhvr>
                                        <p:cTn id="48" dur="500"/>
                                        <p:tgtEl>
                                          <p:spTgt spid="19"/>
                                        </p:tgtEl>
                                      </p:cBhvr>
                                    </p:animEffect>
                                  </p:childTnLst>
                                </p:cTn>
                              </p:par>
                              <p:par>
                                <p:cTn id="49" presetID="9" presetClass="entr" presetSubtype="0" fill="hold" grpId="0" nodeType="withEffect">
                                  <p:stCondLst>
                                    <p:cond delay="0"/>
                                  </p:stCondLst>
                                  <p:childTnLst>
                                    <p:set>
                                      <p:cBhvr>
                                        <p:cTn id="50" dur="1" fill="hold">
                                          <p:stCondLst>
                                            <p:cond delay="0"/>
                                          </p:stCondLst>
                                        </p:cTn>
                                        <p:tgtEl>
                                          <p:spTgt spid="42"/>
                                        </p:tgtEl>
                                        <p:attrNameLst>
                                          <p:attrName>style.visibility</p:attrName>
                                        </p:attrNameLst>
                                      </p:cBhvr>
                                      <p:to>
                                        <p:strVal val="visible"/>
                                      </p:to>
                                    </p:set>
                                    <p:animEffect transition="in" filter="dissolve">
                                      <p:cBhvr>
                                        <p:cTn id="51" dur="500"/>
                                        <p:tgtEl>
                                          <p:spTgt spid="42"/>
                                        </p:tgtEl>
                                      </p:cBhvr>
                                    </p:animEffect>
                                  </p:childTnLst>
                                </p:cTn>
                              </p:par>
                            </p:childTnLst>
                          </p:cTn>
                        </p:par>
                      </p:childTnLst>
                    </p:cTn>
                  </p:par>
                  <p:par>
                    <p:cTn id="52" fill="hold">
                      <p:stCondLst>
                        <p:cond delay="indefinite"/>
                      </p:stCondLst>
                      <p:childTnLst>
                        <p:par>
                          <p:cTn id="53" fill="hold">
                            <p:stCondLst>
                              <p:cond delay="0"/>
                            </p:stCondLst>
                            <p:childTnLst>
                              <p:par>
                                <p:cTn id="54" presetID="4" presetClass="entr" presetSubtype="16" fill="hold" grpId="0" nodeType="clickEffect">
                                  <p:stCondLst>
                                    <p:cond delay="0"/>
                                  </p:stCondLst>
                                  <p:childTnLst>
                                    <p:set>
                                      <p:cBhvr>
                                        <p:cTn id="55" dur="1" fill="hold">
                                          <p:stCondLst>
                                            <p:cond delay="0"/>
                                          </p:stCondLst>
                                        </p:cTn>
                                        <p:tgtEl>
                                          <p:spTgt spid="32"/>
                                        </p:tgtEl>
                                        <p:attrNameLst>
                                          <p:attrName>style.visibility</p:attrName>
                                        </p:attrNameLst>
                                      </p:cBhvr>
                                      <p:to>
                                        <p:strVal val="visible"/>
                                      </p:to>
                                    </p:set>
                                    <p:animEffect transition="in" filter="box(in)">
                                      <p:cBhvr>
                                        <p:cTn id="56" dur="500"/>
                                        <p:tgtEl>
                                          <p:spTgt spid="32"/>
                                        </p:tgtEl>
                                      </p:cBhvr>
                                    </p:animEffect>
                                  </p:childTnLst>
                                </p:cTn>
                              </p:par>
                              <p:par>
                                <p:cTn id="57" presetID="4" presetClass="entr" presetSubtype="16" fill="hold" grpId="0" nodeType="withEffect">
                                  <p:stCondLst>
                                    <p:cond delay="0"/>
                                  </p:stCondLst>
                                  <p:childTnLst>
                                    <p:set>
                                      <p:cBhvr>
                                        <p:cTn id="58" dur="1" fill="hold">
                                          <p:stCondLst>
                                            <p:cond delay="0"/>
                                          </p:stCondLst>
                                        </p:cTn>
                                        <p:tgtEl>
                                          <p:spTgt spid="13"/>
                                        </p:tgtEl>
                                        <p:attrNameLst>
                                          <p:attrName>style.visibility</p:attrName>
                                        </p:attrNameLst>
                                      </p:cBhvr>
                                      <p:to>
                                        <p:strVal val="visible"/>
                                      </p:to>
                                    </p:set>
                                    <p:animEffect transition="in" filter="box(in)">
                                      <p:cBhvr>
                                        <p:cTn id="59" dur="500"/>
                                        <p:tgtEl>
                                          <p:spTgt spid="13"/>
                                        </p:tgtEl>
                                      </p:cBhvr>
                                    </p:animEffect>
                                  </p:childTnLst>
                                </p:cTn>
                              </p:par>
                              <p:par>
                                <p:cTn id="60" presetID="4" presetClass="entr" presetSubtype="16" fill="hold" grpId="0" nodeType="withEffect">
                                  <p:stCondLst>
                                    <p:cond delay="0"/>
                                  </p:stCondLst>
                                  <p:childTnLst>
                                    <p:set>
                                      <p:cBhvr>
                                        <p:cTn id="61" dur="1" fill="hold">
                                          <p:stCondLst>
                                            <p:cond delay="0"/>
                                          </p:stCondLst>
                                        </p:cTn>
                                        <p:tgtEl>
                                          <p:spTgt spid="39"/>
                                        </p:tgtEl>
                                        <p:attrNameLst>
                                          <p:attrName>style.visibility</p:attrName>
                                        </p:attrNameLst>
                                      </p:cBhvr>
                                      <p:to>
                                        <p:strVal val="visible"/>
                                      </p:to>
                                    </p:set>
                                    <p:animEffect transition="in" filter="box(in)">
                                      <p:cBhvr>
                                        <p:cTn id="62" dur="500"/>
                                        <p:tgtEl>
                                          <p:spTgt spid="39"/>
                                        </p:tgtEl>
                                      </p:cBhvr>
                                    </p:animEffect>
                                  </p:childTnLst>
                                </p:cTn>
                              </p:par>
                            </p:childTnLst>
                          </p:cTn>
                        </p:par>
                      </p:childTnLst>
                    </p:cTn>
                  </p:par>
                  <p:par>
                    <p:cTn id="63" fill="hold">
                      <p:stCondLst>
                        <p:cond delay="indefinite"/>
                      </p:stCondLst>
                      <p:childTnLst>
                        <p:par>
                          <p:cTn id="64" fill="hold">
                            <p:stCondLst>
                              <p:cond delay="0"/>
                            </p:stCondLst>
                            <p:childTnLst>
                              <p:par>
                                <p:cTn id="65" presetID="53" presetClass="entr" presetSubtype="0" fill="hold" grpId="0" nodeType="clickEffect">
                                  <p:stCondLst>
                                    <p:cond delay="0"/>
                                  </p:stCondLst>
                                  <p:childTnLst>
                                    <p:set>
                                      <p:cBhvr>
                                        <p:cTn id="66" dur="1" fill="hold">
                                          <p:stCondLst>
                                            <p:cond delay="0"/>
                                          </p:stCondLst>
                                        </p:cTn>
                                        <p:tgtEl>
                                          <p:spTgt spid="14"/>
                                        </p:tgtEl>
                                        <p:attrNameLst>
                                          <p:attrName>style.visibility</p:attrName>
                                        </p:attrNameLst>
                                      </p:cBhvr>
                                      <p:to>
                                        <p:strVal val="visible"/>
                                      </p:to>
                                    </p:set>
                                    <p:anim calcmode="lin" valueType="num">
                                      <p:cBhvr>
                                        <p:cTn id="67" dur="500" fill="hold"/>
                                        <p:tgtEl>
                                          <p:spTgt spid="14"/>
                                        </p:tgtEl>
                                        <p:attrNameLst>
                                          <p:attrName>ppt_w</p:attrName>
                                        </p:attrNameLst>
                                      </p:cBhvr>
                                      <p:tavLst>
                                        <p:tav tm="0">
                                          <p:val>
                                            <p:fltVal val="0"/>
                                          </p:val>
                                        </p:tav>
                                        <p:tav tm="100000">
                                          <p:val>
                                            <p:strVal val="#ppt_w"/>
                                          </p:val>
                                        </p:tav>
                                      </p:tavLst>
                                    </p:anim>
                                    <p:anim calcmode="lin" valueType="num">
                                      <p:cBhvr>
                                        <p:cTn id="68" dur="500" fill="hold"/>
                                        <p:tgtEl>
                                          <p:spTgt spid="14"/>
                                        </p:tgtEl>
                                        <p:attrNameLst>
                                          <p:attrName>ppt_h</p:attrName>
                                        </p:attrNameLst>
                                      </p:cBhvr>
                                      <p:tavLst>
                                        <p:tav tm="0">
                                          <p:val>
                                            <p:fltVal val="0"/>
                                          </p:val>
                                        </p:tav>
                                        <p:tav tm="100000">
                                          <p:val>
                                            <p:strVal val="#ppt_h"/>
                                          </p:val>
                                        </p:tav>
                                      </p:tavLst>
                                    </p:anim>
                                    <p:animEffect transition="in" filter="fade">
                                      <p:cBhvr>
                                        <p:cTn id="69" dur="500"/>
                                        <p:tgtEl>
                                          <p:spTgt spid="14"/>
                                        </p:tgtEl>
                                      </p:cBhvr>
                                    </p:animEffect>
                                  </p:childTnLst>
                                </p:cTn>
                              </p:par>
                              <p:par>
                                <p:cTn id="70" presetID="53" presetClass="entr" presetSubtype="0" fill="hold" nodeType="withEffect">
                                  <p:stCondLst>
                                    <p:cond delay="0"/>
                                  </p:stCondLst>
                                  <p:childTnLst>
                                    <p:set>
                                      <p:cBhvr>
                                        <p:cTn id="71" dur="1" fill="hold">
                                          <p:stCondLst>
                                            <p:cond delay="0"/>
                                          </p:stCondLst>
                                        </p:cTn>
                                        <p:tgtEl>
                                          <p:spTgt spid="15"/>
                                        </p:tgtEl>
                                        <p:attrNameLst>
                                          <p:attrName>style.visibility</p:attrName>
                                        </p:attrNameLst>
                                      </p:cBhvr>
                                      <p:to>
                                        <p:strVal val="visible"/>
                                      </p:to>
                                    </p:set>
                                    <p:anim calcmode="lin" valueType="num">
                                      <p:cBhvr>
                                        <p:cTn id="72" dur="500" fill="hold"/>
                                        <p:tgtEl>
                                          <p:spTgt spid="15"/>
                                        </p:tgtEl>
                                        <p:attrNameLst>
                                          <p:attrName>ppt_w</p:attrName>
                                        </p:attrNameLst>
                                      </p:cBhvr>
                                      <p:tavLst>
                                        <p:tav tm="0">
                                          <p:val>
                                            <p:fltVal val="0"/>
                                          </p:val>
                                        </p:tav>
                                        <p:tav tm="100000">
                                          <p:val>
                                            <p:strVal val="#ppt_w"/>
                                          </p:val>
                                        </p:tav>
                                      </p:tavLst>
                                    </p:anim>
                                    <p:anim calcmode="lin" valueType="num">
                                      <p:cBhvr>
                                        <p:cTn id="73" dur="500" fill="hold"/>
                                        <p:tgtEl>
                                          <p:spTgt spid="15"/>
                                        </p:tgtEl>
                                        <p:attrNameLst>
                                          <p:attrName>ppt_h</p:attrName>
                                        </p:attrNameLst>
                                      </p:cBhvr>
                                      <p:tavLst>
                                        <p:tav tm="0">
                                          <p:val>
                                            <p:fltVal val="0"/>
                                          </p:val>
                                        </p:tav>
                                        <p:tav tm="100000">
                                          <p:val>
                                            <p:strVal val="#ppt_h"/>
                                          </p:val>
                                        </p:tav>
                                      </p:tavLst>
                                    </p:anim>
                                    <p:animEffect transition="in" filter="fade">
                                      <p:cBhvr>
                                        <p:cTn id="74" dur="500"/>
                                        <p:tgtEl>
                                          <p:spTgt spid="15"/>
                                        </p:tgtEl>
                                      </p:cBhvr>
                                    </p:animEffect>
                                  </p:childTnLst>
                                </p:cTn>
                              </p:par>
                            </p:childTnLst>
                          </p:cTn>
                        </p:par>
                        <p:par>
                          <p:cTn id="75" fill="hold">
                            <p:stCondLst>
                              <p:cond delay="500"/>
                            </p:stCondLst>
                            <p:childTnLst>
                              <p:par>
                                <p:cTn id="76" presetID="9" presetClass="entr" presetSubtype="0" fill="hold" nodeType="afterEffect">
                                  <p:stCondLst>
                                    <p:cond delay="0"/>
                                  </p:stCondLst>
                                  <p:childTnLst>
                                    <p:set>
                                      <p:cBhvr>
                                        <p:cTn id="77" dur="1" fill="hold">
                                          <p:stCondLst>
                                            <p:cond delay="0"/>
                                          </p:stCondLst>
                                        </p:cTn>
                                        <p:tgtEl>
                                          <p:spTgt spid="51"/>
                                        </p:tgtEl>
                                        <p:attrNameLst>
                                          <p:attrName>style.visibility</p:attrName>
                                        </p:attrNameLst>
                                      </p:cBhvr>
                                      <p:to>
                                        <p:strVal val="visible"/>
                                      </p:to>
                                    </p:set>
                                    <p:animEffect transition="in" filter="dissolve">
                                      <p:cBhvr>
                                        <p:cTn id="78" dur="500"/>
                                        <p:tgtEl>
                                          <p:spTgt spid="51"/>
                                        </p:tgtEl>
                                      </p:cBhvr>
                                    </p:animEffect>
                                  </p:childTnLst>
                                  <p:subTnLst>
                                    <p:set>
                                      <p:cBhvr override="childStyle">
                                        <p:cTn dur="1" fill="hold" display="0" masterRel="nextClick" afterEffect="1"/>
                                        <p:tgtEl>
                                          <p:spTgt spid="51"/>
                                        </p:tgtEl>
                                        <p:attrNameLst>
                                          <p:attrName>style.visibility</p:attrName>
                                        </p:attrNameLst>
                                      </p:cBhvr>
                                      <p:to>
                                        <p:strVal val="hidden"/>
                                      </p:to>
                                    </p:set>
                                  </p:subTnLst>
                                </p:cTn>
                              </p:par>
                              <p:par>
                                <p:cTn id="79" presetID="9" presetClass="entr" presetSubtype="0" fill="hold" nodeType="withEffect">
                                  <p:stCondLst>
                                    <p:cond delay="0"/>
                                  </p:stCondLst>
                                  <p:childTnLst>
                                    <p:set>
                                      <p:cBhvr>
                                        <p:cTn id="80" dur="1" fill="hold">
                                          <p:stCondLst>
                                            <p:cond delay="0"/>
                                          </p:stCondLst>
                                        </p:cTn>
                                        <p:tgtEl>
                                          <p:spTgt spid="55"/>
                                        </p:tgtEl>
                                        <p:attrNameLst>
                                          <p:attrName>style.visibility</p:attrName>
                                        </p:attrNameLst>
                                      </p:cBhvr>
                                      <p:to>
                                        <p:strVal val="visible"/>
                                      </p:to>
                                    </p:set>
                                    <p:animEffect transition="in" filter="dissolve">
                                      <p:cBhvr>
                                        <p:cTn id="81" dur="500"/>
                                        <p:tgtEl>
                                          <p:spTgt spid="55"/>
                                        </p:tgtEl>
                                      </p:cBhvr>
                                    </p:animEffect>
                                  </p:childTnLst>
                                </p:cTn>
                              </p:par>
                              <p:par>
                                <p:cTn id="82" presetID="9" presetClass="entr" presetSubtype="0" fill="hold" grpId="0" nodeType="withEffect">
                                  <p:stCondLst>
                                    <p:cond delay="0"/>
                                  </p:stCondLst>
                                  <p:childTnLst>
                                    <p:set>
                                      <p:cBhvr>
                                        <p:cTn id="83" dur="1" fill="hold">
                                          <p:stCondLst>
                                            <p:cond delay="0"/>
                                          </p:stCondLst>
                                        </p:cTn>
                                        <p:tgtEl>
                                          <p:spTgt spid="9"/>
                                        </p:tgtEl>
                                        <p:attrNameLst>
                                          <p:attrName>style.visibility</p:attrName>
                                        </p:attrNameLst>
                                      </p:cBhvr>
                                      <p:to>
                                        <p:strVal val="visible"/>
                                      </p:to>
                                    </p:set>
                                    <p:animEffect transition="in" filter="dissolve">
                                      <p:cBhvr>
                                        <p:cTn id="84" dur="500"/>
                                        <p:tgtEl>
                                          <p:spTgt spid="9"/>
                                        </p:tgtEl>
                                      </p:cBhvr>
                                    </p:animEffect>
                                  </p:childTnLst>
                                </p:cTn>
                              </p:par>
                              <p:par>
                                <p:cTn id="85" presetID="9" presetClass="entr" presetSubtype="0" fill="hold" grpId="0" nodeType="withEffect">
                                  <p:stCondLst>
                                    <p:cond delay="0"/>
                                  </p:stCondLst>
                                  <p:childTnLst>
                                    <p:set>
                                      <p:cBhvr>
                                        <p:cTn id="86" dur="1" fill="hold">
                                          <p:stCondLst>
                                            <p:cond delay="0"/>
                                          </p:stCondLst>
                                        </p:cTn>
                                        <p:tgtEl>
                                          <p:spTgt spid="43"/>
                                        </p:tgtEl>
                                        <p:attrNameLst>
                                          <p:attrName>style.visibility</p:attrName>
                                        </p:attrNameLst>
                                      </p:cBhvr>
                                      <p:to>
                                        <p:strVal val="visible"/>
                                      </p:to>
                                    </p:set>
                                    <p:animEffect transition="in" filter="dissolve">
                                      <p:cBhvr>
                                        <p:cTn id="87" dur="500"/>
                                        <p:tgtEl>
                                          <p:spTgt spid="43"/>
                                        </p:tgtEl>
                                      </p:cBhvr>
                                    </p:animEffect>
                                  </p:childTnLst>
                                </p:cTn>
                              </p:par>
                            </p:childTnLst>
                          </p:cTn>
                        </p:par>
                      </p:childTnLst>
                    </p:cTn>
                  </p:par>
                  <p:par>
                    <p:cTn id="88" fill="hold">
                      <p:stCondLst>
                        <p:cond delay="indefinite"/>
                      </p:stCondLst>
                      <p:childTnLst>
                        <p:par>
                          <p:cTn id="89" fill="hold">
                            <p:stCondLst>
                              <p:cond delay="0"/>
                            </p:stCondLst>
                            <p:childTnLst>
                              <p:par>
                                <p:cTn id="90" presetID="4" presetClass="entr" presetSubtype="16" fill="hold" grpId="0" nodeType="clickEffect">
                                  <p:stCondLst>
                                    <p:cond delay="0"/>
                                  </p:stCondLst>
                                  <p:childTnLst>
                                    <p:set>
                                      <p:cBhvr>
                                        <p:cTn id="91" dur="1" fill="hold">
                                          <p:stCondLst>
                                            <p:cond delay="0"/>
                                          </p:stCondLst>
                                        </p:cTn>
                                        <p:tgtEl>
                                          <p:spTgt spid="33"/>
                                        </p:tgtEl>
                                        <p:attrNameLst>
                                          <p:attrName>style.visibility</p:attrName>
                                        </p:attrNameLst>
                                      </p:cBhvr>
                                      <p:to>
                                        <p:strVal val="visible"/>
                                      </p:to>
                                    </p:set>
                                    <p:animEffect transition="in" filter="box(in)">
                                      <p:cBhvr>
                                        <p:cTn id="92" dur="500"/>
                                        <p:tgtEl>
                                          <p:spTgt spid="33"/>
                                        </p:tgtEl>
                                      </p:cBhvr>
                                    </p:animEffect>
                                  </p:childTnLst>
                                </p:cTn>
                              </p:par>
                              <p:par>
                                <p:cTn id="93" presetID="4" presetClass="entr" presetSubtype="16" fill="hold" grpId="0" nodeType="withEffect">
                                  <p:stCondLst>
                                    <p:cond delay="0"/>
                                  </p:stCondLst>
                                  <p:childTnLst>
                                    <p:set>
                                      <p:cBhvr>
                                        <p:cTn id="94" dur="1" fill="hold">
                                          <p:stCondLst>
                                            <p:cond delay="0"/>
                                          </p:stCondLst>
                                        </p:cTn>
                                        <p:tgtEl>
                                          <p:spTgt spid="16"/>
                                        </p:tgtEl>
                                        <p:attrNameLst>
                                          <p:attrName>style.visibility</p:attrName>
                                        </p:attrNameLst>
                                      </p:cBhvr>
                                      <p:to>
                                        <p:strVal val="visible"/>
                                      </p:to>
                                    </p:set>
                                    <p:animEffect transition="in" filter="box(in)">
                                      <p:cBhvr>
                                        <p:cTn id="95" dur="500"/>
                                        <p:tgtEl>
                                          <p:spTgt spid="16"/>
                                        </p:tgtEl>
                                      </p:cBhvr>
                                    </p:animEffect>
                                  </p:childTnLst>
                                </p:cTn>
                              </p:par>
                              <p:par>
                                <p:cTn id="96" presetID="4" presetClass="entr" presetSubtype="16" fill="hold" grpId="0" nodeType="withEffect">
                                  <p:stCondLst>
                                    <p:cond delay="0"/>
                                  </p:stCondLst>
                                  <p:childTnLst>
                                    <p:set>
                                      <p:cBhvr>
                                        <p:cTn id="97" dur="1" fill="hold">
                                          <p:stCondLst>
                                            <p:cond delay="0"/>
                                          </p:stCondLst>
                                        </p:cTn>
                                        <p:tgtEl>
                                          <p:spTgt spid="40"/>
                                        </p:tgtEl>
                                        <p:attrNameLst>
                                          <p:attrName>style.visibility</p:attrName>
                                        </p:attrNameLst>
                                      </p:cBhvr>
                                      <p:to>
                                        <p:strVal val="visible"/>
                                      </p:to>
                                    </p:set>
                                    <p:animEffect transition="in" filter="box(in)">
                                      <p:cBhvr>
                                        <p:cTn id="98" dur="500"/>
                                        <p:tgtEl>
                                          <p:spTgt spid="40"/>
                                        </p:tgtEl>
                                      </p:cBhvr>
                                    </p:animEffect>
                                  </p:childTnLst>
                                </p:cTn>
                              </p:par>
                            </p:childTnLst>
                          </p:cTn>
                        </p:par>
                      </p:childTnLst>
                    </p:cTn>
                  </p:par>
                  <p:par>
                    <p:cTn id="99" fill="hold">
                      <p:stCondLst>
                        <p:cond delay="indefinite"/>
                      </p:stCondLst>
                      <p:childTnLst>
                        <p:par>
                          <p:cTn id="100" fill="hold">
                            <p:stCondLst>
                              <p:cond delay="0"/>
                            </p:stCondLst>
                            <p:childTnLst>
                              <p:par>
                                <p:cTn id="101" presetID="53" presetClass="entr" presetSubtype="0" fill="hold" grpId="0" nodeType="clickEffect">
                                  <p:stCondLst>
                                    <p:cond delay="0"/>
                                  </p:stCondLst>
                                  <p:childTnLst>
                                    <p:set>
                                      <p:cBhvr>
                                        <p:cTn id="102" dur="1" fill="hold">
                                          <p:stCondLst>
                                            <p:cond delay="0"/>
                                          </p:stCondLst>
                                        </p:cTn>
                                        <p:tgtEl>
                                          <p:spTgt spid="22"/>
                                        </p:tgtEl>
                                        <p:attrNameLst>
                                          <p:attrName>style.visibility</p:attrName>
                                        </p:attrNameLst>
                                      </p:cBhvr>
                                      <p:to>
                                        <p:strVal val="visible"/>
                                      </p:to>
                                    </p:set>
                                    <p:anim calcmode="lin" valueType="num">
                                      <p:cBhvr>
                                        <p:cTn id="103" dur="500" fill="hold"/>
                                        <p:tgtEl>
                                          <p:spTgt spid="22"/>
                                        </p:tgtEl>
                                        <p:attrNameLst>
                                          <p:attrName>ppt_w</p:attrName>
                                        </p:attrNameLst>
                                      </p:cBhvr>
                                      <p:tavLst>
                                        <p:tav tm="0">
                                          <p:val>
                                            <p:fltVal val="0"/>
                                          </p:val>
                                        </p:tav>
                                        <p:tav tm="100000">
                                          <p:val>
                                            <p:strVal val="#ppt_w"/>
                                          </p:val>
                                        </p:tav>
                                      </p:tavLst>
                                    </p:anim>
                                    <p:anim calcmode="lin" valueType="num">
                                      <p:cBhvr>
                                        <p:cTn id="104" dur="500" fill="hold"/>
                                        <p:tgtEl>
                                          <p:spTgt spid="22"/>
                                        </p:tgtEl>
                                        <p:attrNameLst>
                                          <p:attrName>ppt_h</p:attrName>
                                        </p:attrNameLst>
                                      </p:cBhvr>
                                      <p:tavLst>
                                        <p:tav tm="0">
                                          <p:val>
                                            <p:fltVal val="0"/>
                                          </p:val>
                                        </p:tav>
                                        <p:tav tm="100000">
                                          <p:val>
                                            <p:strVal val="#ppt_h"/>
                                          </p:val>
                                        </p:tav>
                                      </p:tavLst>
                                    </p:anim>
                                    <p:animEffect transition="in" filter="fade">
                                      <p:cBhvr>
                                        <p:cTn id="105" dur="500"/>
                                        <p:tgtEl>
                                          <p:spTgt spid="22"/>
                                        </p:tgtEl>
                                      </p:cBhvr>
                                    </p:animEffect>
                                  </p:childTnLst>
                                </p:cTn>
                              </p:par>
                              <p:par>
                                <p:cTn id="106" presetID="53" presetClass="entr" presetSubtype="0" fill="hold" nodeType="withEffect">
                                  <p:stCondLst>
                                    <p:cond delay="0"/>
                                  </p:stCondLst>
                                  <p:childTnLst>
                                    <p:set>
                                      <p:cBhvr>
                                        <p:cTn id="107" dur="1" fill="hold">
                                          <p:stCondLst>
                                            <p:cond delay="0"/>
                                          </p:stCondLst>
                                        </p:cTn>
                                        <p:tgtEl>
                                          <p:spTgt spid="23"/>
                                        </p:tgtEl>
                                        <p:attrNameLst>
                                          <p:attrName>style.visibility</p:attrName>
                                        </p:attrNameLst>
                                      </p:cBhvr>
                                      <p:to>
                                        <p:strVal val="visible"/>
                                      </p:to>
                                    </p:set>
                                    <p:anim calcmode="lin" valueType="num">
                                      <p:cBhvr>
                                        <p:cTn id="108" dur="500" fill="hold"/>
                                        <p:tgtEl>
                                          <p:spTgt spid="23"/>
                                        </p:tgtEl>
                                        <p:attrNameLst>
                                          <p:attrName>ppt_w</p:attrName>
                                        </p:attrNameLst>
                                      </p:cBhvr>
                                      <p:tavLst>
                                        <p:tav tm="0">
                                          <p:val>
                                            <p:fltVal val="0"/>
                                          </p:val>
                                        </p:tav>
                                        <p:tav tm="100000">
                                          <p:val>
                                            <p:strVal val="#ppt_w"/>
                                          </p:val>
                                        </p:tav>
                                      </p:tavLst>
                                    </p:anim>
                                    <p:anim calcmode="lin" valueType="num">
                                      <p:cBhvr>
                                        <p:cTn id="109" dur="500" fill="hold"/>
                                        <p:tgtEl>
                                          <p:spTgt spid="23"/>
                                        </p:tgtEl>
                                        <p:attrNameLst>
                                          <p:attrName>ppt_h</p:attrName>
                                        </p:attrNameLst>
                                      </p:cBhvr>
                                      <p:tavLst>
                                        <p:tav tm="0">
                                          <p:val>
                                            <p:fltVal val="0"/>
                                          </p:val>
                                        </p:tav>
                                        <p:tav tm="100000">
                                          <p:val>
                                            <p:strVal val="#ppt_h"/>
                                          </p:val>
                                        </p:tav>
                                      </p:tavLst>
                                    </p:anim>
                                    <p:animEffect transition="in" filter="fade">
                                      <p:cBhvr>
                                        <p:cTn id="110" dur="500"/>
                                        <p:tgtEl>
                                          <p:spTgt spid="23"/>
                                        </p:tgtEl>
                                      </p:cBhvr>
                                    </p:animEffect>
                                  </p:childTnLst>
                                </p:cTn>
                              </p:par>
                              <p:par>
                                <p:cTn id="111" presetID="9" presetClass="entr" presetSubtype="0" fill="hold" nodeType="withEffect">
                                  <p:stCondLst>
                                    <p:cond delay="0"/>
                                  </p:stCondLst>
                                  <p:childTnLst>
                                    <p:set>
                                      <p:cBhvr>
                                        <p:cTn id="112" dur="1" fill="hold">
                                          <p:stCondLst>
                                            <p:cond delay="0"/>
                                          </p:stCondLst>
                                        </p:cTn>
                                        <p:tgtEl>
                                          <p:spTgt spid="52"/>
                                        </p:tgtEl>
                                        <p:attrNameLst>
                                          <p:attrName>style.visibility</p:attrName>
                                        </p:attrNameLst>
                                      </p:cBhvr>
                                      <p:to>
                                        <p:strVal val="visible"/>
                                      </p:to>
                                    </p:set>
                                    <p:animEffect transition="in" filter="dissolve">
                                      <p:cBhvr>
                                        <p:cTn id="113" dur="500"/>
                                        <p:tgtEl>
                                          <p:spTgt spid="52"/>
                                        </p:tgtEl>
                                      </p:cBhvr>
                                    </p:animEffect>
                                  </p:childTnLst>
                                  <p:subTnLst>
                                    <p:set>
                                      <p:cBhvr override="childStyle">
                                        <p:cTn dur="1" fill="hold" display="0" masterRel="nextClick" afterEffect="1"/>
                                        <p:tgtEl>
                                          <p:spTgt spid="52"/>
                                        </p:tgtEl>
                                        <p:attrNameLst>
                                          <p:attrName>style.visibility</p:attrName>
                                        </p:attrNameLst>
                                      </p:cBhvr>
                                      <p:to>
                                        <p:strVal val="hidden"/>
                                      </p:to>
                                    </p:set>
                                  </p:subTnLst>
                                </p:cTn>
                              </p:par>
                              <p:par>
                                <p:cTn id="114" presetID="9" presetClass="entr" presetSubtype="0" fill="hold" nodeType="withEffect">
                                  <p:stCondLst>
                                    <p:cond delay="0"/>
                                  </p:stCondLst>
                                  <p:childTnLst>
                                    <p:set>
                                      <p:cBhvr>
                                        <p:cTn id="115" dur="1" fill="hold">
                                          <p:stCondLst>
                                            <p:cond delay="0"/>
                                          </p:stCondLst>
                                        </p:cTn>
                                        <p:tgtEl>
                                          <p:spTgt spid="56"/>
                                        </p:tgtEl>
                                        <p:attrNameLst>
                                          <p:attrName>style.visibility</p:attrName>
                                        </p:attrNameLst>
                                      </p:cBhvr>
                                      <p:to>
                                        <p:strVal val="visible"/>
                                      </p:to>
                                    </p:set>
                                    <p:animEffect transition="in" filter="dissolve">
                                      <p:cBhvr>
                                        <p:cTn id="116" dur="500"/>
                                        <p:tgtEl>
                                          <p:spTgt spid="56"/>
                                        </p:tgtEl>
                                      </p:cBhvr>
                                    </p:animEffect>
                                  </p:childTnLst>
                                </p:cTn>
                              </p:par>
                              <p:par>
                                <p:cTn id="117" presetID="9" presetClass="entr" presetSubtype="0" fill="hold" grpId="0" nodeType="withEffect">
                                  <p:stCondLst>
                                    <p:cond delay="0"/>
                                  </p:stCondLst>
                                  <p:childTnLst>
                                    <p:set>
                                      <p:cBhvr>
                                        <p:cTn id="118" dur="1" fill="hold">
                                          <p:stCondLst>
                                            <p:cond delay="0"/>
                                          </p:stCondLst>
                                        </p:cTn>
                                        <p:tgtEl>
                                          <p:spTgt spid="21"/>
                                        </p:tgtEl>
                                        <p:attrNameLst>
                                          <p:attrName>style.visibility</p:attrName>
                                        </p:attrNameLst>
                                      </p:cBhvr>
                                      <p:to>
                                        <p:strVal val="visible"/>
                                      </p:to>
                                    </p:set>
                                    <p:animEffect transition="in" filter="dissolve">
                                      <p:cBhvr>
                                        <p:cTn id="119" dur="500"/>
                                        <p:tgtEl>
                                          <p:spTgt spid="21"/>
                                        </p:tgtEl>
                                      </p:cBhvr>
                                    </p:animEffect>
                                  </p:childTnLst>
                                </p:cTn>
                              </p:par>
                              <p:par>
                                <p:cTn id="120" presetID="9" presetClass="entr" presetSubtype="0" fill="hold" grpId="0" nodeType="withEffect">
                                  <p:stCondLst>
                                    <p:cond delay="0"/>
                                  </p:stCondLst>
                                  <p:childTnLst>
                                    <p:set>
                                      <p:cBhvr>
                                        <p:cTn id="121" dur="1" fill="hold">
                                          <p:stCondLst>
                                            <p:cond delay="0"/>
                                          </p:stCondLst>
                                        </p:cTn>
                                        <p:tgtEl>
                                          <p:spTgt spid="44"/>
                                        </p:tgtEl>
                                        <p:attrNameLst>
                                          <p:attrName>style.visibility</p:attrName>
                                        </p:attrNameLst>
                                      </p:cBhvr>
                                      <p:to>
                                        <p:strVal val="visible"/>
                                      </p:to>
                                    </p:set>
                                    <p:animEffect transition="in" filter="dissolve">
                                      <p:cBhvr>
                                        <p:cTn id="122" dur="500"/>
                                        <p:tgtEl>
                                          <p:spTgt spid="44"/>
                                        </p:tgtEl>
                                      </p:cBhvr>
                                    </p:animEffect>
                                  </p:childTnLst>
                                </p:cTn>
                              </p:par>
                            </p:childTnLst>
                          </p:cTn>
                        </p:par>
                      </p:childTnLst>
                    </p:cTn>
                  </p:par>
                  <p:par>
                    <p:cTn id="123" fill="hold">
                      <p:stCondLst>
                        <p:cond delay="indefinite"/>
                      </p:stCondLst>
                      <p:childTnLst>
                        <p:par>
                          <p:cTn id="124" fill="hold">
                            <p:stCondLst>
                              <p:cond delay="0"/>
                            </p:stCondLst>
                            <p:childTnLst>
                              <p:par>
                                <p:cTn id="125" presetID="4" presetClass="entr" presetSubtype="16" fill="hold" grpId="0" nodeType="clickEffect">
                                  <p:stCondLst>
                                    <p:cond delay="0"/>
                                  </p:stCondLst>
                                  <p:childTnLst>
                                    <p:set>
                                      <p:cBhvr>
                                        <p:cTn id="126" dur="1" fill="hold">
                                          <p:stCondLst>
                                            <p:cond delay="0"/>
                                          </p:stCondLst>
                                        </p:cTn>
                                        <p:tgtEl>
                                          <p:spTgt spid="34"/>
                                        </p:tgtEl>
                                        <p:attrNameLst>
                                          <p:attrName>style.visibility</p:attrName>
                                        </p:attrNameLst>
                                      </p:cBhvr>
                                      <p:to>
                                        <p:strVal val="visible"/>
                                      </p:to>
                                    </p:set>
                                    <p:animEffect transition="in" filter="box(in)">
                                      <p:cBhvr>
                                        <p:cTn id="127" dur="500"/>
                                        <p:tgtEl>
                                          <p:spTgt spid="34"/>
                                        </p:tgtEl>
                                      </p:cBhvr>
                                    </p:animEffect>
                                  </p:childTnLst>
                                </p:cTn>
                              </p:par>
                              <p:par>
                                <p:cTn id="128" presetID="4" presetClass="entr" presetSubtype="16" fill="hold" grpId="0" nodeType="withEffect">
                                  <p:stCondLst>
                                    <p:cond delay="0"/>
                                  </p:stCondLst>
                                  <p:childTnLst>
                                    <p:set>
                                      <p:cBhvr>
                                        <p:cTn id="129" dur="1" fill="hold">
                                          <p:stCondLst>
                                            <p:cond delay="0"/>
                                          </p:stCondLst>
                                        </p:cTn>
                                        <p:tgtEl>
                                          <p:spTgt spid="25"/>
                                        </p:tgtEl>
                                        <p:attrNameLst>
                                          <p:attrName>style.visibility</p:attrName>
                                        </p:attrNameLst>
                                      </p:cBhvr>
                                      <p:to>
                                        <p:strVal val="visible"/>
                                      </p:to>
                                    </p:set>
                                    <p:animEffect transition="in" filter="box(in)">
                                      <p:cBhvr>
                                        <p:cTn id="130" dur="500"/>
                                        <p:tgtEl>
                                          <p:spTgt spid="25"/>
                                        </p:tgtEl>
                                      </p:cBhvr>
                                    </p:animEffect>
                                  </p:childTnLst>
                                </p:cTn>
                              </p:par>
                              <p:par>
                                <p:cTn id="131" presetID="4" presetClass="entr" presetSubtype="16" fill="hold" grpId="0" nodeType="withEffect">
                                  <p:stCondLst>
                                    <p:cond delay="0"/>
                                  </p:stCondLst>
                                  <p:childTnLst>
                                    <p:set>
                                      <p:cBhvr>
                                        <p:cTn id="132" dur="1" fill="hold">
                                          <p:stCondLst>
                                            <p:cond delay="0"/>
                                          </p:stCondLst>
                                        </p:cTn>
                                        <p:tgtEl>
                                          <p:spTgt spid="41"/>
                                        </p:tgtEl>
                                        <p:attrNameLst>
                                          <p:attrName>style.visibility</p:attrName>
                                        </p:attrNameLst>
                                      </p:cBhvr>
                                      <p:to>
                                        <p:strVal val="visible"/>
                                      </p:to>
                                    </p:set>
                                    <p:animEffect transition="in" filter="box(in)">
                                      <p:cBhvr>
                                        <p:cTn id="133" dur="500"/>
                                        <p:tgtEl>
                                          <p:spTgt spid="41"/>
                                        </p:tgtEl>
                                      </p:cBhvr>
                                    </p:animEffect>
                                  </p:childTnLst>
                                </p:cTn>
                              </p:par>
                            </p:childTnLst>
                          </p:cTn>
                        </p:par>
                      </p:childTnLst>
                    </p:cTn>
                  </p:par>
                  <p:par>
                    <p:cTn id="134" fill="hold">
                      <p:stCondLst>
                        <p:cond delay="indefinite"/>
                      </p:stCondLst>
                      <p:childTnLst>
                        <p:par>
                          <p:cTn id="135" fill="hold">
                            <p:stCondLst>
                              <p:cond delay="0"/>
                            </p:stCondLst>
                            <p:childTnLst>
                              <p:par>
                                <p:cTn id="136" presetID="53" presetClass="entr" presetSubtype="0" fill="hold" grpId="0" nodeType="clickEffect">
                                  <p:stCondLst>
                                    <p:cond delay="0"/>
                                  </p:stCondLst>
                                  <p:childTnLst>
                                    <p:set>
                                      <p:cBhvr>
                                        <p:cTn id="137" dur="1" fill="hold">
                                          <p:stCondLst>
                                            <p:cond delay="0"/>
                                          </p:stCondLst>
                                        </p:cTn>
                                        <p:tgtEl>
                                          <p:spTgt spid="28"/>
                                        </p:tgtEl>
                                        <p:attrNameLst>
                                          <p:attrName>style.visibility</p:attrName>
                                        </p:attrNameLst>
                                      </p:cBhvr>
                                      <p:to>
                                        <p:strVal val="visible"/>
                                      </p:to>
                                    </p:set>
                                    <p:anim calcmode="lin" valueType="num">
                                      <p:cBhvr>
                                        <p:cTn id="138" dur="500" fill="hold"/>
                                        <p:tgtEl>
                                          <p:spTgt spid="28"/>
                                        </p:tgtEl>
                                        <p:attrNameLst>
                                          <p:attrName>ppt_w</p:attrName>
                                        </p:attrNameLst>
                                      </p:cBhvr>
                                      <p:tavLst>
                                        <p:tav tm="0">
                                          <p:val>
                                            <p:fltVal val="0"/>
                                          </p:val>
                                        </p:tav>
                                        <p:tav tm="100000">
                                          <p:val>
                                            <p:strVal val="#ppt_w"/>
                                          </p:val>
                                        </p:tav>
                                      </p:tavLst>
                                    </p:anim>
                                    <p:anim calcmode="lin" valueType="num">
                                      <p:cBhvr>
                                        <p:cTn id="139" dur="500" fill="hold"/>
                                        <p:tgtEl>
                                          <p:spTgt spid="28"/>
                                        </p:tgtEl>
                                        <p:attrNameLst>
                                          <p:attrName>ppt_h</p:attrName>
                                        </p:attrNameLst>
                                      </p:cBhvr>
                                      <p:tavLst>
                                        <p:tav tm="0">
                                          <p:val>
                                            <p:fltVal val="0"/>
                                          </p:val>
                                        </p:tav>
                                        <p:tav tm="100000">
                                          <p:val>
                                            <p:strVal val="#ppt_h"/>
                                          </p:val>
                                        </p:tav>
                                      </p:tavLst>
                                    </p:anim>
                                    <p:animEffect transition="in" filter="fade">
                                      <p:cBhvr>
                                        <p:cTn id="140" dur="500"/>
                                        <p:tgtEl>
                                          <p:spTgt spid="28"/>
                                        </p:tgtEl>
                                      </p:cBhvr>
                                    </p:animEffect>
                                  </p:childTnLst>
                                </p:cTn>
                              </p:par>
                              <p:par>
                                <p:cTn id="141" presetID="53" presetClass="entr" presetSubtype="0" fill="hold" nodeType="withEffect">
                                  <p:stCondLst>
                                    <p:cond delay="0"/>
                                  </p:stCondLst>
                                  <p:childTnLst>
                                    <p:set>
                                      <p:cBhvr>
                                        <p:cTn id="142" dur="1" fill="hold">
                                          <p:stCondLst>
                                            <p:cond delay="0"/>
                                          </p:stCondLst>
                                        </p:cTn>
                                        <p:tgtEl>
                                          <p:spTgt spid="29"/>
                                        </p:tgtEl>
                                        <p:attrNameLst>
                                          <p:attrName>style.visibility</p:attrName>
                                        </p:attrNameLst>
                                      </p:cBhvr>
                                      <p:to>
                                        <p:strVal val="visible"/>
                                      </p:to>
                                    </p:set>
                                    <p:anim calcmode="lin" valueType="num">
                                      <p:cBhvr>
                                        <p:cTn id="143" dur="500" fill="hold"/>
                                        <p:tgtEl>
                                          <p:spTgt spid="29"/>
                                        </p:tgtEl>
                                        <p:attrNameLst>
                                          <p:attrName>ppt_w</p:attrName>
                                        </p:attrNameLst>
                                      </p:cBhvr>
                                      <p:tavLst>
                                        <p:tav tm="0">
                                          <p:val>
                                            <p:fltVal val="0"/>
                                          </p:val>
                                        </p:tav>
                                        <p:tav tm="100000">
                                          <p:val>
                                            <p:strVal val="#ppt_w"/>
                                          </p:val>
                                        </p:tav>
                                      </p:tavLst>
                                    </p:anim>
                                    <p:anim calcmode="lin" valueType="num">
                                      <p:cBhvr>
                                        <p:cTn id="144" dur="500" fill="hold"/>
                                        <p:tgtEl>
                                          <p:spTgt spid="29"/>
                                        </p:tgtEl>
                                        <p:attrNameLst>
                                          <p:attrName>ppt_h</p:attrName>
                                        </p:attrNameLst>
                                      </p:cBhvr>
                                      <p:tavLst>
                                        <p:tav tm="0">
                                          <p:val>
                                            <p:fltVal val="0"/>
                                          </p:val>
                                        </p:tav>
                                        <p:tav tm="100000">
                                          <p:val>
                                            <p:strVal val="#ppt_h"/>
                                          </p:val>
                                        </p:tav>
                                      </p:tavLst>
                                    </p:anim>
                                    <p:animEffect transition="in" filter="fade">
                                      <p:cBhvr>
                                        <p:cTn id="145" dur="500"/>
                                        <p:tgtEl>
                                          <p:spTgt spid="29"/>
                                        </p:tgtEl>
                                      </p:cBhvr>
                                    </p:animEffect>
                                  </p:childTnLst>
                                </p:cTn>
                              </p:par>
                            </p:childTnLst>
                          </p:cTn>
                        </p:par>
                        <p:par>
                          <p:cTn id="146" fill="hold">
                            <p:stCondLst>
                              <p:cond delay="500"/>
                            </p:stCondLst>
                            <p:childTnLst>
                              <p:par>
                                <p:cTn id="147" presetID="9" presetClass="entr" presetSubtype="0" fill="hold" nodeType="afterEffect">
                                  <p:stCondLst>
                                    <p:cond delay="0"/>
                                  </p:stCondLst>
                                  <p:childTnLst>
                                    <p:set>
                                      <p:cBhvr>
                                        <p:cTn id="148" dur="1" fill="hold">
                                          <p:stCondLst>
                                            <p:cond delay="0"/>
                                          </p:stCondLst>
                                        </p:cTn>
                                        <p:tgtEl>
                                          <p:spTgt spid="53"/>
                                        </p:tgtEl>
                                        <p:attrNameLst>
                                          <p:attrName>style.visibility</p:attrName>
                                        </p:attrNameLst>
                                      </p:cBhvr>
                                      <p:to>
                                        <p:strVal val="visible"/>
                                      </p:to>
                                    </p:set>
                                    <p:animEffect transition="in" filter="dissolve">
                                      <p:cBhvr>
                                        <p:cTn id="149" dur="500"/>
                                        <p:tgtEl>
                                          <p:spTgt spid="53"/>
                                        </p:tgtEl>
                                      </p:cBhvr>
                                    </p:animEffect>
                                  </p:childTnLst>
                                  <p:subTnLst>
                                    <p:set>
                                      <p:cBhvr override="childStyle">
                                        <p:cTn dur="1" fill="hold" display="0" masterRel="nextClick" afterEffect="1"/>
                                        <p:tgtEl>
                                          <p:spTgt spid="53"/>
                                        </p:tgtEl>
                                        <p:attrNameLst>
                                          <p:attrName>style.visibility</p:attrName>
                                        </p:attrNameLst>
                                      </p:cBhvr>
                                      <p:to>
                                        <p:strVal val="hidden"/>
                                      </p:to>
                                    </p:set>
                                  </p:subTnLst>
                                </p:cTn>
                              </p:par>
                              <p:par>
                                <p:cTn id="150" presetID="9" presetClass="entr" presetSubtype="0" fill="hold" nodeType="withEffect">
                                  <p:stCondLst>
                                    <p:cond delay="0"/>
                                  </p:stCondLst>
                                  <p:childTnLst>
                                    <p:set>
                                      <p:cBhvr>
                                        <p:cTn id="151" dur="1" fill="hold">
                                          <p:stCondLst>
                                            <p:cond delay="0"/>
                                          </p:stCondLst>
                                        </p:cTn>
                                        <p:tgtEl>
                                          <p:spTgt spid="57"/>
                                        </p:tgtEl>
                                        <p:attrNameLst>
                                          <p:attrName>style.visibility</p:attrName>
                                        </p:attrNameLst>
                                      </p:cBhvr>
                                      <p:to>
                                        <p:strVal val="visible"/>
                                      </p:to>
                                    </p:set>
                                    <p:animEffect transition="in" filter="dissolve">
                                      <p:cBhvr>
                                        <p:cTn id="152" dur="500"/>
                                        <p:tgtEl>
                                          <p:spTgt spid="57"/>
                                        </p:tgtEl>
                                      </p:cBhvr>
                                    </p:animEffect>
                                  </p:childTnLst>
                                </p:cTn>
                              </p:par>
                              <p:par>
                                <p:cTn id="153" presetID="9" presetClass="entr" presetSubtype="0" fill="hold" grpId="0" nodeType="withEffect">
                                  <p:stCondLst>
                                    <p:cond delay="0"/>
                                  </p:stCondLst>
                                  <p:childTnLst>
                                    <p:set>
                                      <p:cBhvr>
                                        <p:cTn id="154" dur="1" fill="hold">
                                          <p:stCondLst>
                                            <p:cond delay="0"/>
                                          </p:stCondLst>
                                        </p:cTn>
                                        <p:tgtEl>
                                          <p:spTgt spid="27"/>
                                        </p:tgtEl>
                                        <p:attrNameLst>
                                          <p:attrName>style.visibility</p:attrName>
                                        </p:attrNameLst>
                                      </p:cBhvr>
                                      <p:to>
                                        <p:strVal val="visible"/>
                                      </p:to>
                                    </p:set>
                                    <p:animEffect transition="in" filter="dissolve">
                                      <p:cBhvr>
                                        <p:cTn id="155" dur="500"/>
                                        <p:tgtEl>
                                          <p:spTgt spid="27"/>
                                        </p:tgtEl>
                                      </p:cBhvr>
                                    </p:animEffect>
                                  </p:childTnLst>
                                </p:cTn>
                              </p:par>
                              <p:par>
                                <p:cTn id="156" presetID="9" presetClass="entr" presetSubtype="0" fill="hold" grpId="0" nodeType="withEffect">
                                  <p:stCondLst>
                                    <p:cond delay="0"/>
                                  </p:stCondLst>
                                  <p:childTnLst>
                                    <p:set>
                                      <p:cBhvr>
                                        <p:cTn id="157" dur="1" fill="hold">
                                          <p:stCondLst>
                                            <p:cond delay="0"/>
                                          </p:stCondLst>
                                        </p:cTn>
                                        <p:tgtEl>
                                          <p:spTgt spid="45"/>
                                        </p:tgtEl>
                                        <p:attrNameLst>
                                          <p:attrName>style.visibility</p:attrName>
                                        </p:attrNameLst>
                                      </p:cBhvr>
                                      <p:to>
                                        <p:strVal val="visible"/>
                                      </p:to>
                                    </p:set>
                                    <p:animEffect transition="in" filter="dissolve">
                                      <p:cBhvr>
                                        <p:cTn id="158" dur="500"/>
                                        <p:tgtEl>
                                          <p:spTgt spid="45"/>
                                        </p:tgtEl>
                                      </p:cBhvr>
                                    </p:animEffect>
                                  </p:childTnLst>
                                </p:cTn>
                              </p:par>
                            </p:childTnLst>
                          </p:cTn>
                        </p:par>
                      </p:childTnLst>
                    </p:cTn>
                  </p:par>
                  <p:par>
                    <p:cTn id="159" fill="hold">
                      <p:stCondLst>
                        <p:cond delay="indefinite"/>
                      </p:stCondLst>
                      <p:childTnLst>
                        <p:par>
                          <p:cTn id="160" fill="hold">
                            <p:stCondLst>
                              <p:cond delay="0"/>
                            </p:stCondLst>
                            <p:childTnLst>
                              <p:par>
                                <p:cTn id="161" presetID="2" presetClass="entr" presetSubtype="4" fill="hold" grpId="0" nodeType="clickEffect">
                                  <p:stCondLst>
                                    <p:cond delay="0"/>
                                  </p:stCondLst>
                                  <p:childTnLst>
                                    <p:set>
                                      <p:cBhvr>
                                        <p:cTn id="162" dur="1" fill="hold">
                                          <p:stCondLst>
                                            <p:cond delay="0"/>
                                          </p:stCondLst>
                                        </p:cTn>
                                        <p:tgtEl>
                                          <p:spTgt spid="46"/>
                                        </p:tgtEl>
                                        <p:attrNameLst>
                                          <p:attrName>style.visibility</p:attrName>
                                        </p:attrNameLst>
                                      </p:cBhvr>
                                      <p:to>
                                        <p:strVal val="visible"/>
                                      </p:to>
                                    </p:set>
                                    <p:anim calcmode="lin" valueType="num">
                                      <p:cBhvr additive="base">
                                        <p:cTn id="163" dur="500" fill="hold"/>
                                        <p:tgtEl>
                                          <p:spTgt spid="46"/>
                                        </p:tgtEl>
                                        <p:attrNameLst>
                                          <p:attrName>ppt_x</p:attrName>
                                        </p:attrNameLst>
                                      </p:cBhvr>
                                      <p:tavLst>
                                        <p:tav tm="0">
                                          <p:val>
                                            <p:strVal val="#ppt_x"/>
                                          </p:val>
                                        </p:tav>
                                        <p:tav tm="100000">
                                          <p:val>
                                            <p:strVal val="#ppt_x"/>
                                          </p:val>
                                        </p:tav>
                                      </p:tavLst>
                                    </p:anim>
                                    <p:anim calcmode="lin" valueType="num">
                                      <p:cBhvr additive="base">
                                        <p:cTn id="164" dur="500" fill="hold"/>
                                        <p:tgtEl>
                                          <p:spTgt spid="46"/>
                                        </p:tgtEl>
                                        <p:attrNameLst>
                                          <p:attrName>ppt_y</p:attrName>
                                        </p:attrNameLst>
                                      </p:cBhvr>
                                      <p:tavLst>
                                        <p:tav tm="0">
                                          <p:val>
                                            <p:strVal val="1+#ppt_h/2"/>
                                          </p:val>
                                        </p:tav>
                                        <p:tav tm="100000">
                                          <p:val>
                                            <p:strVal val="#ppt_y"/>
                                          </p:val>
                                        </p:tav>
                                      </p:tavLst>
                                    </p:anim>
                                  </p:childTnLst>
                                </p:cTn>
                              </p:par>
                              <p:par>
                                <p:cTn id="165" presetID="2" presetClass="entr" presetSubtype="4" fill="hold" grpId="0" nodeType="withEffect">
                                  <p:stCondLst>
                                    <p:cond delay="0"/>
                                  </p:stCondLst>
                                  <p:childTnLst>
                                    <p:set>
                                      <p:cBhvr>
                                        <p:cTn id="166" dur="1" fill="hold">
                                          <p:stCondLst>
                                            <p:cond delay="0"/>
                                          </p:stCondLst>
                                        </p:cTn>
                                        <p:tgtEl>
                                          <p:spTgt spid="47"/>
                                        </p:tgtEl>
                                        <p:attrNameLst>
                                          <p:attrName>style.visibility</p:attrName>
                                        </p:attrNameLst>
                                      </p:cBhvr>
                                      <p:to>
                                        <p:strVal val="visible"/>
                                      </p:to>
                                    </p:set>
                                    <p:anim calcmode="lin" valueType="num">
                                      <p:cBhvr additive="base">
                                        <p:cTn id="167" dur="500" fill="hold"/>
                                        <p:tgtEl>
                                          <p:spTgt spid="47"/>
                                        </p:tgtEl>
                                        <p:attrNameLst>
                                          <p:attrName>ppt_x</p:attrName>
                                        </p:attrNameLst>
                                      </p:cBhvr>
                                      <p:tavLst>
                                        <p:tav tm="0">
                                          <p:val>
                                            <p:strVal val="#ppt_x"/>
                                          </p:val>
                                        </p:tav>
                                        <p:tav tm="100000">
                                          <p:val>
                                            <p:strVal val="#ppt_x"/>
                                          </p:val>
                                        </p:tav>
                                      </p:tavLst>
                                    </p:anim>
                                    <p:anim calcmode="lin" valueType="num">
                                      <p:cBhvr additive="base">
                                        <p:cTn id="168" dur="500" fill="hold"/>
                                        <p:tgtEl>
                                          <p:spTgt spid="47"/>
                                        </p:tgtEl>
                                        <p:attrNameLst>
                                          <p:attrName>ppt_y</p:attrName>
                                        </p:attrNameLst>
                                      </p:cBhvr>
                                      <p:tavLst>
                                        <p:tav tm="0">
                                          <p:val>
                                            <p:strVal val="1+#ppt_h/2"/>
                                          </p:val>
                                        </p:tav>
                                        <p:tav tm="100000">
                                          <p:val>
                                            <p:strVal val="#ppt_y"/>
                                          </p:val>
                                        </p:tav>
                                      </p:tavLst>
                                    </p:anim>
                                  </p:childTnLst>
                                </p:cTn>
                              </p:par>
                              <p:par>
                                <p:cTn id="169" presetID="2" presetClass="entr" presetSubtype="4" fill="hold" grpId="0" nodeType="withEffect">
                                  <p:stCondLst>
                                    <p:cond delay="0"/>
                                  </p:stCondLst>
                                  <p:childTnLst>
                                    <p:set>
                                      <p:cBhvr>
                                        <p:cTn id="170" dur="1" fill="hold">
                                          <p:stCondLst>
                                            <p:cond delay="0"/>
                                          </p:stCondLst>
                                        </p:cTn>
                                        <p:tgtEl>
                                          <p:spTgt spid="48"/>
                                        </p:tgtEl>
                                        <p:attrNameLst>
                                          <p:attrName>style.visibility</p:attrName>
                                        </p:attrNameLst>
                                      </p:cBhvr>
                                      <p:to>
                                        <p:strVal val="visible"/>
                                      </p:to>
                                    </p:set>
                                    <p:anim calcmode="lin" valueType="num">
                                      <p:cBhvr additive="base">
                                        <p:cTn id="171" dur="500" fill="hold"/>
                                        <p:tgtEl>
                                          <p:spTgt spid="48"/>
                                        </p:tgtEl>
                                        <p:attrNameLst>
                                          <p:attrName>ppt_x</p:attrName>
                                        </p:attrNameLst>
                                      </p:cBhvr>
                                      <p:tavLst>
                                        <p:tav tm="0">
                                          <p:val>
                                            <p:strVal val="#ppt_x"/>
                                          </p:val>
                                        </p:tav>
                                        <p:tav tm="100000">
                                          <p:val>
                                            <p:strVal val="#ppt_x"/>
                                          </p:val>
                                        </p:tav>
                                      </p:tavLst>
                                    </p:anim>
                                    <p:anim calcmode="lin" valueType="num">
                                      <p:cBhvr additive="base">
                                        <p:cTn id="172" dur="500" fill="hold"/>
                                        <p:tgtEl>
                                          <p:spTgt spid="48"/>
                                        </p:tgtEl>
                                        <p:attrNameLst>
                                          <p:attrName>ppt_y</p:attrName>
                                        </p:attrNameLst>
                                      </p:cBhvr>
                                      <p:tavLst>
                                        <p:tav tm="0">
                                          <p:val>
                                            <p:strVal val="1+#ppt_h/2"/>
                                          </p:val>
                                        </p:tav>
                                        <p:tav tm="100000">
                                          <p:val>
                                            <p:strVal val="#ppt_y"/>
                                          </p:val>
                                        </p:tav>
                                      </p:tavLst>
                                    </p:anim>
                                  </p:childTnLst>
                                </p:cTn>
                              </p:par>
                              <p:par>
                                <p:cTn id="173" presetID="2" presetClass="entr" presetSubtype="4" fill="hold" grpId="0" nodeType="withEffect">
                                  <p:stCondLst>
                                    <p:cond delay="0"/>
                                  </p:stCondLst>
                                  <p:childTnLst>
                                    <p:set>
                                      <p:cBhvr>
                                        <p:cTn id="174" dur="1" fill="hold">
                                          <p:stCondLst>
                                            <p:cond delay="0"/>
                                          </p:stCondLst>
                                        </p:cTn>
                                        <p:tgtEl>
                                          <p:spTgt spid="49"/>
                                        </p:tgtEl>
                                        <p:attrNameLst>
                                          <p:attrName>style.visibility</p:attrName>
                                        </p:attrNameLst>
                                      </p:cBhvr>
                                      <p:to>
                                        <p:strVal val="visible"/>
                                      </p:to>
                                    </p:set>
                                    <p:anim calcmode="lin" valueType="num">
                                      <p:cBhvr additive="base">
                                        <p:cTn id="175" dur="500" fill="hold"/>
                                        <p:tgtEl>
                                          <p:spTgt spid="49"/>
                                        </p:tgtEl>
                                        <p:attrNameLst>
                                          <p:attrName>ppt_x</p:attrName>
                                        </p:attrNameLst>
                                      </p:cBhvr>
                                      <p:tavLst>
                                        <p:tav tm="0">
                                          <p:val>
                                            <p:strVal val="#ppt_x"/>
                                          </p:val>
                                        </p:tav>
                                        <p:tav tm="100000">
                                          <p:val>
                                            <p:strVal val="#ppt_x"/>
                                          </p:val>
                                        </p:tav>
                                      </p:tavLst>
                                    </p:anim>
                                    <p:anim calcmode="lin" valueType="num">
                                      <p:cBhvr additive="base">
                                        <p:cTn id="176" dur="500" fill="hold"/>
                                        <p:tgtEl>
                                          <p:spTgt spid="49"/>
                                        </p:tgtEl>
                                        <p:attrNameLst>
                                          <p:attrName>ppt_y</p:attrName>
                                        </p:attrNameLst>
                                      </p:cBhvr>
                                      <p:tavLst>
                                        <p:tav tm="0">
                                          <p:val>
                                            <p:strVal val="1+#ppt_h/2"/>
                                          </p:val>
                                        </p:tav>
                                        <p:tav tm="100000">
                                          <p:val>
                                            <p:strVal val="#ppt_y"/>
                                          </p:val>
                                        </p:tav>
                                      </p:tavLst>
                                    </p:anim>
                                  </p:childTnLst>
                                </p:cTn>
                              </p:par>
                              <p:par>
                                <p:cTn id="177" presetID="2" presetClass="entr" presetSubtype="4" fill="hold" grpId="0" nodeType="withEffect">
                                  <p:stCondLst>
                                    <p:cond delay="0"/>
                                  </p:stCondLst>
                                  <p:childTnLst>
                                    <p:set>
                                      <p:cBhvr>
                                        <p:cTn id="178" dur="1" fill="hold">
                                          <p:stCondLst>
                                            <p:cond delay="0"/>
                                          </p:stCondLst>
                                        </p:cTn>
                                        <p:tgtEl>
                                          <p:spTgt spid="50"/>
                                        </p:tgtEl>
                                        <p:attrNameLst>
                                          <p:attrName>style.visibility</p:attrName>
                                        </p:attrNameLst>
                                      </p:cBhvr>
                                      <p:to>
                                        <p:strVal val="visible"/>
                                      </p:to>
                                    </p:set>
                                    <p:anim calcmode="lin" valueType="num">
                                      <p:cBhvr additive="base">
                                        <p:cTn id="179" dur="500" fill="hold"/>
                                        <p:tgtEl>
                                          <p:spTgt spid="50"/>
                                        </p:tgtEl>
                                        <p:attrNameLst>
                                          <p:attrName>ppt_x</p:attrName>
                                        </p:attrNameLst>
                                      </p:cBhvr>
                                      <p:tavLst>
                                        <p:tav tm="0">
                                          <p:val>
                                            <p:strVal val="#ppt_x"/>
                                          </p:val>
                                        </p:tav>
                                        <p:tav tm="100000">
                                          <p:val>
                                            <p:strVal val="#ppt_x"/>
                                          </p:val>
                                        </p:tav>
                                      </p:tavLst>
                                    </p:anim>
                                    <p:anim calcmode="lin" valueType="num">
                                      <p:cBhvr additive="base">
                                        <p:cTn id="180" dur="500" fill="hold"/>
                                        <p:tgtEl>
                                          <p:spTgt spid="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5" grpId="0">
        <p:bldAsOne/>
      </p:bldGraphic>
      <p:bldGraphic spid="4" grpId="0">
        <p:bldAsOne/>
      </p:bldGraphic>
      <p:bldP spid="10" grpId="0" animBg="1"/>
      <p:bldP spid="19" grpId="0" animBg="1"/>
      <p:bldP spid="9" grpId="0" animBg="1"/>
      <p:bldGraphic spid="13" grpId="0">
        <p:bldAsOne/>
      </p:bldGraphic>
      <p:bldP spid="14" grpId="0" animBg="1"/>
      <p:bldGraphic spid="16" grpId="0">
        <p:bldAsOne/>
      </p:bldGraphic>
      <p:bldP spid="21" grpId="0" animBg="1"/>
      <p:bldP spid="22" grpId="0" animBg="1"/>
      <p:bldP spid="27" grpId="0" animBg="1"/>
      <p:bldP spid="28" grpId="0" animBg="1"/>
      <p:bldP spid="31" grpId="0"/>
      <p:bldP spid="32" grpId="0"/>
      <p:bldP spid="33" grpId="0"/>
      <p:bldP spid="34" grpId="0"/>
      <p:bldP spid="36" grpId="0"/>
      <p:bldP spid="37" grpId="0"/>
      <p:bldP spid="38" grpId="0"/>
      <p:bldP spid="39" grpId="0"/>
      <p:bldP spid="40" grpId="0"/>
      <p:bldP spid="41" grpId="0"/>
      <p:bldP spid="42" grpId="0"/>
      <p:bldP spid="43" grpId="0"/>
      <p:bldP spid="44" grpId="0"/>
      <p:bldP spid="45" grpId="0"/>
      <p:bldP spid="46" grpId="0"/>
      <p:bldP spid="47" grpId="0"/>
      <p:bldP spid="48" grpId="0"/>
      <p:bldP spid="49" grpId="0"/>
      <p:bldP spid="5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 name="Picture 2" descr="http://www.clipartbest.com/cliparts/dT6/L4K/dT6L4KpT9.png"/>
          <p:cNvPicPr>
            <a:picLocks noChangeAspect="1" noChangeArrowheads="1"/>
          </p:cNvPicPr>
          <p:nvPr/>
        </p:nvPicPr>
        <p:blipFill>
          <a:blip r:embed="rId3" cstate="print"/>
          <a:srcRect/>
          <a:stretch>
            <a:fillRect/>
          </a:stretch>
        </p:blipFill>
        <p:spPr bwMode="auto">
          <a:xfrm>
            <a:off x="4735066" y="3958581"/>
            <a:ext cx="3240360" cy="1543223"/>
          </a:xfrm>
          <a:prstGeom prst="rect">
            <a:avLst/>
          </a:prstGeom>
          <a:noFill/>
        </p:spPr>
      </p:pic>
      <p:pic>
        <p:nvPicPr>
          <p:cNvPr id="52" name="Picture 2" descr="http://www.clipartbest.com/cliparts/dT6/L4K/dT6L4KpT9.png"/>
          <p:cNvPicPr>
            <a:picLocks noChangeAspect="1" noChangeArrowheads="1"/>
          </p:cNvPicPr>
          <p:nvPr/>
        </p:nvPicPr>
        <p:blipFill>
          <a:blip r:embed="rId3" cstate="print"/>
          <a:srcRect/>
          <a:stretch>
            <a:fillRect/>
          </a:stretch>
        </p:blipFill>
        <p:spPr bwMode="auto">
          <a:xfrm>
            <a:off x="4725541" y="2833119"/>
            <a:ext cx="3240360" cy="1543223"/>
          </a:xfrm>
          <a:prstGeom prst="rect">
            <a:avLst/>
          </a:prstGeom>
          <a:noFill/>
        </p:spPr>
      </p:pic>
      <p:pic>
        <p:nvPicPr>
          <p:cNvPr id="51" name="Picture 2" descr="http://www.clipartbest.com/cliparts/dT6/L4K/dT6L4KpT9.png"/>
          <p:cNvPicPr>
            <a:picLocks noChangeAspect="1" noChangeArrowheads="1"/>
          </p:cNvPicPr>
          <p:nvPr/>
        </p:nvPicPr>
        <p:blipFill>
          <a:blip r:embed="rId3" cstate="print"/>
          <a:srcRect/>
          <a:stretch>
            <a:fillRect/>
          </a:stretch>
        </p:blipFill>
        <p:spPr bwMode="auto">
          <a:xfrm>
            <a:off x="4716016" y="1707657"/>
            <a:ext cx="3240360" cy="1543223"/>
          </a:xfrm>
          <a:prstGeom prst="rect">
            <a:avLst/>
          </a:prstGeom>
          <a:noFill/>
        </p:spPr>
      </p:pic>
      <p:pic>
        <p:nvPicPr>
          <p:cNvPr id="18" name="Picture 2" descr="http://www.clipartbest.com/cliparts/dT6/L4K/dT6L4KpT9.png"/>
          <p:cNvPicPr>
            <a:picLocks noChangeAspect="1" noChangeArrowheads="1"/>
          </p:cNvPicPr>
          <p:nvPr/>
        </p:nvPicPr>
        <p:blipFill>
          <a:blip r:embed="rId3" cstate="print"/>
          <a:srcRect/>
          <a:stretch>
            <a:fillRect/>
          </a:stretch>
        </p:blipFill>
        <p:spPr bwMode="auto">
          <a:xfrm>
            <a:off x="4706491" y="582195"/>
            <a:ext cx="3240360" cy="1543223"/>
          </a:xfrm>
          <a:prstGeom prst="rect">
            <a:avLst/>
          </a:prstGeom>
          <a:noFill/>
        </p:spPr>
      </p:pic>
      <p:sp>
        <p:nvSpPr>
          <p:cNvPr id="19" name="Oval 18"/>
          <p:cNvSpPr/>
          <p:nvPr/>
        </p:nvSpPr>
        <p:spPr>
          <a:xfrm>
            <a:off x="4805948" y="663358"/>
            <a:ext cx="1368000" cy="1026000"/>
          </a:xfrm>
          <a:prstGeom prst="ellipse">
            <a:avLst/>
          </a:prstGeom>
          <a:noFill/>
          <a:effectLst>
            <a:glow rad="63500">
              <a:schemeClr val="accent6">
                <a:satMod val="175000"/>
                <a:alpha val="40000"/>
              </a:schemeClr>
            </a:glo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9" name="Oval 8"/>
          <p:cNvSpPr/>
          <p:nvPr/>
        </p:nvSpPr>
        <p:spPr>
          <a:xfrm>
            <a:off x="4805948" y="1785581"/>
            <a:ext cx="1368000" cy="1026000"/>
          </a:xfrm>
          <a:prstGeom prst="ellipse">
            <a:avLst/>
          </a:prstGeom>
          <a:noFill/>
          <a:effectLst>
            <a:glow rad="63500">
              <a:schemeClr val="accent6">
                <a:satMod val="175000"/>
                <a:alpha val="40000"/>
              </a:schemeClr>
            </a:glo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21" name="Oval 20"/>
          <p:cNvSpPr/>
          <p:nvPr/>
        </p:nvSpPr>
        <p:spPr>
          <a:xfrm>
            <a:off x="4805948" y="2907803"/>
            <a:ext cx="1368000" cy="1026000"/>
          </a:xfrm>
          <a:prstGeom prst="ellipse">
            <a:avLst/>
          </a:prstGeom>
          <a:noFill/>
          <a:effectLst>
            <a:glow rad="63500">
              <a:schemeClr val="accent6">
                <a:satMod val="175000"/>
                <a:alpha val="40000"/>
              </a:schemeClr>
            </a:glo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27" name="Oval 26"/>
          <p:cNvSpPr/>
          <p:nvPr/>
        </p:nvSpPr>
        <p:spPr>
          <a:xfrm>
            <a:off x="4805948" y="4030026"/>
            <a:ext cx="1368000" cy="1026000"/>
          </a:xfrm>
          <a:prstGeom prst="ellipse">
            <a:avLst/>
          </a:prstGeom>
          <a:noFill/>
          <a:effectLst>
            <a:glow rad="63500">
              <a:schemeClr val="accent6">
                <a:satMod val="175000"/>
                <a:alpha val="40000"/>
              </a:schemeClr>
            </a:glo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36" name="TextBox 35"/>
          <p:cNvSpPr txBox="1"/>
          <p:nvPr/>
        </p:nvSpPr>
        <p:spPr>
          <a:xfrm>
            <a:off x="1259632" y="40615"/>
            <a:ext cx="3456384" cy="646331"/>
          </a:xfrm>
          <a:prstGeom prst="rect">
            <a:avLst/>
          </a:prstGeom>
          <a:noFill/>
        </p:spPr>
        <p:txBody>
          <a:bodyPr wrap="square" rtlCol="0">
            <a:spAutoFit/>
          </a:bodyPr>
          <a:lstStyle/>
          <a:p>
            <a:pPr algn="ctr"/>
            <a:r>
              <a:rPr lang="en-US" dirty="0" smtClean="0"/>
              <a:t>Self-report </a:t>
            </a:r>
          </a:p>
          <a:p>
            <a:pPr algn="ctr"/>
            <a:r>
              <a:rPr lang="en-US" dirty="0" smtClean="0"/>
              <a:t>(ICAST-CH based survey N=10451)</a:t>
            </a:r>
            <a:endParaRPr lang="el-GR" dirty="0"/>
          </a:p>
        </p:txBody>
      </p:sp>
      <p:sp>
        <p:nvSpPr>
          <p:cNvPr id="37" name="TextBox 36"/>
          <p:cNvSpPr txBox="1"/>
          <p:nvPr/>
        </p:nvSpPr>
        <p:spPr>
          <a:xfrm>
            <a:off x="4644008" y="40615"/>
            <a:ext cx="3384376" cy="646331"/>
          </a:xfrm>
          <a:prstGeom prst="rect">
            <a:avLst/>
          </a:prstGeom>
          <a:noFill/>
        </p:spPr>
        <p:txBody>
          <a:bodyPr wrap="square" rtlCol="0">
            <a:spAutoFit/>
          </a:bodyPr>
          <a:lstStyle/>
          <a:p>
            <a:pPr algn="ctr"/>
            <a:r>
              <a:rPr lang="en-US" dirty="0" smtClean="0"/>
              <a:t>Services’ archives</a:t>
            </a:r>
          </a:p>
          <a:p>
            <a:pPr algn="ctr"/>
            <a:r>
              <a:rPr lang="en-US" dirty="0" smtClean="0"/>
              <a:t>(Case-based surveillance N=728)</a:t>
            </a:r>
            <a:endParaRPr lang="el-GR" dirty="0"/>
          </a:p>
        </p:txBody>
      </p:sp>
      <p:sp>
        <p:nvSpPr>
          <p:cNvPr id="42" name="TextBox 41"/>
          <p:cNvSpPr txBox="1"/>
          <p:nvPr/>
        </p:nvSpPr>
        <p:spPr>
          <a:xfrm>
            <a:off x="6588231" y="1052264"/>
            <a:ext cx="758541" cy="369332"/>
          </a:xfrm>
          <a:prstGeom prst="rect">
            <a:avLst/>
          </a:prstGeom>
          <a:noFill/>
        </p:spPr>
        <p:txBody>
          <a:bodyPr wrap="none" rtlCol="0">
            <a:spAutoFit/>
          </a:bodyPr>
          <a:lstStyle/>
          <a:p>
            <a:r>
              <a:rPr lang="en-US" dirty="0" smtClean="0"/>
              <a:t>0.18%</a:t>
            </a:r>
            <a:endParaRPr lang="el-GR" dirty="0"/>
          </a:p>
        </p:txBody>
      </p:sp>
      <p:sp>
        <p:nvSpPr>
          <p:cNvPr id="43" name="TextBox 42"/>
          <p:cNvSpPr txBox="1"/>
          <p:nvPr/>
        </p:nvSpPr>
        <p:spPr>
          <a:xfrm>
            <a:off x="6588231" y="2096930"/>
            <a:ext cx="758541" cy="369332"/>
          </a:xfrm>
          <a:prstGeom prst="rect">
            <a:avLst/>
          </a:prstGeom>
          <a:noFill/>
        </p:spPr>
        <p:txBody>
          <a:bodyPr wrap="none" rtlCol="0">
            <a:spAutoFit/>
          </a:bodyPr>
          <a:lstStyle/>
          <a:p>
            <a:r>
              <a:rPr lang="en-US" dirty="0" smtClean="0"/>
              <a:t>0.07%</a:t>
            </a:r>
            <a:endParaRPr lang="el-GR" dirty="0"/>
          </a:p>
        </p:txBody>
      </p:sp>
      <p:sp>
        <p:nvSpPr>
          <p:cNvPr id="44" name="TextBox 43"/>
          <p:cNvSpPr txBox="1"/>
          <p:nvPr/>
        </p:nvSpPr>
        <p:spPr>
          <a:xfrm>
            <a:off x="6588225" y="3117413"/>
            <a:ext cx="1800200" cy="369332"/>
          </a:xfrm>
          <a:prstGeom prst="rect">
            <a:avLst/>
          </a:prstGeom>
          <a:noFill/>
        </p:spPr>
        <p:txBody>
          <a:bodyPr wrap="square" rtlCol="0">
            <a:spAutoFit/>
          </a:bodyPr>
          <a:lstStyle/>
          <a:p>
            <a:r>
              <a:rPr lang="en-US" dirty="0" smtClean="0"/>
              <a:t>0.53%</a:t>
            </a:r>
            <a:endParaRPr lang="el-GR" dirty="0"/>
          </a:p>
        </p:txBody>
      </p:sp>
      <p:sp>
        <p:nvSpPr>
          <p:cNvPr id="45" name="TextBox 44"/>
          <p:cNvSpPr txBox="1"/>
          <p:nvPr/>
        </p:nvSpPr>
        <p:spPr>
          <a:xfrm>
            <a:off x="6588226" y="4191231"/>
            <a:ext cx="1800200" cy="369332"/>
          </a:xfrm>
          <a:prstGeom prst="rect">
            <a:avLst/>
          </a:prstGeom>
          <a:noFill/>
        </p:spPr>
        <p:txBody>
          <a:bodyPr wrap="square" rtlCol="0">
            <a:spAutoFit/>
          </a:bodyPr>
          <a:lstStyle/>
          <a:p>
            <a:r>
              <a:rPr lang="en-US" dirty="0" smtClean="0"/>
              <a:t>0.46%</a:t>
            </a:r>
            <a:endParaRPr lang="el-GR" dirty="0"/>
          </a:p>
        </p:txBody>
      </p:sp>
      <p:sp>
        <p:nvSpPr>
          <p:cNvPr id="46" name="TextBox 45"/>
          <p:cNvSpPr txBox="1"/>
          <p:nvPr/>
        </p:nvSpPr>
        <p:spPr>
          <a:xfrm>
            <a:off x="8028384" y="141484"/>
            <a:ext cx="1115616" cy="646331"/>
          </a:xfrm>
          <a:prstGeom prst="rect">
            <a:avLst/>
          </a:prstGeom>
          <a:noFill/>
        </p:spPr>
        <p:txBody>
          <a:bodyPr wrap="square" rtlCol="0">
            <a:spAutoFit/>
          </a:bodyPr>
          <a:lstStyle/>
          <a:p>
            <a:pPr algn="ctr"/>
            <a:r>
              <a:rPr lang="en-US" sz="1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Rate known to services/ self-reported</a:t>
            </a:r>
            <a:endParaRPr lang="el-GR" sz="1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47" name="TextBox 46"/>
          <p:cNvSpPr txBox="1"/>
          <p:nvPr/>
        </p:nvSpPr>
        <p:spPr>
          <a:xfrm>
            <a:off x="8172407" y="1052264"/>
            <a:ext cx="974773" cy="369332"/>
          </a:xfrm>
          <a:prstGeom prst="rect">
            <a:avLst/>
          </a:prstGeom>
          <a:noFill/>
        </p:spPr>
        <p:txBody>
          <a:bodyPr wrap="square" rtlCol="0">
            <a:spAutoFit/>
          </a:bodyPr>
          <a:lstStyle/>
          <a:p>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0.38%</a:t>
            </a:r>
            <a:endParaRPr lang="el-GR"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48" name="TextBox 47"/>
          <p:cNvSpPr txBox="1"/>
          <p:nvPr/>
        </p:nvSpPr>
        <p:spPr>
          <a:xfrm>
            <a:off x="8172407" y="2096930"/>
            <a:ext cx="974773" cy="369332"/>
          </a:xfrm>
          <a:prstGeom prst="rect">
            <a:avLst/>
          </a:prstGeom>
          <a:noFill/>
        </p:spPr>
        <p:txBody>
          <a:bodyPr wrap="square" rtlCol="0">
            <a:spAutoFit/>
          </a:bodyPr>
          <a:lstStyle/>
          <a:p>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0.73%</a:t>
            </a:r>
            <a:endParaRPr lang="el-GR"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49" name="TextBox 48"/>
          <p:cNvSpPr txBox="1"/>
          <p:nvPr/>
        </p:nvSpPr>
        <p:spPr>
          <a:xfrm>
            <a:off x="8191606" y="3117413"/>
            <a:ext cx="844897" cy="369332"/>
          </a:xfrm>
          <a:prstGeom prst="rect">
            <a:avLst/>
          </a:prstGeom>
          <a:noFill/>
        </p:spPr>
        <p:txBody>
          <a:bodyPr wrap="square" rtlCol="0">
            <a:spAutoFit/>
          </a:bodyPr>
          <a:lstStyle/>
          <a:p>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0.76%</a:t>
            </a:r>
            <a:endParaRPr lang="el-GR"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50" name="TextBox 49"/>
          <p:cNvSpPr txBox="1"/>
          <p:nvPr/>
        </p:nvSpPr>
        <p:spPr>
          <a:xfrm>
            <a:off x="8172400" y="4191231"/>
            <a:ext cx="936104" cy="369332"/>
          </a:xfrm>
          <a:prstGeom prst="rect">
            <a:avLst/>
          </a:prstGeom>
          <a:noFill/>
        </p:spPr>
        <p:txBody>
          <a:bodyPr wrap="square" rtlCol="0">
            <a:spAutoFit/>
          </a:bodyPr>
          <a:lstStyle/>
          <a:p>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1.74%</a:t>
            </a:r>
            <a:endParaRPr lang="el-GR"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54" name="Picture 5"/>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5045372" y="749837"/>
            <a:ext cx="947745" cy="788563"/>
          </a:xfrm>
          <a:prstGeom prst="rect">
            <a:avLst/>
          </a:prstGeom>
          <a:noFill/>
          <a:ln w="9525">
            <a:noFill/>
            <a:miter lim="800000"/>
            <a:headEnd/>
            <a:tailEnd/>
          </a:ln>
        </p:spPr>
      </p:pic>
      <p:pic>
        <p:nvPicPr>
          <p:cNvPr id="55" name="Picture 6"/>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4877422" y="1952255"/>
            <a:ext cx="1260000" cy="523464"/>
          </a:xfrm>
          <a:prstGeom prst="rect">
            <a:avLst/>
          </a:prstGeom>
          <a:noFill/>
          <a:ln w="9525">
            <a:noFill/>
            <a:miter lim="800000"/>
            <a:headEnd/>
            <a:tailEnd/>
          </a:ln>
        </p:spPr>
      </p:pic>
      <p:pic>
        <p:nvPicPr>
          <p:cNvPr id="56" name="Picture 7"/>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5144366" y="2946651"/>
            <a:ext cx="767217" cy="946337"/>
          </a:xfrm>
          <a:prstGeom prst="rect">
            <a:avLst/>
          </a:prstGeom>
          <a:noFill/>
          <a:ln w="9525">
            <a:noFill/>
            <a:miter lim="800000"/>
            <a:headEnd/>
            <a:tailEnd/>
          </a:ln>
        </p:spPr>
      </p:pic>
      <p:pic>
        <p:nvPicPr>
          <p:cNvPr id="57" name="Picture 8"/>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5070693" y="4191931"/>
            <a:ext cx="946800" cy="660458"/>
          </a:xfrm>
          <a:prstGeom prst="rect">
            <a:avLst/>
          </a:prstGeom>
          <a:noFill/>
          <a:ln w="9525">
            <a:noFill/>
            <a:miter lim="800000"/>
            <a:headEnd/>
            <a:tailEnd/>
          </a:ln>
        </p:spPr>
      </p:pic>
      <p:pic>
        <p:nvPicPr>
          <p:cNvPr id="58" name="Picture 3"/>
          <p:cNvPicPr>
            <a:picLocks noGrp="1" noChangeAspect="1" noChangeArrowheads="1"/>
          </p:cNvPicPr>
          <p:nvPr>
            <p:ph idx="4294967295"/>
          </p:nvPr>
        </p:nvPicPr>
        <p:blipFill>
          <a:blip r:embed="rId8" cstate="print"/>
          <a:srcRect l="86244" t="16766" b="40356"/>
          <a:stretch>
            <a:fillRect/>
          </a:stretch>
        </p:blipFill>
        <p:spPr>
          <a:xfrm>
            <a:off x="6" y="0"/>
            <a:ext cx="1154235" cy="918102"/>
          </a:xfrm>
        </p:spPr>
      </p:pic>
      <p:pic>
        <p:nvPicPr>
          <p:cNvPr id="60" name="Picture 5" descr="Home"/>
          <p:cNvPicPr>
            <a:picLocks noChangeAspect="1" noChangeArrowheads="1"/>
          </p:cNvPicPr>
          <p:nvPr/>
        </p:nvPicPr>
        <p:blipFill>
          <a:blip r:embed="rId9" cstate="print"/>
          <a:srcRect/>
          <a:stretch>
            <a:fillRect/>
          </a:stretch>
        </p:blipFill>
        <p:spPr bwMode="auto">
          <a:xfrm>
            <a:off x="22302" y="4904531"/>
            <a:ext cx="864000" cy="230607"/>
          </a:xfrm>
          <a:prstGeom prst="rect">
            <a:avLst/>
          </a:prstGeom>
          <a:noFill/>
        </p:spPr>
      </p:pic>
      <p:pic>
        <p:nvPicPr>
          <p:cNvPr id="61" name="Picture 7" descr="http://www.becan.eu/sites/default/files/becan_images/fp7_logo2.png"/>
          <p:cNvPicPr>
            <a:picLocks noChangeAspect="1" noChangeArrowheads="1"/>
          </p:cNvPicPr>
          <p:nvPr/>
        </p:nvPicPr>
        <p:blipFill>
          <a:blip r:embed="rId10" cstate="print"/>
          <a:srcRect/>
          <a:stretch>
            <a:fillRect/>
          </a:stretch>
        </p:blipFill>
        <p:spPr bwMode="auto">
          <a:xfrm>
            <a:off x="897485" y="4943939"/>
            <a:ext cx="288000" cy="172800"/>
          </a:xfrm>
          <a:prstGeom prst="rect">
            <a:avLst/>
          </a:prstGeom>
          <a:noFill/>
        </p:spPr>
      </p:pic>
      <p:pic>
        <p:nvPicPr>
          <p:cNvPr id="62" name="Picture 24"/>
          <p:cNvPicPr>
            <a:picLocks noChangeAspect="1" noChangeArrowheads="1"/>
          </p:cNvPicPr>
          <p:nvPr/>
        </p:nvPicPr>
        <p:blipFill>
          <a:blip r:embed="rId11" cstate="print"/>
          <a:srcRect/>
          <a:stretch>
            <a:fillRect/>
          </a:stretch>
        </p:blipFill>
        <p:spPr bwMode="auto">
          <a:xfrm>
            <a:off x="1241240" y="4950185"/>
            <a:ext cx="324000" cy="162441"/>
          </a:xfrm>
          <a:prstGeom prst="rect">
            <a:avLst/>
          </a:prstGeom>
          <a:noFill/>
          <a:ln w="9525">
            <a:noFill/>
            <a:miter lim="800000"/>
            <a:headEnd/>
            <a:tailEnd/>
          </a:ln>
          <a:effectLst/>
        </p:spPr>
      </p:pic>
      <p:pic>
        <p:nvPicPr>
          <p:cNvPr id="59" name="Picture 2"/>
          <p:cNvPicPr>
            <a:picLocks noChangeAspect="1" noChangeArrowheads="1"/>
          </p:cNvPicPr>
          <p:nvPr/>
        </p:nvPicPr>
        <p:blipFill>
          <a:blip r:embed="rId12" cstate="print"/>
          <a:srcRect/>
          <a:stretch>
            <a:fillRect/>
          </a:stretch>
        </p:blipFill>
        <p:spPr bwMode="auto">
          <a:xfrm>
            <a:off x="467550" y="951570"/>
            <a:ext cx="3382419" cy="3834426"/>
          </a:xfrm>
          <a:prstGeom prst="rect">
            <a:avLst/>
          </a:prstGeom>
          <a:noFill/>
          <a:ln w="9525" algn="in">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box(in)">
                                      <p:cBhvr>
                                        <p:cTn id="7"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95486"/>
            <a:ext cx="8136904" cy="782706"/>
          </a:xfrm>
        </p:spPr>
        <p:txBody>
          <a:bodyPr>
            <a:normAutofit/>
          </a:bodyPr>
          <a:lstStyle/>
          <a:p>
            <a:pPr algn="l"/>
            <a:r>
              <a:rPr lang="en-US" sz="3000" b="1" i="1" dirty="0">
                <a:solidFill>
                  <a:schemeClr val="accent6">
                    <a:lumMod val="75000"/>
                  </a:schemeClr>
                </a:solidFill>
              </a:rPr>
              <a:t>which are the factors leading to this gap?</a:t>
            </a:r>
            <a:endParaRPr lang="el-GR" sz="3000" b="1" i="1" dirty="0">
              <a:solidFill>
                <a:schemeClr val="accent6">
                  <a:lumMod val="75000"/>
                </a:schemeClr>
              </a:solidFill>
            </a:endParaRPr>
          </a:p>
        </p:txBody>
      </p:sp>
      <p:sp>
        <p:nvSpPr>
          <p:cNvPr id="12" name="Content Placeholder 2"/>
          <p:cNvSpPr>
            <a:spLocks noGrp="1"/>
          </p:cNvSpPr>
          <p:nvPr>
            <p:ph idx="1"/>
          </p:nvPr>
        </p:nvSpPr>
        <p:spPr>
          <a:xfrm>
            <a:off x="179512" y="681540"/>
            <a:ext cx="8712968" cy="4320480"/>
          </a:xfrm>
        </p:spPr>
        <p:txBody>
          <a:bodyPr>
            <a:noAutofit/>
          </a:bodyPr>
          <a:lstStyle/>
          <a:p>
            <a:pPr fontAlgn="t">
              <a:spcBef>
                <a:spcPts val="0"/>
              </a:spcBef>
              <a:buNone/>
            </a:pPr>
            <a:endParaRPr lang="en-US" sz="2200" b="1" i="1" dirty="0" smtClean="0">
              <a:solidFill>
                <a:schemeClr val="accent6">
                  <a:lumMod val="75000"/>
                </a:schemeClr>
              </a:solidFill>
            </a:endParaRPr>
          </a:p>
          <a:p>
            <a:pPr fontAlgn="t">
              <a:spcBef>
                <a:spcPts val="0"/>
              </a:spcBef>
              <a:buNone/>
            </a:pPr>
            <a:endParaRPr lang="en-US" sz="2200" b="1" i="1" dirty="0">
              <a:solidFill>
                <a:schemeClr val="accent6">
                  <a:lumMod val="75000"/>
                </a:schemeClr>
              </a:solidFill>
            </a:endParaRPr>
          </a:p>
          <a:p>
            <a:pPr fontAlgn="t">
              <a:spcBef>
                <a:spcPts val="0"/>
              </a:spcBef>
              <a:buNone/>
            </a:pPr>
            <a:endParaRPr lang="en-US" sz="2200" b="1" i="1" dirty="0" smtClean="0">
              <a:solidFill>
                <a:schemeClr val="accent6">
                  <a:lumMod val="75000"/>
                </a:schemeClr>
              </a:solidFill>
            </a:endParaRPr>
          </a:p>
          <a:p>
            <a:pPr fontAlgn="t">
              <a:spcBef>
                <a:spcPts val="0"/>
              </a:spcBef>
              <a:buNone/>
            </a:pPr>
            <a:r>
              <a:rPr lang="en-US" sz="2200" b="1" dirty="0" smtClean="0">
                <a:solidFill>
                  <a:schemeClr val="accent6">
                    <a:lumMod val="75000"/>
                  </a:schemeClr>
                </a:solidFill>
                <a:latin typeface="Segoe UI Light" panose="020B0502040204020203" pitchFamily="34" charset="0"/>
                <a:cs typeface="Segoe UI Light" panose="020B0502040204020203" pitchFamily="34" charset="0"/>
              </a:rPr>
              <a:t>under-reporting due to</a:t>
            </a:r>
          </a:p>
          <a:p>
            <a:pPr fontAlgn="t">
              <a:spcBef>
                <a:spcPts val="0"/>
              </a:spcBef>
              <a:buNone/>
            </a:pPr>
            <a:endParaRPr lang="en-US" sz="2200" b="1" dirty="0" smtClean="0">
              <a:solidFill>
                <a:schemeClr val="accent6">
                  <a:lumMod val="75000"/>
                </a:schemeClr>
              </a:solidFill>
              <a:latin typeface="Segoe UI Light" panose="020B0502040204020203" pitchFamily="34" charset="0"/>
              <a:cs typeface="Segoe UI Light" panose="020B0502040204020203" pitchFamily="34" charset="0"/>
            </a:endParaRPr>
          </a:p>
          <a:p>
            <a:pPr marL="361950" lvl="1" indent="-168275" fontAlgn="t">
              <a:spcBef>
                <a:spcPts val="0"/>
              </a:spcBef>
            </a:pPr>
            <a:r>
              <a:rPr lang="en-US" sz="2200" dirty="0" smtClean="0">
                <a:latin typeface="Segoe UI Light" panose="020B0502040204020203" pitchFamily="34" charset="0"/>
                <a:cs typeface="Segoe UI Light" panose="020B0502040204020203" pitchFamily="34" charset="0"/>
              </a:rPr>
              <a:t>lack of legislation for mandatory reporting</a:t>
            </a:r>
          </a:p>
          <a:p>
            <a:pPr marL="361950" lvl="1" indent="-168275" fontAlgn="t">
              <a:spcBef>
                <a:spcPts val="0"/>
              </a:spcBef>
            </a:pPr>
            <a:r>
              <a:rPr lang="en-US" sz="2200" dirty="0" smtClean="0">
                <a:latin typeface="Segoe UI Light" panose="020B0502040204020203" pitchFamily="34" charset="0"/>
                <a:cs typeface="Segoe UI Light" panose="020B0502040204020203" pitchFamily="34" charset="0"/>
              </a:rPr>
              <a:t>the reporting procedure</a:t>
            </a:r>
          </a:p>
          <a:p>
            <a:pPr marL="361950" lvl="1" indent="-168275" fontAlgn="t">
              <a:spcBef>
                <a:spcPts val="0"/>
              </a:spcBef>
            </a:pPr>
            <a:r>
              <a:rPr lang="en-US" sz="2200" dirty="0" smtClean="0">
                <a:latin typeface="Segoe UI Light" panose="020B0502040204020203" pitchFamily="34" charset="0"/>
                <a:cs typeface="Segoe UI Light" panose="020B0502040204020203" pitchFamily="34" charset="0"/>
              </a:rPr>
              <a:t>resistance of  professionals to proceed with reporting (because of no legal immunity etc)…</a:t>
            </a:r>
          </a:p>
          <a:p>
            <a:pPr fontAlgn="t">
              <a:spcBef>
                <a:spcPts val="0"/>
              </a:spcBef>
              <a:buNone/>
            </a:pPr>
            <a:endParaRPr lang="en-US" sz="2200" b="1" i="1" dirty="0" smtClean="0">
              <a:solidFill>
                <a:schemeClr val="accent6">
                  <a:lumMod val="7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9" presetClass="entr" presetSubtype="0" fill="hold" grpId="0" nodeType="clickEffect">
                                  <p:stCondLst>
                                    <p:cond delay="0"/>
                                  </p:stCondLst>
                                  <p:childTnLst>
                                    <p:set>
                                      <p:cBhvr>
                                        <p:cTn id="13" dur="1" fill="hold">
                                          <p:stCondLst>
                                            <p:cond delay="0"/>
                                          </p:stCondLst>
                                        </p:cTn>
                                        <p:tgtEl>
                                          <p:spTgt spid="12">
                                            <p:txEl>
                                              <p:pRg st="3" end="3"/>
                                            </p:txEl>
                                          </p:spTgt>
                                        </p:tgtEl>
                                        <p:attrNameLst>
                                          <p:attrName>style.visibility</p:attrName>
                                        </p:attrNameLst>
                                      </p:cBhvr>
                                      <p:to>
                                        <p:strVal val="visible"/>
                                      </p:to>
                                    </p:set>
                                    <p:animEffect transition="in" filter="dissolve">
                                      <p:cBhvr>
                                        <p:cTn id="14" dur="500"/>
                                        <p:tgtEl>
                                          <p:spTgt spid="12">
                                            <p:txEl>
                                              <p:pRg st="3" end="3"/>
                                            </p:txEl>
                                          </p:spTgt>
                                        </p:tgtEl>
                                      </p:cBhvr>
                                    </p:animEffect>
                                  </p:childTnLst>
                                </p:cTn>
                              </p:par>
                              <p:par>
                                <p:cTn id="15" presetID="9" presetClass="entr" presetSubtype="0" fill="hold" grpId="0" nodeType="withEffect">
                                  <p:stCondLst>
                                    <p:cond delay="0"/>
                                  </p:stCondLst>
                                  <p:childTnLst>
                                    <p:set>
                                      <p:cBhvr>
                                        <p:cTn id="16" dur="1" fill="hold">
                                          <p:stCondLst>
                                            <p:cond delay="0"/>
                                          </p:stCondLst>
                                        </p:cTn>
                                        <p:tgtEl>
                                          <p:spTgt spid="12">
                                            <p:txEl>
                                              <p:pRg st="5" end="5"/>
                                            </p:txEl>
                                          </p:spTgt>
                                        </p:tgtEl>
                                        <p:attrNameLst>
                                          <p:attrName>style.visibility</p:attrName>
                                        </p:attrNameLst>
                                      </p:cBhvr>
                                      <p:to>
                                        <p:strVal val="visible"/>
                                      </p:to>
                                    </p:set>
                                    <p:animEffect transition="in" filter="dissolve">
                                      <p:cBhvr>
                                        <p:cTn id="17" dur="500"/>
                                        <p:tgtEl>
                                          <p:spTgt spid="12">
                                            <p:txEl>
                                              <p:pRg st="5" end="5"/>
                                            </p:txEl>
                                          </p:spTgt>
                                        </p:tgtEl>
                                      </p:cBhvr>
                                    </p:animEffect>
                                  </p:childTnLst>
                                </p:cTn>
                              </p:par>
                              <p:par>
                                <p:cTn id="18" presetID="9" presetClass="entr" presetSubtype="0" fill="hold" grpId="0" nodeType="withEffect">
                                  <p:stCondLst>
                                    <p:cond delay="0"/>
                                  </p:stCondLst>
                                  <p:childTnLst>
                                    <p:set>
                                      <p:cBhvr>
                                        <p:cTn id="19" dur="1" fill="hold">
                                          <p:stCondLst>
                                            <p:cond delay="0"/>
                                          </p:stCondLst>
                                        </p:cTn>
                                        <p:tgtEl>
                                          <p:spTgt spid="12">
                                            <p:txEl>
                                              <p:pRg st="6" end="6"/>
                                            </p:txEl>
                                          </p:spTgt>
                                        </p:tgtEl>
                                        <p:attrNameLst>
                                          <p:attrName>style.visibility</p:attrName>
                                        </p:attrNameLst>
                                      </p:cBhvr>
                                      <p:to>
                                        <p:strVal val="visible"/>
                                      </p:to>
                                    </p:set>
                                    <p:animEffect transition="in" filter="dissolve">
                                      <p:cBhvr>
                                        <p:cTn id="20" dur="500"/>
                                        <p:tgtEl>
                                          <p:spTgt spid="12">
                                            <p:txEl>
                                              <p:pRg st="6" end="6"/>
                                            </p:txEl>
                                          </p:spTgt>
                                        </p:tgtEl>
                                      </p:cBhvr>
                                    </p:animEffect>
                                  </p:childTnLst>
                                </p:cTn>
                              </p:par>
                              <p:par>
                                <p:cTn id="21" presetID="9" presetClass="entr" presetSubtype="0" fill="hold" grpId="0" nodeType="withEffect">
                                  <p:stCondLst>
                                    <p:cond delay="0"/>
                                  </p:stCondLst>
                                  <p:childTnLst>
                                    <p:set>
                                      <p:cBhvr>
                                        <p:cTn id="22" dur="1" fill="hold">
                                          <p:stCondLst>
                                            <p:cond delay="0"/>
                                          </p:stCondLst>
                                        </p:cTn>
                                        <p:tgtEl>
                                          <p:spTgt spid="12">
                                            <p:txEl>
                                              <p:pRg st="7" end="7"/>
                                            </p:txEl>
                                          </p:spTgt>
                                        </p:tgtEl>
                                        <p:attrNameLst>
                                          <p:attrName>style.visibility</p:attrName>
                                        </p:attrNameLst>
                                      </p:cBhvr>
                                      <p:to>
                                        <p:strVal val="visible"/>
                                      </p:to>
                                    </p:set>
                                    <p:animEffect transition="in" filter="dissolve">
                                      <p:cBhvr>
                                        <p:cTn id="23" dur="500"/>
                                        <p:tgtEl>
                                          <p:spTgt spid="1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2"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ontent Placeholder 2"/>
          <p:cNvSpPr>
            <a:spLocks noGrp="1"/>
          </p:cNvSpPr>
          <p:nvPr>
            <p:ph idx="1"/>
          </p:nvPr>
        </p:nvSpPr>
        <p:spPr>
          <a:xfrm>
            <a:off x="179512" y="681540"/>
            <a:ext cx="8712968" cy="4320480"/>
          </a:xfrm>
        </p:spPr>
        <p:txBody>
          <a:bodyPr>
            <a:noAutofit/>
          </a:bodyPr>
          <a:lstStyle/>
          <a:p>
            <a:pPr fontAlgn="t">
              <a:spcBef>
                <a:spcPts val="0"/>
              </a:spcBef>
              <a:buNone/>
            </a:pPr>
            <a:endParaRPr lang="en-US" sz="2000" b="1" i="1" dirty="0" smtClean="0">
              <a:solidFill>
                <a:schemeClr val="accent6">
                  <a:lumMod val="75000"/>
                </a:schemeClr>
              </a:solidFill>
              <a:latin typeface="Segoe UI Light" panose="020B0502040204020203" pitchFamily="34" charset="0"/>
              <a:cs typeface="Segoe UI Light" panose="020B0502040204020203" pitchFamily="34" charset="0"/>
            </a:endParaRPr>
          </a:p>
          <a:p>
            <a:pPr fontAlgn="t">
              <a:spcBef>
                <a:spcPts val="0"/>
              </a:spcBef>
              <a:buNone/>
            </a:pPr>
            <a:r>
              <a:rPr lang="en-US" sz="2000" b="1" dirty="0" smtClean="0">
                <a:solidFill>
                  <a:schemeClr val="accent6">
                    <a:lumMod val="75000"/>
                  </a:schemeClr>
                </a:solidFill>
                <a:latin typeface="Segoe UI Light" panose="020B0502040204020203" pitchFamily="34" charset="0"/>
                <a:cs typeface="Segoe UI Light" panose="020B0502040204020203" pitchFamily="34" charset="0"/>
              </a:rPr>
              <a:t>data collection-related limitations</a:t>
            </a:r>
            <a:endParaRPr lang="en-US" sz="2000" dirty="0" smtClean="0">
              <a:solidFill>
                <a:schemeClr val="accent6">
                  <a:lumMod val="75000"/>
                </a:schemeClr>
              </a:solidFill>
              <a:latin typeface="Segoe UI Light" panose="020B0502040204020203" pitchFamily="34" charset="0"/>
              <a:cs typeface="Segoe UI Light" panose="020B0502040204020203" pitchFamily="34" charset="0"/>
            </a:endParaRPr>
          </a:p>
          <a:p>
            <a:pPr marL="180975" indent="-180975" fontAlgn="t">
              <a:spcBef>
                <a:spcPts val="0"/>
              </a:spcBef>
            </a:pPr>
            <a:r>
              <a:rPr lang="en-US" sz="1800" b="1" dirty="0" smtClean="0">
                <a:latin typeface="Segoe UI Light" panose="020B0502040204020203" pitchFamily="34" charset="0"/>
                <a:cs typeface="Segoe UI Light" panose="020B0502040204020203" pitchFamily="34" charset="0"/>
              </a:rPr>
              <a:t>under-recording </a:t>
            </a:r>
            <a:r>
              <a:rPr lang="en-US" sz="1800" dirty="0" smtClean="0">
                <a:latin typeface="Segoe UI Light" panose="020B0502040204020203" pitchFamily="34" charset="0"/>
                <a:cs typeface="Segoe UI Light" panose="020B0502040204020203" pitchFamily="34" charset="0"/>
              </a:rPr>
              <a:t>and/or </a:t>
            </a:r>
            <a:r>
              <a:rPr lang="en-US" sz="1800" b="1" dirty="0" smtClean="0">
                <a:latin typeface="Segoe UI Light" panose="020B0502040204020203" pitchFamily="34" charset="0"/>
                <a:cs typeface="Segoe UI Light" panose="020B0502040204020203" pitchFamily="34" charset="0"/>
              </a:rPr>
              <a:t>lack of timeliness in recording</a:t>
            </a:r>
            <a:r>
              <a:rPr lang="en-US" sz="1800" dirty="0" smtClean="0">
                <a:latin typeface="Segoe UI Light" panose="020B0502040204020203" pitchFamily="34" charset="0"/>
                <a:cs typeface="Segoe UI Light" panose="020B0502040204020203" pitchFamily="34" charset="0"/>
              </a:rPr>
              <a:t> due to under-reporting and/or because of</a:t>
            </a:r>
          </a:p>
          <a:p>
            <a:pPr marL="361950" lvl="1" indent="-168275" fontAlgn="t">
              <a:spcBef>
                <a:spcPts val="0"/>
              </a:spcBef>
            </a:pPr>
            <a:r>
              <a:rPr lang="en-US" sz="1600" dirty="0" smtClean="0">
                <a:latin typeface="Segoe UI Light" panose="020B0502040204020203" pitchFamily="34" charset="0"/>
                <a:cs typeface="Segoe UI Light" panose="020B0502040204020203" pitchFamily="34" charset="0"/>
              </a:rPr>
              <a:t>the recording procedure (time consuming because of unmanageable form or procedure)</a:t>
            </a:r>
          </a:p>
          <a:p>
            <a:pPr marL="361950" lvl="1" indent="-168275" fontAlgn="t">
              <a:spcBef>
                <a:spcPts val="0"/>
              </a:spcBef>
            </a:pPr>
            <a:r>
              <a:rPr lang="en-US" sz="1600" dirty="0" smtClean="0">
                <a:latin typeface="Segoe UI Light" panose="020B0502040204020203" pitchFamily="34" charset="0"/>
                <a:cs typeface="Segoe UI Light" panose="020B0502040204020203" pitchFamily="34" charset="0"/>
              </a:rPr>
              <a:t>lack of incentive for recording</a:t>
            </a:r>
          </a:p>
          <a:p>
            <a:pPr marL="180975" indent="-180975" fontAlgn="t">
              <a:spcBef>
                <a:spcPts val="0"/>
              </a:spcBef>
            </a:pPr>
            <a:r>
              <a:rPr lang="en-US" sz="1800" b="1" dirty="0" smtClean="0">
                <a:latin typeface="Segoe UI Light" panose="020B0502040204020203" pitchFamily="34" charset="0"/>
                <a:cs typeface="Segoe UI Light" panose="020B0502040204020203" pitchFamily="34" charset="0"/>
              </a:rPr>
              <a:t>distrust of the system and its necessity</a:t>
            </a:r>
          </a:p>
          <a:p>
            <a:pPr marL="357188" lvl="1" indent="-180975" fontAlgn="t">
              <a:spcBef>
                <a:spcPts val="0"/>
              </a:spcBef>
            </a:pPr>
            <a:r>
              <a:rPr lang="en-US" sz="1600" dirty="0" smtClean="0">
                <a:latin typeface="Segoe UI Light" panose="020B0502040204020203" pitchFamily="34" charset="0"/>
                <a:cs typeface="Segoe UI Light" panose="020B0502040204020203" pitchFamily="34" charset="0"/>
              </a:rPr>
              <a:t>lack of feedback lead to perception that there is no action on the record</a:t>
            </a:r>
            <a:endParaRPr lang="en-US" sz="1600" b="1" dirty="0" smtClean="0">
              <a:latin typeface="Segoe UI Light" panose="020B0502040204020203" pitchFamily="34" charset="0"/>
              <a:cs typeface="Segoe UI Light" panose="020B0502040204020203" pitchFamily="34" charset="0"/>
            </a:endParaRPr>
          </a:p>
          <a:p>
            <a:pPr marL="180975" indent="-180975" fontAlgn="t">
              <a:spcBef>
                <a:spcPts val="0"/>
              </a:spcBef>
            </a:pPr>
            <a:r>
              <a:rPr lang="en-US" sz="1800" b="1" dirty="0" smtClean="0">
                <a:latin typeface="Segoe UI Light" panose="020B0502040204020203" pitchFamily="34" charset="0"/>
                <a:cs typeface="Segoe UI Light" panose="020B0502040204020203" pitchFamily="34" charset="0"/>
              </a:rPr>
              <a:t>often services and, consequently professionals-responsible to collect CAN data are not aware</a:t>
            </a:r>
            <a:r>
              <a:rPr lang="el-GR" sz="1800" b="1" dirty="0" smtClean="0">
                <a:latin typeface="Segoe UI Light" panose="020B0502040204020203" pitchFamily="34" charset="0"/>
                <a:cs typeface="Segoe UI Light" panose="020B0502040204020203" pitchFamily="34" charset="0"/>
              </a:rPr>
              <a:t> </a:t>
            </a:r>
            <a:r>
              <a:rPr lang="en-US" sz="1800" b="1" dirty="0" smtClean="0">
                <a:latin typeface="Segoe UI Light" panose="020B0502040204020203" pitchFamily="34" charset="0"/>
                <a:cs typeface="Segoe UI Light" panose="020B0502040204020203" pitchFamily="34" charset="0"/>
              </a:rPr>
              <a:t>of</a:t>
            </a:r>
          </a:p>
          <a:p>
            <a:pPr marL="361950" lvl="1" indent="-180975" fontAlgn="t">
              <a:spcBef>
                <a:spcPts val="0"/>
              </a:spcBef>
            </a:pPr>
            <a:r>
              <a:rPr lang="en-US" sz="1600" dirty="0" smtClean="0">
                <a:latin typeface="Segoe UI Light" panose="020B0502040204020203" pitchFamily="34" charset="0"/>
                <a:cs typeface="Segoe UI Light" panose="020B0502040204020203" pitchFamily="34" charset="0"/>
              </a:rPr>
              <a:t>the responsibility to record (e.g. assume that someone else would record)</a:t>
            </a:r>
          </a:p>
          <a:p>
            <a:pPr marL="361950" lvl="1" indent="-180975" fontAlgn="t">
              <a:spcBef>
                <a:spcPts val="0"/>
              </a:spcBef>
            </a:pPr>
            <a:r>
              <a:rPr lang="en-US" sz="1600" dirty="0" smtClean="0">
                <a:latin typeface="Segoe UI Light" panose="020B0502040204020203" pitchFamily="34" charset="0"/>
                <a:cs typeface="Segoe UI Light" panose="020B0502040204020203" pitchFamily="34" charset="0"/>
              </a:rPr>
              <a:t>which cases must be recorded and of how to make the record</a:t>
            </a:r>
          </a:p>
          <a:p>
            <a:pPr marL="361950" lvl="1" indent="-180975" fontAlgn="t">
              <a:spcBef>
                <a:spcPts val="0"/>
              </a:spcBef>
              <a:buNone/>
            </a:pPr>
            <a:r>
              <a:rPr lang="en-US" sz="1600" dirty="0" smtClean="0">
                <a:latin typeface="Segoe UI Light" panose="020B0502040204020203" pitchFamily="34" charset="0"/>
                <a:cs typeface="Segoe UI Light" panose="020B0502040204020203" pitchFamily="34" charset="0"/>
              </a:rPr>
              <a:t> 	or have a negative attitude toward the recording process, e.g. concern that recording may result in a breach of confidentiality or that recording compromises the professional-(alleged) victim relationship</a:t>
            </a:r>
          </a:p>
        </p:txBody>
      </p:sp>
      <p:sp>
        <p:nvSpPr>
          <p:cNvPr id="5" name="Title 1"/>
          <p:cNvSpPr>
            <a:spLocks noGrp="1"/>
          </p:cNvSpPr>
          <p:nvPr>
            <p:ph type="title"/>
          </p:nvPr>
        </p:nvSpPr>
        <p:spPr>
          <a:xfrm>
            <a:off x="251520" y="205979"/>
            <a:ext cx="8435280" cy="857250"/>
          </a:xfrm>
        </p:spPr>
        <p:txBody>
          <a:bodyPr>
            <a:normAutofit/>
          </a:bodyPr>
          <a:lstStyle/>
          <a:p>
            <a:pPr algn="l"/>
            <a:r>
              <a:rPr lang="en-US" sz="3000" b="1" i="1" dirty="0" smtClean="0">
                <a:solidFill>
                  <a:schemeClr val="accent6">
                    <a:lumMod val="75000"/>
                  </a:schemeClr>
                </a:solidFill>
              </a:rPr>
              <a:t>which are the factors leading to this gap?</a:t>
            </a:r>
            <a:endParaRPr lang="el-GR" sz="3000" b="1" i="1" dirty="0">
              <a:solidFill>
                <a:schemeClr val="accent6">
                  <a:lumMod val="75000"/>
                </a:schemeClr>
              </a:solidFill>
            </a:endParaRPr>
          </a:p>
        </p:txBody>
      </p:sp>
    </p:spTree>
    <p:extLst>
      <p:ext uri="{BB962C8B-B14F-4D97-AF65-F5344CB8AC3E}">
        <p14:creationId xmlns:p14="http://schemas.microsoft.com/office/powerpoint/2010/main" xmlns="" val="13295829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2">
                                            <p:txEl>
                                              <p:pRg st="1" end="1"/>
                                            </p:txEl>
                                          </p:spTgt>
                                        </p:tgtEl>
                                        <p:attrNameLst>
                                          <p:attrName>style.visibility</p:attrName>
                                        </p:attrNameLst>
                                      </p:cBhvr>
                                      <p:to>
                                        <p:strVal val="visible"/>
                                      </p:to>
                                    </p:set>
                                    <p:animEffect transition="in" filter="dissolve">
                                      <p:cBhvr>
                                        <p:cTn id="7" dur="500"/>
                                        <p:tgtEl>
                                          <p:spTgt spid="12">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2">
                                            <p:txEl>
                                              <p:pRg st="2" end="2"/>
                                            </p:txEl>
                                          </p:spTgt>
                                        </p:tgtEl>
                                        <p:attrNameLst>
                                          <p:attrName>style.visibility</p:attrName>
                                        </p:attrNameLst>
                                      </p:cBhvr>
                                      <p:to>
                                        <p:strVal val="visible"/>
                                      </p:to>
                                    </p:set>
                                    <p:animEffect transition="in" filter="dissolve">
                                      <p:cBhvr>
                                        <p:cTn id="12" dur="500"/>
                                        <p:tgtEl>
                                          <p:spTgt spid="12">
                                            <p:txEl>
                                              <p:pRg st="2" end="2"/>
                                            </p:txEl>
                                          </p:spTgt>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12">
                                            <p:txEl>
                                              <p:pRg st="3" end="3"/>
                                            </p:txEl>
                                          </p:spTgt>
                                        </p:tgtEl>
                                        <p:attrNameLst>
                                          <p:attrName>style.visibility</p:attrName>
                                        </p:attrNameLst>
                                      </p:cBhvr>
                                      <p:to>
                                        <p:strVal val="visible"/>
                                      </p:to>
                                    </p:set>
                                    <p:animEffect transition="in" filter="dissolve">
                                      <p:cBhvr>
                                        <p:cTn id="15" dur="500"/>
                                        <p:tgtEl>
                                          <p:spTgt spid="12">
                                            <p:txEl>
                                              <p:pRg st="3" end="3"/>
                                            </p:txEl>
                                          </p:spTgt>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12">
                                            <p:txEl>
                                              <p:pRg st="4" end="4"/>
                                            </p:txEl>
                                          </p:spTgt>
                                        </p:tgtEl>
                                        <p:attrNameLst>
                                          <p:attrName>style.visibility</p:attrName>
                                        </p:attrNameLst>
                                      </p:cBhvr>
                                      <p:to>
                                        <p:strVal val="visible"/>
                                      </p:to>
                                    </p:set>
                                    <p:animEffect transition="in" filter="dissolve">
                                      <p:cBhvr>
                                        <p:cTn id="18" dur="500"/>
                                        <p:tgtEl>
                                          <p:spTgt spid="12">
                                            <p:txEl>
                                              <p:pRg st="4" end="4"/>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grpId="0" nodeType="clickEffect">
                                  <p:stCondLst>
                                    <p:cond delay="0"/>
                                  </p:stCondLst>
                                  <p:childTnLst>
                                    <p:set>
                                      <p:cBhvr>
                                        <p:cTn id="22" dur="1" fill="hold">
                                          <p:stCondLst>
                                            <p:cond delay="0"/>
                                          </p:stCondLst>
                                        </p:cTn>
                                        <p:tgtEl>
                                          <p:spTgt spid="12">
                                            <p:txEl>
                                              <p:pRg st="5" end="5"/>
                                            </p:txEl>
                                          </p:spTgt>
                                        </p:tgtEl>
                                        <p:attrNameLst>
                                          <p:attrName>style.visibility</p:attrName>
                                        </p:attrNameLst>
                                      </p:cBhvr>
                                      <p:to>
                                        <p:strVal val="visible"/>
                                      </p:to>
                                    </p:set>
                                    <p:animEffect transition="in" filter="dissolve">
                                      <p:cBhvr>
                                        <p:cTn id="23" dur="500"/>
                                        <p:tgtEl>
                                          <p:spTgt spid="12">
                                            <p:txEl>
                                              <p:pRg st="5" end="5"/>
                                            </p:txEl>
                                          </p:spTgt>
                                        </p:tgtEl>
                                      </p:cBhvr>
                                    </p:animEffect>
                                  </p:childTnLst>
                                </p:cTn>
                              </p:par>
                              <p:par>
                                <p:cTn id="24" presetID="9" presetClass="entr" presetSubtype="0" fill="hold" grpId="0" nodeType="withEffect">
                                  <p:stCondLst>
                                    <p:cond delay="0"/>
                                  </p:stCondLst>
                                  <p:childTnLst>
                                    <p:set>
                                      <p:cBhvr>
                                        <p:cTn id="25" dur="1" fill="hold">
                                          <p:stCondLst>
                                            <p:cond delay="0"/>
                                          </p:stCondLst>
                                        </p:cTn>
                                        <p:tgtEl>
                                          <p:spTgt spid="12">
                                            <p:txEl>
                                              <p:pRg st="6" end="6"/>
                                            </p:txEl>
                                          </p:spTgt>
                                        </p:tgtEl>
                                        <p:attrNameLst>
                                          <p:attrName>style.visibility</p:attrName>
                                        </p:attrNameLst>
                                      </p:cBhvr>
                                      <p:to>
                                        <p:strVal val="visible"/>
                                      </p:to>
                                    </p:set>
                                    <p:animEffect transition="in" filter="dissolve">
                                      <p:cBhvr>
                                        <p:cTn id="26" dur="500"/>
                                        <p:tgtEl>
                                          <p:spTgt spid="12">
                                            <p:txEl>
                                              <p:pRg st="6" end="6"/>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9" presetClass="entr" presetSubtype="0" fill="hold" grpId="0" nodeType="clickEffect">
                                  <p:stCondLst>
                                    <p:cond delay="0"/>
                                  </p:stCondLst>
                                  <p:childTnLst>
                                    <p:set>
                                      <p:cBhvr>
                                        <p:cTn id="30" dur="1" fill="hold">
                                          <p:stCondLst>
                                            <p:cond delay="0"/>
                                          </p:stCondLst>
                                        </p:cTn>
                                        <p:tgtEl>
                                          <p:spTgt spid="12">
                                            <p:txEl>
                                              <p:pRg st="7" end="7"/>
                                            </p:txEl>
                                          </p:spTgt>
                                        </p:tgtEl>
                                        <p:attrNameLst>
                                          <p:attrName>style.visibility</p:attrName>
                                        </p:attrNameLst>
                                      </p:cBhvr>
                                      <p:to>
                                        <p:strVal val="visible"/>
                                      </p:to>
                                    </p:set>
                                    <p:animEffect transition="in" filter="dissolve">
                                      <p:cBhvr>
                                        <p:cTn id="31" dur="500"/>
                                        <p:tgtEl>
                                          <p:spTgt spid="12">
                                            <p:txEl>
                                              <p:pRg st="7" end="7"/>
                                            </p:txEl>
                                          </p:spTgt>
                                        </p:tgtEl>
                                      </p:cBhvr>
                                    </p:animEffect>
                                  </p:childTnLst>
                                </p:cTn>
                              </p:par>
                              <p:par>
                                <p:cTn id="32" presetID="9" presetClass="entr" presetSubtype="0" fill="hold" grpId="0" nodeType="withEffect">
                                  <p:stCondLst>
                                    <p:cond delay="0"/>
                                  </p:stCondLst>
                                  <p:childTnLst>
                                    <p:set>
                                      <p:cBhvr>
                                        <p:cTn id="33" dur="1" fill="hold">
                                          <p:stCondLst>
                                            <p:cond delay="0"/>
                                          </p:stCondLst>
                                        </p:cTn>
                                        <p:tgtEl>
                                          <p:spTgt spid="12">
                                            <p:txEl>
                                              <p:pRg st="8" end="8"/>
                                            </p:txEl>
                                          </p:spTgt>
                                        </p:tgtEl>
                                        <p:attrNameLst>
                                          <p:attrName>style.visibility</p:attrName>
                                        </p:attrNameLst>
                                      </p:cBhvr>
                                      <p:to>
                                        <p:strVal val="visible"/>
                                      </p:to>
                                    </p:set>
                                    <p:animEffect transition="in" filter="dissolve">
                                      <p:cBhvr>
                                        <p:cTn id="34" dur="500"/>
                                        <p:tgtEl>
                                          <p:spTgt spid="12">
                                            <p:txEl>
                                              <p:pRg st="8" end="8"/>
                                            </p:txEl>
                                          </p:spTgt>
                                        </p:tgtEl>
                                      </p:cBhvr>
                                    </p:animEffect>
                                  </p:childTnLst>
                                </p:cTn>
                              </p:par>
                              <p:par>
                                <p:cTn id="35" presetID="9" presetClass="entr" presetSubtype="0" fill="hold" grpId="0" nodeType="withEffect">
                                  <p:stCondLst>
                                    <p:cond delay="0"/>
                                  </p:stCondLst>
                                  <p:childTnLst>
                                    <p:set>
                                      <p:cBhvr>
                                        <p:cTn id="36" dur="1" fill="hold">
                                          <p:stCondLst>
                                            <p:cond delay="0"/>
                                          </p:stCondLst>
                                        </p:cTn>
                                        <p:tgtEl>
                                          <p:spTgt spid="12">
                                            <p:txEl>
                                              <p:pRg st="9" end="9"/>
                                            </p:txEl>
                                          </p:spTgt>
                                        </p:tgtEl>
                                        <p:attrNameLst>
                                          <p:attrName>style.visibility</p:attrName>
                                        </p:attrNameLst>
                                      </p:cBhvr>
                                      <p:to>
                                        <p:strVal val="visible"/>
                                      </p:to>
                                    </p:set>
                                    <p:animEffect transition="in" filter="dissolve">
                                      <p:cBhvr>
                                        <p:cTn id="37" dur="500"/>
                                        <p:tgtEl>
                                          <p:spTgt spid="12">
                                            <p:txEl>
                                              <p:pRg st="9" end="9"/>
                                            </p:txEl>
                                          </p:spTgt>
                                        </p:tgtEl>
                                      </p:cBhvr>
                                    </p:animEffect>
                                  </p:childTnLst>
                                </p:cTn>
                              </p:par>
                              <p:par>
                                <p:cTn id="38" presetID="9" presetClass="entr" presetSubtype="0" fill="hold" grpId="0" nodeType="withEffect">
                                  <p:stCondLst>
                                    <p:cond delay="0"/>
                                  </p:stCondLst>
                                  <p:childTnLst>
                                    <p:set>
                                      <p:cBhvr>
                                        <p:cTn id="39" dur="1" fill="hold">
                                          <p:stCondLst>
                                            <p:cond delay="0"/>
                                          </p:stCondLst>
                                        </p:cTn>
                                        <p:tgtEl>
                                          <p:spTgt spid="12">
                                            <p:txEl>
                                              <p:pRg st="10" end="10"/>
                                            </p:txEl>
                                          </p:spTgt>
                                        </p:tgtEl>
                                        <p:attrNameLst>
                                          <p:attrName>style.visibility</p:attrName>
                                        </p:attrNameLst>
                                      </p:cBhvr>
                                      <p:to>
                                        <p:strVal val="visible"/>
                                      </p:to>
                                    </p:set>
                                    <p:animEffect transition="in" filter="dissolve">
                                      <p:cBhvr>
                                        <p:cTn id="40" dur="500"/>
                                        <p:tgtEl>
                                          <p:spTgt spid="12">
                                            <p:txEl>
                                              <p:pRg st="10" end="10"/>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53" presetClass="entr" presetSubtype="0" fill="hold" grpId="0" nodeType="clickEffect">
                                  <p:stCondLst>
                                    <p:cond delay="0"/>
                                  </p:stCondLst>
                                  <p:childTnLst>
                                    <p:set>
                                      <p:cBhvr>
                                        <p:cTn id="44" dur="1" fill="hold">
                                          <p:stCondLst>
                                            <p:cond delay="0"/>
                                          </p:stCondLst>
                                        </p:cTn>
                                        <p:tgtEl>
                                          <p:spTgt spid="5"/>
                                        </p:tgtEl>
                                        <p:attrNameLst>
                                          <p:attrName>style.visibility</p:attrName>
                                        </p:attrNameLst>
                                      </p:cBhvr>
                                      <p:to>
                                        <p:strVal val="visible"/>
                                      </p:to>
                                    </p:set>
                                    <p:anim calcmode="lin" valueType="num">
                                      <p:cBhvr>
                                        <p:cTn id="45" dur="500" fill="hold"/>
                                        <p:tgtEl>
                                          <p:spTgt spid="5"/>
                                        </p:tgtEl>
                                        <p:attrNameLst>
                                          <p:attrName>ppt_w</p:attrName>
                                        </p:attrNameLst>
                                      </p:cBhvr>
                                      <p:tavLst>
                                        <p:tav tm="0">
                                          <p:val>
                                            <p:fltVal val="0"/>
                                          </p:val>
                                        </p:tav>
                                        <p:tav tm="100000">
                                          <p:val>
                                            <p:strVal val="#ppt_w"/>
                                          </p:val>
                                        </p:tav>
                                      </p:tavLst>
                                    </p:anim>
                                    <p:anim calcmode="lin" valueType="num">
                                      <p:cBhvr>
                                        <p:cTn id="46" dur="500" fill="hold"/>
                                        <p:tgtEl>
                                          <p:spTgt spid="5"/>
                                        </p:tgtEl>
                                        <p:attrNameLst>
                                          <p:attrName>ppt_h</p:attrName>
                                        </p:attrNameLst>
                                      </p:cBhvr>
                                      <p:tavLst>
                                        <p:tav tm="0">
                                          <p:val>
                                            <p:fltVal val="0"/>
                                          </p:val>
                                        </p:tav>
                                        <p:tav tm="100000">
                                          <p:val>
                                            <p:strVal val="#ppt_h"/>
                                          </p:val>
                                        </p:tav>
                                      </p:tavLst>
                                    </p:anim>
                                    <p:animEffect transition="in" filter="fade">
                                      <p:cBhvr>
                                        <p:cTn id="4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23478"/>
            <a:ext cx="7920880" cy="782706"/>
          </a:xfrm>
        </p:spPr>
        <p:txBody>
          <a:bodyPr>
            <a:normAutofit/>
          </a:bodyPr>
          <a:lstStyle/>
          <a:p>
            <a:pPr algn="l"/>
            <a:r>
              <a:rPr lang="en-US" sz="3000" b="1" i="1" dirty="0">
                <a:solidFill>
                  <a:schemeClr val="accent6">
                    <a:lumMod val="75000"/>
                  </a:schemeClr>
                </a:solidFill>
              </a:rPr>
              <a:t>which are the factors leading to this gap?</a:t>
            </a:r>
            <a:endParaRPr lang="el-GR" sz="3000" b="1" i="1" dirty="0">
              <a:solidFill>
                <a:schemeClr val="accent6">
                  <a:lumMod val="75000"/>
                </a:schemeClr>
              </a:solidFill>
            </a:endParaRPr>
          </a:p>
        </p:txBody>
      </p:sp>
      <p:sp>
        <p:nvSpPr>
          <p:cNvPr id="3" name="Content Placeholder 2"/>
          <p:cNvSpPr>
            <a:spLocks noGrp="1"/>
          </p:cNvSpPr>
          <p:nvPr>
            <p:ph idx="1"/>
          </p:nvPr>
        </p:nvSpPr>
        <p:spPr/>
        <p:txBody>
          <a:bodyPr/>
          <a:lstStyle/>
          <a:p>
            <a:pPr fontAlgn="t">
              <a:spcBef>
                <a:spcPts val="0"/>
              </a:spcBef>
              <a:buNone/>
            </a:pPr>
            <a:r>
              <a:rPr lang="en-US" sz="2200" b="1" dirty="0" smtClean="0">
                <a:solidFill>
                  <a:schemeClr val="accent6">
                    <a:lumMod val="75000"/>
                  </a:schemeClr>
                </a:solidFill>
                <a:latin typeface="Segoe UI Light" panose="020B0502040204020203" pitchFamily="34" charset="0"/>
                <a:cs typeface="Segoe UI Light" panose="020B0502040204020203" pitchFamily="34" charset="0"/>
              </a:rPr>
              <a:t>data </a:t>
            </a:r>
            <a:r>
              <a:rPr lang="en-US" sz="2200" b="1" dirty="0">
                <a:solidFill>
                  <a:schemeClr val="accent6">
                    <a:lumMod val="75000"/>
                  </a:schemeClr>
                </a:solidFill>
                <a:latin typeface="Segoe UI Light" panose="020B0502040204020203" pitchFamily="34" charset="0"/>
                <a:cs typeface="Segoe UI Light" panose="020B0502040204020203" pitchFamily="34" charset="0"/>
              </a:rPr>
              <a:t>analysis-related </a:t>
            </a:r>
            <a:r>
              <a:rPr lang="en-US" sz="2200" b="1" dirty="0" smtClean="0">
                <a:solidFill>
                  <a:schemeClr val="accent6">
                    <a:lumMod val="75000"/>
                  </a:schemeClr>
                </a:solidFill>
                <a:latin typeface="Segoe UI Light" panose="020B0502040204020203" pitchFamily="34" charset="0"/>
                <a:cs typeface="Segoe UI Light" panose="020B0502040204020203" pitchFamily="34" charset="0"/>
              </a:rPr>
              <a:t>limitations</a:t>
            </a:r>
          </a:p>
          <a:p>
            <a:pPr fontAlgn="t">
              <a:spcBef>
                <a:spcPts val="0"/>
              </a:spcBef>
              <a:buNone/>
            </a:pPr>
            <a:endParaRPr lang="en-US" sz="2200" dirty="0">
              <a:solidFill>
                <a:schemeClr val="accent6">
                  <a:lumMod val="75000"/>
                </a:schemeClr>
              </a:solidFill>
              <a:latin typeface="Segoe UI Light" panose="020B0502040204020203" pitchFamily="34" charset="0"/>
              <a:cs typeface="Segoe UI Light" panose="020B0502040204020203" pitchFamily="34" charset="0"/>
            </a:endParaRPr>
          </a:p>
          <a:p>
            <a:pPr marL="361950" lvl="1" indent="-180975" fontAlgn="t">
              <a:spcBef>
                <a:spcPts val="0"/>
              </a:spcBef>
            </a:pPr>
            <a:r>
              <a:rPr lang="en-US" sz="2200" dirty="0">
                <a:latin typeface="Segoe UI Light" panose="020B0502040204020203" pitchFamily="34" charset="0"/>
                <a:cs typeface="Segoe UI Light" panose="020B0502040204020203" pitchFamily="34" charset="0"/>
              </a:rPr>
              <a:t>data collection is based on services’ responses to (self)-reported cases</a:t>
            </a:r>
          </a:p>
          <a:p>
            <a:pPr marL="361950" lvl="1" indent="-180975" fontAlgn="t">
              <a:spcBef>
                <a:spcPts val="0"/>
              </a:spcBef>
            </a:pPr>
            <a:r>
              <a:rPr lang="en-US" sz="2200" dirty="0">
                <a:latin typeface="Segoe UI Light" panose="020B0502040204020203" pitchFamily="34" charset="0"/>
                <a:cs typeface="Segoe UI Light" panose="020B0502040204020203" pitchFamily="34" charset="0"/>
              </a:rPr>
              <a:t>lack of representativeness (mostly cases deriving from specific sources, e.g. CPS or legal system)</a:t>
            </a:r>
          </a:p>
          <a:p>
            <a:pPr marL="361950" lvl="1" indent="-180975" fontAlgn="t">
              <a:spcBef>
                <a:spcPts val="0"/>
              </a:spcBef>
            </a:pPr>
            <a:r>
              <a:rPr lang="en-US" sz="2200" dirty="0">
                <a:latin typeface="Segoe UI Light" panose="020B0502040204020203" pitchFamily="34" charset="0"/>
                <a:cs typeface="Segoe UI Light" panose="020B0502040204020203" pitchFamily="34" charset="0"/>
              </a:rPr>
              <a:t>disagreement with the need to record specific cases after determining that the case is not that serious or recording mainly severe cases leading to an inflated estimate of severity</a:t>
            </a:r>
          </a:p>
          <a:p>
            <a:pPr fontAlgn="t">
              <a:spcBef>
                <a:spcPts val="0"/>
              </a:spcBef>
              <a:buNone/>
            </a:pPr>
            <a:endParaRPr lang="en-US" sz="400" b="1" i="1" dirty="0">
              <a:solidFill>
                <a:schemeClr val="accent6">
                  <a:lumMod val="75000"/>
                </a:schemeClr>
              </a:solidFill>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xmlns="" val="4544925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7859216" cy="782706"/>
          </a:xfrm>
        </p:spPr>
        <p:txBody>
          <a:bodyPr>
            <a:normAutofit/>
          </a:bodyPr>
          <a:lstStyle/>
          <a:p>
            <a:pPr algn="l"/>
            <a:r>
              <a:rPr lang="en-US" sz="3000" b="1" i="1" dirty="0" smtClean="0">
                <a:solidFill>
                  <a:schemeClr val="accent6">
                    <a:lumMod val="75000"/>
                  </a:schemeClr>
                </a:solidFill>
              </a:rPr>
              <a:t>which are the factors leading to this gap?</a:t>
            </a:r>
            <a:endParaRPr lang="el-GR" sz="3000" b="1" i="1" dirty="0">
              <a:solidFill>
                <a:schemeClr val="accent6">
                  <a:lumMod val="75000"/>
                </a:schemeClr>
              </a:solidFill>
            </a:endParaRPr>
          </a:p>
        </p:txBody>
      </p:sp>
      <p:sp>
        <p:nvSpPr>
          <p:cNvPr id="11" name="Content Placeholder 2"/>
          <p:cNvSpPr txBox="1">
            <a:spLocks/>
          </p:cNvSpPr>
          <p:nvPr/>
        </p:nvSpPr>
        <p:spPr>
          <a:xfrm>
            <a:off x="5837976" y="633666"/>
            <a:ext cx="3198520" cy="432048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fontAlgn="t">
              <a:spcBef>
                <a:spcPts val="0"/>
              </a:spcBef>
              <a:buFont typeface="Arial" pitchFamily="34" charset="0"/>
              <a:buNone/>
            </a:pPr>
            <a:endParaRPr lang="en-US" sz="400" b="1" i="1" dirty="0" smtClean="0">
              <a:solidFill>
                <a:schemeClr val="accent6">
                  <a:lumMod val="75000"/>
                </a:schemeClr>
              </a:solidFill>
            </a:endParaRPr>
          </a:p>
        </p:txBody>
      </p:sp>
      <p:sp>
        <p:nvSpPr>
          <p:cNvPr id="3" name="Content Placeholder 2"/>
          <p:cNvSpPr>
            <a:spLocks noGrp="1"/>
          </p:cNvSpPr>
          <p:nvPr>
            <p:ph idx="1"/>
          </p:nvPr>
        </p:nvSpPr>
        <p:spPr/>
        <p:txBody>
          <a:bodyPr/>
          <a:lstStyle/>
          <a:p>
            <a:pPr fontAlgn="t">
              <a:spcBef>
                <a:spcPts val="0"/>
              </a:spcBef>
              <a:buNone/>
            </a:pPr>
            <a:endParaRPr lang="en-US" sz="2200" b="1" i="1" dirty="0" smtClean="0">
              <a:solidFill>
                <a:schemeClr val="accent6">
                  <a:lumMod val="75000"/>
                </a:schemeClr>
              </a:solidFill>
            </a:endParaRPr>
          </a:p>
          <a:p>
            <a:pPr fontAlgn="t">
              <a:spcBef>
                <a:spcPts val="0"/>
              </a:spcBef>
              <a:buNone/>
            </a:pPr>
            <a:r>
              <a:rPr lang="en-US" sz="2200" b="1" dirty="0">
                <a:solidFill>
                  <a:schemeClr val="accent6">
                    <a:lumMod val="75000"/>
                  </a:schemeClr>
                </a:solidFill>
                <a:latin typeface="Segoe UI Light" panose="020B0502040204020203" pitchFamily="34" charset="0"/>
                <a:cs typeface="Segoe UI Light" panose="020B0502040204020203" pitchFamily="34" charset="0"/>
              </a:rPr>
              <a:t>data interpretation-related </a:t>
            </a:r>
            <a:r>
              <a:rPr lang="en-US" sz="2200" b="1" dirty="0" smtClean="0">
                <a:solidFill>
                  <a:schemeClr val="accent6">
                    <a:lumMod val="75000"/>
                  </a:schemeClr>
                </a:solidFill>
                <a:latin typeface="Segoe UI Light" panose="020B0502040204020203" pitchFamily="34" charset="0"/>
                <a:cs typeface="Segoe UI Light" panose="020B0502040204020203" pitchFamily="34" charset="0"/>
              </a:rPr>
              <a:t>limitations</a:t>
            </a:r>
          </a:p>
          <a:p>
            <a:pPr fontAlgn="t">
              <a:spcBef>
                <a:spcPts val="0"/>
              </a:spcBef>
              <a:buNone/>
            </a:pPr>
            <a:endParaRPr lang="en-US" sz="2200" dirty="0">
              <a:solidFill>
                <a:schemeClr val="accent6">
                  <a:lumMod val="75000"/>
                </a:schemeClr>
              </a:solidFill>
              <a:latin typeface="Segoe UI Light" panose="020B0502040204020203" pitchFamily="34" charset="0"/>
              <a:cs typeface="Segoe UI Light" panose="020B0502040204020203" pitchFamily="34" charset="0"/>
            </a:endParaRPr>
          </a:p>
          <a:p>
            <a:pPr marL="361950" lvl="1" indent="-180975" fontAlgn="t">
              <a:spcBef>
                <a:spcPts val="0"/>
              </a:spcBef>
            </a:pPr>
            <a:r>
              <a:rPr lang="en-US" sz="2200" b="1" dirty="0">
                <a:latin typeface="Segoe UI Light" panose="020B0502040204020203" pitchFamily="34" charset="0"/>
                <a:cs typeface="Segoe UI Light" panose="020B0502040204020203" pitchFamily="34" charset="0"/>
              </a:rPr>
              <a:t>“Case definitions”</a:t>
            </a:r>
            <a:r>
              <a:rPr lang="en-US" sz="2200" dirty="0">
                <a:latin typeface="Segoe UI Light" panose="020B0502040204020203" pitchFamily="34" charset="0"/>
                <a:cs typeface="Segoe UI Light" panose="020B0502040204020203" pitchFamily="34" charset="0"/>
              </a:rPr>
              <a:t> related difficulties: different definitions; inconsistency of case definitions</a:t>
            </a:r>
          </a:p>
          <a:p>
            <a:pPr marL="361950" lvl="1" indent="-180975" fontAlgn="t">
              <a:spcBef>
                <a:spcPts val="0"/>
              </a:spcBef>
            </a:pPr>
            <a:r>
              <a:rPr lang="en-US" sz="2200" dirty="0">
                <a:latin typeface="Segoe UI Light" panose="020B0502040204020203" pitchFamily="34" charset="0"/>
                <a:cs typeface="Segoe UI Light" panose="020B0502040204020203" pitchFamily="34" charset="0"/>
              </a:rPr>
              <a:t>usage of different data collection tools, procedures &amp; methodologies (not harmonized data)</a:t>
            </a:r>
          </a:p>
        </p:txBody>
      </p:sp>
    </p:spTree>
    <p:extLst>
      <p:ext uri="{BB962C8B-B14F-4D97-AF65-F5344CB8AC3E}">
        <p14:creationId xmlns:p14="http://schemas.microsoft.com/office/powerpoint/2010/main" xmlns="" val="15645977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Rectangle 2"/>
          <p:cNvSpPr>
            <a:spLocks noGrp="1" noChangeArrowheads="1"/>
          </p:cNvSpPr>
          <p:nvPr>
            <p:ph type="title"/>
          </p:nvPr>
        </p:nvSpPr>
        <p:spPr>
          <a:xfrm>
            <a:off x="0" y="0"/>
            <a:ext cx="9144000" cy="500048"/>
          </a:xfrm>
        </p:spPr>
        <p:txBody>
          <a:bodyPr>
            <a:noAutofit/>
          </a:bodyPr>
          <a:lstStyle/>
          <a:p>
            <a:r>
              <a:rPr lang="en-US" sz="2800" b="1" dirty="0" smtClean="0"/>
              <a:t>current situation </a:t>
            </a:r>
            <a:r>
              <a:rPr lang="en-US" sz="2800" b="1" dirty="0" smtClean="0">
                <a:sym typeface="Wingdings" pitchFamily="2" charset="2"/>
              </a:rPr>
              <a:t> </a:t>
            </a:r>
            <a:r>
              <a:rPr lang="en-US" sz="2800" b="1" dirty="0" smtClean="0"/>
              <a:t>needs assessment </a:t>
            </a:r>
            <a:r>
              <a:rPr lang="en-US" sz="2800" b="1" dirty="0" smtClean="0">
                <a:sym typeface="Wingdings" pitchFamily="2" charset="2"/>
              </a:rPr>
              <a:t> </a:t>
            </a:r>
            <a:r>
              <a:rPr lang="en-US" sz="2800" b="1" dirty="0" smtClean="0"/>
              <a:t>consequences</a:t>
            </a:r>
            <a:endParaRPr lang="el-GR" sz="2400" b="1" dirty="0">
              <a:solidFill>
                <a:srgbClr val="990000"/>
              </a:solidFill>
            </a:endParaRPr>
          </a:p>
        </p:txBody>
      </p:sp>
      <p:graphicFrame>
        <p:nvGraphicFramePr>
          <p:cNvPr id="15" name="Διάγραμμα 5"/>
          <p:cNvGraphicFramePr/>
          <p:nvPr/>
        </p:nvGraphicFramePr>
        <p:xfrm>
          <a:off x="5292080" y="677882"/>
          <a:ext cx="3851920" cy="46085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6" name="Διάγραμμα 3"/>
          <p:cNvGraphicFramePr/>
          <p:nvPr/>
        </p:nvGraphicFramePr>
        <p:xfrm>
          <a:off x="0" y="-428646"/>
          <a:ext cx="5159896" cy="489654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6">
                                            <p:graphicEl>
                                              <a:dgm id="{322081EA-F00C-4A7B-A85B-1BF954451DEF}"/>
                                            </p:graphicEl>
                                          </p:spTgt>
                                        </p:tgtEl>
                                        <p:attrNameLst>
                                          <p:attrName>style.visibility</p:attrName>
                                        </p:attrNameLst>
                                      </p:cBhvr>
                                      <p:to>
                                        <p:strVal val="visible"/>
                                      </p:to>
                                    </p:set>
                                    <p:anim calcmode="lin" valueType="num">
                                      <p:cBhvr additive="base">
                                        <p:cTn id="7" dur="500" fill="hold"/>
                                        <p:tgtEl>
                                          <p:spTgt spid="16">
                                            <p:graphicEl>
                                              <a:dgm id="{322081EA-F00C-4A7B-A85B-1BF954451DEF}"/>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16">
                                            <p:graphicEl>
                                              <a:dgm id="{322081EA-F00C-4A7B-A85B-1BF954451DEF}"/>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6">
                                            <p:graphicEl>
                                              <a:dgm id="{D495E5AB-817A-41A0-94F3-6103199D6E28}"/>
                                            </p:graphicEl>
                                          </p:spTgt>
                                        </p:tgtEl>
                                        <p:attrNameLst>
                                          <p:attrName>style.visibility</p:attrName>
                                        </p:attrNameLst>
                                      </p:cBhvr>
                                      <p:to>
                                        <p:strVal val="visible"/>
                                      </p:to>
                                    </p:set>
                                    <p:anim calcmode="lin" valueType="num">
                                      <p:cBhvr additive="base">
                                        <p:cTn id="13" dur="500" fill="hold"/>
                                        <p:tgtEl>
                                          <p:spTgt spid="16">
                                            <p:graphicEl>
                                              <a:dgm id="{D495E5AB-817A-41A0-94F3-6103199D6E28}"/>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16">
                                            <p:graphicEl>
                                              <a:dgm id="{D495E5AB-817A-41A0-94F3-6103199D6E28}"/>
                                            </p:graphic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6">
                                            <p:graphicEl>
                                              <a:dgm id="{39F9F685-3E28-4A47-B122-C6F1471F40D4}"/>
                                            </p:graphicEl>
                                          </p:spTgt>
                                        </p:tgtEl>
                                        <p:attrNameLst>
                                          <p:attrName>style.visibility</p:attrName>
                                        </p:attrNameLst>
                                      </p:cBhvr>
                                      <p:to>
                                        <p:strVal val="visible"/>
                                      </p:to>
                                    </p:set>
                                    <p:anim calcmode="lin" valueType="num">
                                      <p:cBhvr additive="base">
                                        <p:cTn id="19" dur="500" fill="hold"/>
                                        <p:tgtEl>
                                          <p:spTgt spid="16">
                                            <p:graphicEl>
                                              <a:dgm id="{39F9F685-3E28-4A47-B122-C6F1471F40D4}"/>
                                            </p:graphicEl>
                                          </p:spTgt>
                                        </p:tgtEl>
                                        <p:attrNameLst>
                                          <p:attrName>ppt_x</p:attrName>
                                        </p:attrNameLst>
                                      </p:cBhvr>
                                      <p:tavLst>
                                        <p:tav tm="0">
                                          <p:val>
                                            <p:strVal val="#ppt_x"/>
                                          </p:val>
                                        </p:tav>
                                        <p:tav tm="100000">
                                          <p:val>
                                            <p:strVal val="#ppt_x"/>
                                          </p:val>
                                        </p:tav>
                                      </p:tavLst>
                                    </p:anim>
                                    <p:anim calcmode="lin" valueType="num">
                                      <p:cBhvr additive="base">
                                        <p:cTn id="20" dur="500" fill="hold"/>
                                        <p:tgtEl>
                                          <p:spTgt spid="16">
                                            <p:graphicEl>
                                              <a:dgm id="{39F9F685-3E28-4A47-B122-C6F1471F40D4}"/>
                                            </p:graphic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6">
                                            <p:graphicEl>
                                              <a:dgm id="{778506DF-A998-40A6-BF9B-08F8690DAE96}"/>
                                            </p:graphicEl>
                                          </p:spTgt>
                                        </p:tgtEl>
                                        <p:attrNameLst>
                                          <p:attrName>style.visibility</p:attrName>
                                        </p:attrNameLst>
                                      </p:cBhvr>
                                      <p:to>
                                        <p:strVal val="visible"/>
                                      </p:to>
                                    </p:set>
                                    <p:anim calcmode="lin" valueType="num">
                                      <p:cBhvr additive="base">
                                        <p:cTn id="25" dur="500" fill="hold"/>
                                        <p:tgtEl>
                                          <p:spTgt spid="16">
                                            <p:graphicEl>
                                              <a:dgm id="{778506DF-A998-40A6-BF9B-08F8690DAE96}"/>
                                            </p:graphicEl>
                                          </p:spTgt>
                                        </p:tgtEl>
                                        <p:attrNameLst>
                                          <p:attrName>ppt_x</p:attrName>
                                        </p:attrNameLst>
                                      </p:cBhvr>
                                      <p:tavLst>
                                        <p:tav tm="0">
                                          <p:val>
                                            <p:strVal val="#ppt_x"/>
                                          </p:val>
                                        </p:tav>
                                        <p:tav tm="100000">
                                          <p:val>
                                            <p:strVal val="#ppt_x"/>
                                          </p:val>
                                        </p:tav>
                                      </p:tavLst>
                                    </p:anim>
                                    <p:anim calcmode="lin" valueType="num">
                                      <p:cBhvr additive="base">
                                        <p:cTn id="26" dur="500" fill="hold"/>
                                        <p:tgtEl>
                                          <p:spTgt spid="16">
                                            <p:graphicEl>
                                              <a:dgm id="{778506DF-A998-40A6-BF9B-08F8690DAE96}"/>
                                            </p:graphic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6">
                                            <p:graphicEl>
                                              <a:dgm id="{6C92B1C9-6550-45E0-9F81-E4EF902542E0}"/>
                                            </p:graphicEl>
                                          </p:spTgt>
                                        </p:tgtEl>
                                        <p:attrNameLst>
                                          <p:attrName>style.visibility</p:attrName>
                                        </p:attrNameLst>
                                      </p:cBhvr>
                                      <p:to>
                                        <p:strVal val="visible"/>
                                      </p:to>
                                    </p:set>
                                    <p:anim calcmode="lin" valueType="num">
                                      <p:cBhvr additive="base">
                                        <p:cTn id="31" dur="500" fill="hold"/>
                                        <p:tgtEl>
                                          <p:spTgt spid="16">
                                            <p:graphicEl>
                                              <a:dgm id="{6C92B1C9-6550-45E0-9F81-E4EF902542E0}"/>
                                            </p:graphicEl>
                                          </p:spTgt>
                                        </p:tgtEl>
                                        <p:attrNameLst>
                                          <p:attrName>ppt_x</p:attrName>
                                        </p:attrNameLst>
                                      </p:cBhvr>
                                      <p:tavLst>
                                        <p:tav tm="0">
                                          <p:val>
                                            <p:strVal val="#ppt_x"/>
                                          </p:val>
                                        </p:tav>
                                        <p:tav tm="100000">
                                          <p:val>
                                            <p:strVal val="#ppt_x"/>
                                          </p:val>
                                        </p:tav>
                                      </p:tavLst>
                                    </p:anim>
                                    <p:anim calcmode="lin" valueType="num">
                                      <p:cBhvr additive="base">
                                        <p:cTn id="32" dur="500" fill="hold"/>
                                        <p:tgtEl>
                                          <p:spTgt spid="16">
                                            <p:graphicEl>
                                              <a:dgm id="{6C92B1C9-6550-45E0-9F81-E4EF902542E0}"/>
                                            </p:graphic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6">
                                            <p:graphicEl>
                                              <a:dgm id="{B284FB03-5396-478D-B024-6952758F69D7}"/>
                                            </p:graphicEl>
                                          </p:spTgt>
                                        </p:tgtEl>
                                        <p:attrNameLst>
                                          <p:attrName>style.visibility</p:attrName>
                                        </p:attrNameLst>
                                      </p:cBhvr>
                                      <p:to>
                                        <p:strVal val="visible"/>
                                      </p:to>
                                    </p:set>
                                    <p:anim calcmode="lin" valueType="num">
                                      <p:cBhvr additive="base">
                                        <p:cTn id="37" dur="500" fill="hold"/>
                                        <p:tgtEl>
                                          <p:spTgt spid="16">
                                            <p:graphicEl>
                                              <a:dgm id="{B284FB03-5396-478D-B024-6952758F69D7}"/>
                                            </p:graphicEl>
                                          </p:spTgt>
                                        </p:tgtEl>
                                        <p:attrNameLst>
                                          <p:attrName>ppt_x</p:attrName>
                                        </p:attrNameLst>
                                      </p:cBhvr>
                                      <p:tavLst>
                                        <p:tav tm="0">
                                          <p:val>
                                            <p:strVal val="#ppt_x"/>
                                          </p:val>
                                        </p:tav>
                                        <p:tav tm="100000">
                                          <p:val>
                                            <p:strVal val="#ppt_x"/>
                                          </p:val>
                                        </p:tav>
                                      </p:tavLst>
                                    </p:anim>
                                    <p:anim calcmode="lin" valueType="num">
                                      <p:cBhvr additive="base">
                                        <p:cTn id="38" dur="500" fill="hold"/>
                                        <p:tgtEl>
                                          <p:spTgt spid="16">
                                            <p:graphicEl>
                                              <a:dgm id="{B284FB03-5396-478D-B024-6952758F69D7}"/>
                                            </p:graphic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3" presetClass="entr" presetSubtype="16" fill="hold" grpId="0" nodeType="clickEffect">
                                  <p:stCondLst>
                                    <p:cond delay="0"/>
                                  </p:stCondLst>
                                  <p:childTnLst>
                                    <p:set>
                                      <p:cBhvr>
                                        <p:cTn id="42" dur="1" fill="hold">
                                          <p:stCondLst>
                                            <p:cond delay="0"/>
                                          </p:stCondLst>
                                        </p:cTn>
                                        <p:tgtEl>
                                          <p:spTgt spid="15">
                                            <p:graphicEl>
                                              <a:dgm id="{7E564750-8032-43B7-83B8-1907FFEE54DD}"/>
                                            </p:graphicEl>
                                          </p:spTgt>
                                        </p:tgtEl>
                                        <p:attrNameLst>
                                          <p:attrName>style.visibility</p:attrName>
                                        </p:attrNameLst>
                                      </p:cBhvr>
                                      <p:to>
                                        <p:strVal val="visible"/>
                                      </p:to>
                                    </p:set>
                                    <p:anim calcmode="lin" valueType="num">
                                      <p:cBhvr>
                                        <p:cTn id="43" dur="500" fill="hold"/>
                                        <p:tgtEl>
                                          <p:spTgt spid="15">
                                            <p:graphicEl>
                                              <a:dgm id="{7E564750-8032-43B7-83B8-1907FFEE54DD}"/>
                                            </p:graphicEl>
                                          </p:spTgt>
                                        </p:tgtEl>
                                        <p:attrNameLst>
                                          <p:attrName>ppt_w</p:attrName>
                                        </p:attrNameLst>
                                      </p:cBhvr>
                                      <p:tavLst>
                                        <p:tav tm="0">
                                          <p:val>
                                            <p:fltVal val="0"/>
                                          </p:val>
                                        </p:tav>
                                        <p:tav tm="100000">
                                          <p:val>
                                            <p:strVal val="#ppt_w"/>
                                          </p:val>
                                        </p:tav>
                                      </p:tavLst>
                                    </p:anim>
                                    <p:anim calcmode="lin" valueType="num">
                                      <p:cBhvr>
                                        <p:cTn id="44" dur="500" fill="hold"/>
                                        <p:tgtEl>
                                          <p:spTgt spid="15">
                                            <p:graphicEl>
                                              <a:dgm id="{7E564750-8032-43B7-83B8-1907FFEE54DD}"/>
                                            </p:graphicEl>
                                          </p:spTgt>
                                        </p:tgtEl>
                                        <p:attrNameLst>
                                          <p:attrName>ppt_h</p:attrName>
                                        </p:attrNameLst>
                                      </p:cBhvr>
                                      <p:tavLst>
                                        <p:tav tm="0">
                                          <p:val>
                                            <p:fltVal val="0"/>
                                          </p:val>
                                        </p:tav>
                                        <p:tav tm="100000">
                                          <p:val>
                                            <p:strVal val="#ppt_h"/>
                                          </p:val>
                                        </p:tav>
                                      </p:tavLst>
                                    </p:anim>
                                  </p:childTnLst>
                                </p:cTn>
                              </p:par>
                            </p:childTnLst>
                          </p:cTn>
                        </p:par>
                      </p:childTnLst>
                    </p:cTn>
                  </p:par>
                  <p:par>
                    <p:cTn id="45" fill="hold">
                      <p:stCondLst>
                        <p:cond delay="indefinite"/>
                      </p:stCondLst>
                      <p:childTnLst>
                        <p:par>
                          <p:cTn id="46" fill="hold">
                            <p:stCondLst>
                              <p:cond delay="0"/>
                            </p:stCondLst>
                            <p:childTnLst>
                              <p:par>
                                <p:cTn id="47" presetID="23" presetClass="entr" presetSubtype="16" fill="hold" grpId="0" nodeType="clickEffect">
                                  <p:stCondLst>
                                    <p:cond delay="0"/>
                                  </p:stCondLst>
                                  <p:childTnLst>
                                    <p:set>
                                      <p:cBhvr>
                                        <p:cTn id="48" dur="1" fill="hold">
                                          <p:stCondLst>
                                            <p:cond delay="0"/>
                                          </p:stCondLst>
                                        </p:cTn>
                                        <p:tgtEl>
                                          <p:spTgt spid="15">
                                            <p:graphicEl>
                                              <a:dgm id="{699DD974-4349-4D1A-92B4-43AC2E1504C1}"/>
                                            </p:graphicEl>
                                          </p:spTgt>
                                        </p:tgtEl>
                                        <p:attrNameLst>
                                          <p:attrName>style.visibility</p:attrName>
                                        </p:attrNameLst>
                                      </p:cBhvr>
                                      <p:to>
                                        <p:strVal val="visible"/>
                                      </p:to>
                                    </p:set>
                                    <p:anim calcmode="lin" valueType="num">
                                      <p:cBhvr>
                                        <p:cTn id="49" dur="500" fill="hold"/>
                                        <p:tgtEl>
                                          <p:spTgt spid="15">
                                            <p:graphicEl>
                                              <a:dgm id="{699DD974-4349-4D1A-92B4-43AC2E1504C1}"/>
                                            </p:graphicEl>
                                          </p:spTgt>
                                        </p:tgtEl>
                                        <p:attrNameLst>
                                          <p:attrName>ppt_w</p:attrName>
                                        </p:attrNameLst>
                                      </p:cBhvr>
                                      <p:tavLst>
                                        <p:tav tm="0">
                                          <p:val>
                                            <p:fltVal val="0"/>
                                          </p:val>
                                        </p:tav>
                                        <p:tav tm="100000">
                                          <p:val>
                                            <p:strVal val="#ppt_w"/>
                                          </p:val>
                                        </p:tav>
                                      </p:tavLst>
                                    </p:anim>
                                    <p:anim calcmode="lin" valueType="num">
                                      <p:cBhvr>
                                        <p:cTn id="50" dur="500" fill="hold"/>
                                        <p:tgtEl>
                                          <p:spTgt spid="15">
                                            <p:graphicEl>
                                              <a:dgm id="{699DD974-4349-4D1A-92B4-43AC2E1504C1}"/>
                                            </p:graphicEl>
                                          </p:spTgt>
                                        </p:tgtEl>
                                        <p:attrNameLst>
                                          <p:attrName>ppt_h</p:attrName>
                                        </p:attrNameLst>
                                      </p:cBhvr>
                                      <p:tavLst>
                                        <p:tav tm="0">
                                          <p:val>
                                            <p:fltVal val="0"/>
                                          </p:val>
                                        </p:tav>
                                        <p:tav tm="100000">
                                          <p:val>
                                            <p:strVal val="#ppt_h"/>
                                          </p:val>
                                        </p:tav>
                                      </p:tavLst>
                                    </p:anim>
                                  </p:childTnLst>
                                </p:cTn>
                              </p:par>
                              <p:par>
                                <p:cTn id="51" presetID="23" presetClass="entr" presetSubtype="16" fill="hold" grpId="0" nodeType="withEffect">
                                  <p:stCondLst>
                                    <p:cond delay="0"/>
                                  </p:stCondLst>
                                  <p:childTnLst>
                                    <p:set>
                                      <p:cBhvr>
                                        <p:cTn id="52" dur="1" fill="hold">
                                          <p:stCondLst>
                                            <p:cond delay="0"/>
                                          </p:stCondLst>
                                        </p:cTn>
                                        <p:tgtEl>
                                          <p:spTgt spid="15">
                                            <p:graphicEl>
                                              <a:dgm id="{BE6821A0-8168-4544-8F32-2167A6A23087}"/>
                                            </p:graphicEl>
                                          </p:spTgt>
                                        </p:tgtEl>
                                        <p:attrNameLst>
                                          <p:attrName>style.visibility</p:attrName>
                                        </p:attrNameLst>
                                      </p:cBhvr>
                                      <p:to>
                                        <p:strVal val="visible"/>
                                      </p:to>
                                    </p:set>
                                    <p:anim calcmode="lin" valueType="num">
                                      <p:cBhvr>
                                        <p:cTn id="53" dur="500" fill="hold"/>
                                        <p:tgtEl>
                                          <p:spTgt spid="15">
                                            <p:graphicEl>
                                              <a:dgm id="{BE6821A0-8168-4544-8F32-2167A6A23087}"/>
                                            </p:graphicEl>
                                          </p:spTgt>
                                        </p:tgtEl>
                                        <p:attrNameLst>
                                          <p:attrName>ppt_w</p:attrName>
                                        </p:attrNameLst>
                                      </p:cBhvr>
                                      <p:tavLst>
                                        <p:tav tm="0">
                                          <p:val>
                                            <p:fltVal val="0"/>
                                          </p:val>
                                        </p:tav>
                                        <p:tav tm="100000">
                                          <p:val>
                                            <p:strVal val="#ppt_w"/>
                                          </p:val>
                                        </p:tav>
                                      </p:tavLst>
                                    </p:anim>
                                    <p:anim calcmode="lin" valueType="num">
                                      <p:cBhvr>
                                        <p:cTn id="54" dur="500" fill="hold"/>
                                        <p:tgtEl>
                                          <p:spTgt spid="15">
                                            <p:graphicEl>
                                              <a:dgm id="{BE6821A0-8168-4544-8F32-2167A6A23087}"/>
                                            </p:graphicEl>
                                          </p:spTgt>
                                        </p:tgtEl>
                                        <p:attrNameLst>
                                          <p:attrName>ppt_h</p:attrName>
                                        </p:attrNameLst>
                                      </p:cBhvr>
                                      <p:tavLst>
                                        <p:tav tm="0">
                                          <p:val>
                                            <p:fltVal val="0"/>
                                          </p:val>
                                        </p:tav>
                                        <p:tav tm="100000">
                                          <p:val>
                                            <p:strVal val="#ppt_h"/>
                                          </p:val>
                                        </p:tav>
                                      </p:tavLst>
                                    </p:anim>
                                  </p:childTnLst>
                                </p:cTn>
                              </p:par>
                            </p:childTnLst>
                          </p:cTn>
                        </p:par>
                      </p:childTnLst>
                    </p:cTn>
                  </p:par>
                  <p:par>
                    <p:cTn id="55" fill="hold">
                      <p:stCondLst>
                        <p:cond delay="indefinite"/>
                      </p:stCondLst>
                      <p:childTnLst>
                        <p:par>
                          <p:cTn id="56" fill="hold">
                            <p:stCondLst>
                              <p:cond delay="0"/>
                            </p:stCondLst>
                            <p:childTnLst>
                              <p:par>
                                <p:cTn id="57" presetID="23" presetClass="entr" presetSubtype="16" fill="hold" grpId="0" nodeType="clickEffect">
                                  <p:stCondLst>
                                    <p:cond delay="0"/>
                                  </p:stCondLst>
                                  <p:childTnLst>
                                    <p:set>
                                      <p:cBhvr>
                                        <p:cTn id="58" dur="1" fill="hold">
                                          <p:stCondLst>
                                            <p:cond delay="0"/>
                                          </p:stCondLst>
                                        </p:cTn>
                                        <p:tgtEl>
                                          <p:spTgt spid="15">
                                            <p:graphicEl>
                                              <a:dgm id="{BC5819F6-64BE-46EB-88C8-C5F655F24FFB}"/>
                                            </p:graphicEl>
                                          </p:spTgt>
                                        </p:tgtEl>
                                        <p:attrNameLst>
                                          <p:attrName>style.visibility</p:attrName>
                                        </p:attrNameLst>
                                      </p:cBhvr>
                                      <p:to>
                                        <p:strVal val="visible"/>
                                      </p:to>
                                    </p:set>
                                    <p:anim calcmode="lin" valueType="num">
                                      <p:cBhvr>
                                        <p:cTn id="59" dur="500" fill="hold"/>
                                        <p:tgtEl>
                                          <p:spTgt spid="15">
                                            <p:graphicEl>
                                              <a:dgm id="{BC5819F6-64BE-46EB-88C8-C5F655F24FFB}"/>
                                            </p:graphicEl>
                                          </p:spTgt>
                                        </p:tgtEl>
                                        <p:attrNameLst>
                                          <p:attrName>ppt_w</p:attrName>
                                        </p:attrNameLst>
                                      </p:cBhvr>
                                      <p:tavLst>
                                        <p:tav tm="0">
                                          <p:val>
                                            <p:fltVal val="0"/>
                                          </p:val>
                                        </p:tav>
                                        <p:tav tm="100000">
                                          <p:val>
                                            <p:strVal val="#ppt_w"/>
                                          </p:val>
                                        </p:tav>
                                      </p:tavLst>
                                    </p:anim>
                                    <p:anim calcmode="lin" valueType="num">
                                      <p:cBhvr>
                                        <p:cTn id="60" dur="500" fill="hold"/>
                                        <p:tgtEl>
                                          <p:spTgt spid="15">
                                            <p:graphicEl>
                                              <a:dgm id="{BC5819F6-64BE-46EB-88C8-C5F655F24FFB}"/>
                                            </p:graphicEl>
                                          </p:spTgt>
                                        </p:tgtEl>
                                        <p:attrNameLst>
                                          <p:attrName>ppt_h</p:attrName>
                                        </p:attrNameLst>
                                      </p:cBhvr>
                                      <p:tavLst>
                                        <p:tav tm="0">
                                          <p:val>
                                            <p:fltVal val="0"/>
                                          </p:val>
                                        </p:tav>
                                        <p:tav tm="100000">
                                          <p:val>
                                            <p:strVal val="#ppt_h"/>
                                          </p:val>
                                        </p:tav>
                                      </p:tavLst>
                                    </p:anim>
                                  </p:childTnLst>
                                </p:cTn>
                              </p:par>
                              <p:par>
                                <p:cTn id="61" presetID="23" presetClass="entr" presetSubtype="16" fill="hold" grpId="0" nodeType="withEffect">
                                  <p:stCondLst>
                                    <p:cond delay="0"/>
                                  </p:stCondLst>
                                  <p:childTnLst>
                                    <p:set>
                                      <p:cBhvr>
                                        <p:cTn id="62" dur="1" fill="hold">
                                          <p:stCondLst>
                                            <p:cond delay="0"/>
                                          </p:stCondLst>
                                        </p:cTn>
                                        <p:tgtEl>
                                          <p:spTgt spid="15">
                                            <p:graphicEl>
                                              <a:dgm id="{51A9BA9C-CBD4-476E-B4D3-50BC52EDBCC4}"/>
                                            </p:graphicEl>
                                          </p:spTgt>
                                        </p:tgtEl>
                                        <p:attrNameLst>
                                          <p:attrName>style.visibility</p:attrName>
                                        </p:attrNameLst>
                                      </p:cBhvr>
                                      <p:to>
                                        <p:strVal val="visible"/>
                                      </p:to>
                                    </p:set>
                                    <p:anim calcmode="lin" valueType="num">
                                      <p:cBhvr>
                                        <p:cTn id="63" dur="500" fill="hold"/>
                                        <p:tgtEl>
                                          <p:spTgt spid="15">
                                            <p:graphicEl>
                                              <a:dgm id="{51A9BA9C-CBD4-476E-B4D3-50BC52EDBCC4}"/>
                                            </p:graphicEl>
                                          </p:spTgt>
                                        </p:tgtEl>
                                        <p:attrNameLst>
                                          <p:attrName>ppt_w</p:attrName>
                                        </p:attrNameLst>
                                      </p:cBhvr>
                                      <p:tavLst>
                                        <p:tav tm="0">
                                          <p:val>
                                            <p:fltVal val="0"/>
                                          </p:val>
                                        </p:tav>
                                        <p:tav tm="100000">
                                          <p:val>
                                            <p:strVal val="#ppt_w"/>
                                          </p:val>
                                        </p:tav>
                                      </p:tavLst>
                                    </p:anim>
                                    <p:anim calcmode="lin" valueType="num">
                                      <p:cBhvr>
                                        <p:cTn id="64" dur="500" fill="hold"/>
                                        <p:tgtEl>
                                          <p:spTgt spid="15">
                                            <p:graphicEl>
                                              <a:dgm id="{51A9BA9C-CBD4-476E-B4D3-50BC52EDBCC4}"/>
                                            </p:graphicEl>
                                          </p:spTgt>
                                        </p:tgtEl>
                                        <p:attrNameLst>
                                          <p:attrName>ppt_h</p:attrName>
                                        </p:attrNameLst>
                                      </p:cBhvr>
                                      <p:tavLst>
                                        <p:tav tm="0">
                                          <p:val>
                                            <p:fltVal val="0"/>
                                          </p:val>
                                        </p:tav>
                                        <p:tav tm="100000">
                                          <p:val>
                                            <p:strVal val="#ppt_h"/>
                                          </p:val>
                                        </p:tav>
                                      </p:tavLst>
                                    </p:anim>
                                  </p:childTnLst>
                                </p:cTn>
                              </p:par>
                            </p:childTnLst>
                          </p:cTn>
                        </p:par>
                      </p:childTnLst>
                    </p:cTn>
                  </p:par>
                  <p:par>
                    <p:cTn id="65" fill="hold">
                      <p:stCondLst>
                        <p:cond delay="indefinite"/>
                      </p:stCondLst>
                      <p:childTnLst>
                        <p:par>
                          <p:cTn id="66" fill="hold">
                            <p:stCondLst>
                              <p:cond delay="0"/>
                            </p:stCondLst>
                            <p:childTnLst>
                              <p:par>
                                <p:cTn id="67" presetID="23" presetClass="entr" presetSubtype="16" fill="hold" grpId="0" nodeType="clickEffect">
                                  <p:stCondLst>
                                    <p:cond delay="0"/>
                                  </p:stCondLst>
                                  <p:childTnLst>
                                    <p:set>
                                      <p:cBhvr>
                                        <p:cTn id="68" dur="1" fill="hold">
                                          <p:stCondLst>
                                            <p:cond delay="0"/>
                                          </p:stCondLst>
                                        </p:cTn>
                                        <p:tgtEl>
                                          <p:spTgt spid="15">
                                            <p:graphicEl>
                                              <a:dgm id="{F7DFA65A-B868-43D1-95FB-7E5980F1983E}"/>
                                            </p:graphicEl>
                                          </p:spTgt>
                                        </p:tgtEl>
                                        <p:attrNameLst>
                                          <p:attrName>style.visibility</p:attrName>
                                        </p:attrNameLst>
                                      </p:cBhvr>
                                      <p:to>
                                        <p:strVal val="visible"/>
                                      </p:to>
                                    </p:set>
                                    <p:anim calcmode="lin" valueType="num">
                                      <p:cBhvr>
                                        <p:cTn id="69" dur="500" fill="hold"/>
                                        <p:tgtEl>
                                          <p:spTgt spid="15">
                                            <p:graphicEl>
                                              <a:dgm id="{F7DFA65A-B868-43D1-95FB-7E5980F1983E}"/>
                                            </p:graphicEl>
                                          </p:spTgt>
                                        </p:tgtEl>
                                        <p:attrNameLst>
                                          <p:attrName>ppt_w</p:attrName>
                                        </p:attrNameLst>
                                      </p:cBhvr>
                                      <p:tavLst>
                                        <p:tav tm="0">
                                          <p:val>
                                            <p:fltVal val="0"/>
                                          </p:val>
                                        </p:tav>
                                        <p:tav tm="100000">
                                          <p:val>
                                            <p:strVal val="#ppt_w"/>
                                          </p:val>
                                        </p:tav>
                                      </p:tavLst>
                                    </p:anim>
                                    <p:anim calcmode="lin" valueType="num">
                                      <p:cBhvr>
                                        <p:cTn id="70" dur="500" fill="hold"/>
                                        <p:tgtEl>
                                          <p:spTgt spid="15">
                                            <p:graphicEl>
                                              <a:dgm id="{F7DFA65A-B868-43D1-95FB-7E5980F1983E}"/>
                                            </p:graphicEl>
                                          </p:spTgt>
                                        </p:tgtEl>
                                        <p:attrNameLst>
                                          <p:attrName>ppt_h</p:attrName>
                                        </p:attrNameLst>
                                      </p:cBhvr>
                                      <p:tavLst>
                                        <p:tav tm="0">
                                          <p:val>
                                            <p:fltVal val="0"/>
                                          </p:val>
                                        </p:tav>
                                        <p:tav tm="100000">
                                          <p:val>
                                            <p:strVal val="#ppt_h"/>
                                          </p:val>
                                        </p:tav>
                                      </p:tavLst>
                                    </p:anim>
                                  </p:childTnLst>
                                </p:cTn>
                              </p:par>
                              <p:par>
                                <p:cTn id="71" presetID="23" presetClass="entr" presetSubtype="16" fill="hold" grpId="0" nodeType="withEffect">
                                  <p:stCondLst>
                                    <p:cond delay="0"/>
                                  </p:stCondLst>
                                  <p:childTnLst>
                                    <p:set>
                                      <p:cBhvr>
                                        <p:cTn id="72" dur="1" fill="hold">
                                          <p:stCondLst>
                                            <p:cond delay="0"/>
                                          </p:stCondLst>
                                        </p:cTn>
                                        <p:tgtEl>
                                          <p:spTgt spid="15">
                                            <p:graphicEl>
                                              <a:dgm id="{41BD24A2-95E0-4182-9541-AC0BF1193B61}"/>
                                            </p:graphicEl>
                                          </p:spTgt>
                                        </p:tgtEl>
                                        <p:attrNameLst>
                                          <p:attrName>style.visibility</p:attrName>
                                        </p:attrNameLst>
                                      </p:cBhvr>
                                      <p:to>
                                        <p:strVal val="visible"/>
                                      </p:to>
                                    </p:set>
                                    <p:anim calcmode="lin" valueType="num">
                                      <p:cBhvr>
                                        <p:cTn id="73" dur="500" fill="hold"/>
                                        <p:tgtEl>
                                          <p:spTgt spid="15">
                                            <p:graphicEl>
                                              <a:dgm id="{41BD24A2-95E0-4182-9541-AC0BF1193B61}"/>
                                            </p:graphicEl>
                                          </p:spTgt>
                                        </p:tgtEl>
                                        <p:attrNameLst>
                                          <p:attrName>ppt_w</p:attrName>
                                        </p:attrNameLst>
                                      </p:cBhvr>
                                      <p:tavLst>
                                        <p:tav tm="0">
                                          <p:val>
                                            <p:fltVal val="0"/>
                                          </p:val>
                                        </p:tav>
                                        <p:tav tm="100000">
                                          <p:val>
                                            <p:strVal val="#ppt_w"/>
                                          </p:val>
                                        </p:tav>
                                      </p:tavLst>
                                    </p:anim>
                                    <p:anim calcmode="lin" valueType="num">
                                      <p:cBhvr>
                                        <p:cTn id="74" dur="500" fill="hold"/>
                                        <p:tgtEl>
                                          <p:spTgt spid="15">
                                            <p:graphicEl>
                                              <a:dgm id="{41BD24A2-95E0-4182-9541-AC0BF1193B61}"/>
                                            </p:graphicEl>
                                          </p:spTgt>
                                        </p:tgtEl>
                                        <p:attrNameLst>
                                          <p:attrName>ppt_h</p:attrName>
                                        </p:attrNameLst>
                                      </p:cBhvr>
                                      <p:tavLst>
                                        <p:tav tm="0">
                                          <p:val>
                                            <p:fltVal val="0"/>
                                          </p:val>
                                        </p:tav>
                                        <p:tav tm="100000">
                                          <p:val>
                                            <p:strVal val="#ppt_h"/>
                                          </p:val>
                                        </p:tav>
                                      </p:tavLst>
                                    </p:anim>
                                  </p:childTnLst>
                                </p:cTn>
                              </p:par>
                            </p:childTnLst>
                          </p:cTn>
                        </p:par>
                      </p:childTnLst>
                    </p:cTn>
                  </p:par>
                  <p:par>
                    <p:cTn id="75" fill="hold">
                      <p:stCondLst>
                        <p:cond delay="indefinite"/>
                      </p:stCondLst>
                      <p:childTnLst>
                        <p:par>
                          <p:cTn id="76" fill="hold">
                            <p:stCondLst>
                              <p:cond delay="0"/>
                            </p:stCondLst>
                            <p:childTnLst>
                              <p:par>
                                <p:cTn id="77" presetID="23" presetClass="entr" presetSubtype="16" fill="hold" grpId="0" nodeType="clickEffect">
                                  <p:stCondLst>
                                    <p:cond delay="0"/>
                                  </p:stCondLst>
                                  <p:childTnLst>
                                    <p:set>
                                      <p:cBhvr>
                                        <p:cTn id="78" dur="1" fill="hold">
                                          <p:stCondLst>
                                            <p:cond delay="0"/>
                                          </p:stCondLst>
                                        </p:cTn>
                                        <p:tgtEl>
                                          <p:spTgt spid="15">
                                            <p:graphicEl>
                                              <a:dgm id="{944B29D0-ADB3-476D-9791-D25D54CDA6CB}"/>
                                            </p:graphicEl>
                                          </p:spTgt>
                                        </p:tgtEl>
                                        <p:attrNameLst>
                                          <p:attrName>style.visibility</p:attrName>
                                        </p:attrNameLst>
                                      </p:cBhvr>
                                      <p:to>
                                        <p:strVal val="visible"/>
                                      </p:to>
                                    </p:set>
                                    <p:anim calcmode="lin" valueType="num">
                                      <p:cBhvr>
                                        <p:cTn id="79" dur="500" fill="hold"/>
                                        <p:tgtEl>
                                          <p:spTgt spid="15">
                                            <p:graphicEl>
                                              <a:dgm id="{944B29D0-ADB3-476D-9791-D25D54CDA6CB}"/>
                                            </p:graphicEl>
                                          </p:spTgt>
                                        </p:tgtEl>
                                        <p:attrNameLst>
                                          <p:attrName>ppt_w</p:attrName>
                                        </p:attrNameLst>
                                      </p:cBhvr>
                                      <p:tavLst>
                                        <p:tav tm="0">
                                          <p:val>
                                            <p:fltVal val="0"/>
                                          </p:val>
                                        </p:tav>
                                        <p:tav tm="100000">
                                          <p:val>
                                            <p:strVal val="#ppt_w"/>
                                          </p:val>
                                        </p:tav>
                                      </p:tavLst>
                                    </p:anim>
                                    <p:anim calcmode="lin" valueType="num">
                                      <p:cBhvr>
                                        <p:cTn id="80" dur="500" fill="hold"/>
                                        <p:tgtEl>
                                          <p:spTgt spid="15">
                                            <p:graphicEl>
                                              <a:dgm id="{944B29D0-ADB3-476D-9791-D25D54CDA6CB}"/>
                                            </p:graphicEl>
                                          </p:spTgt>
                                        </p:tgtEl>
                                        <p:attrNameLst>
                                          <p:attrName>ppt_h</p:attrName>
                                        </p:attrNameLst>
                                      </p:cBhvr>
                                      <p:tavLst>
                                        <p:tav tm="0">
                                          <p:val>
                                            <p:fltVal val="0"/>
                                          </p:val>
                                        </p:tav>
                                        <p:tav tm="100000">
                                          <p:val>
                                            <p:strVal val="#ppt_h"/>
                                          </p:val>
                                        </p:tav>
                                      </p:tavLst>
                                    </p:anim>
                                  </p:childTnLst>
                                </p:cTn>
                              </p:par>
                              <p:par>
                                <p:cTn id="81" presetID="23" presetClass="entr" presetSubtype="16" fill="hold" grpId="0" nodeType="withEffect">
                                  <p:stCondLst>
                                    <p:cond delay="0"/>
                                  </p:stCondLst>
                                  <p:childTnLst>
                                    <p:set>
                                      <p:cBhvr>
                                        <p:cTn id="82" dur="1" fill="hold">
                                          <p:stCondLst>
                                            <p:cond delay="0"/>
                                          </p:stCondLst>
                                        </p:cTn>
                                        <p:tgtEl>
                                          <p:spTgt spid="15">
                                            <p:graphicEl>
                                              <a:dgm id="{84DF0220-D7FB-4AFF-B71C-5075A125859E}"/>
                                            </p:graphicEl>
                                          </p:spTgt>
                                        </p:tgtEl>
                                        <p:attrNameLst>
                                          <p:attrName>style.visibility</p:attrName>
                                        </p:attrNameLst>
                                      </p:cBhvr>
                                      <p:to>
                                        <p:strVal val="visible"/>
                                      </p:to>
                                    </p:set>
                                    <p:anim calcmode="lin" valueType="num">
                                      <p:cBhvr>
                                        <p:cTn id="83" dur="500" fill="hold"/>
                                        <p:tgtEl>
                                          <p:spTgt spid="15">
                                            <p:graphicEl>
                                              <a:dgm id="{84DF0220-D7FB-4AFF-B71C-5075A125859E}"/>
                                            </p:graphicEl>
                                          </p:spTgt>
                                        </p:tgtEl>
                                        <p:attrNameLst>
                                          <p:attrName>ppt_w</p:attrName>
                                        </p:attrNameLst>
                                      </p:cBhvr>
                                      <p:tavLst>
                                        <p:tav tm="0">
                                          <p:val>
                                            <p:fltVal val="0"/>
                                          </p:val>
                                        </p:tav>
                                        <p:tav tm="100000">
                                          <p:val>
                                            <p:strVal val="#ppt_w"/>
                                          </p:val>
                                        </p:tav>
                                      </p:tavLst>
                                    </p:anim>
                                    <p:anim calcmode="lin" valueType="num">
                                      <p:cBhvr>
                                        <p:cTn id="84" dur="500" fill="hold"/>
                                        <p:tgtEl>
                                          <p:spTgt spid="15">
                                            <p:graphicEl>
                                              <a:dgm id="{84DF0220-D7FB-4AFF-B71C-5075A125859E}"/>
                                            </p:graphic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5" grpId="0">
        <p:bldSub>
          <a:bldDgm bld="one"/>
        </p:bldSub>
      </p:bldGraphic>
      <p:bldGraphic spid="16" grpId="0">
        <p:bldSub>
          <a:bldDgm bld="one"/>
        </p:bldSub>
      </p:bldGraphic>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2049" name="Image 7"/>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403648" y="2111499"/>
            <a:ext cx="1028700" cy="676275"/>
          </a:xfrm>
          <a:prstGeom prst="rect">
            <a:avLst/>
          </a:prstGeom>
          <a:noFill/>
          <a:extLst>
            <a:ext uri="{909E8E84-426E-40DD-AFC4-6F175D3DCCD1}">
              <a14:hiddenFill xmlns:a14="http://schemas.microsoft.com/office/drawing/2010/main" xmlns="">
                <a:solidFill>
                  <a:srgbClr val="FFFFFF"/>
                </a:solidFill>
              </a14:hiddenFill>
            </a:ext>
          </a:extLst>
        </p:spPr>
      </p:pic>
      <p:sp>
        <p:nvSpPr>
          <p:cNvPr id="6" name="Rectangle 3"/>
          <p:cNvSpPr>
            <a:spLocks noChangeArrowheads="1"/>
          </p:cNvSpPr>
          <p:nvPr/>
        </p:nvSpPr>
        <p:spPr bwMode="auto">
          <a:xfrm>
            <a:off x="2536796" y="2083282"/>
            <a:ext cx="5131548" cy="76944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algn="just" eaLnBrk="0" fontAlgn="base" hangingPunct="0">
              <a:spcBef>
                <a:spcPct val="0"/>
              </a:spcBef>
              <a:spcAft>
                <a:spcPct val="0"/>
              </a:spcAft>
            </a:pPr>
            <a:r>
              <a:rPr lang="en-GB" altLang="el-GR" sz="1100" i="1" dirty="0" smtClean="0">
                <a:latin typeface="Times New Roman" panose="02020603050405020304" pitchFamily="18" charset="0"/>
                <a:ea typeface="Calibri" panose="020F0502020204030204" pitchFamily="34" charset="0"/>
                <a:cs typeface="Times New Roman" panose="02020603050405020304" pitchFamily="18" charset="0"/>
              </a:rPr>
              <a:t>This publication was funded by the European Union</a:t>
            </a:r>
            <a:r>
              <a:rPr lang="en-GB" altLang="el-GR" sz="1100" i="1" dirty="0" smtClean="0">
                <a:latin typeface="Calibri" panose="020F0502020204030204" pitchFamily="34" charset="0"/>
                <a:ea typeface="Calibri" panose="020F0502020204030204" pitchFamily="34" charset="0"/>
                <a:cs typeface="Times New Roman" panose="02020603050405020304" pitchFamily="18" charset="0"/>
              </a:rPr>
              <a:t>’</a:t>
            </a:r>
            <a:r>
              <a:rPr lang="en-GB" altLang="el-GR" sz="1100" i="1" dirty="0" smtClean="0">
                <a:latin typeface="Times New Roman" panose="02020603050405020304" pitchFamily="18" charset="0"/>
                <a:ea typeface="Calibri" panose="020F0502020204030204" pitchFamily="34" charset="0"/>
                <a:cs typeface="Times New Roman" panose="02020603050405020304" pitchFamily="18" charset="0"/>
              </a:rPr>
              <a:t>s Rights, Equality and Citizenship Programme (REC 2014-2020). The content of this publication represents only the views of the authors and is their sole responsibility. </a:t>
            </a:r>
            <a:r>
              <a:rPr lang="en-GB" altLang="el-GR" sz="1100" i="1" smtClean="0">
                <a:latin typeface="Times New Roman" panose="02020603050405020304" pitchFamily="18" charset="0"/>
                <a:ea typeface="Calibri" panose="020F0502020204030204" pitchFamily="34" charset="0"/>
                <a:cs typeface="Times New Roman" panose="02020603050405020304" pitchFamily="18" charset="0"/>
              </a:rPr>
              <a:t>The European Commission does not accept any responsibility for use that may be made of the information it contains.</a:t>
            </a:r>
            <a:endParaRPr kumimoji="0" lang="en-GB" altLang="el-GR"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xmlns="" val="5383704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smtClean="0">
                <a:latin typeface="Segoe UI Light" pitchFamily="34" charset="0"/>
                <a:cs typeface="Segoe UI Light" pitchFamily="34" charset="0"/>
              </a:rPr>
              <a:t>Outline</a:t>
            </a:r>
            <a:endParaRPr lang="en-US" b="1" dirty="0">
              <a:latin typeface="Segoe UI Light" pitchFamily="34" charset="0"/>
              <a:cs typeface="Segoe UI Light" pitchFamily="34" charset="0"/>
            </a:endParaRPr>
          </a:p>
        </p:txBody>
      </p:sp>
      <p:sp>
        <p:nvSpPr>
          <p:cNvPr id="3" name="Content Placeholder 2"/>
          <p:cNvSpPr>
            <a:spLocks noGrp="1"/>
          </p:cNvSpPr>
          <p:nvPr>
            <p:ph idx="1"/>
          </p:nvPr>
        </p:nvSpPr>
        <p:spPr/>
        <p:txBody>
          <a:bodyPr/>
          <a:lstStyle/>
          <a:p>
            <a:pPr lvl="0">
              <a:buClr>
                <a:schemeClr val="tx2"/>
              </a:buClr>
              <a:buFont typeface="Wingdings 3" pitchFamily="18" charset="2"/>
              <a:buChar char="´"/>
            </a:pPr>
            <a:endParaRPr lang="en-US" sz="2000" i="1" dirty="0" smtClean="0">
              <a:latin typeface="Segoe UI Light" pitchFamily="34" charset="0"/>
              <a:cs typeface="Segoe UI Light" pitchFamily="34" charset="0"/>
            </a:endParaRPr>
          </a:p>
          <a:p>
            <a:pPr lvl="0">
              <a:buClr>
                <a:schemeClr val="tx2"/>
              </a:buClr>
              <a:buFont typeface="Wingdings 3" pitchFamily="18" charset="2"/>
              <a:buChar char="´"/>
            </a:pPr>
            <a:endParaRPr lang="en-US" sz="2000" i="1" dirty="0" smtClean="0">
              <a:latin typeface="Segoe UI Light" pitchFamily="34" charset="0"/>
              <a:cs typeface="Segoe UI Light" pitchFamily="34" charset="0"/>
            </a:endParaRPr>
          </a:p>
          <a:p>
            <a:pPr lvl="0">
              <a:buClr>
                <a:schemeClr val="tx2"/>
              </a:buClr>
              <a:buFont typeface="Wingdings 3" pitchFamily="18" charset="2"/>
              <a:buChar char="´"/>
            </a:pPr>
            <a:r>
              <a:rPr lang="en-US" sz="2000" i="1" dirty="0" smtClean="0">
                <a:latin typeface="Segoe UI Light" pitchFamily="34" charset="0"/>
                <a:cs typeface="Segoe UI Light" pitchFamily="34" charset="0"/>
              </a:rPr>
              <a:t>‘the true extent of child maltreatment is unknown’</a:t>
            </a:r>
          </a:p>
          <a:p>
            <a:pPr>
              <a:buClr>
                <a:schemeClr val="tx2"/>
              </a:buClr>
              <a:buFont typeface="Wingdings 3" pitchFamily="18" charset="2"/>
              <a:buChar char="´"/>
            </a:pPr>
            <a:r>
              <a:rPr lang="en-US" sz="2000" dirty="0" smtClean="0">
                <a:latin typeface="Segoe UI Light" pitchFamily="34" charset="0"/>
                <a:cs typeface="Segoe UI Light" pitchFamily="34" charset="0"/>
              </a:rPr>
              <a:t>what the available data show: underestimation of the extent of the problem</a:t>
            </a:r>
          </a:p>
          <a:p>
            <a:pPr>
              <a:buClr>
                <a:schemeClr val="tx2"/>
              </a:buClr>
              <a:buFont typeface="Wingdings 3" pitchFamily="18" charset="2"/>
              <a:buChar char="´"/>
            </a:pPr>
            <a:r>
              <a:rPr lang="en-US" sz="2000" dirty="0" smtClean="0">
                <a:latin typeface="Segoe UI Light" pitchFamily="34" charset="0"/>
                <a:cs typeface="Segoe UI Light" pitchFamily="34" charset="0"/>
              </a:rPr>
              <a:t>exploring the factors leading to underestimation of the extent of the problem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1216" y="1228446"/>
            <a:ext cx="6923112" cy="857250"/>
          </a:xfrm>
        </p:spPr>
        <p:txBody>
          <a:bodyPr>
            <a:noAutofit/>
          </a:bodyPr>
          <a:lstStyle/>
          <a:p>
            <a:r>
              <a:rPr lang="en-US" sz="3200" dirty="0" smtClean="0">
                <a:latin typeface="Arial Narrow" pitchFamily="34" charset="0"/>
              </a:rPr>
              <a:t>	     </a:t>
            </a:r>
            <a:r>
              <a:rPr lang="en-US" sz="2000" dirty="0" smtClean="0">
                <a:latin typeface="Arial Narrow" pitchFamily="34" charset="0"/>
              </a:rPr>
              <a:t>[European report on preventing child maltreatment, 2013]</a:t>
            </a:r>
            <a:r>
              <a:rPr lang="el-GR" sz="2000" dirty="0" smtClean="0">
                <a:latin typeface="Arial Narrow" pitchFamily="34" charset="0"/>
              </a:rPr>
              <a:t/>
            </a:r>
            <a:br>
              <a:rPr lang="el-GR" sz="2000" dirty="0" smtClean="0">
                <a:latin typeface="Arial Narrow" pitchFamily="34" charset="0"/>
              </a:rPr>
            </a:br>
            <a:endParaRPr lang="el-GR" sz="2000" dirty="0">
              <a:latin typeface="Arial Narrow" pitchFamily="34" charset="0"/>
            </a:endParaRPr>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sz="2400" dirty="0" smtClean="0"/>
          </a:p>
          <a:p>
            <a:pPr marL="0" indent="0">
              <a:buNone/>
            </a:pPr>
            <a:endParaRPr lang="en-US" sz="2400" dirty="0" smtClean="0"/>
          </a:p>
          <a:p>
            <a:pPr marL="0" indent="0">
              <a:buNone/>
            </a:pPr>
            <a:endParaRPr lang="en-US" sz="2400" dirty="0" smtClean="0"/>
          </a:p>
          <a:p>
            <a:pPr marL="0" indent="0">
              <a:buNone/>
            </a:pPr>
            <a:r>
              <a:rPr lang="en-US" sz="2400" dirty="0" smtClean="0">
                <a:latin typeface="Segoe UI Light" pitchFamily="34" charset="0"/>
                <a:cs typeface="Segoe UI Light" pitchFamily="34" charset="0"/>
              </a:rPr>
              <a:t>“child abuse and neglect are a product of social, cultural, economic and biological factors and occur in all societies”</a:t>
            </a:r>
          </a:p>
          <a:p>
            <a:pPr marL="0" indent="0">
              <a:buNone/>
            </a:pPr>
            <a:endParaRPr lang="en-US" sz="2400" dirty="0" smtClean="0"/>
          </a:p>
          <a:p>
            <a:pPr marL="0" indent="0">
              <a:buNone/>
            </a:pPr>
            <a:endParaRPr lang="en-US" sz="2400" dirty="0" smtClean="0"/>
          </a:p>
          <a:p>
            <a:pPr marL="0" indent="0">
              <a:buNone/>
            </a:pPr>
            <a:endParaRPr lang="en-US" sz="2400" dirty="0" smtClean="0"/>
          </a:p>
          <a:p>
            <a:pPr marL="0" indent="0">
              <a:buNone/>
            </a:pPr>
            <a:endParaRPr lang="en-US" sz="2400" dirty="0" smtClean="0"/>
          </a:p>
        </p:txBody>
      </p:sp>
      <p:pic>
        <p:nvPicPr>
          <p:cNvPr id="1026" name="Picture 2"/>
          <p:cNvPicPr>
            <a:picLocks noChangeAspect="1" noChangeArrowheads="1"/>
          </p:cNvPicPr>
          <p:nvPr/>
        </p:nvPicPr>
        <p:blipFill>
          <a:blip r:embed="rId3" cstate="print"/>
          <a:srcRect l="34866" t="8308" r="36355" b="14847"/>
          <a:stretch>
            <a:fillRect/>
          </a:stretch>
        </p:blipFill>
        <p:spPr bwMode="auto">
          <a:xfrm>
            <a:off x="7715272" y="195486"/>
            <a:ext cx="1153854" cy="1512168"/>
          </a:xfrm>
          <a:prstGeom prst="rect">
            <a:avLst/>
          </a:prstGeom>
          <a:ln>
            <a:noFill/>
          </a:ln>
          <a:effectLst>
            <a:outerShdw blurRad="292100" dist="139700" dir="2700000" algn="tl" rotWithShape="0">
              <a:srgbClr val="333333">
                <a:alpha val="65000"/>
              </a:srgbClr>
            </a:outerShdw>
          </a:effectLst>
        </p:spPr>
      </p:pic>
      <p:pic>
        <p:nvPicPr>
          <p:cNvPr id="5" name="Picture 2"/>
          <p:cNvPicPr>
            <a:picLocks noChangeAspect="1" noChangeArrowheads="1"/>
          </p:cNvPicPr>
          <p:nvPr/>
        </p:nvPicPr>
        <p:blipFill>
          <a:blip r:embed="rId4" cstate="print"/>
          <a:srcRect/>
          <a:stretch>
            <a:fillRect/>
          </a:stretch>
        </p:blipFill>
        <p:spPr bwMode="auto">
          <a:xfrm>
            <a:off x="6120556" y="4587974"/>
            <a:ext cx="2915940" cy="508405"/>
          </a:xfrm>
          <a:prstGeom prst="rect">
            <a:avLst/>
          </a:prstGeom>
          <a:noFill/>
          <a:ln w="9525">
            <a:noFill/>
            <a:miter lim="800000"/>
            <a:headEnd/>
            <a:tailEnd/>
          </a:ln>
        </p:spPr>
      </p:pic>
      <p:sp>
        <p:nvSpPr>
          <p:cNvPr id="6" name="Rectangle 3"/>
          <p:cNvSpPr>
            <a:spLocks noChangeArrowheads="1"/>
          </p:cNvSpPr>
          <p:nvPr/>
        </p:nvSpPr>
        <p:spPr bwMode="auto">
          <a:xfrm>
            <a:off x="2002148" y="4734736"/>
            <a:ext cx="4104283" cy="246221"/>
          </a:xfrm>
          <a:prstGeom prst="rect">
            <a:avLst/>
          </a:prstGeom>
          <a:noFill/>
          <a:ln w="9525">
            <a:noFill/>
            <a:miter lim="800000"/>
            <a:headEnd/>
            <a:tailEnd/>
          </a:ln>
          <a:effectLst/>
        </p:spPr>
        <p:txBody>
          <a:bodyPr wrap="square" anchor="ctr">
            <a:spAutoFit/>
          </a:bodyPr>
          <a:lstStyle/>
          <a:p>
            <a:pPr algn="r">
              <a:tabLst>
                <a:tab pos="2636773" algn="ctr"/>
                <a:tab pos="5273543" algn="r"/>
              </a:tabLst>
            </a:pPr>
            <a:r>
              <a:rPr lang="en-US" sz="1000" b="1" dirty="0" smtClean="0">
                <a:solidFill>
                  <a:srgbClr val="595959"/>
                </a:solidFill>
                <a:latin typeface="Agency FB" pitchFamily="34" charset="0"/>
                <a:cs typeface="Times New Roman" pitchFamily="18" charset="0"/>
              </a:rPr>
              <a:t>CAN-MDS Operators’’ Seminar</a:t>
            </a:r>
            <a:endParaRPr lang="en-US" sz="1400" b="1" dirty="0"/>
          </a:p>
        </p:txBody>
      </p:sp>
      <p:pic>
        <p:nvPicPr>
          <p:cNvPr id="7" name="Picture 6"/>
          <p:cNvPicPr>
            <a:picLocks noChangeAspect="1"/>
          </p:cNvPicPr>
          <p:nvPr/>
        </p:nvPicPr>
        <p:blipFill>
          <a:blip r:embed="rId5" cstate="print"/>
          <a:stretch>
            <a:fillRect/>
          </a:stretch>
        </p:blipFill>
        <p:spPr>
          <a:xfrm>
            <a:off x="4115844" y="4713897"/>
            <a:ext cx="471335" cy="312397"/>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14958" y="806390"/>
            <a:ext cx="3564954" cy="923330"/>
          </a:xfrm>
          <a:prstGeom prst="rect">
            <a:avLst/>
          </a:prstGeom>
        </p:spPr>
        <p:txBody>
          <a:bodyPr wrap="square">
            <a:spAutoFit/>
          </a:bodyPr>
          <a:lstStyle/>
          <a:p>
            <a:pPr lvl="0"/>
            <a:r>
              <a:rPr lang="en-US" altLang="el-GR" b="1" dirty="0">
                <a:solidFill>
                  <a:srgbClr val="316EA5"/>
                </a:solidFill>
                <a:latin typeface="Tekton Pro" panose="020F0603020208020904" pitchFamily="34" charset="0"/>
              </a:rPr>
              <a:t>What is the </a:t>
            </a:r>
            <a:r>
              <a:rPr lang="en-US" altLang="el-GR" b="1" dirty="0">
                <a:solidFill>
                  <a:srgbClr val="DA8200"/>
                </a:solidFill>
                <a:latin typeface="Tekton Pro" panose="020F0603020208020904" pitchFamily="34" charset="0"/>
              </a:rPr>
              <a:t>true extent and the nature</a:t>
            </a:r>
            <a:r>
              <a:rPr lang="en-US" altLang="el-GR" b="1" dirty="0">
                <a:solidFill>
                  <a:srgbClr val="316EA5"/>
                </a:solidFill>
                <a:latin typeface="Tekton Pro" panose="020F0603020208020904" pitchFamily="34" charset="0"/>
              </a:rPr>
              <a:t> of the </a:t>
            </a:r>
            <a:r>
              <a:rPr lang="en-US" altLang="el-GR" b="1" dirty="0" smtClean="0">
                <a:solidFill>
                  <a:srgbClr val="316EA5"/>
                </a:solidFill>
                <a:latin typeface="Tekton Pro" panose="020F0603020208020904" pitchFamily="34" charset="0"/>
              </a:rPr>
              <a:t>problem of child abuse and neglect </a:t>
            </a:r>
            <a:r>
              <a:rPr lang="en-US" altLang="el-GR" b="1" dirty="0">
                <a:solidFill>
                  <a:srgbClr val="316EA5"/>
                </a:solidFill>
                <a:latin typeface="Tekton Pro" panose="020F0603020208020904" pitchFamily="34" charset="0"/>
              </a:rPr>
              <a:t>in our country?</a:t>
            </a:r>
            <a:endParaRPr lang="el-GR" dirty="0"/>
          </a:p>
        </p:txBody>
      </p:sp>
      <p:sp>
        <p:nvSpPr>
          <p:cNvPr id="10" name="Rectangle 9"/>
          <p:cNvSpPr/>
          <p:nvPr/>
        </p:nvSpPr>
        <p:spPr>
          <a:xfrm>
            <a:off x="3759348" y="806390"/>
            <a:ext cx="5133131" cy="1477328"/>
          </a:xfrm>
          <a:prstGeom prst="rect">
            <a:avLst/>
          </a:prstGeom>
        </p:spPr>
        <p:txBody>
          <a:bodyPr wrap="square">
            <a:spAutoFit/>
          </a:bodyPr>
          <a:lstStyle/>
          <a:p>
            <a:pPr lvl="0"/>
            <a:r>
              <a:rPr lang="en-US" altLang="el-GR" b="1" dirty="0">
                <a:solidFill>
                  <a:schemeClr val="accent6">
                    <a:lumMod val="75000"/>
                  </a:schemeClr>
                </a:solidFill>
                <a:latin typeface="Tekton Pro" panose="020F0603020208020904" pitchFamily="34" charset="0"/>
              </a:rPr>
              <a:t>"we do not know"</a:t>
            </a:r>
            <a:endParaRPr lang="el-GR" b="1" dirty="0">
              <a:solidFill>
                <a:schemeClr val="accent6">
                  <a:lumMod val="75000"/>
                </a:schemeClr>
              </a:solidFill>
              <a:latin typeface="Tekton Pro" panose="020F0603020208020904" pitchFamily="34" charset="0"/>
            </a:endParaRPr>
          </a:p>
          <a:p>
            <a:pPr lvl="0"/>
            <a:r>
              <a:rPr lang="en-US" altLang="el-GR" dirty="0" smtClean="0">
                <a:solidFill>
                  <a:srgbClr val="000000"/>
                </a:solidFill>
                <a:latin typeface="Segoe UI Light" panose="020B0502040204020203" pitchFamily="34" charset="0"/>
                <a:cs typeface="Segoe UI Light" panose="020B0502040204020203" pitchFamily="34" charset="0"/>
              </a:rPr>
              <a:t>“</a:t>
            </a:r>
            <a:r>
              <a:rPr lang="en-US" altLang="el-GR" i="1" dirty="0">
                <a:solidFill>
                  <a:srgbClr val="000000"/>
                </a:solidFill>
                <a:latin typeface="Segoe UI Light" panose="020B0502040204020203" pitchFamily="34" charset="0"/>
                <a:cs typeface="Segoe UI Light" panose="020B0502040204020203" pitchFamily="34" charset="0"/>
              </a:rPr>
              <a:t>Given the evolving nature of the identification, detection, and response to child maltreatment, no existing data collection system can represent all maltreated children</a:t>
            </a:r>
            <a:r>
              <a:rPr lang="en-US" altLang="el-GR" dirty="0">
                <a:solidFill>
                  <a:srgbClr val="000000"/>
                </a:solidFill>
                <a:latin typeface="Segoe UI Light" panose="020B0502040204020203" pitchFamily="34" charset="0"/>
                <a:cs typeface="Segoe UI Light" panose="020B0502040204020203" pitchFamily="34" charset="0"/>
              </a:rPr>
              <a:t>” (Fallon et al. 2010)</a:t>
            </a:r>
            <a:endParaRPr lang="el-GR" dirty="0">
              <a:latin typeface="Segoe UI Light" panose="020B0502040204020203" pitchFamily="34" charset="0"/>
              <a:cs typeface="Segoe UI Light" panose="020B0502040204020203" pitchFamily="34" charset="0"/>
            </a:endParaRPr>
          </a:p>
        </p:txBody>
      </p:sp>
      <p:sp>
        <p:nvSpPr>
          <p:cNvPr id="11" name="Rectangle 10"/>
          <p:cNvSpPr/>
          <p:nvPr/>
        </p:nvSpPr>
        <p:spPr>
          <a:xfrm>
            <a:off x="211163" y="2427734"/>
            <a:ext cx="3548185" cy="923330"/>
          </a:xfrm>
          <a:prstGeom prst="rect">
            <a:avLst/>
          </a:prstGeom>
        </p:spPr>
        <p:txBody>
          <a:bodyPr wrap="square">
            <a:spAutoFit/>
          </a:bodyPr>
          <a:lstStyle/>
          <a:p>
            <a:pPr lvl="0"/>
            <a:r>
              <a:rPr lang="en-US" altLang="el-GR" dirty="0">
                <a:solidFill>
                  <a:srgbClr val="316EA5"/>
                </a:solidFill>
                <a:latin typeface="Tekton Pro" panose="020F0603020208020904" pitchFamily="34" charset="0"/>
              </a:rPr>
              <a:t>What is the number of child maltreatment cases </a:t>
            </a:r>
            <a:r>
              <a:rPr lang="en-US" altLang="el-GR" dirty="0">
                <a:solidFill>
                  <a:srgbClr val="DA8200"/>
                </a:solidFill>
                <a:latin typeface="Tekton Pro" panose="020F0603020208020904" pitchFamily="34" charset="0"/>
              </a:rPr>
              <a:t>reported during the last year </a:t>
            </a:r>
            <a:r>
              <a:rPr lang="en-US" altLang="el-GR" dirty="0">
                <a:solidFill>
                  <a:srgbClr val="316EA5"/>
                </a:solidFill>
                <a:latin typeface="Tekton Pro" panose="020F0603020208020904" pitchFamily="34" charset="0"/>
              </a:rPr>
              <a:t>in our country?</a:t>
            </a:r>
            <a:endParaRPr lang="el-GR" dirty="0"/>
          </a:p>
        </p:txBody>
      </p:sp>
      <p:sp>
        <p:nvSpPr>
          <p:cNvPr id="12" name="Rectangle 11"/>
          <p:cNvSpPr/>
          <p:nvPr/>
        </p:nvSpPr>
        <p:spPr>
          <a:xfrm>
            <a:off x="3759347" y="2427734"/>
            <a:ext cx="5133131" cy="2308324"/>
          </a:xfrm>
          <a:prstGeom prst="rect">
            <a:avLst/>
          </a:prstGeom>
        </p:spPr>
        <p:txBody>
          <a:bodyPr wrap="square">
            <a:spAutoFit/>
          </a:bodyPr>
          <a:lstStyle/>
          <a:p>
            <a:pPr lvl="0"/>
            <a:r>
              <a:rPr lang="en-US" altLang="el-GR" b="1" dirty="0">
                <a:solidFill>
                  <a:schemeClr val="accent6">
                    <a:lumMod val="75000"/>
                  </a:schemeClr>
                </a:solidFill>
                <a:latin typeface="Tekton Pro" panose="020F0603020208020904" pitchFamily="34" charset="0"/>
              </a:rPr>
              <a:t>"we do not know" </a:t>
            </a:r>
            <a:endParaRPr lang="en-US" altLang="el-GR" b="1" dirty="0" smtClean="0">
              <a:solidFill>
                <a:schemeClr val="accent6">
                  <a:lumMod val="75000"/>
                </a:schemeClr>
              </a:solidFill>
              <a:latin typeface="Tekton Pro" panose="020F0603020208020904" pitchFamily="34" charset="0"/>
            </a:endParaRPr>
          </a:p>
          <a:p>
            <a:r>
              <a:rPr lang="en-US" altLang="el-GR" dirty="0">
                <a:solidFill>
                  <a:srgbClr val="000000"/>
                </a:solidFill>
                <a:latin typeface="Segoe UI Light" panose="020B0502040204020203" pitchFamily="34" charset="0"/>
                <a:cs typeface="Segoe UI Light" panose="020B0502040204020203" pitchFamily="34" charset="0"/>
              </a:rPr>
              <a:t>This, however, is a totally different question and the response would be just as simple and known!</a:t>
            </a:r>
            <a:r>
              <a:rPr lang="el-GR" altLang="el-GR" dirty="0">
                <a:solidFill>
                  <a:srgbClr val="000000"/>
                </a:solidFill>
                <a:latin typeface="Segoe UI Light" panose="020B0502040204020203" pitchFamily="34" charset="0"/>
                <a:cs typeface="Segoe UI Light" panose="020B0502040204020203" pitchFamily="34" charset="0"/>
              </a:rPr>
              <a:t> </a:t>
            </a:r>
            <a:endParaRPr lang="el-GR" dirty="0">
              <a:solidFill>
                <a:srgbClr val="000000"/>
              </a:solidFill>
              <a:latin typeface="Segoe UI Light" panose="020B0502040204020203" pitchFamily="34" charset="0"/>
              <a:cs typeface="Segoe UI Light" panose="020B0502040204020203" pitchFamily="34" charset="0"/>
            </a:endParaRPr>
          </a:p>
          <a:p>
            <a:pPr lvl="0"/>
            <a:endParaRPr lang="en-US" altLang="el-GR" dirty="0" smtClean="0">
              <a:solidFill>
                <a:srgbClr val="000000"/>
              </a:solidFill>
              <a:latin typeface="Calibri Light" panose="020F0302020204030204" pitchFamily="34" charset="0"/>
            </a:endParaRPr>
          </a:p>
          <a:p>
            <a:pPr lvl="0"/>
            <a:r>
              <a:rPr lang="en-US" altLang="el-GR" dirty="0">
                <a:solidFill>
                  <a:srgbClr val="316EA5"/>
                </a:solidFill>
                <a:latin typeface="Tekton Pro" panose="020F0603020208020904" pitchFamily="34" charset="0"/>
              </a:rPr>
              <a:t>Why? </a:t>
            </a:r>
          </a:p>
          <a:p>
            <a:pPr lvl="0"/>
            <a:r>
              <a:rPr lang="en-US" altLang="el-GR" dirty="0">
                <a:solidFill>
                  <a:srgbClr val="000000"/>
                </a:solidFill>
                <a:latin typeface="Segoe UI Light" panose="020B0502040204020203" pitchFamily="34" charset="0"/>
                <a:cs typeface="Segoe UI Light" panose="020B0502040204020203" pitchFamily="34" charset="0"/>
              </a:rPr>
              <a:t>Because until now there is no mechanism in place for systematic reporting and/or recording of reported cases of child abuse and neglect</a:t>
            </a:r>
            <a:endParaRPr lang="el-GR" dirty="0">
              <a:solidFill>
                <a:srgbClr val="000000"/>
              </a:solidFill>
              <a:latin typeface="Segoe UI Light" panose="020B0502040204020203" pitchFamily="34" charset="0"/>
              <a:cs typeface="Segoe UI Light" panose="020B0502040204020203" pitchFamily="34" charset="0"/>
            </a:endParaRPr>
          </a:p>
        </p:txBody>
      </p:sp>
      <p:pic>
        <p:nvPicPr>
          <p:cNvPr id="13" name="Picture 2"/>
          <p:cNvPicPr>
            <a:picLocks noChangeAspect="1" noChangeArrowheads="1"/>
          </p:cNvPicPr>
          <p:nvPr/>
        </p:nvPicPr>
        <p:blipFill>
          <a:blip r:embed="rId3" cstate="print"/>
          <a:srcRect/>
          <a:stretch>
            <a:fillRect/>
          </a:stretch>
        </p:blipFill>
        <p:spPr bwMode="auto">
          <a:xfrm>
            <a:off x="6176563" y="92706"/>
            <a:ext cx="2915940" cy="508405"/>
          </a:xfrm>
          <a:prstGeom prst="rect">
            <a:avLst/>
          </a:prstGeom>
          <a:noFill/>
          <a:ln w="9525">
            <a:noFill/>
            <a:miter lim="800000"/>
            <a:headEnd/>
            <a:tailEnd/>
          </a:ln>
        </p:spPr>
      </p:pic>
    </p:spTree>
    <p:extLst>
      <p:ext uri="{BB962C8B-B14F-4D97-AF65-F5344CB8AC3E}">
        <p14:creationId xmlns:p14="http://schemas.microsoft.com/office/powerpoint/2010/main" xmlns="" val="42697926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p:cTn id="14" dur="500" fill="hold"/>
                                        <p:tgtEl>
                                          <p:spTgt spid="10"/>
                                        </p:tgtEl>
                                        <p:attrNameLst>
                                          <p:attrName>ppt_w</p:attrName>
                                        </p:attrNameLst>
                                      </p:cBhvr>
                                      <p:tavLst>
                                        <p:tav tm="0">
                                          <p:val>
                                            <p:fltVal val="0"/>
                                          </p:val>
                                        </p:tav>
                                        <p:tav tm="100000">
                                          <p:val>
                                            <p:strVal val="#ppt_w"/>
                                          </p:val>
                                        </p:tav>
                                      </p:tavLst>
                                    </p:anim>
                                    <p:anim calcmode="lin" valueType="num">
                                      <p:cBhvr>
                                        <p:cTn id="15" dur="500" fill="hold"/>
                                        <p:tgtEl>
                                          <p:spTgt spid="10"/>
                                        </p:tgtEl>
                                        <p:attrNameLst>
                                          <p:attrName>ppt_h</p:attrName>
                                        </p:attrNameLst>
                                      </p:cBhvr>
                                      <p:tavLst>
                                        <p:tav tm="0">
                                          <p:val>
                                            <p:fltVal val="0"/>
                                          </p:val>
                                        </p:tav>
                                        <p:tav tm="100000">
                                          <p:val>
                                            <p:strVal val="#ppt_h"/>
                                          </p:val>
                                        </p:tav>
                                      </p:tavLst>
                                    </p:anim>
                                    <p:animEffect transition="in" filter="fade">
                                      <p:cBhvr>
                                        <p:cTn id="16" dur="500"/>
                                        <p:tgtEl>
                                          <p:spTgt spid="10"/>
                                        </p:tgtEl>
                                      </p:cBhvr>
                                    </p:animEffect>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1000"/>
                                        <p:tgtEl>
                                          <p:spTgt spid="11"/>
                                        </p:tgtEl>
                                      </p:cBhvr>
                                    </p:animEffect>
                                    <p:anim calcmode="lin" valueType="num">
                                      <p:cBhvr>
                                        <p:cTn id="22" dur="1000" fill="hold"/>
                                        <p:tgtEl>
                                          <p:spTgt spid="11"/>
                                        </p:tgtEl>
                                        <p:attrNameLst>
                                          <p:attrName>ppt_x</p:attrName>
                                        </p:attrNameLst>
                                      </p:cBhvr>
                                      <p:tavLst>
                                        <p:tav tm="0">
                                          <p:val>
                                            <p:strVal val="#ppt_x"/>
                                          </p:val>
                                        </p:tav>
                                        <p:tav tm="100000">
                                          <p:val>
                                            <p:strVal val="#ppt_x"/>
                                          </p:val>
                                        </p:tav>
                                      </p:tavLst>
                                    </p:anim>
                                    <p:anim calcmode="lin" valueType="num">
                                      <p:cBhvr>
                                        <p:cTn id="23"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p:cTn id="28" dur="500" fill="hold"/>
                                        <p:tgtEl>
                                          <p:spTgt spid="12"/>
                                        </p:tgtEl>
                                        <p:attrNameLst>
                                          <p:attrName>ppt_w</p:attrName>
                                        </p:attrNameLst>
                                      </p:cBhvr>
                                      <p:tavLst>
                                        <p:tav tm="0">
                                          <p:val>
                                            <p:fltVal val="0"/>
                                          </p:val>
                                        </p:tav>
                                        <p:tav tm="100000">
                                          <p:val>
                                            <p:strVal val="#ppt_w"/>
                                          </p:val>
                                        </p:tav>
                                      </p:tavLst>
                                    </p:anim>
                                    <p:anim calcmode="lin" valueType="num">
                                      <p:cBhvr>
                                        <p:cTn id="29" dur="500" fill="hold"/>
                                        <p:tgtEl>
                                          <p:spTgt spid="12"/>
                                        </p:tgtEl>
                                        <p:attrNameLst>
                                          <p:attrName>ppt_h</p:attrName>
                                        </p:attrNameLst>
                                      </p:cBhvr>
                                      <p:tavLst>
                                        <p:tav tm="0">
                                          <p:val>
                                            <p:fltVal val="0"/>
                                          </p:val>
                                        </p:tav>
                                        <p:tav tm="100000">
                                          <p:val>
                                            <p:strVal val="#ppt_h"/>
                                          </p:val>
                                        </p:tav>
                                      </p:tavLst>
                                    </p:anim>
                                    <p:animEffect transition="in" filter="fade">
                                      <p:cBhvr>
                                        <p:cTn id="3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p:bldP spid="11" grpId="0"/>
      <p:bldP spid="1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95536" y="771550"/>
            <a:ext cx="3096344" cy="923330"/>
          </a:xfrm>
          <a:prstGeom prst="rect">
            <a:avLst/>
          </a:prstGeom>
        </p:spPr>
        <p:txBody>
          <a:bodyPr wrap="square">
            <a:spAutoFit/>
          </a:bodyPr>
          <a:lstStyle/>
          <a:p>
            <a:pPr lvl="0"/>
            <a:r>
              <a:rPr lang="en-US" altLang="el-GR" b="1" dirty="0">
                <a:solidFill>
                  <a:srgbClr val="DA8200"/>
                </a:solidFill>
                <a:latin typeface="Tekton Pro" panose="020F0603020208020904" pitchFamily="34" charset="0"/>
              </a:rPr>
              <a:t>Why is it important to know </a:t>
            </a:r>
            <a:r>
              <a:rPr lang="en-US" altLang="el-GR" b="1" dirty="0">
                <a:solidFill>
                  <a:srgbClr val="316EA5"/>
                </a:solidFill>
                <a:latin typeface="Tekton Pro" panose="020F0603020208020904" pitchFamily="34" charset="0"/>
              </a:rPr>
              <a:t>about the number of children affected by abuse and neglect? </a:t>
            </a:r>
            <a:endParaRPr lang="el-GR" dirty="0"/>
          </a:p>
        </p:txBody>
      </p:sp>
      <p:sp>
        <p:nvSpPr>
          <p:cNvPr id="5" name="Rectangle 4"/>
          <p:cNvSpPr/>
          <p:nvPr/>
        </p:nvSpPr>
        <p:spPr>
          <a:xfrm>
            <a:off x="3995936" y="771550"/>
            <a:ext cx="4572000" cy="3139321"/>
          </a:xfrm>
          <a:prstGeom prst="rect">
            <a:avLst/>
          </a:prstGeom>
        </p:spPr>
        <p:txBody>
          <a:bodyPr>
            <a:spAutoFit/>
          </a:bodyPr>
          <a:lstStyle/>
          <a:p>
            <a:pPr lvl="0"/>
            <a:r>
              <a:rPr lang="en-US" altLang="el-GR" dirty="0" smtClean="0">
                <a:solidFill>
                  <a:srgbClr val="000000"/>
                </a:solidFill>
                <a:latin typeface="Segoe UI Light" panose="020B0502040204020203" pitchFamily="34" charset="0"/>
                <a:cs typeface="Segoe UI Light" panose="020B0502040204020203" pitchFamily="34" charset="0"/>
              </a:rPr>
              <a:t>because</a:t>
            </a:r>
          </a:p>
          <a:p>
            <a:pPr marL="285750" lvl="0" indent="-285750">
              <a:buFontTx/>
              <a:buChar char="-"/>
            </a:pPr>
            <a:r>
              <a:rPr lang="en-US" altLang="el-GR" dirty="0" smtClean="0">
                <a:solidFill>
                  <a:srgbClr val="000000"/>
                </a:solidFill>
                <a:latin typeface="Segoe UI Light" panose="020B0502040204020203" pitchFamily="34" charset="0"/>
                <a:cs typeface="Segoe UI Light" panose="020B0502040204020203" pitchFamily="34" charset="0"/>
              </a:rPr>
              <a:t>the </a:t>
            </a:r>
            <a:r>
              <a:rPr lang="en-US" altLang="el-GR" dirty="0">
                <a:solidFill>
                  <a:srgbClr val="000000"/>
                </a:solidFill>
                <a:latin typeface="Segoe UI Light" panose="020B0502040204020203" pitchFamily="34" charset="0"/>
                <a:cs typeface="Segoe UI Light" panose="020B0502040204020203" pitchFamily="34" charset="0"/>
              </a:rPr>
              <a:t>lack of reliable information as to the number of children affected by child abuse and neglect has been identified as a </a:t>
            </a:r>
            <a:r>
              <a:rPr lang="en-US" altLang="el-GR" b="1" dirty="0">
                <a:solidFill>
                  <a:schemeClr val="accent1"/>
                </a:solidFill>
                <a:latin typeface="Segoe UI Light" panose="020B0502040204020203" pitchFamily="34" charset="0"/>
                <a:cs typeface="Segoe UI Light" panose="020B0502040204020203" pitchFamily="34" charset="0"/>
              </a:rPr>
              <a:t>“serious limitation in lodging an effective public health response” </a:t>
            </a:r>
            <a:r>
              <a:rPr lang="en-US" altLang="el-GR" dirty="0">
                <a:solidFill>
                  <a:srgbClr val="000000"/>
                </a:solidFill>
                <a:latin typeface="Segoe UI Light" panose="020B0502040204020203" pitchFamily="34" charset="0"/>
                <a:cs typeface="Segoe UI Light" panose="020B0502040204020203" pitchFamily="34" charset="0"/>
              </a:rPr>
              <a:t>(</a:t>
            </a:r>
            <a:r>
              <a:rPr lang="en-US" altLang="el-GR" dirty="0" err="1">
                <a:solidFill>
                  <a:srgbClr val="000000"/>
                </a:solidFill>
                <a:latin typeface="Segoe UI Light" panose="020B0502040204020203" pitchFamily="34" charset="0"/>
                <a:cs typeface="Segoe UI Light" panose="020B0502040204020203" pitchFamily="34" charset="0"/>
              </a:rPr>
              <a:t>Leeb</a:t>
            </a:r>
            <a:r>
              <a:rPr lang="en-US" altLang="el-GR" dirty="0">
                <a:solidFill>
                  <a:srgbClr val="000000"/>
                </a:solidFill>
                <a:latin typeface="Segoe UI Light" panose="020B0502040204020203" pitchFamily="34" charset="0"/>
                <a:cs typeface="Segoe UI Light" panose="020B0502040204020203" pitchFamily="34" charset="0"/>
              </a:rPr>
              <a:t> et al. 2008) </a:t>
            </a:r>
          </a:p>
          <a:p>
            <a:pPr marL="285750" lvl="0" indent="-285750">
              <a:buFontTx/>
              <a:buChar char="-"/>
            </a:pPr>
            <a:endParaRPr lang="en-US" altLang="el-GR" dirty="0" smtClean="0">
              <a:solidFill>
                <a:srgbClr val="000000"/>
              </a:solidFill>
              <a:latin typeface="Segoe UI Light" panose="020B0502040204020203" pitchFamily="34" charset="0"/>
              <a:cs typeface="Segoe UI Light" panose="020B0502040204020203" pitchFamily="34" charset="0"/>
            </a:endParaRPr>
          </a:p>
          <a:p>
            <a:pPr marL="285750" lvl="0" indent="-285750">
              <a:buFontTx/>
              <a:buChar char="-"/>
            </a:pPr>
            <a:r>
              <a:rPr lang="en-US" altLang="el-GR" dirty="0" smtClean="0">
                <a:solidFill>
                  <a:srgbClr val="000000"/>
                </a:solidFill>
                <a:latin typeface="Segoe UI Light" panose="020B0502040204020203" pitchFamily="34" charset="0"/>
                <a:cs typeface="Segoe UI Light" panose="020B0502040204020203" pitchFamily="34" charset="0"/>
              </a:rPr>
              <a:t>gaining </a:t>
            </a:r>
            <a:r>
              <a:rPr lang="en-US" altLang="el-GR" dirty="0">
                <a:solidFill>
                  <a:srgbClr val="000000"/>
                </a:solidFill>
                <a:latin typeface="Segoe UI Light" panose="020B0502040204020203" pitchFamily="34" charset="0"/>
                <a:cs typeface="Segoe UI Light" panose="020B0502040204020203" pitchFamily="34" charset="0"/>
              </a:rPr>
              <a:t>insight into the extent and nature of child maltreatment, on the other hand, </a:t>
            </a:r>
            <a:r>
              <a:rPr lang="en-US" altLang="el-GR" b="1" dirty="0">
                <a:solidFill>
                  <a:schemeClr val="accent1"/>
                </a:solidFill>
                <a:latin typeface="Segoe UI Light" panose="020B0502040204020203" pitchFamily="34" charset="0"/>
                <a:cs typeface="Segoe UI Light" panose="020B0502040204020203" pitchFamily="34" charset="0"/>
              </a:rPr>
              <a:t>“is the foundation for prevention of child maltreatment”</a:t>
            </a:r>
            <a:r>
              <a:rPr lang="en-US" altLang="el-GR" dirty="0">
                <a:solidFill>
                  <a:srgbClr val="000000"/>
                </a:solidFill>
                <a:latin typeface="Segoe UI Light" panose="020B0502040204020203" pitchFamily="34" charset="0"/>
                <a:cs typeface="Segoe UI Light" panose="020B0502040204020203" pitchFamily="34" charset="0"/>
              </a:rPr>
              <a:t> (Fallon et al. 2010)</a:t>
            </a:r>
            <a:endParaRPr lang="el-GR" dirty="0">
              <a:solidFill>
                <a:srgbClr val="000000"/>
              </a:solidFill>
              <a:latin typeface="Segoe UI Light" panose="020B0502040204020203" pitchFamily="34" charset="0"/>
              <a:cs typeface="Segoe UI Light" panose="020B0502040204020203" pitchFamily="34" charset="0"/>
            </a:endParaRPr>
          </a:p>
        </p:txBody>
      </p:sp>
      <p:pic>
        <p:nvPicPr>
          <p:cNvPr id="6" name="Picture 2"/>
          <p:cNvPicPr>
            <a:picLocks noChangeAspect="1" noChangeArrowheads="1"/>
          </p:cNvPicPr>
          <p:nvPr/>
        </p:nvPicPr>
        <p:blipFill>
          <a:blip r:embed="rId3" cstate="print"/>
          <a:srcRect/>
          <a:stretch>
            <a:fillRect/>
          </a:stretch>
        </p:blipFill>
        <p:spPr bwMode="auto">
          <a:xfrm>
            <a:off x="6084168" y="4515966"/>
            <a:ext cx="2915940" cy="508405"/>
          </a:xfrm>
          <a:prstGeom prst="rect">
            <a:avLst/>
          </a:prstGeom>
          <a:noFill/>
          <a:ln w="9525">
            <a:noFill/>
            <a:miter lim="800000"/>
            <a:headEnd/>
            <a:tailEnd/>
          </a:ln>
        </p:spPr>
      </p:pic>
    </p:spTree>
    <p:extLst>
      <p:ext uri="{BB962C8B-B14F-4D97-AF65-F5344CB8AC3E}">
        <p14:creationId xmlns:p14="http://schemas.microsoft.com/office/powerpoint/2010/main" xmlns="" val="5694566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Effect transition="in" filter="fade">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extLst>
              <p:ext uri="{D42A27DB-BD31-4B8C-83A1-F6EECF244321}">
                <p14:modId xmlns:p14="http://schemas.microsoft.com/office/powerpoint/2010/main" xmlns="" val="2135036295"/>
              </p:ext>
            </p:extLst>
          </p:nvPr>
        </p:nvGraphicFramePr>
        <p:xfrm>
          <a:off x="323528" y="339502"/>
          <a:ext cx="8496944" cy="446449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2"/>
          <p:cNvPicPr>
            <a:picLocks noChangeAspect="1" noChangeArrowheads="1"/>
          </p:cNvPicPr>
          <p:nvPr/>
        </p:nvPicPr>
        <p:blipFill>
          <a:blip r:embed="rId7" cstate="print"/>
          <a:srcRect/>
          <a:stretch>
            <a:fillRect/>
          </a:stretch>
        </p:blipFill>
        <p:spPr bwMode="auto">
          <a:xfrm>
            <a:off x="5539111" y="4547617"/>
            <a:ext cx="3262311" cy="568796"/>
          </a:xfrm>
          <a:prstGeom prst="rect">
            <a:avLst/>
          </a:prstGeom>
          <a:noFill/>
          <a:ln w="9525">
            <a:noFill/>
            <a:miter lim="800000"/>
            <a:headEnd/>
            <a:tailEnd/>
          </a:ln>
        </p:spPr>
      </p:pic>
      <p:pic>
        <p:nvPicPr>
          <p:cNvPr id="4" name="Picture 2"/>
          <p:cNvPicPr>
            <a:picLocks noChangeAspect="1" noChangeArrowheads="1"/>
          </p:cNvPicPr>
          <p:nvPr/>
        </p:nvPicPr>
        <p:blipFill>
          <a:blip r:embed="rId8" cstate="print"/>
          <a:srcRect/>
          <a:stretch>
            <a:fillRect/>
          </a:stretch>
        </p:blipFill>
        <p:spPr bwMode="auto">
          <a:xfrm>
            <a:off x="369858" y="1201728"/>
            <a:ext cx="2525730" cy="2753476"/>
          </a:xfrm>
          <a:prstGeom prst="rect">
            <a:avLst/>
          </a:prstGeom>
          <a:noFill/>
          <a:ln w="9525" algn="in">
            <a:noFill/>
            <a:miter lim="800000"/>
            <a:headEnd/>
            <a:tailEnd/>
          </a:ln>
          <a:effectLst/>
        </p:spPr>
      </p:pic>
    </p:spTree>
    <p:extLst>
      <p:ext uri="{BB962C8B-B14F-4D97-AF65-F5344CB8AC3E}">
        <p14:creationId xmlns:p14="http://schemas.microsoft.com/office/powerpoint/2010/main" xmlns="" val="18772337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graphicEl>
                                              <a:dgm id="{A79C8F91-ED46-4270-BD95-7BD302CB6A0D}"/>
                                            </p:graphicEl>
                                          </p:spTgt>
                                        </p:tgtEl>
                                        <p:attrNameLst>
                                          <p:attrName>style.visibility</p:attrName>
                                        </p:attrNameLst>
                                      </p:cBhvr>
                                      <p:to>
                                        <p:strVal val="visible"/>
                                      </p:to>
                                    </p:set>
                                    <p:anim calcmode="lin" valueType="num">
                                      <p:cBhvr>
                                        <p:cTn id="7" dur="500" fill="hold"/>
                                        <p:tgtEl>
                                          <p:spTgt spid="3">
                                            <p:graphicEl>
                                              <a:dgm id="{A79C8F91-ED46-4270-BD95-7BD302CB6A0D}"/>
                                            </p:graphicEl>
                                          </p:spTgt>
                                        </p:tgtEl>
                                        <p:attrNameLst>
                                          <p:attrName>ppt_w</p:attrName>
                                        </p:attrNameLst>
                                      </p:cBhvr>
                                      <p:tavLst>
                                        <p:tav tm="0">
                                          <p:val>
                                            <p:fltVal val="0"/>
                                          </p:val>
                                        </p:tav>
                                        <p:tav tm="100000">
                                          <p:val>
                                            <p:strVal val="#ppt_w"/>
                                          </p:val>
                                        </p:tav>
                                      </p:tavLst>
                                    </p:anim>
                                    <p:anim calcmode="lin" valueType="num">
                                      <p:cBhvr>
                                        <p:cTn id="8" dur="500" fill="hold"/>
                                        <p:tgtEl>
                                          <p:spTgt spid="3">
                                            <p:graphicEl>
                                              <a:dgm id="{A79C8F91-ED46-4270-BD95-7BD302CB6A0D}"/>
                                            </p:graphicEl>
                                          </p:spTgt>
                                        </p:tgtEl>
                                        <p:attrNameLst>
                                          <p:attrName>ppt_h</p:attrName>
                                        </p:attrNameLst>
                                      </p:cBhvr>
                                      <p:tavLst>
                                        <p:tav tm="0">
                                          <p:val>
                                            <p:fltVal val="0"/>
                                          </p:val>
                                        </p:tav>
                                        <p:tav tm="100000">
                                          <p:val>
                                            <p:strVal val="#ppt_h"/>
                                          </p:val>
                                        </p:tav>
                                      </p:tavLst>
                                    </p:anim>
                                    <p:animEffect transition="in" filter="fade">
                                      <p:cBhvr>
                                        <p:cTn id="9" dur="500"/>
                                        <p:tgtEl>
                                          <p:spTgt spid="3">
                                            <p:graphicEl>
                                              <a:dgm id="{A79C8F91-ED46-4270-BD95-7BD302CB6A0D}"/>
                                            </p:graphic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3">
                                            <p:graphicEl>
                                              <a:dgm id="{1D3BC2B2-CA57-41D9-838C-A8CD4ED5102B}"/>
                                            </p:graphicEl>
                                          </p:spTgt>
                                        </p:tgtEl>
                                        <p:attrNameLst>
                                          <p:attrName>style.visibility</p:attrName>
                                        </p:attrNameLst>
                                      </p:cBhvr>
                                      <p:to>
                                        <p:strVal val="visible"/>
                                      </p:to>
                                    </p:set>
                                    <p:anim calcmode="lin" valueType="num">
                                      <p:cBhvr>
                                        <p:cTn id="14" dur="500" fill="hold"/>
                                        <p:tgtEl>
                                          <p:spTgt spid="3">
                                            <p:graphicEl>
                                              <a:dgm id="{1D3BC2B2-CA57-41D9-838C-A8CD4ED5102B}"/>
                                            </p:graphicEl>
                                          </p:spTgt>
                                        </p:tgtEl>
                                        <p:attrNameLst>
                                          <p:attrName>ppt_w</p:attrName>
                                        </p:attrNameLst>
                                      </p:cBhvr>
                                      <p:tavLst>
                                        <p:tav tm="0">
                                          <p:val>
                                            <p:fltVal val="0"/>
                                          </p:val>
                                        </p:tav>
                                        <p:tav tm="100000">
                                          <p:val>
                                            <p:strVal val="#ppt_w"/>
                                          </p:val>
                                        </p:tav>
                                      </p:tavLst>
                                    </p:anim>
                                    <p:anim calcmode="lin" valueType="num">
                                      <p:cBhvr>
                                        <p:cTn id="15" dur="500" fill="hold"/>
                                        <p:tgtEl>
                                          <p:spTgt spid="3">
                                            <p:graphicEl>
                                              <a:dgm id="{1D3BC2B2-CA57-41D9-838C-A8CD4ED5102B}"/>
                                            </p:graphicEl>
                                          </p:spTgt>
                                        </p:tgtEl>
                                        <p:attrNameLst>
                                          <p:attrName>ppt_h</p:attrName>
                                        </p:attrNameLst>
                                      </p:cBhvr>
                                      <p:tavLst>
                                        <p:tav tm="0">
                                          <p:val>
                                            <p:fltVal val="0"/>
                                          </p:val>
                                        </p:tav>
                                        <p:tav tm="100000">
                                          <p:val>
                                            <p:strVal val="#ppt_h"/>
                                          </p:val>
                                        </p:tav>
                                      </p:tavLst>
                                    </p:anim>
                                    <p:animEffect transition="in" filter="fade">
                                      <p:cBhvr>
                                        <p:cTn id="16" dur="500"/>
                                        <p:tgtEl>
                                          <p:spTgt spid="3">
                                            <p:graphicEl>
                                              <a:dgm id="{1D3BC2B2-CA57-41D9-838C-A8CD4ED5102B}"/>
                                            </p:graphic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3">
                                            <p:graphicEl>
                                              <a:dgm id="{149E5583-683C-465A-BD33-8D49FE8437B3}"/>
                                            </p:graphicEl>
                                          </p:spTgt>
                                        </p:tgtEl>
                                        <p:attrNameLst>
                                          <p:attrName>style.visibility</p:attrName>
                                        </p:attrNameLst>
                                      </p:cBhvr>
                                      <p:to>
                                        <p:strVal val="visible"/>
                                      </p:to>
                                    </p:set>
                                    <p:anim calcmode="lin" valueType="num">
                                      <p:cBhvr>
                                        <p:cTn id="21" dur="500" fill="hold"/>
                                        <p:tgtEl>
                                          <p:spTgt spid="3">
                                            <p:graphicEl>
                                              <a:dgm id="{149E5583-683C-465A-BD33-8D49FE8437B3}"/>
                                            </p:graphicEl>
                                          </p:spTgt>
                                        </p:tgtEl>
                                        <p:attrNameLst>
                                          <p:attrName>ppt_w</p:attrName>
                                        </p:attrNameLst>
                                      </p:cBhvr>
                                      <p:tavLst>
                                        <p:tav tm="0">
                                          <p:val>
                                            <p:fltVal val="0"/>
                                          </p:val>
                                        </p:tav>
                                        <p:tav tm="100000">
                                          <p:val>
                                            <p:strVal val="#ppt_w"/>
                                          </p:val>
                                        </p:tav>
                                      </p:tavLst>
                                    </p:anim>
                                    <p:anim calcmode="lin" valueType="num">
                                      <p:cBhvr>
                                        <p:cTn id="22" dur="500" fill="hold"/>
                                        <p:tgtEl>
                                          <p:spTgt spid="3">
                                            <p:graphicEl>
                                              <a:dgm id="{149E5583-683C-465A-BD33-8D49FE8437B3}"/>
                                            </p:graphicEl>
                                          </p:spTgt>
                                        </p:tgtEl>
                                        <p:attrNameLst>
                                          <p:attrName>ppt_h</p:attrName>
                                        </p:attrNameLst>
                                      </p:cBhvr>
                                      <p:tavLst>
                                        <p:tav tm="0">
                                          <p:val>
                                            <p:fltVal val="0"/>
                                          </p:val>
                                        </p:tav>
                                        <p:tav tm="100000">
                                          <p:val>
                                            <p:strVal val="#ppt_h"/>
                                          </p:val>
                                        </p:tav>
                                      </p:tavLst>
                                    </p:anim>
                                    <p:animEffect transition="in" filter="fade">
                                      <p:cBhvr>
                                        <p:cTn id="23" dur="500"/>
                                        <p:tgtEl>
                                          <p:spTgt spid="3">
                                            <p:graphicEl>
                                              <a:dgm id="{149E5583-683C-465A-BD33-8D49FE8437B3}"/>
                                            </p:graphicEl>
                                          </p:spTgt>
                                        </p:tgtEl>
                                      </p:cBhvr>
                                    </p:animEffect>
                                  </p:childTnLst>
                                </p:cTn>
                              </p:par>
                            </p:childTnLst>
                          </p:cTn>
                        </p:par>
                      </p:childTnLst>
                    </p:cTn>
                  </p:par>
                  <p:par>
                    <p:cTn id="24" fill="hold">
                      <p:stCondLst>
                        <p:cond delay="indefinite"/>
                      </p:stCondLst>
                      <p:childTnLst>
                        <p:par>
                          <p:cTn id="25" fill="hold">
                            <p:stCondLst>
                              <p:cond delay="0"/>
                            </p:stCondLst>
                            <p:childTnLst>
                              <p:par>
                                <p:cTn id="26" presetID="4" presetClass="entr" presetSubtype="16" fill="hold" nodeType="click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box(in)">
                                      <p:cBhvr>
                                        <p:cTn id="2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Sub>
          <a:bldDgm bld="one"/>
        </p:bldSub>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ctr">
              <a:buNone/>
            </a:pPr>
            <a:endParaRPr lang="en-US" dirty="0" smtClean="0"/>
          </a:p>
          <a:p>
            <a:pPr marL="0" indent="0" algn="ctr">
              <a:buNone/>
            </a:pPr>
            <a:r>
              <a:rPr lang="en-US" sz="4400" dirty="0" smtClean="0"/>
              <a:t>what </a:t>
            </a:r>
            <a:r>
              <a:rPr lang="en-US" sz="4400" dirty="0"/>
              <a:t>the available data </a:t>
            </a:r>
            <a:r>
              <a:rPr lang="en-US" sz="4400" dirty="0" smtClean="0"/>
              <a:t>show</a:t>
            </a:r>
          </a:p>
          <a:p>
            <a:pPr marL="0" indent="0" algn="ctr">
              <a:buNone/>
            </a:pPr>
            <a:r>
              <a:rPr lang="en-US" sz="4400" dirty="0"/>
              <a:t>i</a:t>
            </a:r>
            <a:r>
              <a:rPr lang="en-US" sz="4400" dirty="0" smtClean="0"/>
              <a:t>n our country</a:t>
            </a:r>
            <a:endParaRPr lang="en-US" sz="3600" dirty="0"/>
          </a:p>
          <a:p>
            <a:endParaRPr lang="el-GR" dirty="0"/>
          </a:p>
        </p:txBody>
      </p:sp>
      <p:pic>
        <p:nvPicPr>
          <p:cNvPr id="4" name="Picture 2"/>
          <p:cNvPicPr>
            <a:picLocks noChangeAspect="1" noChangeArrowheads="1"/>
          </p:cNvPicPr>
          <p:nvPr/>
        </p:nvPicPr>
        <p:blipFill>
          <a:blip r:embed="rId3" cstate="print"/>
          <a:srcRect/>
          <a:stretch>
            <a:fillRect/>
          </a:stretch>
        </p:blipFill>
        <p:spPr bwMode="auto">
          <a:xfrm>
            <a:off x="6120556" y="4587974"/>
            <a:ext cx="2915940" cy="508405"/>
          </a:xfrm>
          <a:prstGeom prst="rect">
            <a:avLst/>
          </a:prstGeom>
          <a:noFill/>
          <a:ln w="9525">
            <a:noFill/>
            <a:miter lim="800000"/>
            <a:headEnd/>
            <a:tailEnd/>
          </a:ln>
        </p:spPr>
      </p:pic>
      <p:sp>
        <p:nvSpPr>
          <p:cNvPr id="5" name="Rectangle 3"/>
          <p:cNvSpPr>
            <a:spLocks noChangeArrowheads="1"/>
          </p:cNvSpPr>
          <p:nvPr/>
        </p:nvSpPr>
        <p:spPr bwMode="auto">
          <a:xfrm>
            <a:off x="2002148" y="4734736"/>
            <a:ext cx="4104283" cy="246221"/>
          </a:xfrm>
          <a:prstGeom prst="rect">
            <a:avLst/>
          </a:prstGeom>
          <a:noFill/>
          <a:ln w="9525">
            <a:noFill/>
            <a:miter lim="800000"/>
            <a:headEnd/>
            <a:tailEnd/>
          </a:ln>
          <a:effectLst/>
        </p:spPr>
        <p:txBody>
          <a:bodyPr wrap="square" anchor="ctr">
            <a:spAutoFit/>
          </a:bodyPr>
          <a:lstStyle/>
          <a:p>
            <a:pPr algn="r">
              <a:tabLst>
                <a:tab pos="2636773" algn="ctr"/>
                <a:tab pos="5273543" algn="r"/>
              </a:tabLst>
            </a:pPr>
            <a:r>
              <a:rPr lang="en-US" sz="1000" b="1" dirty="0" smtClean="0">
                <a:solidFill>
                  <a:srgbClr val="595959"/>
                </a:solidFill>
                <a:latin typeface="Agency FB" pitchFamily="34" charset="0"/>
                <a:cs typeface="Times New Roman" pitchFamily="18" charset="0"/>
              </a:rPr>
              <a:t>CAN-MDS Operators’’ Seminar</a:t>
            </a:r>
            <a:endParaRPr lang="en-US" sz="1400" b="1" dirty="0"/>
          </a:p>
        </p:txBody>
      </p:sp>
      <p:pic>
        <p:nvPicPr>
          <p:cNvPr id="6" name="Picture 5"/>
          <p:cNvPicPr>
            <a:picLocks noChangeAspect="1"/>
          </p:cNvPicPr>
          <p:nvPr/>
        </p:nvPicPr>
        <p:blipFill>
          <a:blip r:embed="rId4" cstate="print"/>
          <a:stretch>
            <a:fillRect/>
          </a:stretch>
        </p:blipFill>
        <p:spPr>
          <a:xfrm>
            <a:off x="4115844" y="4713897"/>
            <a:ext cx="471335" cy="312397"/>
          </a:xfrm>
          <a:prstGeom prst="rect">
            <a:avLst/>
          </a:prstGeom>
        </p:spPr>
      </p:pic>
    </p:spTree>
    <p:extLst>
      <p:ext uri="{BB962C8B-B14F-4D97-AF65-F5344CB8AC3E}">
        <p14:creationId xmlns:p14="http://schemas.microsoft.com/office/powerpoint/2010/main" xmlns="" val="398658522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normAutofit lnSpcReduction="10000"/>
          </a:bodyPr>
          <a:lstStyle/>
          <a:p>
            <a:pPr marL="0" indent="0">
              <a:buNone/>
            </a:pPr>
            <a:endParaRPr lang="en-US" sz="1700" dirty="0" smtClean="0"/>
          </a:p>
          <a:p>
            <a:pPr marL="0" indent="0">
              <a:buNone/>
            </a:pPr>
            <a:endParaRPr lang="en-US" sz="1700" dirty="0" smtClean="0"/>
          </a:p>
          <a:p>
            <a:pPr marL="0" indent="0" algn="just">
              <a:buNone/>
            </a:pPr>
            <a:r>
              <a:rPr lang="en-US" sz="1800" dirty="0" smtClean="0"/>
              <a:t>“… </a:t>
            </a:r>
            <a:r>
              <a:rPr lang="en-US" sz="1800" b="1" dirty="0" smtClean="0"/>
              <a:t>lack of epidemiological data </a:t>
            </a:r>
            <a:r>
              <a:rPr lang="en-US" sz="1800" dirty="0" smtClean="0"/>
              <a:t>for the assessment of the magnitude of the problem at a National level. … </a:t>
            </a:r>
            <a:r>
              <a:rPr lang="en-US" sz="1800" b="1" dirty="0" smtClean="0"/>
              <a:t>lack of systematically recording of CAN data</a:t>
            </a:r>
            <a:r>
              <a:rPr lang="en-US" sz="1800" dirty="0" smtClean="0"/>
              <a:t> that makes difficult –even impossible- the measuring of the extent of the phenomenon during the time as well as the identification of its specific characteristics and, subsequently, of any risk factors. Given that </a:t>
            </a:r>
            <a:r>
              <a:rPr lang="en-US" sz="1800" b="1" dirty="0" smtClean="0"/>
              <a:t>there is no CAN Surveillance mechanism in place as well as no mandatory reporting and registering procedure, agencies and professionals working in the field use different CAN definitions and therefore classification criteria as well as different assessment methodologies for recording CAN.</a:t>
            </a:r>
            <a:r>
              <a:rPr lang="en-US" sz="1800" dirty="0" smtClean="0"/>
              <a:t> In front of lack of these data the policy and services planning is difficult as </a:t>
            </a:r>
            <a:r>
              <a:rPr lang="en-US" sz="1800" b="1" dirty="0" smtClean="0"/>
              <a:t>there is no scientific basis for policy makers to build upon by setting priorities for prevention and targeted intervention</a:t>
            </a:r>
            <a:r>
              <a:rPr lang="en-US" sz="1800" dirty="0" smtClean="0"/>
              <a:t>”</a:t>
            </a:r>
            <a:endParaRPr lang="el-GR" dirty="0" smtClean="0"/>
          </a:p>
          <a:p>
            <a:endParaRPr lang="el-GR" dirty="0"/>
          </a:p>
        </p:txBody>
      </p:sp>
      <p:pic>
        <p:nvPicPr>
          <p:cNvPr id="9" name="Picture 15"/>
          <p:cNvPicPr>
            <a:picLocks noChangeAspect="1" noChangeArrowheads="1"/>
          </p:cNvPicPr>
          <p:nvPr/>
        </p:nvPicPr>
        <p:blipFill>
          <a:blip r:embed="rId3" cstate="print"/>
          <a:srcRect l="5906" t="16497" r="64563" b="8191"/>
          <a:stretch>
            <a:fillRect/>
          </a:stretch>
        </p:blipFill>
        <p:spPr bwMode="auto">
          <a:xfrm>
            <a:off x="7522620" y="195486"/>
            <a:ext cx="978471" cy="1350000"/>
          </a:xfrm>
          <a:prstGeom prst="rect">
            <a:avLst/>
          </a:prstGeom>
          <a:ln>
            <a:noFill/>
          </a:ln>
          <a:effectLst>
            <a:outerShdw blurRad="292100" dist="139700" dir="2700000" algn="tl" rotWithShape="0">
              <a:srgbClr val="333333">
                <a:alpha val="65000"/>
              </a:srgbClr>
            </a:outerShdw>
          </a:effectLst>
        </p:spPr>
      </p:pic>
      <p:sp>
        <p:nvSpPr>
          <p:cNvPr id="11" name="Rectangle 2"/>
          <p:cNvSpPr>
            <a:spLocks noGrp="1" noChangeArrowheads="1"/>
          </p:cNvSpPr>
          <p:nvPr>
            <p:ph type="title"/>
          </p:nvPr>
        </p:nvSpPr>
        <p:spPr>
          <a:xfrm>
            <a:off x="35496" y="151552"/>
            <a:ext cx="7056784" cy="708422"/>
          </a:xfrm>
        </p:spPr>
        <p:txBody>
          <a:bodyPr>
            <a:normAutofit fontScale="90000"/>
          </a:bodyPr>
          <a:lstStyle/>
          <a:p>
            <a:pPr algn="r"/>
            <a:r>
              <a:rPr lang="en-US" sz="3600" b="1" dirty="0" smtClean="0">
                <a:effectLst>
                  <a:outerShdw blurRad="38100" dist="38100" dir="2700000" algn="tl">
                    <a:srgbClr val="000000">
                      <a:alpha val="43137"/>
                    </a:srgbClr>
                  </a:outerShdw>
                </a:effectLst>
              </a:rPr>
              <a:t>the wider picture: Greece</a:t>
            </a:r>
            <a:r>
              <a:rPr lang="en-US" sz="3600" b="1" dirty="0" smtClean="0"/>
              <a:t/>
            </a:r>
            <a:br>
              <a:rPr lang="en-US" sz="3600" b="1" dirty="0" smtClean="0"/>
            </a:br>
            <a:r>
              <a:rPr lang="en-US" sz="3600" dirty="0" smtClean="0">
                <a:latin typeface="Arial Narrow" pitchFamily="34" charset="0"/>
              </a:rPr>
              <a:t> </a:t>
            </a:r>
            <a:r>
              <a:rPr lang="en-US" sz="1800" dirty="0" smtClean="0">
                <a:latin typeface="Arial Narrow" pitchFamily="34" charset="0"/>
              </a:rPr>
              <a:t>[CAN surveillance in Greece: current policies and practices - Country Profile report]</a:t>
            </a:r>
            <a:endParaRPr lang="el-GR" sz="2200" b="1" dirty="0">
              <a:latin typeface="Arial Narrow"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1587</TotalTime>
  <Words>1817</Words>
  <Application>Microsoft Office PowerPoint</Application>
  <PresentationFormat>On-screen Show (16:9)</PresentationFormat>
  <Paragraphs>182</Paragraphs>
  <Slides>16</Slides>
  <Notes>15</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CAN-MDS Rationale</vt:lpstr>
      <vt:lpstr>Slide 2</vt:lpstr>
      <vt:lpstr>Outline</vt:lpstr>
      <vt:lpstr>      [European report on preventing child maltreatment, 2013] </vt:lpstr>
      <vt:lpstr>Slide 5</vt:lpstr>
      <vt:lpstr>Slide 6</vt:lpstr>
      <vt:lpstr>Slide 7</vt:lpstr>
      <vt:lpstr>Slide 8</vt:lpstr>
      <vt:lpstr>the wider picture: Greece  [CAN surveillance in Greece: current policies and practices - Country Profile report]</vt:lpstr>
      <vt:lpstr>Slide 10</vt:lpstr>
      <vt:lpstr>Slide 11</vt:lpstr>
      <vt:lpstr>which are the factors leading to this gap?</vt:lpstr>
      <vt:lpstr>which are the factors leading to this gap?</vt:lpstr>
      <vt:lpstr>which are the factors leading to this gap?</vt:lpstr>
      <vt:lpstr>which are the factors leading to this gap?</vt:lpstr>
      <vt:lpstr>current situation  needs assessment  consequences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sdf</dc:title>
  <dc:creator>iyplaptop1</dc:creator>
  <cp:lastModifiedBy>iyplaptop1</cp:lastModifiedBy>
  <cp:revision>110</cp:revision>
  <dcterms:created xsi:type="dcterms:W3CDTF">2015-09-23T14:40:47Z</dcterms:created>
  <dcterms:modified xsi:type="dcterms:W3CDTF">2022-02-01T10:45:10Z</dcterms:modified>
</cp:coreProperties>
</file>