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diagrams/quickStyle1.xml" ContentType="application/vnd.openxmlformats-officedocument.drawingml.diagramStyle+xml"/>
  <Override PartName="/ppt/notesSlides/notesSlide46.xml" ContentType="application/vnd.openxmlformats-officedocument.presentationml.notesSlide+xml"/>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sldIdLst>
    <p:sldId id="256" r:id="rId2"/>
    <p:sldId id="545" r:id="rId3"/>
    <p:sldId id="462" r:id="rId4"/>
    <p:sldId id="506" r:id="rId5"/>
    <p:sldId id="498" r:id="rId6"/>
    <p:sldId id="463" r:id="rId7"/>
    <p:sldId id="467" r:id="rId8"/>
    <p:sldId id="536" r:id="rId9"/>
    <p:sldId id="479" r:id="rId10"/>
    <p:sldId id="476" r:id="rId11"/>
    <p:sldId id="477" r:id="rId12"/>
    <p:sldId id="478" r:id="rId13"/>
    <p:sldId id="480" r:id="rId14"/>
    <p:sldId id="468" r:id="rId15"/>
    <p:sldId id="456" r:id="rId16"/>
    <p:sldId id="537" r:id="rId17"/>
    <p:sldId id="538" r:id="rId18"/>
    <p:sldId id="539" r:id="rId19"/>
    <p:sldId id="540" r:id="rId20"/>
    <p:sldId id="541" r:id="rId21"/>
    <p:sldId id="542" r:id="rId22"/>
    <p:sldId id="543" r:id="rId23"/>
    <p:sldId id="544" r:id="rId24"/>
    <p:sldId id="333" r:id="rId25"/>
    <p:sldId id="457" r:id="rId26"/>
    <p:sldId id="332" r:id="rId27"/>
    <p:sldId id="329" r:id="rId28"/>
    <p:sldId id="330" r:id="rId29"/>
    <p:sldId id="331" r:id="rId30"/>
    <p:sldId id="492" r:id="rId31"/>
    <p:sldId id="491" r:id="rId32"/>
    <p:sldId id="490" r:id="rId33"/>
    <p:sldId id="493" r:id="rId34"/>
    <p:sldId id="494" r:id="rId35"/>
    <p:sldId id="496" r:id="rId36"/>
    <p:sldId id="497" r:id="rId37"/>
    <p:sldId id="511" r:id="rId38"/>
    <p:sldId id="507" r:id="rId39"/>
    <p:sldId id="522" r:id="rId40"/>
    <p:sldId id="508" r:id="rId41"/>
    <p:sldId id="513" r:id="rId42"/>
    <p:sldId id="510" r:id="rId43"/>
    <p:sldId id="523" r:id="rId44"/>
    <p:sldId id="500" r:id="rId45"/>
    <p:sldId id="501" r:id="rId46"/>
    <p:sldId id="502" r:id="rId47"/>
    <p:sldId id="503" r:id="rId48"/>
    <p:sldId id="504" r:id="rId49"/>
    <p:sldId id="524" r:id="rId50"/>
    <p:sldId id="514" r:id="rId51"/>
    <p:sldId id="515" r:id="rId52"/>
    <p:sldId id="516" r:id="rId53"/>
    <p:sldId id="517" r:id="rId54"/>
    <p:sldId id="518" r:id="rId55"/>
    <p:sldId id="519" r:id="rId56"/>
    <p:sldId id="520" r:id="rId57"/>
    <p:sldId id="521" r:id="rId58"/>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AABAD7"/>
    <a:srgbClr val="1C2E4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103" autoAdjust="0"/>
    <p:restoredTop sz="90502" autoAdjust="0"/>
  </p:normalViewPr>
  <p:slideViewPr>
    <p:cSldViewPr snapToGrid="0">
      <p:cViewPr varScale="1">
        <p:scale>
          <a:sx n="62" d="100"/>
          <a:sy n="62" d="100"/>
        </p:scale>
        <p:origin x="-888" y="-7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640C91-C9F7-4CEA-A94E-DE54811A8B7E}"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l-GR"/>
        </a:p>
      </dgm:t>
    </dgm:pt>
    <dgm:pt modelId="{DAFBEC95-56B8-4008-A1A2-15B348B84BE3}">
      <dgm:prSet phldrT="[Text]"/>
      <dgm:spPr/>
      <dgm:t>
        <a:bodyPr/>
        <a:lstStyle/>
        <a:p>
          <a:r>
            <a:rPr lang="en-US" dirty="0">
              <a:latin typeface="Segoe UI Light" panose="020B0502040204020203" pitchFamily="34" charset="0"/>
              <a:cs typeface="Segoe UI Light" panose="020B0502040204020203" pitchFamily="34" charset="0"/>
            </a:rPr>
            <a:t>Timeliness limitation; Time consuming procedure; Lack of incentive; Interpretation limitations; Not aware professionals; Uncertainty for eligible cases; confidentiality issues; perception that there is no action on the record</a:t>
          </a:r>
          <a:endParaRPr lang="el-GR" dirty="0">
            <a:latin typeface="Segoe UI Light" panose="020B0502040204020203" pitchFamily="34" charset="0"/>
            <a:cs typeface="Segoe UI Light" panose="020B0502040204020203" pitchFamily="34" charset="0"/>
          </a:endParaRPr>
        </a:p>
      </dgm:t>
    </dgm:pt>
    <dgm:pt modelId="{A44E9802-98D3-4C5D-9A90-88B0C5573BAA}" type="parTrans" cxnId="{D175AB75-06E8-4A73-8AD6-696883822571}">
      <dgm:prSet/>
      <dgm:spPr/>
      <dgm:t>
        <a:bodyPr/>
        <a:lstStyle/>
        <a:p>
          <a:endParaRPr lang="el-GR">
            <a:latin typeface="Segoe UI Light" panose="020B0502040204020203" pitchFamily="34" charset="0"/>
            <a:cs typeface="Segoe UI Light" panose="020B0502040204020203" pitchFamily="34" charset="0"/>
          </a:endParaRPr>
        </a:p>
      </dgm:t>
    </dgm:pt>
    <dgm:pt modelId="{F0184BAB-9FE4-4BF2-8FCB-A6BE380AA82B}" type="sibTrans" cxnId="{D175AB75-06E8-4A73-8AD6-696883822571}">
      <dgm:prSet/>
      <dgm:spPr/>
      <dgm:t>
        <a:bodyPr/>
        <a:lstStyle/>
        <a:p>
          <a:endParaRPr lang="el-GR">
            <a:latin typeface="Segoe UI Light" panose="020B0502040204020203" pitchFamily="34" charset="0"/>
            <a:cs typeface="Segoe UI Light" panose="020B0502040204020203" pitchFamily="34" charset="0"/>
          </a:endParaRPr>
        </a:p>
      </dgm:t>
    </dgm:pt>
    <dgm:pt modelId="{A9F8B9AE-353C-4DD9-9BDE-C0A28BF56671}">
      <dgm:prSet phldrT="[Text]"/>
      <dgm:spPr/>
      <dgm:t>
        <a:bodyPr/>
        <a:lstStyle/>
        <a:p>
          <a:r>
            <a:rPr lang="en-US" dirty="0">
              <a:latin typeface="Segoe UI Light" panose="020B0502040204020203" pitchFamily="34" charset="0"/>
              <a:cs typeface="Segoe UI Light" panose="020B0502040204020203" pitchFamily="34" charset="0"/>
            </a:rPr>
            <a:t>Easy access; Quick procedure; </a:t>
          </a:r>
          <a:r>
            <a:rPr lang="en-US" dirty="0" smtClean="0">
              <a:latin typeface="Segoe UI Light" panose="020B0502040204020203" pitchFamily="34" charset="0"/>
              <a:cs typeface="Segoe UI Light" panose="020B0502040204020203" pitchFamily="34" charset="0"/>
            </a:rPr>
            <a:t>Trained professionals; Common definitions; Feedback at different levels (operators; agencies; region); </a:t>
          </a:r>
          <a:r>
            <a:rPr lang="en-US" dirty="0" err="1" smtClean="0">
              <a:latin typeface="Segoe UI Light" panose="020B0502040204020203" pitchFamily="34" charset="0"/>
              <a:cs typeface="Segoe UI Light" panose="020B0502040204020203" pitchFamily="34" charset="0"/>
            </a:rPr>
            <a:t>Pseudonymization</a:t>
          </a:r>
          <a:r>
            <a:rPr lang="en-US" dirty="0" smtClean="0">
              <a:latin typeface="Segoe UI Light" panose="020B0502040204020203" pitchFamily="34" charset="0"/>
              <a:cs typeface="Segoe UI Light" panose="020B0502040204020203" pitchFamily="34" charset="0"/>
            </a:rPr>
            <a:t>; Different access levels; surveillance </a:t>
          </a:r>
          <a:r>
            <a:rPr lang="en-US" dirty="0">
              <a:latin typeface="Segoe UI Light" panose="020B0502040204020203" pitchFamily="34" charset="0"/>
              <a:cs typeface="Segoe UI Light" panose="020B0502040204020203" pitchFamily="34" charset="0"/>
            </a:rPr>
            <a:t>data (national, regional, per type etc.)</a:t>
          </a:r>
          <a:endParaRPr lang="el-GR" dirty="0">
            <a:latin typeface="Segoe UI Light" panose="020B0502040204020203" pitchFamily="34" charset="0"/>
            <a:cs typeface="Segoe UI Light" panose="020B0502040204020203" pitchFamily="34" charset="0"/>
          </a:endParaRPr>
        </a:p>
      </dgm:t>
    </dgm:pt>
    <dgm:pt modelId="{57BD8B1E-AAD8-41FF-9470-4FB5BAF7996E}" type="parTrans" cxnId="{85D4A290-DE8B-4CDE-AA8B-22230EAAAEE5}">
      <dgm:prSet/>
      <dgm:spPr/>
      <dgm:t>
        <a:bodyPr/>
        <a:lstStyle/>
        <a:p>
          <a:endParaRPr lang="el-GR">
            <a:latin typeface="Segoe UI Light" panose="020B0502040204020203" pitchFamily="34" charset="0"/>
            <a:cs typeface="Segoe UI Light" panose="020B0502040204020203" pitchFamily="34" charset="0"/>
          </a:endParaRPr>
        </a:p>
      </dgm:t>
    </dgm:pt>
    <dgm:pt modelId="{A7C6DEAA-F659-4BFF-B812-860023D7B0E1}" type="sibTrans" cxnId="{85D4A290-DE8B-4CDE-AA8B-22230EAAAEE5}">
      <dgm:prSet/>
      <dgm:spPr/>
      <dgm:t>
        <a:bodyPr/>
        <a:lstStyle/>
        <a:p>
          <a:endParaRPr lang="el-GR">
            <a:latin typeface="Segoe UI Light" panose="020B0502040204020203" pitchFamily="34" charset="0"/>
            <a:cs typeface="Segoe UI Light" panose="020B0502040204020203" pitchFamily="34" charset="0"/>
          </a:endParaRPr>
        </a:p>
      </dgm:t>
    </dgm:pt>
    <dgm:pt modelId="{E4222874-2B22-46FE-B2E9-A99B6CD02083}" type="pres">
      <dgm:prSet presAssocID="{01640C91-C9F7-4CEA-A94E-DE54811A8B7E}" presName="compositeShape" presStyleCnt="0">
        <dgm:presLayoutVars>
          <dgm:chMax val="2"/>
          <dgm:dir/>
          <dgm:resizeHandles val="exact"/>
        </dgm:presLayoutVars>
      </dgm:prSet>
      <dgm:spPr/>
      <dgm:t>
        <a:bodyPr/>
        <a:lstStyle/>
        <a:p>
          <a:endParaRPr lang="el-GR"/>
        </a:p>
      </dgm:t>
    </dgm:pt>
    <dgm:pt modelId="{4A358E9D-EF7F-467B-A537-18E712B24492}" type="pres">
      <dgm:prSet presAssocID="{01640C91-C9F7-4CEA-A94E-DE54811A8B7E}" presName="divider" presStyleLbl="fgShp" presStyleIdx="0" presStyleCnt="1"/>
      <dgm:spPr/>
    </dgm:pt>
    <dgm:pt modelId="{C9EE6D8F-BA13-4F36-8CA7-6BB2FFE7CBEC}" type="pres">
      <dgm:prSet presAssocID="{DAFBEC95-56B8-4008-A1A2-15B348B84BE3}" presName="downArrow" presStyleLbl="node1" presStyleIdx="0" presStyleCnt="2"/>
      <dgm:spPr/>
    </dgm:pt>
    <dgm:pt modelId="{1131B3E0-B85B-4B1B-9EB9-AFF1D9C2C3F2}" type="pres">
      <dgm:prSet presAssocID="{DAFBEC95-56B8-4008-A1A2-15B348B84BE3}" presName="downArrowText" presStyleLbl="revTx" presStyleIdx="0" presStyleCnt="2" custScaleX="176558">
        <dgm:presLayoutVars>
          <dgm:bulletEnabled val="1"/>
        </dgm:presLayoutVars>
      </dgm:prSet>
      <dgm:spPr/>
      <dgm:t>
        <a:bodyPr/>
        <a:lstStyle/>
        <a:p>
          <a:endParaRPr lang="el-GR"/>
        </a:p>
      </dgm:t>
    </dgm:pt>
    <dgm:pt modelId="{1988B4E9-6FB0-4472-BA88-0D25598FC4A1}" type="pres">
      <dgm:prSet presAssocID="{A9F8B9AE-353C-4DD9-9BDE-C0A28BF56671}" presName="upArrow" presStyleLbl="node1" presStyleIdx="1" presStyleCnt="2"/>
      <dgm:spPr/>
    </dgm:pt>
    <dgm:pt modelId="{DC0B74A8-F610-4420-A6D5-8941E425C413}" type="pres">
      <dgm:prSet presAssocID="{A9F8B9AE-353C-4DD9-9BDE-C0A28BF56671}" presName="upArrowText" presStyleLbl="revTx" presStyleIdx="1" presStyleCnt="2" custScaleX="172890">
        <dgm:presLayoutVars>
          <dgm:bulletEnabled val="1"/>
        </dgm:presLayoutVars>
      </dgm:prSet>
      <dgm:spPr/>
      <dgm:t>
        <a:bodyPr/>
        <a:lstStyle/>
        <a:p>
          <a:endParaRPr lang="el-GR"/>
        </a:p>
      </dgm:t>
    </dgm:pt>
  </dgm:ptLst>
  <dgm:cxnLst>
    <dgm:cxn modelId="{07675944-CEC6-4CDE-B3F8-5EC333CCD92C}" type="presOf" srcId="{A9F8B9AE-353C-4DD9-9BDE-C0A28BF56671}" destId="{DC0B74A8-F610-4420-A6D5-8941E425C413}" srcOrd="0" destOrd="0" presId="urn:microsoft.com/office/officeart/2005/8/layout/arrow3"/>
    <dgm:cxn modelId="{A3C6C471-5B6D-47B7-BD6F-556EA2021FCF}" type="presOf" srcId="{01640C91-C9F7-4CEA-A94E-DE54811A8B7E}" destId="{E4222874-2B22-46FE-B2E9-A99B6CD02083}" srcOrd="0" destOrd="0" presId="urn:microsoft.com/office/officeart/2005/8/layout/arrow3"/>
    <dgm:cxn modelId="{85D4A290-DE8B-4CDE-AA8B-22230EAAAEE5}" srcId="{01640C91-C9F7-4CEA-A94E-DE54811A8B7E}" destId="{A9F8B9AE-353C-4DD9-9BDE-C0A28BF56671}" srcOrd="1" destOrd="0" parTransId="{57BD8B1E-AAD8-41FF-9470-4FB5BAF7996E}" sibTransId="{A7C6DEAA-F659-4BFF-B812-860023D7B0E1}"/>
    <dgm:cxn modelId="{D175AB75-06E8-4A73-8AD6-696883822571}" srcId="{01640C91-C9F7-4CEA-A94E-DE54811A8B7E}" destId="{DAFBEC95-56B8-4008-A1A2-15B348B84BE3}" srcOrd="0" destOrd="0" parTransId="{A44E9802-98D3-4C5D-9A90-88B0C5573BAA}" sibTransId="{F0184BAB-9FE4-4BF2-8FCB-A6BE380AA82B}"/>
    <dgm:cxn modelId="{58256E94-F794-41FC-A51B-4C7909BAEA30}" type="presOf" srcId="{DAFBEC95-56B8-4008-A1A2-15B348B84BE3}" destId="{1131B3E0-B85B-4B1B-9EB9-AFF1D9C2C3F2}" srcOrd="0" destOrd="0" presId="urn:microsoft.com/office/officeart/2005/8/layout/arrow3"/>
    <dgm:cxn modelId="{C958523B-C9F3-468D-9CBE-C6725315A60D}" type="presParOf" srcId="{E4222874-2B22-46FE-B2E9-A99B6CD02083}" destId="{4A358E9D-EF7F-467B-A537-18E712B24492}" srcOrd="0" destOrd="0" presId="urn:microsoft.com/office/officeart/2005/8/layout/arrow3"/>
    <dgm:cxn modelId="{0FCD0954-64B5-4096-8CF1-1B4577265325}" type="presParOf" srcId="{E4222874-2B22-46FE-B2E9-A99B6CD02083}" destId="{C9EE6D8F-BA13-4F36-8CA7-6BB2FFE7CBEC}" srcOrd="1" destOrd="0" presId="urn:microsoft.com/office/officeart/2005/8/layout/arrow3"/>
    <dgm:cxn modelId="{1A0292BF-A907-41C0-AC06-32A67B42C772}" type="presParOf" srcId="{E4222874-2B22-46FE-B2E9-A99B6CD02083}" destId="{1131B3E0-B85B-4B1B-9EB9-AFF1D9C2C3F2}" srcOrd="2" destOrd="0" presId="urn:microsoft.com/office/officeart/2005/8/layout/arrow3"/>
    <dgm:cxn modelId="{E3A0E335-9395-4112-A87B-F56C43D52588}" type="presParOf" srcId="{E4222874-2B22-46FE-B2E9-A99B6CD02083}" destId="{1988B4E9-6FB0-4472-BA88-0D25598FC4A1}" srcOrd="3" destOrd="0" presId="urn:microsoft.com/office/officeart/2005/8/layout/arrow3"/>
    <dgm:cxn modelId="{FDF600DB-7AB2-4E37-B729-7B8A20ED58A9}" type="presParOf" srcId="{E4222874-2B22-46FE-B2E9-A99B6CD02083}" destId="{DC0B74A8-F610-4420-A6D5-8941E425C413}" srcOrd="4" destOrd="0" presId="urn:microsoft.com/office/officeart/2005/8/layout/arrow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p14="http://schemas.microsoft.com/office/powerpoint/2010/main" xmlns="" val="3638204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fra.europa.eu/en/publication/2015/mapping-child-protection-systems-eu/reporting-1"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bromley.gov.uk/info/200127/safeguarding_children/163/reporting_child_abuse/3"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3" Type="http://schemas.openxmlformats.org/officeDocument/2006/relationships/hyperlink" Target="http://www.childwelfare.gov/" TargetMode="External"/><Relationship Id="rId2" Type="http://schemas.openxmlformats.org/officeDocument/2006/relationships/slide" Target="../slides/slide50.xml"/><Relationship Id="rId1" Type="http://schemas.openxmlformats.org/officeDocument/2006/relationships/notesMaster" Target="../notesMasters/notesMaster1.xml"/><Relationship Id="rId5" Type="http://schemas.openxmlformats.org/officeDocument/2006/relationships/hyperlink" Target="http://www.aihw.gov.au/child-protection/" TargetMode="External"/><Relationship Id="rId4" Type="http://schemas.openxmlformats.org/officeDocument/2006/relationships/hyperlink" Target="http://www.cwrp.ca/" TargetMode="Externa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p14="http://schemas.microsoft.com/office/powerpoint/2010/main" xmlns=""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https://fra.europa.eu/en/publication/2015/mapping-child-protection-systems-eu/reporting-1</a:t>
            </a:r>
            <a:endParaRPr lang="en-GB" dirty="0" smtClean="0"/>
          </a:p>
          <a:p>
            <a:endParaRPr lang="en-GB" dirty="0" smtClean="0"/>
          </a:p>
          <a:p>
            <a:r>
              <a:rPr lang="en-US" dirty="0" smtClean="0"/>
              <a:t>&lt;see slide&gt;</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11</a:t>
            </a:fld>
            <a:endParaRPr lang="el-GR"/>
          </a:p>
        </p:txBody>
      </p:sp>
    </p:spTree>
    <p:extLst>
      <p:ext uri="{BB962C8B-B14F-4D97-AF65-F5344CB8AC3E}">
        <p14:creationId xmlns:p14="http://schemas.microsoft.com/office/powerpoint/2010/main" xmlns="" val="9601277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-More than half of the EU Member States have specific reporting obligations addressing civilians</a:t>
            </a:r>
          </a:p>
          <a:p>
            <a:r>
              <a:rPr lang="en-US" sz="1200" kern="1200" dirty="0" smtClean="0">
                <a:solidFill>
                  <a:schemeClr val="tx1"/>
                </a:solidFill>
                <a:latin typeface="+mn-lt"/>
                <a:ea typeface="+mn-ea"/>
                <a:cs typeface="+mn-cs"/>
              </a:rPr>
              <a:t>-In 15 EU Member States (including </a:t>
            </a:r>
            <a:r>
              <a:rPr lang="en-US" sz="1200" b="1" kern="1200" dirty="0" smtClean="0">
                <a:solidFill>
                  <a:schemeClr val="tx1"/>
                </a:solidFill>
                <a:latin typeface="+mn-lt"/>
                <a:ea typeface="+mn-ea"/>
                <a:cs typeface="+mn-cs"/>
              </a:rPr>
              <a:t>Bulgaria </a:t>
            </a:r>
            <a:r>
              <a:rPr lang="en-US" sz="1200" kern="1200" dirty="0" smtClean="0">
                <a:solidFill>
                  <a:schemeClr val="tx1"/>
                </a:solidFill>
                <a:latin typeface="+mn-lt"/>
                <a:ea typeface="+mn-ea"/>
                <a:cs typeface="+mn-cs"/>
              </a:rPr>
              <a:t>and </a:t>
            </a:r>
            <a:r>
              <a:rPr lang="en-US" sz="1200" b="1" kern="1200" dirty="0" smtClean="0">
                <a:solidFill>
                  <a:schemeClr val="tx1"/>
                </a:solidFill>
                <a:latin typeface="+mn-lt"/>
                <a:ea typeface="+mn-ea"/>
                <a:cs typeface="+mn-cs"/>
              </a:rPr>
              <a:t>Cyprus</a:t>
            </a:r>
            <a:r>
              <a:rPr lang="en-US" sz="1200" kern="1200" dirty="0" smtClean="0">
                <a:solidFill>
                  <a:schemeClr val="tx1"/>
                </a:solidFill>
                <a:latin typeface="+mn-lt"/>
                <a:ea typeface="+mn-ea"/>
                <a:cs typeface="+mn-cs"/>
              </a:rPr>
              <a:t>), there are provisions setting forth specific obligations for civilians to report cases of child abuse, neglect and/or exploitation, falling under the scope of national child protection systems</a:t>
            </a:r>
          </a:p>
          <a:p>
            <a:r>
              <a:rPr lang="en-US" sz="1200" kern="1200" dirty="0" smtClean="0">
                <a:solidFill>
                  <a:schemeClr val="tx1"/>
                </a:solidFill>
                <a:latin typeface="+mn-lt"/>
                <a:ea typeface="+mn-ea"/>
                <a:cs typeface="+mn-cs"/>
              </a:rPr>
              <a:t>-In many Member States without specific provisions, </a:t>
            </a:r>
            <a:r>
              <a:rPr lang="en-US" sz="1200" b="1" kern="1200" dirty="0" smtClean="0">
                <a:solidFill>
                  <a:schemeClr val="tx1"/>
                </a:solidFill>
                <a:latin typeface="+mn-lt"/>
                <a:ea typeface="+mn-ea"/>
                <a:cs typeface="+mn-cs"/>
              </a:rPr>
              <a:t>general provisions on the obligation for all citizens to report a criminal act under national law apply</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 </a:t>
            </a:r>
            <a:r>
              <a:rPr lang="en-US" sz="1200" kern="1200" dirty="0" smtClean="0">
                <a:solidFill>
                  <a:schemeClr val="tx1"/>
                </a:solidFill>
                <a:latin typeface="+mn-lt"/>
                <a:ea typeface="+mn-ea"/>
                <a:cs typeface="+mn-cs"/>
              </a:rPr>
              <a:t>in such cases there is no particular obligation to report a child at risk or presumed cases of abuse</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https://fra.europa.eu/en/publication/2015/mapping-child-protection-systems-eu/reporting2</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12</a:t>
            </a:fld>
            <a:endParaRPr lang="el-GR"/>
          </a:p>
        </p:txBody>
      </p:sp>
    </p:spTree>
    <p:extLst>
      <p:ext uri="{BB962C8B-B14F-4D97-AF65-F5344CB8AC3E}">
        <p14:creationId xmlns:p14="http://schemas.microsoft.com/office/powerpoint/2010/main" xmlns="" val="16041041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[Instruction: Please provide here only main points; detailed presentations of the national legal framework will follow]</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13</a:t>
            </a:fld>
            <a:endParaRPr lang="el-GR"/>
          </a:p>
        </p:txBody>
      </p:sp>
    </p:spTree>
    <p:extLst>
      <p:ext uri="{BB962C8B-B14F-4D97-AF65-F5344CB8AC3E}">
        <p14:creationId xmlns:p14="http://schemas.microsoft.com/office/powerpoint/2010/main" xmlns="" val="14899726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http://www.euro.who.int/__data/assets/pdf_file/0017/381140/wh12-ecm-rep-eng.pdf?ua=1</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&lt;see slide&gt;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14</a:t>
            </a:fld>
            <a:endParaRPr lang="el-GR"/>
          </a:p>
        </p:txBody>
      </p:sp>
    </p:spTree>
    <p:extLst>
      <p:ext uri="{BB962C8B-B14F-4D97-AF65-F5344CB8AC3E}">
        <p14:creationId xmlns:p14="http://schemas.microsoft.com/office/powerpoint/2010/main" xmlns="" val="27941992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Finkelhor</a:t>
            </a:r>
            <a:r>
              <a:rPr lang="en-US" dirty="0" smtClean="0"/>
              <a:t>, D. (2005). The main problem is underreporting child abuse and neglect. </a:t>
            </a:r>
            <a:r>
              <a:rPr lang="en-US" i="1" dirty="0" smtClean="0"/>
              <a:t>Current controversies on family violence</a:t>
            </a:r>
            <a:r>
              <a:rPr lang="en-US" dirty="0" smtClean="0"/>
              <a:t>, </a:t>
            </a:r>
            <a:r>
              <a:rPr lang="en-US" i="1" dirty="0" smtClean="0"/>
              <a:t>2</a:t>
            </a:r>
            <a:r>
              <a:rPr lang="en-US" dirty="0" smtClean="0"/>
              <a:t>, 299-310.</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15</a:t>
            </a:fld>
            <a:endParaRPr lang="el-GR"/>
          </a:p>
        </p:txBody>
      </p:sp>
    </p:spTree>
    <p:extLst>
      <p:ext uri="{BB962C8B-B14F-4D97-AF65-F5344CB8AC3E}">
        <p14:creationId xmlns:p14="http://schemas.microsoft.com/office/powerpoint/2010/main" xmlns="" val="2748173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hlinkClick r:id="rId3"/>
              </a:rPr>
              <a:t>https://www.bromley.gov.uk/info/200127/safeguarding_children/163/reporting_child_abuse/3</a:t>
            </a:r>
            <a:endParaRPr lang="en-GB" dirty="0" smtClean="0"/>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[Instruction: Next 7 slides contain common myths around reporting of child abuse and neglect incidents. You can use all of some of these myths –according to available time- to involve trainees in brief discussion]</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16</a:t>
            </a:fld>
            <a:endParaRPr lang="el-GR"/>
          </a:p>
        </p:txBody>
      </p:sp>
    </p:spTree>
    <p:extLst>
      <p:ext uri="{BB962C8B-B14F-4D97-AF65-F5344CB8AC3E}">
        <p14:creationId xmlns:p14="http://schemas.microsoft.com/office/powerpoint/2010/main" xmlns="" val="10664378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https://www.bromley.gov.uk/info/200127/safeguarding_children/163/reporting_child_abuse/3</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17</a:t>
            </a:fld>
            <a:endParaRPr lang="el-GR"/>
          </a:p>
        </p:txBody>
      </p:sp>
    </p:spTree>
    <p:extLst>
      <p:ext uri="{BB962C8B-B14F-4D97-AF65-F5344CB8AC3E}">
        <p14:creationId xmlns:p14="http://schemas.microsoft.com/office/powerpoint/2010/main" xmlns="" val="34690051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https://www.bromley.gov.uk/info/200127/safeguarding_children/163/reporting_child_abuse/3</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18</a:t>
            </a:fld>
            <a:endParaRPr lang="el-GR"/>
          </a:p>
        </p:txBody>
      </p:sp>
    </p:spTree>
    <p:extLst>
      <p:ext uri="{BB962C8B-B14F-4D97-AF65-F5344CB8AC3E}">
        <p14:creationId xmlns:p14="http://schemas.microsoft.com/office/powerpoint/2010/main" xmlns="" val="14827904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https://www.bromley.gov.uk/info/200127/safeguarding_children/163/reporting_child_abuse/3</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19</a:t>
            </a:fld>
            <a:endParaRPr lang="el-GR"/>
          </a:p>
        </p:txBody>
      </p:sp>
    </p:spTree>
    <p:extLst>
      <p:ext uri="{BB962C8B-B14F-4D97-AF65-F5344CB8AC3E}">
        <p14:creationId xmlns:p14="http://schemas.microsoft.com/office/powerpoint/2010/main" xmlns="" val="24213818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https://www.bromley.gov.uk/info/200127/safeguarding_children/163/reporting_child_abuse/3</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20</a:t>
            </a:fld>
            <a:endParaRPr lang="el-GR"/>
          </a:p>
        </p:txBody>
      </p:sp>
    </p:spTree>
    <p:extLst>
      <p:ext uri="{BB962C8B-B14F-4D97-AF65-F5344CB8AC3E}">
        <p14:creationId xmlns:p14="http://schemas.microsoft.com/office/powerpoint/2010/main" xmlns="" val="22894565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 slide</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extLst>
      <p:ext uri="{BB962C8B-B14F-4D97-AF65-F5344CB8AC3E}">
        <p14:creationId xmlns:p14="http://schemas.microsoft.com/office/powerpoint/2010/main" xmlns="" val="721331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https://www.bromley.gov.uk/info/200127/safeguarding_children/163/reporting_child_abuse/3</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21</a:t>
            </a:fld>
            <a:endParaRPr lang="el-GR"/>
          </a:p>
        </p:txBody>
      </p:sp>
    </p:spTree>
    <p:extLst>
      <p:ext uri="{BB962C8B-B14F-4D97-AF65-F5344CB8AC3E}">
        <p14:creationId xmlns:p14="http://schemas.microsoft.com/office/powerpoint/2010/main" xmlns="" val="39625028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https://www.bromley.gov.uk/info/200127/safeguarding_children/163/reporting_child_abuse/3</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22</a:t>
            </a:fld>
            <a:endParaRPr lang="el-GR"/>
          </a:p>
        </p:txBody>
      </p:sp>
    </p:spTree>
    <p:extLst>
      <p:ext uri="{BB962C8B-B14F-4D97-AF65-F5344CB8AC3E}">
        <p14:creationId xmlns:p14="http://schemas.microsoft.com/office/powerpoint/2010/main" xmlns="" val="23220747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https://www.bromley.gov.uk/info/200127/safeguarding_children/163/reporting_child_abuse/3</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23</a:t>
            </a:fld>
            <a:endParaRPr lang="el-GR"/>
          </a:p>
        </p:txBody>
      </p:sp>
    </p:spTree>
    <p:extLst>
      <p:ext uri="{BB962C8B-B14F-4D97-AF65-F5344CB8AC3E}">
        <p14:creationId xmlns:p14="http://schemas.microsoft.com/office/powerpoint/2010/main" xmlns="" val="4827067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[Instruction: To be completed at national level – you may use some of the data available in page 2 of your national policy brief; See examples in the next slides]</a:t>
            </a:r>
          </a:p>
          <a:p>
            <a:endParaRPr lang="en-US" dirty="0"/>
          </a:p>
        </p:txBody>
      </p:sp>
      <p:sp>
        <p:nvSpPr>
          <p:cNvPr id="4" name="Slide Number Placeholder 3"/>
          <p:cNvSpPr>
            <a:spLocks noGrp="1"/>
          </p:cNvSpPr>
          <p:nvPr>
            <p:ph type="sldNum" sz="quarter" idx="5"/>
          </p:nvPr>
        </p:nvSpPr>
        <p:spPr/>
        <p:txBody>
          <a:bodyPr/>
          <a:lstStyle/>
          <a:p>
            <a:fld id="{D7A5B808-B173-457B-8766-C37406316B0C}" type="slidenum">
              <a:rPr lang="el-GR" smtClean="0"/>
              <a:pPr/>
              <a:t>24</a:t>
            </a:fld>
            <a:endParaRPr lang="el-GR"/>
          </a:p>
        </p:txBody>
      </p:sp>
    </p:spTree>
    <p:extLst>
      <p:ext uri="{BB962C8B-B14F-4D97-AF65-F5344CB8AC3E}">
        <p14:creationId xmlns:p14="http://schemas.microsoft.com/office/powerpoint/2010/main" xmlns="" val="10931128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Example from Greek Policy Brief  [please replace with example of your country]</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25</a:t>
            </a:fld>
            <a:endParaRPr lang="el-GR"/>
          </a:p>
        </p:txBody>
      </p:sp>
    </p:spTree>
    <p:extLst>
      <p:ext uri="{BB962C8B-B14F-4D97-AF65-F5344CB8AC3E}">
        <p14:creationId xmlns:p14="http://schemas.microsoft.com/office/powerpoint/2010/main" xmlns="" val="40581974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A1C223-6EB0-4F50-A40C-B19A1903675E}" type="slidenum">
              <a:rPr lang="el-GR"/>
              <a:pPr/>
              <a:t>26</a:t>
            </a:fld>
            <a:endParaRPr lang="el-GR"/>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r>
              <a:rPr lang="en-US" sz="1200" kern="1200" dirty="0" smtClean="0">
                <a:solidFill>
                  <a:schemeClr val="tx1"/>
                </a:solidFill>
                <a:latin typeface="+mn-lt"/>
                <a:ea typeface="+mn-ea"/>
                <a:cs typeface="+mn-cs"/>
              </a:rPr>
              <a:t>Example of Greece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In Greece actually there is no child protection system; with few exceptions, there is a lack of epidemiological data on CAN, while no surveillance mechanism is currently in place; where data are collected, different definitions, methodologies and tools are used</a:t>
            </a:r>
            <a:endParaRPr lang="en-US" sz="1200" kern="1200" dirty="0">
              <a:solidFill>
                <a:schemeClr val="tx1"/>
              </a:solidFill>
              <a:latin typeface="+mn-lt"/>
              <a:ea typeface="+mn-ea"/>
              <a:cs typeface="+mn-cs"/>
            </a:endParaRPr>
          </a:p>
        </p:txBody>
      </p:sp>
    </p:spTree>
    <p:extLst>
      <p:ext uri="{BB962C8B-B14F-4D97-AF65-F5344CB8AC3E}">
        <p14:creationId xmlns:p14="http://schemas.microsoft.com/office/powerpoint/2010/main" xmlns="" val="32609374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A1C223-6EB0-4F50-A40C-B19A1903675E}" type="slidenum">
              <a:rPr lang="el-GR"/>
              <a:pPr/>
              <a:t>27</a:t>
            </a:fld>
            <a:endParaRPr lang="el-GR" dirty="0"/>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Example of Bulgaria</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 </a:t>
            </a:r>
            <a:r>
              <a:rPr lang="en-US" sz="1200" kern="1200" dirty="0">
                <a:solidFill>
                  <a:schemeClr val="tx1"/>
                </a:solidFill>
                <a:latin typeface="+mn-lt"/>
                <a:ea typeface="+mn-ea"/>
                <a:cs typeface="+mn-cs"/>
              </a:rPr>
              <a:t>Bulgaria it is noted that there is a gap between child maltreatment occurring in the community and that reported by official statistics, as -more or less- happens everywhere. The coordination among policy makers, agencies and services providers is insufficient while the available data are fragmented and do not represent the magnitude of CAN.</a:t>
            </a:r>
            <a:endParaRPr lang="el-GR" sz="1200" kern="1200" dirty="0">
              <a:solidFill>
                <a:schemeClr val="tx1"/>
              </a:solidFill>
              <a:latin typeface="+mn-lt"/>
              <a:ea typeface="+mn-ea"/>
              <a:cs typeface="+mn-cs"/>
            </a:endParaRPr>
          </a:p>
        </p:txBody>
      </p:sp>
    </p:spTree>
    <p:extLst>
      <p:ext uri="{BB962C8B-B14F-4D97-AF65-F5344CB8AC3E}">
        <p14:creationId xmlns:p14="http://schemas.microsoft.com/office/powerpoint/2010/main" xmlns="" val="21775369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A1C223-6EB0-4F50-A40C-B19A1903675E}" type="slidenum">
              <a:rPr lang="el-GR"/>
              <a:pPr/>
              <a:t>28</a:t>
            </a:fld>
            <a:endParaRPr lang="el-GR"/>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Example of France</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As </a:t>
            </a:r>
            <a:r>
              <a:rPr lang="en-US" sz="1200" kern="1200" dirty="0">
                <a:solidFill>
                  <a:schemeClr val="tx1"/>
                </a:solidFill>
                <a:latin typeface="+mn-lt"/>
                <a:ea typeface="+mn-ea"/>
                <a:cs typeface="+mn-cs"/>
              </a:rPr>
              <a:t>for France, different services collecting data on children in danger use different measurement methodologies, including various definitions; data are produced at various time intervals while the unit being observed and measured is rarely at the child (often leading to double counts). No single existing data collection system can claim to be all-inclusive and, in conclusion, there is a need for more homogeneity and more information regarding children in danger.</a:t>
            </a:r>
            <a:endParaRPr lang="el-GR" sz="1200" kern="1200" dirty="0">
              <a:solidFill>
                <a:schemeClr val="tx1"/>
              </a:solidFill>
              <a:latin typeface="+mn-lt"/>
              <a:ea typeface="+mn-ea"/>
              <a:cs typeface="+mn-cs"/>
            </a:endParaRPr>
          </a:p>
        </p:txBody>
      </p:sp>
    </p:spTree>
    <p:extLst>
      <p:ext uri="{BB962C8B-B14F-4D97-AF65-F5344CB8AC3E}">
        <p14:creationId xmlns:p14="http://schemas.microsoft.com/office/powerpoint/2010/main" xmlns="" val="28568680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A1C223-6EB0-4F50-A40C-B19A1903675E}" type="slidenum">
              <a:rPr lang="el-GR"/>
              <a:pPr/>
              <a:t>29</a:t>
            </a:fld>
            <a:endParaRPr lang="el-GR"/>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Example of Romania</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 </a:t>
            </a:r>
            <a:r>
              <a:rPr lang="en-US" sz="1200" kern="1200" dirty="0">
                <a:solidFill>
                  <a:schemeClr val="tx1"/>
                </a:solidFill>
                <a:latin typeface="+mn-lt"/>
                <a:ea typeface="+mn-ea"/>
                <a:cs typeface="+mn-cs"/>
              </a:rPr>
              <a:t>Romania no protocols are available for data integration and collection among different sectors while various definitions of abuse are used; there are no legal measures/penalties in cases of non-reporting –which is actually similar to Greece</a:t>
            </a:r>
            <a:endParaRPr lang="el-GR" sz="1200" kern="1200" dirty="0">
              <a:solidFill>
                <a:schemeClr val="tx1"/>
              </a:solidFill>
              <a:latin typeface="+mn-lt"/>
              <a:ea typeface="+mn-ea"/>
              <a:cs typeface="+mn-cs"/>
            </a:endParaRPr>
          </a:p>
          <a:p>
            <a:endParaRPr lang="el-GR" dirty="0"/>
          </a:p>
        </p:txBody>
      </p:sp>
    </p:spTree>
    <p:extLst>
      <p:ext uri="{BB962C8B-B14F-4D97-AF65-F5344CB8AC3E}">
        <p14:creationId xmlns:p14="http://schemas.microsoft.com/office/powerpoint/2010/main" xmlns="" val="35701399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 1999, the World Health Organization issued a press release announcing that: “RECOGNIZES CHILD ABUSE AS A MAJOR PUBLIC HEALTH PROBLEM’; it is stated among others that “abused children suffer from multiple physical, emotional and developmental problems, which can hamper their ability to live healthy and productive lives”; First among the main recommendations to the international community was "the development of </a:t>
            </a:r>
            <a:r>
              <a:rPr lang="en-US" sz="1200" kern="1200" dirty="0" smtClean="0">
                <a:solidFill>
                  <a:schemeClr val="tx1"/>
                </a:solidFill>
                <a:highlight>
                  <a:srgbClr val="FFFF00"/>
                </a:highlight>
                <a:latin typeface="+mn-lt"/>
                <a:ea typeface="+mn-ea"/>
                <a:cs typeface="+mn-cs"/>
              </a:rPr>
              <a:t>worldwide </a:t>
            </a:r>
            <a:r>
              <a:rPr lang="en-US" sz="1200" b="1" u="sng" kern="1200" dirty="0" smtClean="0">
                <a:solidFill>
                  <a:schemeClr val="tx1"/>
                </a:solidFill>
                <a:latin typeface="+mn-lt"/>
                <a:ea typeface="+mn-ea"/>
                <a:cs typeface="+mn-cs"/>
              </a:rPr>
              <a:t>data collection on child abuse and neglect</a:t>
            </a:r>
            <a:r>
              <a:rPr lang="en-US" sz="1200" kern="1200" dirty="0" smtClean="0">
                <a:solidFill>
                  <a:schemeClr val="tx1"/>
                </a:solidFill>
                <a:latin typeface="+mn-lt"/>
                <a:ea typeface="+mn-ea"/>
                <a:cs typeface="+mn-cs"/>
              </a:rPr>
              <a:t>, the estimation of the impact on public health and also the associated economic cost”</a:t>
            </a:r>
          </a:p>
          <a:p>
            <a:endParaRPr lang="en-U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Sixteen years later and despite the seriousness of the problem, accurate estimates of CAN extent and its characteristics in the general population are not available</a:t>
            </a:r>
            <a:r>
              <a:rPr lang="en-US" sz="1200" kern="1200" baseline="0" dirty="0" smtClean="0">
                <a:solidFill>
                  <a:schemeClr val="tx1"/>
                </a:solidFill>
                <a:latin typeface="+mn-lt"/>
                <a:ea typeface="+mn-ea"/>
                <a:cs typeface="+mn-cs"/>
              </a:rPr>
              <a:t> for various reasons: underreporting </a:t>
            </a:r>
            <a:r>
              <a:rPr lang="en-US" sz="1200" kern="1200" dirty="0" smtClean="0">
                <a:solidFill>
                  <a:schemeClr val="tx1"/>
                </a:solidFill>
                <a:latin typeface="+mn-lt"/>
                <a:ea typeface="+mn-ea"/>
                <a:cs typeface="+mn-cs"/>
              </a:rPr>
              <a:t>due to the silence that surrounds maltreatment cases because of shame, social stigma and the consequent criminal liability but also under-recording due to the lack of coordinated national CAN monitoring mechanisms. All leading to underestimation of the magnitude of the problem</a:t>
            </a:r>
            <a:endParaRPr lang="el-GR" sz="1200" kern="1200" dirty="0" smtClean="0">
              <a:solidFill>
                <a:schemeClr val="tx1"/>
              </a:solidFill>
              <a:latin typeface="+mn-lt"/>
              <a:ea typeface="+mn-ea"/>
              <a:cs typeface="+mn-cs"/>
            </a:endParaRPr>
          </a:p>
          <a:p>
            <a:endParaRPr lang="el-GR"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30</a:t>
            </a:fld>
            <a:endParaRPr lang="el-GR"/>
          </a:p>
        </p:txBody>
      </p:sp>
    </p:spTree>
    <p:extLst>
      <p:ext uri="{BB962C8B-B14F-4D97-AF65-F5344CB8AC3E}">
        <p14:creationId xmlns:p14="http://schemas.microsoft.com/office/powerpoint/2010/main" xmlns="" val="7342752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1200" kern="1200" dirty="0" smtClean="0">
                <a:solidFill>
                  <a:schemeClr val="tx1"/>
                </a:solidFill>
                <a:latin typeface="+mn-lt"/>
                <a:ea typeface="+mn-ea"/>
                <a:cs typeface="+mn-cs"/>
              </a:rPr>
              <a:t>"The UN Convention on the Rights of the Child established that government is the main body responsible for preventing and responding to violence against children, considering children as rightful participants, with particular attention to ensuring that children are recipients of the safeguard mechanisms supporting human rights (</a:t>
            </a:r>
            <a:r>
              <a:rPr lang="en-US" sz="1200" kern="1200" dirty="0" err="1" smtClean="0">
                <a:solidFill>
                  <a:schemeClr val="tx1"/>
                </a:solidFill>
                <a:latin typeface="+mn-lt"/>
                <a:ea typeface="+mn-ea"/>
                <a:cs typeface="+mn-cs"/>
              </a:rPr>
              <a:t>Pinheiro</a:t>
            </a:r>
            <a:r>
              <a:rPr lang="en-US" sz="1200" kern="1200" dirty="0" smtClean="0">
                <a:solidFill>
                  <a:schemeClr val="tx1"/>
                </a:solidFill>
                <a:latin typeface="+mn-lt"/>
                <a:ea typeface="+mn-ea"/>
                <a:cs typeface="+mn-cs"/>
              </a:rPr>
              <a:t>, 2006). </a:t>
            </a:r>
          </a:p>
          <a:p>
            <a:r>
              <a:rPr lang="en-US" sz="1200" kern="1200" dirty="0" smtClean="0">
                <a:solidFill>
                  <a:schemeClr val="tx1"/>
                </a:solidFill>
                <a:latin typeface="+mn-lt"/>
                <a:ea typeface="+mn-ea"/>
                <a:cs typeface="+mn-cs"/>
              </a:rPr>
              <a:t>The Convention on the Rights of the Child requires all signatory nations to establish </a:t>
            </a:r>
            <a:r>
              <a:rPr lang="en-US" sz="1200" b="1" u="sng" kern="1200" dirty="0" smtClean="0">
                <a:solidFill>
                  <a:schemeClr val="tx1"/>
                </a:solidFill>
                <a:latin typeface="+mn-lt"/>
                <a:ea typeface="+mn-ea"/>
                <a:cs typeface="+mn-cs"/>
              </a:rPr>
              <a:t>integrated child protection systems </a:t>
            </a:r>
            <a:r>
              <a:rPr lang="en-US" sz="1200" kern="1200" dirty="0" smtClean="0">
                <a:solidFill>
                  <a:schemeClr val="tx1"/>
                </a:solidFill>
                <a:latin typeface="+mn-lt"/>
                <a:ea typeface="+mn-ea"/>
                <a:cs typeface="+mn-cs"/>
              </a:rPr>
              <a:t>to ensure a coordinated response to child abuse and neglect (</a:t>
            </a:r>
            <a:r>
              <a:rPr lang="en-US" sz="1200" kern="1200" dirty="0" err="1" smtClean="0">
                <a:solidFill>
                  <a:schemeClr val="tx1"/>
                </a:solidFill>
                <a:latin typeface="+mn-lt"/>
                <a:ea typeface="+mn-ea"/>
                <a:cs typeface="+mn-cs"/>
              </a:rPr>
              <a:t>Svevo-Cianci</a:t>
            </a:r>
            <a:r>
              <a:rPr lang="en-US" sz="1200" kern="1200" dirty="0" smtClean="0">
                <a:solidFill>
                  <a:schemeClr val="tx1"/>
                </a:solidFill>
                <a:latin typeface="+mn-lt"/>
                <a:ea typeface="+mn-ea"/>
                <a:cs typeface="+mn-cs"/>
              </a:rPr>
              <a:t>, Hart, &amp; </a:t>
            </a:r>
            <a:r>
              <a:rPr lang="en-US" sz="1200" kern="1200" dirty="0" err="1" smtClean="0">
                <a:solidFill>
                  <a:schemeClr val="tx1"/>
                </a:solidFill>
                <a:latin typeface="+mn-lt"/>
                <a:ea typeface="+mn-ea"/>
                <a:cs typeface="+mn-cs"/>
              </a:rPr>
              <a:t>Rubinson</a:t>
            </a:r>
            <a:r>
              <a:rPr lang="en-US" sz="1200" kern="1200" dirty="0" smtClean="0">
                <a:solidFill>
                  <a:schemeClr val="tx1"/>
                </a:solidFill>
                <a:latin typeface="+mn-lt"/>
                <a:ea typeface="+mn-ea"/>
                <a:cs typeface="+mn-cs"/>
              </a:rPr>
              <a:t>, 2010). </a:t>
            </a:r>
          </a:p>
          <a:p>
            <a:r>
              <a:rPr lang="en-US" sz="1200" kern="1200" dirty="0" smtClean="0">
                <a:solidFill>
                  <a:schemeClr val="tx1"/>
                </a:solidFill>
                <a:latin typeface="+mn-lt"/>
                <a:ea typeface="+mn-ea"/>
                <a:cs typeface="+mn-cs"/>
              </a:rPr>
              <a:t>These integrated systems are commonly divided into three main areas:</a:t>
            </a:r>
            <a:r>
              <a:rPr lang="en-US" sz="1200" b="1" kern="1200" dirty="0" smtClean="0">
                <a:solidFill>
                  <a:schemeClr val="tx1"/>
                </a:solidFill>
                <a:latin typeface="+mn-lt"/>
                <a:ea typeface="+mn-ea"/>
                <a:cs typeface="+mn-cs"/>
              </a:rPr>
              <a:t> (1) mandates (laws, regulations, and policies); (2) mechanisms/interventions (</a:t>
            </a:r>
            <a:r>
              <a:rPr lang="en-US" sz="1200" b="1" u="sng" kern="1200" dirty="0" smtClean="0">
                <a:solidFill>
                  <a:schemeClr val="tx1"/>
                </a:solidFill>
                <a:latin typeface="+mn-lt"/>
                <a:ea typeface="+mn-ea"/>
                <a:cs typeface="+mn-cs"/>
              </a:rPr>
              <a:t>education,</a:t>
            </a:r>
            <a:r>
              <a:rPr lang="en-US" sz="1200" b="1" kern="1200" dirty="0" smtClean="0">
                <a:solidFill>
                  <a:schemeClr val="tx1"/>
                </a:solidFill>
                <a:latin typeface="+mn-lt"/>
                <a:ea typeface="+mn-ea"/>
                <a:cs typeface="+mn-cs"/>
              </a:rPr>
              <a:t> service programs, </a:t>
            </a:r>
            <a:r>
              <a:rPr lang="en-US" sz="1200" b="1" u="sng" kern="1200" dirty="0" smtClean="0">
                <a:solidFill>
                  <a:schemeClr val="tx1"/>
                </a:solidFill>
                <a:latin typeface="+mn-lt"/>
                <a:ea typeface="+mn-ea"/>
                <a:cs typeface="+mn-cs"/>
              </a:rPr>
              <a:t>and data management</a:t>
            </a:r>
            <a:r>
              <a:rPr lang="en-US" sz="1200" b="1" kern="1200" dirty="0" smtClean="0">
                <a:solidFill>
                  <a:schemeClr val="tx1"/>
                </a:solidFill>
                <a:latin typeface="+mn-lt"/>
                <a:ea typeface="+mn-ea"/>
                <a:cs typeface="+mn-cs"/>
              </a:rPr>
              <a:t>); and (3) child outcomes (performance measures of the child’s health, development, and well-being) (</a:t>
            </a:r>
            <a:r>
              <a:rPr lang="en-US" sz="1200" b="1" kern="1200" dirty="0" err="1" smtClean="0">
                <a:solidFill>
                  <a:schemeClr val="tx1"/>
                </a:solidFill>
                <a:latin typeface="+mn-lt"/>
                <a:ea typeface="+mn-ea"/>
                <a:cs typeface="+mn-cs"/>
              </a:rPr>
              <a:t>Svevo-Cianci</a:t>
            </a:r>
            <a:r>
              <a:rPr lang="en-US" sz="1200" b="1" kern="1200" dirty="0" smtClean="0">
                <a:solidFill>
                  <a:schemeClr val="tx1"/>
                </a:solidFill>
                <a:latin typeface="+mn-lt"/>
                <a:ea typeface="+mn-ea"/>
                <a:cs typeface="+mn-cs"/>
              </a:rPr>
              <a:t> et al., 2010)</a:t>
            </a:r>
            <a:r>
              <a:rPr lang="en-US" sz="1200" kern="1200" dirty="0" smtClean="0">
                <a:solidFill>
                  <a:schemeClr val="tx1"/>
                </a:solidFill>
                <a:latin typeface="+mn-lt"/>
                <a:ea typeface="+mn-ea"/>
                <a:cs typeface="+mn-cs"/>
              </a:rPr>
              <a:t>. An additional consideration is the resource provision to support recovery following exposure to violence, where mandatory reporting is conceptualized as a key element in the resilience-in-the-context-of- maltreatment process (</a:t>
            </a:r>
            <a:r>
              <a:rPr lang="en-US" sz="1200" kern="1200" dirty="0" err="1" smtClean="0">
                <a:solidFill>
                  <a:schemeClr val="tx1"/>
                </a:solidFill>
                <a:latin typeface="+mn-lt"/>
                <a:ea typeface="+mn-ea"/>
                <a:cs typeface="+mn-cs"/>
              </a:rPr>
              <a:t>Wekerle</a:t>
            </a:r>
            <a:r>
              <a:rPr lang="en-US" sz="1200" kern="1200" dirty="0" smtClean="0">
                <a:solidFill>
                  <a:schemeClr val="tx1"/>
                </a:solidFill>
                <a:latin typeface="+mn-lt"/>
                <a:ea typeface="+mn-ea"/>
                <a:cs typeface="+mn-cs"/>
              </a:rPr>
              <a:t>, 2013). </a:t>
            </a:r>
          </a:p>
          <a:p>
            <a:r>
              <a:rPr lang="en-US" sz="1200" kern="1200" dirty="0" smtClean="0">
                <a:solidFill>
                  <a:schemeClr val="tx1"/>
                </a:solidFill>
                <a:latin typeface="+mn-lt"/>
                <a:ea typeface="+mn-ea"/>
                <a:cs typeface="+mn-cs"/>
              </a:rPr>
              <a:t>Mandatory reporting of suspected or confirmed CAN represents one common, key strategy to address violence against children. Legally requiring certain individuals to report child abuse is justified with the assumption that early detection of abuse helps prevent serious injuries and relieves the victims of the responsibility to seek help for themselves, thus enhancing coordination between legal, medical, and service responses (Krug et al., 2002). </a:t>
            </a:r>
          </a:p>
          <a:p>
            <a:r>
              <a:rPr lang="en-US" sz="1200" kern="1200" dirty="0" smtClean="0">
                <a:solidFill>
                  <a:schemeClr val="tx1"/>
                </a:solidFill>
                <a:latin typeface="+mn-lt"/>
                <a:ea typeface="+mn-ea"/>
                <a:cs typeface="+mn-cs"/>
              </a:rPr>
              <a:t>Legislation mandating health professionals to report concerns for CAN is available in many countries across the world (US, Canada, Australia, Argentina, Israel, Poland, Sri Lanka, etc.). However, a number of countries (United Kingdom, New Zealand, etc.) have not always mandated health professionals to report concerns for CAN (Krug et al., 2002).</a:t>
            </a:r>
          </a:p>
          <a:p>
            <a:r>
              <a:rPr lang="en-US" sz="1200" kern="1200" dirty="0" smtClean="0">
                <a:solidFill>
                  <a:schemeClr val="tx1"/>
                </a:solidFill>
                <a:latin typeface="+mn-lt"/>
                <a:ea typeface="+mn-ea"/>
                <a:cs typeface="+mn-cs"/>
              </a:rPr>
              <a:t>Additionally, mandatory reporting of CAN varies between jurisdictions. Differences exist regarding the type of maltreatment that is required to be reported and in some cases the source of the maltreatment.”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Suggested reading: https://www.macpeds.com/documents/LCCSession42ResidentFull.pdf</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1164F1-9960-41AA-B1B3-EB707D8C7D2C}" type="slidenum">
              <a:rPr lang="el-GR" smtClean="0"/>
              <a:pPr/>
              <a:t>4</a:t>
            </a:fld>
            <a:endParaRPr lang="el-GR"/>
          </a:p>
        </p:txBody>
      </p:sp>
    </p:spTree>
    <p:extLst>
      <p:ext uri="{BB962C8B-B14F-4D97-AF65-F5344CB8AC3E}">
        <p14:creationId xmlns:p14="http://schemas.microsoft.com/office/powerpoint/2010/main" xmlns="" val="13286784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HOWEVER, for a variety of reasons such as</a:t>
            </a:r>
            <a:r>
              <a:rPr lang="en-US" sz="1200" kern="1200" dirty="0" smtClean="0">
                <a:solidFill>
                  <a:schemeClr val="tx1"/>
                </a:solidFill>
                <a:latin typeface="+mn-lt"/>
                <a:ea typeface="+mn-ea"/>
                <a:cs typeface="+mn-cs"/>
              </a:rPr>
              <a:t> inadequate training and lack of understanding of the signs, symptoms, and outcomes of child maltreatment, fears of damaging professional–client relationships, and perception that reporting may do more harm than good lead to under-reporting</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http://www.euro.who.int/__data/assets/pdf_file/0017/381140/wh12-ecm-rep-eng.pdf?ua=1</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31</a:t>
            </a:fld>
            <a:endParaRPr lang="el-GR"/>
          </a:p>
        </p:txBody>
      </p:sp>
    </p:spTree>
    <p:extLst>
      <p:ext uri="{BB962C8B-B14F-4D97-AF65-F5344CB8AC3E}">
        <p14:creationId xmlns:p14="http://schemas.microsoft.com/office/powerpoint/2010/main" xmlns="" val="27823570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 cluster of four main factors seems to summarize the findings: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1. </a:t>
            </a:r>
            <a:r>
              <a:rPr lang="en-US" sz="1200" b="1" dirty="0" smtClean="0"/>
              <a:t>Inadequate training and/or knowledge in the professionals' communities about the patterns in the child's behavior and health symptoms that (strongly, often) indicate existing neglect and/or abuse</a:t>
            </a:r>
            <a:r>
              <a:rPr lang="en-US" sz="1200" dirty="0" smtClean="0"/>
              <a:t>. Ambiguity surrounding maltreatment definitions, along with what is grounds for "reasonable suspicion" have also been found to be barriers.</a:t>
            </a:r>
          </a:p>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2.</a:t>
            </a:r>
            <a:r>
              <a:rPr lang="en-US" sz="1200" b="1" dirty="0" smtClean="0"/>
              <a:t> Concerns and insecurity regarding how safe for the professional reporting and/or referring the suspected case is</a:t>
            </a:r>
            <a:r>
              <a:rPr lang="en-US" sz="1200" dirty="0" smtClean="0"/>
              <a:t>. Specifically, professionals seem to worry about losing clientele, parents' retaliation and loss of their standing in the local communities if they are identified as the ones reporting the suspected abuse.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r>
              <a:rPr lang="en-US" sz="1200" dirty="0" smtClean="0"/>
              <a:t>3. </a:t>
            </a:r>
            <a:r>
              <a:rPr lang="en-US" sz="1200" b="1" dirty="0" smtClean="0"/>
              <a:t>Cultural, religious and personal constructs of family supremacy/sacredness among societal structures:</a:t>
            </a:r>
            <a:r>
              <a:rPr lang="en-US" sz="1200" dirty="0" smtClean="0"/>
              <a:t> this seems to be a strong, not always fully articulated barrier in attitude change towards systematic and informed reporting even in the case of slightest suspicion. Professionals in the sectors that traditionally are more likely to be able to identify signs of child maltreatment are globally and overwhelmingly prone to want to protect the caregivers'/perpetrators' feelings and sensibilities, hesitate to initiate procedures that might result in the child being removed from the family's home and -still, even in the face of severe abuse-implicitly seem to believe the child's best fate seems to be with the (abusive) caregiver.</a:t>
            </a:r>
          </a:p>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4. </a:t>
            </a:r>
            <a:r>
              <a:rPr lang="en-US" sz="1200" b="1" dirty="0" smtClean="0"/>
              <a:t>Family/kin supremacy bias seems to be confounded with lack of confidence in their respective agencies' capabilities and fitness to appropriately take care of the child in the way consistent with the child's best interest.</a:t>
            </a:r>
            <a:r>
              <a:rPr lang="en-US" sz="1200" dirty="0" smtClean="0"/>
              <a:t> This attitude is particularly pronounced in low to middle income countries, countries with recent histories of political instability and/or violent wars, and countries with huge income discrepancies, where minorities, marginalized ethnical groups and indigenous populations have historically been abused within the system structures that were originally supposed to support them.</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32</a:t>
            </a:fld>
            <a:endParaRPr lang="el-GR"/>
          </a:p>
        </p:txBody>
      </p:sp>
    </p:spTree>
    <p:extLst>
      <p:ext uri="{BB962C8B-B14F-4D97-AF65-F5344CB8AC3E}">
        <p14:creationId xmlns:p14="http://schemas.microsoft.com/office/powerpoint/2010/main" xmlns="" val="5904298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Sources:</a:t>
            </a:r>
          </a:p>
          <a:p>
            <a:r>
              <a:rPr lang="en-US" sz="1200" kern="1200" dirty="0" smtClean="0">
                <a:solidFill>
                  <a:schemeClr val="tx1"/>
                </a:solidFill>
                <a:latin typeface="+mn-lt"/>
                <a:ea typeface="+mn-ea"/>
                <a:cs typeface="+mn-cs"/>
              </a:rPr>
              <a:t>Walsh, W., &amp; Jones, L. (2015). Factors that influence child abuse reporting: A survey of child-serving professionals. </a:t>
            </a:r>
            <a:r>
              <a:rPr lang="en-US" sz="1200" i="1" kern="1200" dirty="0" smtClean="0">
                <a:solidFill>
                  <a:schemeClr val="tx1"/>
                </a:solidFill>
                <a:latin typeface="+mn-lt"/>
                <a:ea typeface="+mn-ea"/>
                <a:cs typeface="+mn-cs"/>
              </a:rPr>
              <a:t>Durham, NH: Crimes against Children Research Center</a:t>
            </a:r>
            <a:r>
              <a:rPr lang="en-US" sz="1200" kern="1200" dirty="0" smtClean="0">
                <a:solidFill>
                  <a:schemeClr val="tx1"/>
                </a:solidFill>
                <a:latin typeface="+mn-lt"/>
                <a:ea typeface="+mn-ea"/>
                <a:cs typeface="+mn-cs"/>
              </a:rPr>
              <a:t>. </a:t>
            </a:r>
          </a:p>
          <a:p>
            <a:r>
              <a:rPr lang="en-US" sz="1200" kern="1200" dirty="0" err="1" smtClean="0">
                <a:solidFill>
                  <a:schemeClr val="tx1"/>
                </a:solidFill>
                <a:latin typeface="+mn-lt"/>
                <a:ea typeface="+mn-ea"/>
                <a:cs typeface="+mn-cs"/>
              </a:rPr>
              <a:t>Alrimawi</a:t>
            </a:r>
            <a:r>
              <a:rPr lang="en-US" sz="1200" kern="1200" dirty="0" smtClean="0">
                <a:solidFill>
                  <a:schemeClr val="tx1"/>
                </a:solidFill>
                <a:latin typeface="+mn-lt"/>
                <a:ea typeface="+mn-ea"/>
                <a:cs typeface="+mn-cs"/>
              </a:rPr>
              <a:t>, I., </a:t>
            </a:r>
            <a:r>
              <a:rPr lang="en-US" sz="1200" kern="1200" dirty="0" err="1" smtClean="0">
                <a:solidFill>
                  <a:schemeClr val="tx1"/>
                </a:solidFill>
                <a:latin typeface="+mn-lt"/>
                <a:ea typeface="+mn-ea"/>
                <a:cs typeface="+mn-cs"/>
              </a:rPr>
              <a:t>Rajeh</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Saifan</a:t>
            </a:r>
            <a:r>
              <a:rPr lang="en-US" sz="1200" kern="1200" dirty="0" smtClean="0">
                <a:solidFill>
                  <a:schemeClr val="tx1"/>
                </a:solidFill>
                <a:latin typeface="+mn-lt"/>
                <a:ea typeface="+mn-ea"/>
                <a:cs typeface="+mn-cs"/>
              </a:rPr>
              <a:t>, A., &amp; Abu </a:t>
            </a:r>
            <a:r>
              <a:rPr lang="en-US" sz="1200" kern="1200" dirty="0" err="1" smtClean="0">
                <a:solidFill>
                  <a:schemeClr val="tx1"/>
                </a:solidFill>
                <a:latin typeface="+mn-lt"/>
                <a:ea typeface="+mn-ea"/>
                <a:cs typeface="+mn-cs"/>
              </a:rPr>
              <a:t>Ruz</a:t>
            </a:r>
            <a:r>
              <a:rPr lang="en-US" sz="1200" kern="1200" dirty="0" smtClean="0">
                <a:solidFill>
                  <a:schemeClr val="tx1"/>
                </a:solidFill>
                <a:latin typeface="+mn-lt"/>
                <a:ea typeface="+mn-ea"/>
                <a:cs typeface="+mn-cs"/>
              </a:rPr>
              <a:t>, M. (2014). Barriers to child abuse identification and reporting. Journal of Applied Sciences, 14: 2793-2803.</a:t>
            </a:r>
          </a:p>
          <a:p>
            <a:r>
              <a:rPr lang="en-US" sz="1200" kern="1200" dirty="0" smtClean="0">
                <a:solidFill>
                  <a:schemeClr val="tx1"/>
                </a:solidFill>
                <a:latin typeface="+mn-lt"/>
                <a:ea typeface="+mn-ea"/>
                <a:cs typeface="+mn-cs"/>
              </a:rPr>
              <a:t>Lynne, E. G., Gifford, E. J., Evans, K. E., &amp; </a:t>
            </a:r>
            <a:r>
              <a:rPr lang="en-US" sz="1200" kern="1200" dirty="0" err="1" smtClean="0">
                <a:solidFill>
                  <a:schemeClr val="tx1"/>
                </a:solidFill>
                <a:latin typeface="+mn-lt"/>
                <a:ea typeface="+mn-ea"/>
                <a:cs typeface="+mn-cs"/>
              </a:rPr>
              <a:t>Rosch</a:t>
            </a:r>
            <a:r>
              <a:rPr lang="en-US" sz="1200" kern="1200" dirty="0" smtClean="0">
                <a:solidFill>
                  <a:schemeClr val="tx1"/>
                </a:solidFill>
                <a:latin typeface="+mn-lt"/>
                <a:ea typeface="+mn-ea"/>
                <a:cs typeface="+mn-cs"/>
              </a:rPr>
              <a:t>, J. B. (2015). Barriers to Reporting Child Maltreatment Do Emergency Medical Services Professionals Fully Understand Their Role as Mandatory Reporters?. </a:t>
            </a:r>
            <a:r>
              <a:rPr lang="en-GB" sz="1200" i="1" kern="1200" dirty="0" smtClean="0">
                <a:solidFill>
                  <a:schemeClr val="tx1"/>
                </a:solidFill>
                <a:latin typeface="+mn-lt"/>
                <a:ea typeface="+mn-ea"/>
                <a:cs typeface="+mn-cs"/>
              </a:rPr>
              <a:t>North Carolina medical journal</a:t>
            </a:r>
            <a:r>
              <a:rPr lang="en-GB" sz="1200" kern="1200" dirty="0" smtClean="0">
                <a:solidFill>
                  <a:schemeClr val="tx1"/>
                </a:solidFill>
                <a:latin typeface="+mn-lt"/>
                <a:ea typeface="+mn-ea"/>
                <a:cs typeface="+mn-cs"/>
              </a:rPr>
              <a:t>, </a:t>
            </a:r>
            <a:r>
              <a:rPr lang="en-GB" sz="1200" i="1" kern="1200" dirty="0" smtClean="0">
                <a:solidFill>
                  <a:schemeClr val="tx1"/>
                </a:solidFill>
                <a:latin typeface="+mn-lt"/>
                <a:ea typeface="+mn-ea"/>
                <a:cs typeface="+mn-cs"/>
              </a:rPr>
              <a:t>76</a:t>
            </a:r>
            <a:r>
              <a:rPr lang="en-GB" sz="1200" kern="1200" dirty="0" smtClean="0">
                <a:solidFill>
                  <a:schemeClr val="tx1"/>
                </a:solidFill>
                <a:latin typeface="+mn-lt"/>
                <a:ea typeface="+mn-ea"/>
                <a:cs typeface="+mn-cs"/>
              </a:rPr>
              <a:t>(1), 13-18.</a:t>
            </a:r>
            <a:endParaRPr lang="en-US" sz="1200" kern="1200" dirty="0" smtClean="0">
              <a:solidFill>
                <a:schemeClr val="tx1"/>
              </a:solidFill>
              <a:latin typeface="+mn-lt"/>
              <a:ea typeface="+mn-ea"/>
              <a:cs typeface="+mn-cs"/>
            </a:endParaRPr>
          </a:p>
          <a:p>
            <a:r>
              <a:rPr lang="en-US" sz="1200" kern="1200" dirty="0" err="1" smtClean="0">
                <a:solidFill>
                  <a:schemeClr val="tx1"/>
                </a:solidFill>
                <a:latin typeface="+mn-lt"/>
                <a:ea typeface="+mn-ea"/>
                <a:cs typeface="+mn-cs"/>
              </a:rPr>
              <a:t>Azizi</a:t>
            </a:r>
            <a:r>
              <a:rPr lang="en-US" sz="1200" kern="1200" dirty="0" smtClean="0">
                <a:solidFill>
                  <a:schemeClr val="tx1"/>
                </a:solidFill>
                <a:latin typeface="+mn-lt"/>
                <a:ea typeface="+mn-ea"/>
                <a:cs typeface="+mn-cs"/>
              </a:rPr>
              <a:t>, M., &amp; </a:t>
            </a:r>
            <a:r>
              <a:rPr lang="en-US" sz="1200" kern="1200" dirty="0" err="1" smtClean="0">
                <a:solidFill>
                  <a:schemeClr val="tx1"/>
                </a:solidFill>
                <a:latin typeface="+mn-lt"/>
                <a:ea typeface="+mn-ea"/>
                <a:cs typeface="+mn-cs"/>
              </a:rPr>
              <a:t>Shahhosseini</a:t>
            </a:r>
            <a:r>
              <a:rPr lang="en-US" sz="1200" kern="1200" dirty="0" smtClean="0">
                <a:solidFill>
                  <a:schemeClr val="tx1"/>
                </a:solidFill>
                <a:latin typeface="+mn-lt"/>
                <a:ea typeface="+mn-ea"/>
                <a:cs typeface="+mn-cs"/>
              </a:rPr>
              <a:t>, Z. (2017). Challenges of reporting child abuse by healthcare professionals: A narrative review. </a:t>
            </a:r>
            <a:r>
              <a:rPr lang="en-US" sz="1200" i="1" kern="1200" dirty="0" smtClean="0">
                <a:solidFill>
                  <a:schemeClr val="tx1"/>
                </a:solidFill>
                <a:latin typeface="+mn-lt"/>
                <a:ea typeface="+mn-ea"/>
                <a:cs typeface="+mn-cs"/>
              </a:rPr>
              <a:t>Journal of Nursing and Midwifery Sciences</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4</a:t>
            </a:r>
            <a:r>
              <a:rPr lang="en-US" sz="1200" kern="1200" dirty="0" smtClean="0">
                <a:solidFill>
                  <a:schemeClr val="tx1"/>
                </a:solidFill>
                <a:latin typeface="+mn-lt"/>
                <a:ea typeface="+mn-ea"/>
                <a:cs typeface="+mn-cs"/>
              </a:rPr>
              <a:t>(3), 110.</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33</a:t>
            </a:fld>
            <a:endParaRPr lang="el-GR"/>
          </a:p>
        </p:txBody>
      </p:sp>
    </p:spTree>
    <p:extLst>
      <p:ext uri="{BB962C8B-B14F-4D97-AF65-F5344CB8AC3E}">
        <p14:creationId xmlns:p14="http://schemas.microsoft.com/office/powerpoint/2010/main" xmlns="" val="32043230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Sources: As above</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34</a:t>
            </a:fld>
            <a:endParaRPr lang="el-GR"/>
          </a:p>
        </p:txBody>
      </p:sp>
    </p:spTree>
    <p:extLst>
      <p:ext uri="{BB962C8B-B14F-4D97-AF65-F5344CB8AC3E}">
        <p14:creationId xmlns:p14="http://schemas.microsoft.com/office/powerpoint/2010/main" xmlns="" val="265026061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Sources: As above</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35</a:t>
            </a:fld>
            <a:endParaRPr lang="el-GR"/>
          </a:p>
        </p:txBody>
      </p:sp>
    </p:spTree>
    <p:extLst>
      <p:ext uri="{BB962C8B-B14F-4D97-AF65-F5344CB8AC3E}">
        <p14:creationId xmlns:p14="http://schemas.microsoft.com/office/powerpoint/2010/main" xmlns="" val="30331582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Sources: As above</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36</a:t>
            </a:fld>
            <a:endParaRPr lang="el-GR"/>
          </a:p>
        </p:txBody>
      </p:sp>
    </p:spTree>
    <p:extLst>
      <p:ext uri="{BB962C8B-B14F-4D97-AF65-F5344CB8AC3E}">
        <p14:creationId xmlns:p14="http://schemas.microsoft.com/office/powerpoint/2010/main" xmlns="" val="31147717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effectLst/>
                <a:latin typeface="+mn-lt"/>
                <a:ea typeface="+mn-ea"/>
                <a:cs typeface="+mn-cs"/>
              </a:rPr>
              <a:t>Examples of professional backgrounds per sector</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Welfare related professions</a:t>
            </a:r>
            <a:r>
              <a:rPr lang="en-US" sz="1200" kern="1200" dirty="0" smtClean="0">
                <a:solidFill>
                  <a:schemeClr val="tx1"/>
                </a:solidFill>
                <a:effectLst/>
                <a:latin typeface="+mn-lt"/>
                <a:ea typeface="+mn-ea"/>
                <a:cs typeface="+mn-cs"/>
              </a:rPr>
              <a:t>: Social Workers, Health Visitors, Care providers in institutions, other personnel (e.g. working in anti-trafficking agencies, directorates for disability, Child Ombudsperson) </a:t>
            </a:r>
            <a:endParaRPr lang="el-GR"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Justice-related professions</a:t>
            </a:r>
            <a:r>
              <a:rPr lang="en-US" sz="1200" kern="1200" dirty="0" smtClean="0">
                <a:solidFill>
                  <a:schemeClr val="tx1"/>
                </a:solidFill>
                <a:effectLst/>
                <a:latin typeface="+mn-lt"/>
                <a:ea typeface="+mn-ea"/>
                <a:cs typeface="+mn-cs"/>
              </a:rPr>
              <a:t>: Judges (family courts, juvenile courts), Probation Officers, Public Prosecutors, Forensic surgeons' professionals, Lawyers, other justice related professions) </a:t>
            </a:r>
            <a:endParaRPr lang="el-GR"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Health related professions</a:t>
            </a:r>
            <a:r>
              <a:rPr lang="en-US" sz="1200" kern="1200" dirty="0" smtClean="0">
                <a:solidFill>
                  <a:schemeClr val="tx1"/>
                </a:solidFill>
                <a:effectLst/>
                <a:latin typeface="+mn-lt"/>
                <a:ea typeface="+mn-ea"/>
                <a:cs typeface="+mn-cs"/>
              </a:rPr>
              <a:t>: Medical Doctors (general doctors and specialized doctors such as gynecologists, pediatricians, orthopedists, and radiologists), Midwives, Nurses, and Dentists </a:t>
            </a:r>
            <a:endParaRPr lang="el-GR"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Mental health professions</a:t>
            </a:r>
            <a:r>
              <a:rPr lang="en-US" sz="1200" kern="1200" dirty="0" smtClean="0">
                <a:solidFill>
                  <a:schemeClr val="tx1"/>
                </a:solidFill>
                <a:effectLst/>
                <a:latin typeface="+mn-lt"/>
                <a:ea typeface="+mn-ea"/>
                <a:cs typeface="+mn-cs"/>
              </a:rPr>
              <a:t>: Child Psychiatrists, Psychiatrists, Psychologists, Licensed Counselors (Youth Counselors, Family Counselors, etc.) </a:t>
            </a:r>
            <a:endParaRPr lang="el-GR"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Law enforcement related professions: </a:t>
            </a:r>
            <a:r>
              <a:rPr lang="en-US" sz="1200" kern="1200" dirty="0" smtClean="0">
                <a:solidFill>
                  <a:schemeClr val="tx1"/>
                </a:solidFill>
                <a:effectLst/>
                <a:latin typeface="+mn-lt"/>
                <a:ea typeface="+mn-ea"/>
                <a:cs typeface="+mn-cs"/>
              </a:rPr>
              <a:t>Police Officers (in general and specialized police investigators e.g. in forensic interviews, for crimes against minors etc.) </a:t>
            </a:r>
            <a:endParaRPr lang="el-GR"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Education-related professions</a:t>
            </a:r>
            <a:r>
              <a:rPr lang="en-US" sz="1200" kern="1200" dirty="0" smtClean="0">
                <a:solidFill>
                  <a:schemeClr val="tx1"/>
                </a:solidFill>
                <a:effectLst/>
                <a:latin typeface="+mn-lt"/>
                <a:ea typeface="+mn-ea"/>
                <a:cs typeface="+mn-cs"/>
              </a:rPr>
              <a:t>: Teachers/Educators (pre-school, kindergarten, primary and secondary education, for children with special needs), School Principals </a:t>
            </a:r>
            <a:endParaRPr lang="el-GR"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Other professionals</a:t>
            </a:r>
            <a:r>
              <a:rPr lang="en-US" sz="1200" kern="1200" dirty="0" smtClean="0">
                <a:solidFill>
                  <a:schemeClr val="tx1"/>
                </a:solidFill>
                <a:effectLst/>
                <a:latin typeface="+mn-lt"/>
                <a:ea typeface="+mn-ea"/>
                <a:cs typeface="+mn-cs"/>
              </a:rPr>
              <a:t>: Researchers, Data administrators, other school personnel (e.g. school guardians), other Public officials (e.g. ministries' employees), other NGOs personnel (e.g. volunteers, priests, sisters)</a:t>
            </a:r>
            <a:endParaRPr lang="el-GR" dirty="0" smtClean="0"/>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38</a:t>
            </a:fld>
            <a:endParaRPr lang="el-GR"/>
          </a:p>
        </p:txBody>
      </p:sp>
    </p:spTree>
    <p:extLst>
      <p:ext uri="{BB962C8B-B14F-4D97-AF65-F5344CB8AC3E}">
        <p14:creationId xmlns:p14="http://schemas.microsoft.com/office/powerpoint/2010/main" xmlns="" val="1048364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&lt;see slide&gt;</a:t>
            </a:r>
          </a:p>
          <a:p>
            <a:endParaRPr lang="en-US" sz="1200" kern="1200" dirty="0" smtClean="0">
              <a:solidFill>
                <a:schemeClr val="tx1"/>
              </a:solidFill>
              <a:effectLst/>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39</a:t>
            </a:fld>
            <a:endParaRPr lang="el-GR"/>
          </a:p>
        </p:txBody>
      </p:sp>
    </p:spTree>
    <p:extLst>
      <p:ext uri="{BB962C8B-B14F-4D97-AF65-F5344CB8AC3E}">
        <p14:creationId xmlns:p14="http://schemas.microsoft.com/office/powerpoint/2010/main" xmlns="" val="250491553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http://www.euro.who.int/__data/assets/pdf_file/0017/381140/wh12-ecm-rep-eng.pdf?ua=1</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40</a:t>
            </a:fld>
            <a:endParaRPr lang="el-GR"/>
          </a:p>
        </p:txBody>
      </p:sp>
    </p:spTree>
    <p:extLst>
      <p:ext uri="{BB962C8B-B14F-4D97-AF65-F5344CB8AC3E}">
        <p14:creationId xmlns:p14="http://schemas.microsoft.com/office/powerpoint/2010/main" xmlns="" val="309963468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One major challenge of the CAN-MDS is to overcome variations in the definitions of child maltreatment used by professionals, researchers and officials with different professional backgrounds, working in different jurisdictions within and between countries (see “CAN-MDS Operators”). </a:t>
            </a:r>
          </a:p>
          <a:p>
            <a:r>
              <a:rPr lang="en-US" sz="1200" kern="1200" dirty="0" smtClean="0">
                <a:solidFill>
                  <a:schemeClr val="tx1"/>
                </a:solidFill>
                <a:latin typeface="+mn-lt"/>
                <a:ea typeface="+mn-ea"/>
                <a:cs typeface="+mn-cs"/>
              </a:rPr>
              <a:t>Deciding on whether their suspicion is ‘reasonable’ before reporting seems to be a major factor in systematic omissions to report, generally. The decision is influenced by biases related to cultural biases about who can do what for a child and under what circumstances, what is , then, ‘normal’, and what options are there for children in certain context to have reasonably good lives if a report is made. Other, less honorable variables, such as limited notions of accountability, responsibility and a desire to skip some work duties, very often get grouped under the same explanation.</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INCIDENT </a:t>
            </a:r>
            <a:r>
              <a:rPr lang="en-US" sz="1200" b="1" i="1" kern="1200" dirty="0" smtClean="0">
                <a:solidFill>
                  <a:schemeClr val="tx1"/>
                </a:solidFill>
                <a:latin typeface="+mn-lt"/>
                <a:ea typeface="+mn-ea"/>
                <a:cs typeface="+mn-cs"/>
              </a:rPr>
              <a:t>for CAN-MDS  is:</a:t>
            </a:r>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an incident documented by the child protection system, law enforcement, the medical system, or other reporting source (e.g., school) in which child maltreatment is alleged or confirmed</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Notes:</a:t>
            </a:r>
            <a:r>
              <a:rPr lang="en-US" sz="1200" b="1" i="1"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In the context of the CAN-MDS “documented” means “eligible to be entered into the CAN-MDS following a report”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CHILD MALTREATMENT INCIDENT REPORTING is:</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reporting of a</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child maltreatment incident by a source of information that involves at least one act of maltreatment or at least one omission in a child’s care. A report can refer to a single distinct abuse and/or neglect event/episode or to continuous maltreatment including one or more distinct abuse and/or neglect events/episodes or to continuous maltreatment where no distinct abuse and/or neglect event/episode took place</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i="1" kern="1200" dirty="0" smtClean="0">
                <a:solidFill>
                  <a:schemeClr val="tx1"/>
                </a:solidFill>
                <a:latin typeface="+mn-lt"/>
                <a:ea typeface="+mn-ea"/>
                <a:cs typeface="+mn-cs"/>
              </a:rPr>
              <a:t>Note:</a:t>
            </a:r>
            <a:r>
              <a:rPr lang="en-US" sz="1200" b="1"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Acts of maltreatment against a child and omissions in a child’s care are defined on the basis of CRC/C/GC/13 (2011)</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Cases excluded (i.e. not eligible) from CAN-MDS are the ones where:</a:t>
            </a:r>
          </a:p>
          <a:p>
            <a:pPr lvl="0"/>
            <a:r>
              <a:rPr lang="en-US" sz="1200" kern="1200" dirty="0" smtClean="0">
                <a:solidFill>
                  <a:schemeClr val="tx1"/>
                </a:solidFill>
                <a:latin typeface="+mn-lt"/>
                <a:ea typeface="+mn-ea"/>
                <a:cs typeface="+mn-cs"/>
              </a:rPr>
              <a:t>-The child’s name is not available</a:t>
            </a:r>
          </a:p>
          <a:p>
            <a:pPr lvl="0"/>
            <a:r>
              <a:rPr lang="en-US" sz="1200" kern="1200" dirty="0" smtClean="0">
                <a:solidFill>
                  <a:schemeClr val="tx1"/>
                </a:solidFill>
                <a:latin typeface="+mn-lt"/>
                <a:ea typeface="+mn-ea"/>
                <a:cs typeface="+mn-cs"/>
              </a:rPr>
              <a:t>-There are no acts of maltreatment or no omissions in the child’s care to be recorded---IN OTHER WORDS: FOR CAN-MDS WE HAVE “NO CASE” WHEN WE EITHER HAVE NO WAY OF KNOWING WHO THE CHILD IS, OR THERE IS NO FORM  OF CAN SUSPECTED  TO BE RECORDED</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41</a:t>
            </a:fld>
            <a:endParaRPr lang="el-GR"/>
          </a:p>
        </p:txBody>
      </p:sp>
    </p:spTree>
    <p:extLst>
      <p:ext uri="{BB962C8B-B14F-4D97-AF65-F5344CB8AC3E}">
        <p14:creationId xmlns:p14="http://schemas.microsoft.com/office/powerpoint/2010/main" xmlns="" val="3125727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[Note: It is suggested to use this slide in a way that underscores your key argument on how necessary CAN-MDS is for the group you are training and for the recipients of their services (children!)]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1164F1-9960-41AA-B1B3-EB707D8C7D2C}" type="slidenum">
              <a:rPr lang="el-GR" smtClean="0"/>
              <a:pPr/>
              <a:t>5</a:t>
            </a:fld>
            <a:endParaRPr lang="el-GR"/>
          </a:p>
        </p:txBody>
      </p:sp>
    </p:spTree>
    <p:extLst>
      <p:ext uri="{BB962C8B-B14F-4D97-AF65-F5344CB8AC3E}">
        <p14:creationId xmlns:p14="http://schemas.microsoft.com/office/powerpoint/2010/main" xmlns="" val="10893662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The use of a commonly understood language and technical specifications is required for making it feasible for a wide range of professionals to contribute to the system by entering CAN incident-based data and to benefit from the system by accessing CAN incident-based data. In order to ensure to the greatest possible extent a common understanding by any </a:t>
            </a:r>
            <a:r>
              <a:rPr lang="en-GB" sz="1200" kern="1200" dirty="0" smtClean="0">
                <a:solidFill>
                  <a:schemeClr val="tx1"/>
                </a:solidFill>
                <a:latin typeface="+mn-lt"/>
                <a:ea typeface="+mn-ea"/>
                <a:cs typeface="+mn-cs"/>
              </a:rPr>
              <a:t>potential</a:t>
            </a:r>
            <a:r>
              <a:rPr lang="en-US" sz="1200" kern="1200" dirty="0" smtClean="0">
                <a:solidFill>
                  <a:schemeClr val="tx1"/>
                </a:solidFill>
                <a:latin typeface="+mn-lt"/>
                <a:ea typeface="+mn-ea"/>
                <a:cs typeface="+mn-cs"/>
              </a:rPr>
              <a:t> operator and subsequently, the recording and collection of reliable and comparable information, it is suggested that </a:t>
            </a:r>
            <a:r>
              <a:rPr lang="en-US" sz="1200" b="1" kern="1200" dirty="0" smtClean="0">
                <a:solidFill>
                  <a:schemeClr val="tx1"/>
                </a:solidFill>
                <a:latin typeface="+mn-lt"/>
                <a:ea typeface="+mn-ea"/>
                <a:cs typeface="+mn-cs"/>
              </a:rPr>
              <a:t>a bottom-up process </a:t>
            </a:r>
            <a:r>
              <a:rPr lang="en-US" sz="1200" kern="1200" dirty="0" smtClean="0">
                <a:solidFill>
                  <a:schemeClr val="tx1"/>
                </a:solidFill>
                <a:latin typeface="+mn-lt"/>
                <a:ea typeface="+mn-ea"/>
                <a:cs typeface="+mn-cs"/>
              </a:rPr>
              <a:t>be adopted for </a:t>
            </a:r>
            <a:r>
              <a:rPr lang="en-US" sz="1200" kern="1200" dirty="0" err="1" smtClean="0">
                <a:solidFill>
                  <a:schemeClr val="tx1"/>
                </a:solidFill>
                <a:latin typeface="+mn-lt"/>
                <a:ea typeface="+mn-ea"/>
                <a:cs typeface="+mn-cs"/>
              </a:rPr>
              <a:t>operationalizing</a:t>
            </a:r>
            <a:r>
              <a:rPr lang="en-US" sz="1200" kern="1200" dirty="0" smtClean="0">
                <a:solidFill>
                  <a:schemeClr val="tx1"/>
                </a:solidFill>
                <a:latin typeface="+mn-lt"/>
                <a:ea typeface="+mn-ea"/>
                <a:cs typeface="+mn-cs"/>
              </a:rPr>
              <a:t> CAN case definitions for the needs of the CAN-MDS.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It is as follows: instead of using a broad classification of the main types and subtypes of CAN, pre-coded exhaustive [check]lists of clearly defined </a:t>
            </a:r>
            <a:r>
              <a:rPr lang="en-US" sz="1200" i="1" kern="1200" dirty="0" smtClean="0">
                <a:solidFill>
                  <a:schemeClr val="tx1"/>
                </a:solidFill>
                <a:latin typeface="+mn-lt"/>
                <a:ea typeface="+mn-ea"/>
                <a:cs typeface="+mn-cs"/>
              </a:rPr>
              <a:t>maltreatment acts committed</a:t>
            </a:r>
            <a:r>
              <a:rPr lang="en-US" sz="1200" kern="1200" dirty="0" smtClean="0">
                <a:solidFill>
                  <a:schemeClr val="tx1"/>
                </a:solidFill>
                <a:latin typeface="+mn-lt"/>
                <a:ea typeface="+mn-ea"/>
                <a:cs typeface="+mn-cs"/>
              </a:rPr>
              <a:t> and </a:t>
            </a:r>
            <a:r>
              <a:rPr lang="en-US" sz="1200" i="1" kern="1200" dirty="0" smtClean="0">
                <a:solidFill>
                  <a:schemeClr val="tx1"/>
                </a:solidFill>
                <a:latin typeface="+mn-lt"/>
                <a:ea typeface="+mn-ea"/>
                <a:cs typeface="+mn-cs"/>
              </a:rPr>
              <a:t>omissions in a child’s care</a:t>
            </a:r>
            <a:r>
              <a:rPr lang="en-US" sz="1200" kern="1200" dirty="0" smtClean="0">
                <a:solidFill>
                  <a:schemeClr val="tx1"/>
                </a:solidFill>
                <a:latin typeface="+mn-lt"/>
                <a:ea typeface="+mn-ea"/>
                <a:cs typeface="+mn-cs"/>
              </a:rPr>
              <a:t> have been developed which can be identified via observation, interview, available information or other means, AND indicate (automatically based on an algorithm) specific subtypes and consequently main types of CAN, allowing at the same time the recording of multiple forms of maltreatment (see slide).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42</a:t>
            </a:fld>
            <a:endParaRPr lang="el-GR"/>
          </a:p>
        </p:txBody>
      </p:sp>
    </p:spTree>
    <p:extLst>
      <p:ext uri="{BB962C8B-B14F-4D97-AF65-F5344CB8AC3E}">
        <p14:creationId xmlns:p14="http://schemas.microsoft.com/office/powerpoint/2010/main" xmlns="" val="383207220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&lt;see slide&gt;</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43</a:t>
            </a:fld>
            <a:endParaRPr lang="el-GR"/>
          </a:p>
        </p:txBody>
      </p:sp>
    </p:spTree>
    <p:extLst>
      <p:ext uri="{BB962C8B-B14F-4D97-AF65-F5344CB8AC3E}">
        <p14:creationId xmlns:p14="http://schemas.microsoft.com/office/powerpoint/2010/main" xmlns="" val="155223415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[Note: it is suggested to use as is and/or enhance with additional, country-specific content and/or arguments]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1164F1-9960-41AA-B1B3-EB707D8C7D2C}" type="slidenum">
              <a:rPr lang="el-GR" smtClean="0"/>
              <a:pPr/>
              <a:t>44</a:t>
            </a:fld>
            <a:endParaRPr lang="el-GR"/>
          </a:p>
        </p:txBody>
      </p:sp>
    </p:spTree>
    <p:extLst>
      <p:ext uri="{BB962C8B-B14F-4D97-AF65-F5344CB8AC3E}">
        <p14:creationId xmlns:p14="http://schemas.microsoft.com/office/powerpoint/2010/main" xmlns="" val="96779429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&lt;see slide&gt;</a:t>
            </a:r>
          </a:p>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1164F1-9960-41AA-B1B3-EB707D8C7D2C}" type="slidenum">
              <a:rPr lang="el-GR" smtClean="0"/>
              <a:pPr/>
              <a:t>45</a:t>
            </a:fld>
            <a:endParaRPr lang="el-GR"/>
          </a:p>
        </p:txBody>
      </p:sp>
    </p:spTree>
    <p:extLst>
      <p:ext uri="{BB962C8B-B14F-4D97-AF65-F5344CB8AC3E}">
        <p14:creationId xmlns:p14="http://schemas.microsoft.com/office/powerpoint/2010/main" xmlns="" val="180892226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[it is suggested to use as is to show again how using CAN-MDS reverses the identified problem]</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Easy access into the system etc. are expected to operate as a counterbalance for data collection and interpretation-related limitations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46</a:t>
            </a:fld>
            <a:endParaRPr lang="el-GR"/>
          </a:p>
        </p:txBody>
      </p:sp>
    </p:spTree>
    <p:extLst>
      <p:ext uri="{BB962C8B-B14F-4D97-AF65-F5344CB8AC3E}">
        <p14:creationId xmlns:p14="http://schemas.microsoft.com/office/powerpoint/2010/main" xmlns="" val="307177173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&lt;see slide&gt;</a:t>
            </a:r>
            <a:endParaRPr lang="en-US" dirty="0"/>
          </a:p>
          <a:p>
            <a:endParaRPr lang="en-US" dirty="0"/>
          </a:p>
          <a:p>
            <a:r>
              <a:rPr lang="en-US" sz="1200" kern="1200" dirty="0" smtClean="0">
                <a:solidFill>
                  <a:schemeClr val="tx1"/>
                </a:solidFill>
                <a:latin typeface="+mn-lt"/>
                <a:ea typeface="+mn-ea"/>
                <a:cs typeface="+mn-cs"/>
              </a:rPr>
              <a:t>[Note: it is suggested to use this slide for ideas on how to formulate a concrete, convincing description of how CAN-MDS will enhance the professionals work without adding burden or liability. Emphasize the ultimate effects on children, the specific ways CAN-MDS helps everyone and how risk-free and hassle-free it is for the professionals]</a:t>
            </a:r>
          </a:p>
          <a:p>
            <a:endParaRPr lang="en-US" dirty="0"/>
          </a:p>
          <a:p>
            <a:endParaRPr lang="en-US" dirty="0"/>
          </a:p>
          <a:p>
            <a:endParaRPr lang="el-GR" dirty="0"/>
          </a:p>
        </p:txBody>
      </p:sp>
      <p:sp>
        <p:nvSpPr>
          <p:cNvPr id="4" name="Slide Number Placeholder 3"/>
          <p:cNvSpPr>
            <a:spLocks noGrp="1"/>
          </p:cNvSpPr>
          <p:nvPr>
            <p:ph type="sldNum" sz="quarter" idx="10"/>
          </p:nvPr>
        </p:nvSpPr>
        <p:spPr/>
        <p:txBody>
          <a:bodyPr/>
          <a:lstStyle/>
          <a:p>
            <a:fld id="{D7A5B808-B173-457B-8766-C37406316B0C}" type="slidenum">
              <a:rPr lang="el-GR" smtClean="0"/>
              <a:pPr/>
              <a:t>47</a:t>
            </a:fld>
            <a:endParaRPr lang="el-GR"/>
          </a:p>
        </p:txBody>
      </p:sp>
    </p:spTree>
    <p:extLst>
      <p:ext uri="{BB962C8B-B14F-4D97-AF65-F5344CB8AC3E}">
        <p14:creationId xmlns:p14="http://schemas.microsoft.com/office/powerpoint/2010/main" xmlns="" val="423265296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[Note: it is suggested to use this slide for ideas on how to formulate a concrete, convincing description of how CAN-MDS will enhance the professionals work without adding burden or liability. Emphasize the ultimate effects on children, the specific ways CAN-MDS helps everyone and how risk-free and hassle-free it is for the professionals]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48</a:t>
            </a:fld>
            <a:endParaRPr lang="el-GR"/>
          </a:p>
        </p:txBody>
      </p:sp>
    </p:spTree>
    <p:extLst>
      <p:ext uri="{BB962C8B-B14F-4D97-AF65-F5344CB8AC3E}">
        <p14:creationId xmlns:p14="http://schemas.microsoft.com/office/powerpoint/2010/main" xmlns="" val="127630337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[Note: Next slides are hidden; here trainers can find further information about CAN underreporting]</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49</a:t>
            </a:fld>
            <a:endParaRPr lang="el-GR"/>
          </a:p>
        </p:txBody>
      </p:sp>
    </p:spTree>
    <p:extLst>
      <p:ext uri="{BB962C8B-B14F-4D97-AF65-F5344CB8AC3E}">
        <p14:creationId xmlns:p14="http://schemas.microsoft.com/office/powerpoint/2010/main" xmlns="" val="101693100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a:solidFill>
                  <a:schemeClr val="tx1"/>
                </a:solidFill>
                <a:effectLst/>
                <a:latin typeface="+mn-lt"/>
                <a:ea typeface="+mn-ea"/>
                <a:cs typeface="+mn-cs"/>
                <a:hlinkClick r:id="rId3"/>
              </a:rPr>
              <a:t>www.childwelfare.gov</a:t>
            </a:r>
            <a:endParaRPr lang="en-US" sz="1200" b="0" i="0" kern="120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a:solidFill>
                  <a:schemeClr val="tx1"/>
                </a:solidFill>
                <a:effectLst/>
                <a:latin typeface="+mn-lt"/>
                <a:ea typeface="+mn-ea"/>
                <a:cs typeface="+mn-cs"/>
                <a:hlinkClick r:id="rId4"/>
              </a:rPr>
              <a:t>www.cwrp.ca</a:t>
            </a:r>
            <a:r>
              <a:rPr lang="en-US" sz="1200" b="0" i="0" kern="120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a:solidFill>
                  <a:schemeClr val="tx1"/>
                </a:solidFill>
                <a:effectLst/>
                <a:latin typeface="+mn-lt"/>
                <a:ea typeface="+mn-ea"/>
                <a:cs typeface="+mn-cs"/>
                <a:hlinkClick r:id="rId5"/>
              </a:rPr>
              <a:t>http://www.aihw.gov.au/child-protection</a:t>
            </a:r>
            <a:endParaRPr lang="en-US"/>
          </a:p>
        </p:txBody>
      </p:sp>
      <p:sp>
        <p:nvSpPr>
          <p:cNvPr id="4" name="Slide Number Placeholder 3"/>
          <p:cNvSpPr>
            <a:spLocks noGrp="1"/>
          </p:cNvSpPr>
          <p:nvPr>
            <p:ph type="sldNum" sz="quarter" idx="10"/>
          </p:nvPr>
        </p:nvSpPr>
        <p:spPr/>
        <p:txBody>
          <a:bodyPr/>
          <a:lstStyle/>
          <a:p>
            <a:fld id="{451164F1-9960-41AA-B1B3-EB707D8C7D2C}" type="slidenum">
              <a:rPr lang="el-GR" smtClean="0"/>
              <a:pPr/>
              <a:t>50</a:t>
            </a:fld>
            <a:endParaRPr lang="el-GR"/>
          </a:p>
        </p:txBody>
      </p:sp>
    </p:spTree>
    <p:extLst>
      <p:ext uri="{BB962C8B-B14F-4D97-AF65-F5344CB8AC3E}">
        <p14:creationId xmlns:p14="http://schemas.microsoft.com/office/powerpoint/2010/main" xmlns="" val="296066939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10"/>
          </p:nvPr>
        </p:nvSpPr>
        <p:spPr/>
        <p:txBody>
          <a:bodyPr/>
          <a:lstStyle/>
          <a:p>
            <a:fld id="{451164F1-9960-41AA-B1B3-EB707D8C7D2C}" type="slidenum">
              <a:rPr lang="el-GR" smtClean="0"/>
              <a:pPr/>
              <a:t>51</a:t>
            </a:fld>
            <a:endParaRPr lang="el-GR"/>
          </a:p>
        </p:txBody>
      </p:sp>
    </p:spTree>
    <p:extLst>
      <p:ext uri="{BB962C8B-B14F-4D97-AF65-F5344CB8AC3E}">
        <p14:creationId xmlns:p14="http://schemas.microsoft.com/office/powerpoint/2010/main" xmlns="" val="18224387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It is also noted that children’s right to be heard and to have their views taken seriously must be respected. </a:t>
            </a:r>
          </a:p>
          <a:p>
            <a:r>
              <a:rPr lang="en-US" sz="1200" kern="1200" dirty="0" smtClean="0">
                <a:solidFill>
                  <a:schemeClr val="tx1"/>
                </a:solidFill>
                <a:latin typeface="+mn-lt"/>
                <a:ea typeface="+mn-ea"/>
                <a:cs typeface="+mn-cs"/>
              </a:rPr>
              <a:t>-Reporting mechanisms must be coupled with, and should present themselves as help-oriented services offering public health and social support, rather than as triggering responses which are primarily punitive. </a:t>
            </a:r>
          </a:p>
          <a:p>
            <a:r>
              <a:rPr lang="en-US" sz="1200" kern="1200" dirty="0" smtClean="0">
                <a:solidFill>
                  <a:schemeClr val="tx1"/>
                </a:solidFill>
                <a:latin typeface="+mn-lt"/>
                <a:ea typeface="+mn-ea"/>
                <a:cs typeface="+mn-cs"/>
              </a:rPr>
              <a:t>-The establishment of reporting mechanisms includes: (a) providing appropriate information to facilitate the making of complaints; (b) participation in investigations and court proceedings; (c) developing protocols which are appropriate for different circumstances and made widely known to children and the general public; (d) establishing related support services for children and families; and (e) training and providing ongoing support for personnel to receive and advance the information received through reporting systems. </a:t>
            </a:r>
          </a:p>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https://www.refworld.org/docid/4e6da4922.html </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a:t>
            </a:fld>
            <a:endParaRPr lang="el-GR"/>
          </a:p>
        </p:txBody>
      </p:sp>
    </p:spTree>
    <p:extLst>
      <p:ext uri="{BB962C8B-B14F-4D97-AF65-F5344CB8AC3E}">
        <p14:creationId xmlns:p14="http://schemas.microsoft.com/office/powerpoint/2010/main" xmlns="" val="245777913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10"/>
          </p:nvPr>
        </p:nvSpPr>
        <p:spPr/>
        <p:txBody>
          <a:bodyPr/>
          <a:lstStyle/>
          <a:p>
            <a:fld id="{451164F1-9960-41AA-B1B3-EB707D8C7D2C}" type="slidenum">
              <a:rPr lang="el-GR" smtClean="0"/>
              <a:pPr/>
              <a:t>52</a:t>
            </a:fld>
            <a:endParaRPr lang="el-GR"/>
          </a:p>
        </p:txBody>
      </p:sp>
    </p:spTree>
    <p:extLst>
      <p:ext uri="{BB962C8B-B14F-4D97-AF65-F5344CB8AC3E}">
        <p14:creationId xmlns:p14="http://schemas.microsoft.com/office/powerpoint/2010/main" xmlns="" val="371193794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highlight>
                  <a:srgbClr val="C0C0C0"/>
                </a:highlight>
              </a:rPr>
              <a:t>A qualitative study of home visiting nurses involved with high-risk families identified variability in knowledge, attitudes, and opinions about what constitutes maltreatment, as well as when to report children exposed to intimate partner violence </a:t>
            </a:r>
            <a:endParaRPr lang="en-US" dirty="0"/>
          </a:p>
        </p:txBody>
      </p:sp>
      <p:sp>
        <p:nvSpPr>
          <p:cNvPr id="4" name="Slide Number Placeholder 3"/>
          <p:cNvSpPr>
            <a:spLocks noGrp="1"/>
          </p:cNvSpPr>
          <p:nvPr>
            <p:ph type="sldNum" sz="quarter" idx="10"/>
          </p:nvPr>
        </p:nvSpPr>
        <p:spPr/>
        <p:txBody>
          <a:bodyPr/>
          <a:lstStyle/>
          <a:p>
            <a:fld id="{451164F1-9960-41AA-B1B3-EB707D8C7D2C}" type="slidenum">
              <a:rPr lang="el-GR" smtClean="0"/>
              <a:pPr/>
              <a:t>53</a:t>
            </a:fld>
            <a:endParaRPr lang="el-GR"/>
          </a:p>
        </p:txBody>
      </p:sp>
    </p:spTree>
    <p:extLst>
      <p:ext uri="{BB962C8B-B14F-4D97-AF65-F5344CB8AC3E}">
        <p14:creationId xmlns:p14="http://schemas.microsoft.com/office/powerpoint/2010/main" xmlns="" val="268691970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endParaRPr lang="en-US"/>
          </a:p>
          <a:p>
            <a:pPr algn="ctr"/>
            <a:r>
              <a:rPr lang="en-US">
                <a:highlight>
                  <a:srgbClr val="C0C0C0"/>
                </a:highlight>
              </a:rPr>
              <a:t>Additionally, ambiguity in the mandatory reporting statutes that reference “suspicion” of maltreatment and “reasonable suspicion” of maltreatment may negatively contribute to physicians’ confidence in identifying CAN </a:t>
            </a:r>
            <a:endParaRPr lang="en-US"/>
          </a:p>
        </p:txBody>
      </p:sp>
      <p:sp>
        <p:nvSpPr>
          <p:cNvPr id="4" name="Slide Number Placeholder 3"/>
          <p:cNvSpPr>
            <a:spLocks noGrp="1"/>
          </p:cNvSpPr>
          <p:nvPr>
            <p:ph type="sldNum" sz="quarter" idx="10"/>
          </p:nvPr>
        </p:nvSpPr>
        <p:spPr/>
        <p:txBody>
          <a:bodyPr/>
          <a:lstStyle/>
          <a:p>
            <a:fld id="{451164F1-9960-41AA-B1B3-EB707D8C7D2C}" type="slidenum">
              <a:rPr lang="el-GR" smtClean="0"/>
              <a:pPr/>
              <a:t>54</a:t>
            </a:fld>
            <a:endParaRPr lang="el-GR"/>
          </a:p>
        </p:txBody>
      </p:sp>
    </p:spTree>
    <p:extLst>
      <p:ext uri="{BB962C8B-B14F-4D97-AF65-F5344CB8AC3E}">
        <p14:creationId xmlns:p14="http://schemas.microsoft.com/office/powerpoint/2010/main" xmlns="" val="73785550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highlight>
                  <a:srgbClr val="C0C0C0"/>
                </a:highlight>
              </a:rPr>
              <a:t>A Canadian study of pediatric residents arrived at similar conclusions, with 92% of residents reporting a desire for a more extensive educational program in child protection </a:t>
            </a:r>
            <a:endParaRPr lang="en-US"/>
          </a:p>
        </p:txBody>
      </p:sp>
      <p:sp>
        <p:nvSpPr>
          <p:cNvPr id="4" name="Slide Number Placeholder 3"/>
          <p:cNvSpPr>
            <a:spLocks noGrp="1"/>
          </p:cNvSpPr>
          <p:nvPr>
            <p:ph type="sldNum" sz="quarter" idx="10"/>
          </p:nvPr>
        </p:nvSpPr>
        <p:spPr/>
        <p:txBody>
          <a:bodyPr/>
          <a:lstStyle/>
          <a:p>
            <a:fld id="{451164F1-9960-41AA-B1B3-EB707D8C7D2C}" type="slidenum">
              <a:rPr lang="el-GR" smtClean="0"/>
              <a:pPr/>
              <a:t>55</a:t>
            </a:fld>
            <a:endParaRPr lang="el-GR"/>
          </a:p>
        </p:txBody>
      </p:sp>
    </p:spTree>
    <p:extLst>
      <p:ext uri="{BB962C8B-B14F-4D97-AF65-F5344CB8AC3E}">
        <p14:creationId xmlns:p14="http://schemas.microsoft.com/office/powerpoint/2010/main" xmlns="" val="17019053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highlight>
                  <a:srgbClr val="C0C0C0"/>
                </a:highlight>
              </a:rPr>
              <a:t>These selected studies suggest that additional training for professionals may be valuable.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highlight>
                <a:srgbClr val="C0C0C0"/>
              </a:highligh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a:highlight>
                  <a:srgbClr val="C0C0C0"/>
                </a:highlight>
              </a:rPr>
              <a:t>According to these reports, receiving formal education in child maltreatment following physicians’ residency program, makes it 10 times more likely to report concerns to CPS compared to those who did not.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highlight>
                <a:srgbClr val="C0C0C0"/>
              </a:highligh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t>Useful resource: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http://</a:t>
            </a:r>
            <a:r>
              <a:rPr lang="en-US" dirty="0" err="1"/>
              <a:t>dcfs.nv.gov</a:t>
            </a:r>
            <a:r>
              <a:rPr lang="en-US" dirty="0"/>
              <a:t>/</a:t>
            </a:r>
            <a:r>
              <a:rPr lang="en-US" dirty="0" err="1"/>
              <a:t>uploadedFiles</a:t>
            </a:r>
            <a:r>
              <a:rPr lang="en-US" dirty="0"/>
              <a:t>/</a:t>
            </a:r>
            <a:r>
              <a:rPr lang="en-US" dirty="0" err="1"/>
              <a:t>dcfsnvgov</a:t>
            </a:r>
            <a:r>
              <a:rPr lang="en-US" dirty="0"/>
              <a:t>/content/Tips/Reports/SB258%20Report.pdf</a:t>
            </a:r>
          </a:p>
        </p:txBody>
      </p:sp>
      <p:sp>
        <p:nvSpPr>
          <p:cNvPr id="4" name="Slide Number Placeholder 3"/>
          <p:cNvSpPr>
            <a:spLocks noGrp="1"/>
          </p:cNvSpPr>
          <p:nvPr>
            <p:ph type="sldNum" sz="quarter" idx="10"/>
          </p:nvPr>
        </p:nvSpPr>
        <p:spPr/>
        <p:txBody>
          <a:bodyPr/>
          <a:lstStyle/>
          <a:p>
            <a:fld id="{451164F1-9960-41AA-B1B3-EB707D8C7D2C}" type="slidenum">
              <a:rPr lang="el-GR" smtClean="0"/>
              <a:pPr/>
              <a:t>56</a:t>
            </a:fld>
            <a:endParaRPr lang="el-GR"/>
          </a:p>
        </p:txBody>
      </p:sp>
    </p:spTree>
    <p:extLst>
      <p:ext uri="{BB962C8B-B14F-4D97-AF65-F5344CB8AC3E}">
        <p14:creationId xmlns:p14="http://schemas.microsoft.com/office/powerpoint/2010/main" xmlns="" val="323845395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highlight>
                <a:srgbClr val="C0C0C0"/>
              </a:highligh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References: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Gilbert, R., Kemp, A., Thoburn, J., </a:t>
            </a:r>
            <a:r>
              <a:rPr lang="en-US" sz="1200" b="0" i="0" u="none" strike="noStrike" kern="1200" dirty="0" err="1">
                <a:solidFill>
                  <a:schemeClr val="tx1"/>
                </a:solidFill>
                <a:effectLst/>
                <a:latin typeface="+mn-lt"/>
                <a:ea typeface="+mn-ea"/>
                <a:cs typeface="+mn-cs"/>
              </a:rPr>
              <a:t>Sidebotham</a:t>
            </a:r>
            <a:r>
              <a:rPr lang="en-US" sz="1200" b="0" i="0" u="none" strike="noStrike" kern="1200" dirty="0">
                <a:solidFill>
                  <a:schemeClr val="tx1"/>
                </a:solidFill>
                <a:effectLst/>
                <a:latin typeface="+mn-lt"/>
                <a:ea typeface="+mn-ea"/>
                <a:cs typeface="+mn-cs"/>
              </a:rPr>
              <a:t>, P., Radford, L., Glaser, D., &amp; MacMillan, H. L. (2009). </a:t>
            </a:r>
            <a:r>
              <a:rPr lang="en-US" sz="1200" b="0" i="0" u="none" strike="noStrike" kern="1200" dirty="0" err="1">
                <a:solidFill>
                  <a:schemeClr val="tx1"/>
                </a:solidFill>
                <a:effectLst/>
                <a:latin typeface="+mn-lt"/>
                <a:ea typeface="+mn-ea"/>
                <a:cs typeface="+mn-cs"/>
              </a:rPr>
              <a:t>Recognising</a:t>
            </a:r>
            <a:r>
              <a:rPr lang="en-US" sz="1200" b="0" i="0" u="none" strike="noStrike" kern="1200" dirty="0">
                <a:solidFill>
                  <a:schemeClr val="tx1"/>
                </a:solidFill>
                <a:effectLst/>
                <a:latin typeface="+mn-lt"/>
                <a:ea typeface="+mn-ea"/>
                <a:cs typeface="+mn-cs"/>
              </a:rPr>
              <a:t> and responding to child maltreatment. </a:t>
            </a:r>
            <a:r>
              <a:rPr lang="en-US" sz="1200" b="0" i="1" u="none" strike="noStrike" kern="1200" dirty="0">
                <a:solidFill>
                  <a:schemeClr val="tx1"/>
                </a:solidFill>
                <a:effectLst/>
                <a:latin typeface="+mn-lt"/>
                <a:ea typeface="+mn-ea"/>
                <a:cs typeface="+mn-cs"/>
              </a:rPr>
              <a:t>The lancet</a:t>
            </a:r>
            <a:r>
              <a:rPr lang="en-US" sz="1200" b="0" i="0" u="none" strike="noStrike" kern="1200" dirty="0">
                <a:solidFill>
                  <a:schemeClr val="tx1"/>
                </a:solidFill>
                <a:effectLst/>
                <a:latin typeface="+mn-lt"/>
                <a:ea typeface="+mn-ea"/>
                <a:cs typeface="+mn-cs"/>
              </a:rPr>
              <a:t>, </a:t>
            </a:r>
            <a:r>
              <a:rPr lang="en-US" sz="1200" b="0" i="1" u="none" strike="noStrike" kern="1200" dirty="0">
                <a:solidFill>
                  <a:schemeClr val="tx1"/>
                </a:solidFill>
                <a:effectLst/>
                <a:latin typeface="+mn-lt"/>
                <a:ea typeface="+mn-ea"/>
                <a:cs typeface="+mn-cs"/>
              </a:rPr>
              <a:t>373</a:t>
            </a:r>
            <a:r>
              <a:rPr lang="en-US" sz="1200" b="0" i="0" u="none" strike="noStrike" kern="1200" dirty="0">
                <a:solidFill>
                  <a:schemeClr val="tx1"/>
                </a:solidFill>
                <a:effectLst/>
                <a:latin typeface="+mn-lt"/>
                <a:ea typeface="+mn-ea"/>
                <a:cs typeface="+mn-cs"/>
              </a:rPr>
              <a:t>(9658), 167-180.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Runyan, D., May-Chahal, C.,  Ikeda, R.,  Hassan, F.,  &amp; Ramiro, L. (2002). Child Maltreatment. In E.G. Krug, L.L. Dahlberg, J.A., Mercy, A.B. </a:t>
            </a:r>
            <a:r>
              <a:rPr lang="en-US" dirty="0" err="1"/>
              <a:t>Zwi</a:t>
            </a:r>
            <a:r>
              <a:rPr lang="en-US" dirty="0"/>
              <a:t>, R. Lozano, &amp; WHO  (Eds.). In </a:t>
            </a:r>
            <a:r>
              <a:rPr lang="en-US" sz="1200" b="0" i="1" u="none" strike="noStrike" kern="1200" dirty="0">
                <a:solidFill>
                  <a:schemeClr val="tx1"/>
                </a:solidFill>
                <a:effectLst/>
                <a:latin typeface="+mn-lt"/>
                <a:ea typeface="+mn-ea"/>
                <a:cs typeface="+mn-cs"/>
              </a:rPr>
              <a:t>World report on violence and health </a:t>
            </a:r>
            <a:r>
              <a:rPr lang="en-US" sz="1200" b="0" i="0" u="none" strike="noStrike" kern="1200" dirty="0">
                <a:solidFill>
                  <a:schemeClr val="tx1"/>
                </a:solidFill>
                <a:effectLst/>
                <a:latin typeface="+mn-lt"/>
                <a:ea typeface="+mn-ea"/>
                <a:cs typeface="+mn-cs"/>
              </a:rPr>
              <a:t>(pp.58-85)</a:t>
            </a:r>
            <a:endParaRPr lang="en-US" i="0" dirty="0"/>
          </a:p>
        </p:txBody>
      </p:sp>
      <p:sp>
        <p:nvSpPr>
          <p:cNvPr id="4" name="Slide Number Placeholder 3"/>
          <p:cNvSpPr>
            <a:spLocks noGrp="1"/>
          </p:cNvSpPr>
          <p:nvPr>
            <p:ph type="sldNum" sz="quarter" idx="10"/>
          </p:nvPr>
        </p:nvSpPr>
        <p:spPr/>
        <p:txBody>
          <a:bodyPr/>
          <a:lstStyle/>
          <a:p>
            <a:fld id="{451164F1-9960-41AA-B1B3-EB707D8C7D2C}" type="slidenum">
              <a:rPr lang="el-GR" smtClean="0"/>
              <a:pPr/>
              <a:t>57</a:t>
            </a:fld>
            <a:endParaRPr lang="el-GR"/>
          </a:p>
        </p:txBody>
      </p:sp>
    </p:spTree>
    <p:extLst>
      <p:ext uri="{BB962C8B-B14F-4D97-AF65-F5344CB8AC3E}">
        <p14:creationId xmlns:p14="http://schemas.microsoft.com/office/powerpoint/2010/main" xmlns="" val="29914413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 slide</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a:t>
            </a:fld>
            <a:endParaRPr lang="el-GR"/>
          </a:p>
        </p:txBody>
      </p:sp>
    </p:spTree>
    <p:extLst>
      <p:ext uri="{BB962C8B-B14F-4D97-AF65-F5344CB8AC3E}">
        <p14:creationId xmlns:p14="http://schemas.microsoft.com/office/powerpoint/2010/main" xmlns="" val="10935779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[Please complete</a:t>
            </a:r>
            <a:r>
              <a:rPr lang="en-US" baseline="0" dirty="0" smtClean="0"/>
              <a:t> the slide] </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8</a:t>
            </a:fld>
            <a:endParaRPr lang="el-GR"/>
          </a:p>
        </p:txBody>
      </p:sp>
    </p:spTree>
    <p:extLst>
      <p:ext uri="{BB962C8B-B14F-4D97-AF65-F5344CB8AC3E}">
        <p14:creationId xmlns:p14="http://schemas.microsoft.com/office/powerpoint/2010/main" xmlns="" val="25730629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9</a:t>
            </a:fld>
            <a:endParaRPr lang="el-GR"/>
          </a:p>
        </p:txBody>
      </p:sp>
    </p:spTree>
    <p:extLst>
      <p:ext uri="{BB962C8B-B14F-4D97-AF65-F5344CB8AC3E}">
        <p14:creationId xmlns:p14="http://schemas.microsoft.com/office/powerpoint/2010/main" xmlns="" val="20415661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 the majority of EU Member States, reporting obligations exist for professionals who are in contact with children. </a:t>
            </a:r>
          </a:p>
          <a:p>
            <a:r>
              <a:rPr lang="en-US" sz="1200" kern="1200" dirty="0" smtClean="0">
                <a:solidFill>
                  <a:schemeClr val="tx1"/>
                </a:solidFill>
                <a:latin typeface="+mn-lt"/>
                <a:ea typeface="+mn-ea"/>
                <a:cs typeface="+mn-cs"/>
              </a:rPr>
              <a:t>They do not, however, always apply to all professionals groups.</a:t>
            </a:r>
          </a:p>
          <a:p>
            <a:r>
              <a:rPr lang="en-US" sz="1200" kern="1200" dirty="0" smtClean="0">
                <a:solidFill>
                  <a:schemeClr val="tx1"/>
                </a:solidFill>
                <a:latin typeface="+mn-lt"/>
                <a:ea typeface="+mn-ea"/>
                <a:cs typeface="+mn-cs"/>
              </a:rPr>
              <a:t>Specifically</a:t>
            </a:r>
          </a:p>
          <a:p>
            <a:r>
              <a:rPr lang="en-US" sz="1200" kern="1200" dirty="0" smtClean="0">
                <a:solidFill>
                  <a:schemeClr val="tx1"/>
                </a:solidFill>
                <a:latin typeface="+mn-lt"/>
                <a:ea typeface="+mn-ea"/>
                <a:cs typeface="+mn-cs"/>
              </a:rPr>
              <a:t>-In 15 Member States (including </a:t>
            </a:r>
            <a:r>
              <a:rPr lang="en-US" sz="1200" b="1" kern="1200" dirty="0" smtClean="0">
                <a:solidFill>
                  <a:schemeClr val="tx1"/>
                </a:solidFill>
                <a:latin typeface="+mn-lt"/>
                <a:ea typeface="+mn-ea"/>
                <a:cs typeface="+mn-cs"/>
              </a:rPr>
              <a:t>Bulgaria, France, Romania </a:t>
            </a:r>
            <a:r>
              <a:rPr lang="en-US" sz="1200" kern="1200" dirty="0" smtClean="0">
                <a:solidFill>
                  <a:schemeClr val="tx1"/>
                </a:solidFill>
                <a:latin typeface="+mn-lt"/>
                <a:ea typeface="+mn-ea"/>
                <a:cs typeface="+mn-cs"/>
              </a:rPr>
              <a:t>and </a:t>
            </a:r>
            <a:r>
              <a:rPr lang="en-US" sz="1200" b="1" kern="1200" dirty="0" smtClean="0">
                <a:solidFill>
                  <a:schemeClr val="tx1"/>
                </a:solidFill>
                <a:latin typeface="+mn-lt"/>
                <a:ea typeface="+mn-ea"/>
                <a:cs typeface="+mn-cs"/>
              </a:rPr>
              <a:t>Spain</a:t>
            </a:r>
            <a:r>
              <a:rPr lang="en-US" sz="1200" kern="1200" dirty="0" smtClean="0">
                <a:solidFill>
                  <a:schemeClr val="tx1"/>
                </a:solidFill>
                <a:latin typeface="+mn-lt"/>
                <a:ea typeface="+mn-ea"/>
                <a:cs typeface="+mn-cs"/>
              </a:rPr>
              <a:t>) reporting obligations are in place for all professionals. </a:t>
            </a:r>
          </a:p>
          <a:p>
            <a:r>
              <a:rPr lang="en-US" sz="1200" kern="1200" dirty="0" smtClean="0">
                <a:solidFill>
                  <a:schemeClr val="tx1"/>
                </a:solidFill>
                <a:latin typeface="+mn-lt"/>
                <a:ea typeface="+mn-ea"/>
                <a:cs typeface="+mn-cs"/>
              </a:rPr>
              <a:t>-In 10 Member States (including </a:t>
            </a:r>
            <a:r>
              <a:rPr lang="en-US" sz="1200" b="1" kern="1200" dirty="0" smtClean="0">
                <a:solidFill>
                  <a:schemeClr val="tx1"/>
                </a:solidFill>
                <a:latin typeface="+mn-lt"/>
                <a:ea typeface="+mn-ea"/>
                <a:cs typeface="+mn-cs"/>
              </a:rPr>
              <a:t>Cyprus</a:t>
            </a:r>
            <a:r>
              <a:rPr lang="en-US" sz="1200" kern="1200" dirty="0" smtClean="0">
                <a:solidFill>
                  <a:schemeClr val="tx1"/>
                </a:solidFill>
                <a:latin typeface="+mn-lt"/>
                <a:ea typeface="+mn-ea"/>
                <a:cs typeface="+mn-cs"/>
              </a:rPr>
              <a:t> and </a:t>
            </a:r>
            <a:r>
              <a:rPr lang="en-US" sz="1200" b="1" kern="1200" dirty="0" smtClean="0">
                <a:solidFill>
                  <a:schemeClr val="tx1"/>
                </a:solidFill>
                <a:latin typeface="+mn-lt"/>
                <a:ea typeface="+mn-ea"/>
                <a:cs typeface="+mn-cs"/>
              </a:rPr>
              <a:t>Greece,</a:t>
            </a:r>
            <a:r>
              <a:rPr lang="en-US" sz="1200" kern="1200" dirty="0" smtClean="0">
                <a:solidFill>
                  <a:schemeClr val="tx1"/>
                </a:solidFill>
                <a:latin typeface="+mn-lt"/>
                <a:ea typeface="+mn-ea"/>
                <a:cs typeface="+mn-cs"/>
              </a:rPr>
              <a:t>) existing obligations only address certain professional groups such as social workers or teachers.</a:t>
            </a:r>
          </a:p>
          <a:p>
            <a:r>
              <a:rPr lang="en-US" sz="1200" kern="1200" dirty="0" smtClean="0">
                <a:solidFill>
                  <a:schemeClr val="tx1"/>
                </a:solidFill>
                <a:latin typeface="+mn-lt"/>
                <a:ea typeface="+mn-ea"/>
                <a:cs typeface="+mn-cs"/>
              </a:rPr>
              <a:t> --In many Member States, the anonymity of reporting professionals is not always guaranteed (as in </a:t>
            </a:r>
            <a:r>
              <a:rPr lang="en-US" sz="1200" b="1" kern="1200" dirty="0" smtClean="0">
                <a:solidFill>
                  <a:schemeClr val="tx1"/>
                </a:solidFill>
                <a:latin typeface="+mn-lt"/>
                <a:ea typeface="+mn-ea"/>
                <a:cs typeface="+mn-cs"/>
              </a:rPr>
              <a:t>Greece)</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--This lack of anonymity may sometimes discourage professionals from reporting a case of a presumed victim</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https://fra.europa.eu/en/publication/2015/mapping-child-protection-systems-eu/reporting-1</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10</a:t>
            </a:fld>
            <a:endParaRPr lang="el-GR"/>
          </a:p>
        </p:txBody>
      </p:sp>
    </p:spTree>
    <p:extLst>
      <p:ext uri="{BB962C8B-B14F-4D97-AF65-F5344CB8AC3E}">
        <p14:creationId xmlns:p14="http://schemas.microsoft.com/office/powerpoint/2010/main" xmlns="" val="30194500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smtClean="0"/>
              <a:t>Click to edit Master subtitle style</a:t>
            </a:r>
            <a:endParaRPr lang="el-GR"/>
          </a:p>
        </p:txBody>
      </p:sp>
    </p:spTree>
    <p:extLst>
      <p:ext uri="{BB962C8B-B14F-4D97-AF65-F5344CB8AC3E}">
        <p14:creationId xmlns:p14="http://schemas.microsoft.com/office/powerpoint/2010/main" xmlns="" val="35952498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3303490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2" cstate="print"/>
          <a:srcRect/>
          <a:stretch>
            <a:fillRect/>
          </a:stretch>
        </p:blipFill>
        <p:spPr bwMode="auto">
          <a:xfrm>
            <a:off x="8964911" y="6311902"/>
            <a:ext cx="2915940" cy="508405"/>
          </a:xfrm>
          <a:prstGeom prst="rect">
            <a:avLst/>
          </a:prstGeom>
          <a:noFill/>
          <a:ln w="9525">
            <a:noFill/>
            <a:miter lim="800000"/>
            <a:headEnd/>
            <a:tailEnd/>
          </a:ln>
        </p:spPr>
      </p:pic>
      <p:sp>
        <p:nvSpPr>
          <p:cNvPr id="10"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r">
              <a:tabLst>
                <a:tab pos="2636773" algn="ctr"/>
                <a:tab pos="5273543" algn="r"/>
              </a:tabLst>
            </a:pPr>
            <a:r>
              <a:rPr lang="en-US" sz="1000" b="1" dirty="0" smtClean="0">
                <a:solidFill>
                  <a:schemeClr val="accent1"/>
                </a:solidFill>
                <a:latin typeface="Agency FB" pitchFamily="34" charset="0"/>
                <a:cs typeface="Times New Roman" pitchFamily="18" charset="0"/>
              </a:rPr>
              <a:t>CAN-MDS</a:t>
            </a:r>
            <a:r>
              <a:rPr lang="en-US" sz="1000" b="1" baseline="0" dirty="0" smtClean="0">
                <a:solidFill>
                  <a:schemeClr val="accent1"/>
                </a:solidFill>
                <a:latin typeface="Agency FB" pitchFamily="34" charset="0"/>
                <a:cs typeface="Times New Roman" pitchFamily="18" charset="0"/>
              </a:rPr>
              <a:t> Operators’ Seminar</a:t>
            </a:r>
            <a:endParaRPr lang="en-US" sz="1000" b="1" dirty="0" smtClean="0">
              <a:solidFill>
                <a:schemeClr val="accent1"/>
              </a:solidFill>
              <a:latin typeface="Agency FB" pitchFamily="34" charset="0"/>
              <a:cs typeface="Times New Roman" pitchFamily="18" charset="0"/>
            </a:endParaRPr>
          </a:p>
        </p:txBody>
      </p:sp>
      <p:pic>
        <p:nvPicPr>
          <p:cNvPr id="11" name="Picture 10"/>
          <p:cNvPicPr>
            <a:picLocks noChangeAspect="1"/>
          </p:cNvPicPr>
          <p:nvPr userDrawn="1"/>
        </p:nvPicPr>
        <p:blipFill>
          <a:blip r:embed="rId3" cstate="print"/>
          <a:stretch>
            <a:fillRect/>
          </a:stretch>
        </p:blipFill>
        <p:spPr>
          <a:xfrm>
            <a:off x="1769420" y="6464922"/>
            <a:ext cx="471335" cy="312397"/>
          </a:xfrm>
          <a:prstGeom prst="rect">
            <a:avLst/>
          </a:prstGeom>
        </p:spPr>
      </p:pic>
      <p:sp>
        <p:nvSpPr>
          <p:cNvPr id="12" name="Rectangle 11"/>
          <p:cNvSpPr/>
          <p:nvPr userDrawn="1"/>
        </p:nvSpPr>
        <p:spPr>
          <a:xfrm>
            <a:off x="166255" y="6363857"/>
            <a:ext cx="1485900" cy="465417"/>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solidFill>
                  <a:srgbClr val="FF0000"/>
                </a:solidFill>
              </a:rPr>
              <a:t>your logo</a:t>
            </a:r>
            <a:endParaRPr lang="el-GR" dirty="0">
              <a:solidFill>
                <a:srgbClr val="FF0000"/>
              </a:solidFill>
            </a:endParaRPr>
          </a:p>
        </p:txBody>
      </p:sp>
    </p:spTree>
    <p:extLst>
      <p:ext uri="{BB962C8B-B14F-4D97-AF65-F5344CB8AC3E}">
        <p14:creationId xmlns:p14="http://schemas.microsoft.com/office/powerpoint/2010/main" xmlns="" val="112525352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190627"/>
          </a:xfrm>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lvl1pPr marL="361942" indent="-361942">
              <a:buClr>
                <a:schemeClr val="accent1"/>
              </a:buClr>
              <a:buFont typeface="Wingdings 3" panose="05040102010807070707" pitchFamily="18" charset="2"/>
              <a:buChar char="´"/>
              <a:defRPr/>
            </a:lvl1pPr>
            <a:lvl2pPr marL="809605" indent="-352417">
              <a:buClr>
                <a:schemeClr val="accent1">
                  <a:lumMod val="75000"/>
                </a:schemeClr>
              </a:buClr>
              <a:buFont typeface="Wingdings 3" panose="05040102010807070707" pitchFamily="18" charset="2"/>
              <a:buChar char="´"/>
              <a:defRPr/>
            </a:lvl2pPr>
            <a:lvl3pPr marL="1257269" indent="-342891">
              <a:buClr>
                <a:schemeClr val="accent1">
                  <a:lumMod val="50000"/>
                </a:schemeClr>
              </a:buClr>
              <a:buFont typeface="Wingdings 3" panose="05040102010807070707" pitchFamily="18" charset="2"/>
              <a:buChar char="´"/>
              <a:defRPr/>
            </a:lvl3pPr>
            <a:lvl4pPr marL="1704932" indent="-333366">
              <a:buClr>
                <a:schemeClr val="tx2">
                  <a:lumMod val="50000"/>
                </a:schemeClr>
              </a:buClr>
              <a:buFont typeface="Wingdings 3" panose="05040102010807070707" pitchFamily="18" charset="2"/>
              <a:buChar char="´"/>
              <a:defRPr/>
            </a:lvl4pPr>
            <a:lvl5pPr marL="2152597" indent="-323843">
              <a:buClr>
                <a:schemeClr val="tx2">
                  <a:lumMod val="75000"/>
                </a:schemeClr>
              </a:buClr>
              <a:buFont typeface="Wingdings 3" panose="05040102010807070707" pitchFamily="18"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cxnSp>
        <p:nvCxnSpPr>
          <p:cNvPr id="8" name="Straight Connector 7"/>
          <p:cNvCxnSpPr/>
          <p:nvPr userDrawn="1"/>
        </p:nvCxnSpPr>
        <p:spPr>
          <a:xfrm>
            <a:off x="838200" y="1563363"/>
            <a:ext cx="10515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867924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smtClean="0"/>
              <a:t>Click to edit Master title style</a:t>
            </a:r>
            <a:endParaRPr lang="el-G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xmlns=""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smtClean="0"/>
              <a:t>Click to edit Master title style</a:t>
            </a:r>
            <a:endParaRPr lang="el-G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Tree>
    <p:extLst>
      <p:ext uri="{BB962C8B-B14F-4D97-AF65-F5344CB8AC3E}">
        <p14:creationId xmlns:p14="http://schemas.microsoft.com/office/powerpoint/2010/main" xmlns=""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p14="http://schemas.microsoft.com/office/powerpoint/2010/main" xmlns=""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p14="http://schemas.microsoft.com/office/powerpoint/2010/main" xmlns=""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pic>
        <p:nvPicPr>
          <p:cNvPr id="8" name="Picture 2"/>
          <p:cNvPicPr>
            <a:picLocks noChangeAspect="1" noChangeArrowheads="1"/>
          </p:cNvPicPr>
          <p:nvPr userDrawn="1"/>
        </p:nvPicPr>
        <p:blipFill>
          <a:blip r:embed="rId14" cstate="print"/>
          <a:srcRect/>
          <a:stretch>
            <a:fillRect/>
          </a:stretch>
        </p:blipFill>
        <p:spPr bwMode="auto">
          <a:xfrm>
            <a:off x="8964911" y="6311902"/>
            <a:ext cx="2915940" cy="508405"/>
          </a:xfrm>
          <a:prstGeom prst="rect">
            <a:avLst/>
          </a:prstGeom>
          <a:noFill/>
          <a:ln w="9525">
            <a:noFill/>
            <a:miter lim="800000"/>
            <a:headEnd/>
            <a:tailEnd/>
          </a:ln>
        </p:spPr>
      </p:pic>
      <p:sp>
        <p:nvSpPr>
          <p:cNvPr id="9"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r">
              <a:tabLst>
                <a:tab pos="2636773" algn="ctr"/>
                <a:tab pos="5273543" algn="r"/>
              </a:tabLst>
            </a:pPr>
            <a:r>
              <a:rPr lang="en-US" sz="1000" b="1" dirty="0" smtClean="0">
                <a:solidFill>
                  <a:schemeClr val="accent1"/>
                </a:solidFill>
                <a:latin typeface="Agency FB" pitchFamily="34" charset="0"/>
                <a:cs typeface="Times New Roman" pitchFamily="18" charset="0"/>
              </a:rPr>
              <a:t>CAN-MDS</a:t>
            </a:r>
            <a:r>
              <a:rPr lang="en-US" sz="1000" b="1" baseline="0" dirty="0" smtClean="0">
                <a:solidFill>
                  <a:schemeClr val="accent1"/>
                </a:solidFill>
                <a:latin typeface="Agency FB" pitchFamily="34" charset="0"/>
                <a:cs typeface="Times New Roman" pitchFamily="18" charset="0"/>
              </a:rPr>
              <a:t> Operators’ Seminar</a:t>
            </a:r>
            <a:endParaRPr lang="en-US" sz="1000" b="1" dirty="0" smtClean="0">
              <a:solidFill>
                <a:schemeClr val="accent1"/>
              </a:solidFill>
              <a:latin typeface="Agency FB" pitchFamily="34" charset="0"/>
              <a:cs typeface="Times New Roman" pitchFamily="18" charset="0"/>
            </a:endParaRPr>
          </a:p>
        </p:txBody>
      </p:sp>
      <p:cxnSp>
        <p:nvCxnSpPr>
          <p:cNvPr id="10" name="Straight Connector 10"/>
          <p:cNvCxnSpPr/>
          <p:nvPr userDrawn="1"/>
        </p:nvCxnSpPr>
        <p:spPr>
          <a:xfrm>
            <a:off x="-11575" y="6303500"/>
            <a:ext cx="12204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15" cstate="print"/>
          <a:stretch>
            <a:fillRect/>
          </a:stretch>
        </p:blipFill>
        <p:spPr>
          <a:xfrm>
            <a:off x="1769420" y="6464922"/>
            <a:ext cx="471335" cy="312397"/>
          </a:xfrm>
          <a:prstGeom prst="rect">
            <a:avLst/>
          </a:prstGeom>
        </p:spPr>
      </p:pic>
      <p:sp>
        <p:nvSpPr>
          <p:cNvPr id="4" name="Rectangle 3"/>
          <p:cNvSpPr/>
          <p:nvPr userDrawn="1"/>
        </p:nvSpPr>
        <p:spPr>
          <a:xfrm>
            <a:off x="166255" y="6363857"/>
            <a:ext cx="1485900" cy="465417"/>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solidFill>
                  <a:srgbClr val="FF0000"/>
                </a:solidFill>
              </a:rPr>
              <a:t>your logo</a:t>
            </a:r>
            <a:endParaRPr lang="el-GR" dirty="0">
              <a:solidFill>
                <a:srgbClr val="FF0000"/>
              </a:solidFill>
            </a:endParaRPr>
          </a:p>
        </p:txBody>
      </p:sp>
    </p:spTree>
    <p:extLst>
      <p:ext uri="{BB962C8B-B14F-4D97-AF65-F5344CB8AC3E}">
        <p14:creationId xmlns:p14="http://schemas.microsoft.com/office/powerpoint/2010/main" xmlns=""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who.int/en/"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4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smtClean="0">
                <a:latin typeface="Segoe UI Light" pitchFamily="34" charset="0"/>
                <a:cs typeface="Segoe UI Light" pitchFamily="34" charset="0"/>
              </a:rPr>
              <a:t>Tackling CAN under-reporting</a:t>
            </a:r>
            <a:endParaRPr lang="el-GR" sz="4000" dirty="0">
              <a:latin typeface="Segoe UI Light" pitchFamily="34" charset="0"/>
              <a:cs typeface="Segoe UI Light" pitchFamily="34" charset="0"/>
            </a:endParaRPr>
          </a:p>
        </p:txBody>
      </p:sp>
      <p:sp>
        <p:nvSpPr>
          <p:cNvPr id="3" name="Subtitle 2"/>
          <p:cNvSpPr>
            <a:spLocks noGrp="1"/>
          </p:cNvSpPr>
          <p:nvPr>
            <p:ph type="subTitle" idx="1"/>
          </p:nvPr>
        </p:nvSpPr>
        <p:spPr>
          <a:xfrm>
            <a:off x="945266" y="3602038"/>
            <a:ext cx="10316901" cy="1655762"/>
          </a:xfrm>
        </p:spPr>
        <p:txBody>
          <a:bodyPr>
            <a:noAutofit/>
          </a:bodyPr>
          <a:lstStyle/>
          <a:p>
            <a:endParaRPr lang="en-US" dirty="0" smtClean="0">
              <a:solidFill>
                <a:schemeClr val="bg1">
                  <a:lumMod val="50000"/>
                </a:schemeClr>
              </a:solidFill>
              <a:ea typeface="Segoe UI Black" panose="020B0A02040204020203" pitchFamily="34" charset="0"/>
            </a:endParaRPr>
          </a:p>
          <a:p>
            <a:r>
              <a:rPr lang="en-US" dirty="0" smtClean="0">
                <a:solidFill>
                  <a:schemeClr val="bg1">
                    <a:lumMod val="50000"/>
                  </a:schemeClr>
                </a:solidFill>
                <a:ea typeface="Segoe UI Black" panose="020B0A02040204020203" pitchFamily="34" charset="0"/>
              </a:rPr>
              <a:t>justifying the need for CAN reporting &amp;</a:t>
            </a:r>
          </a:p>
          <a:p>
            <a:r>
              <a:rPr lang="en-US" dirty="0" smtClean="0">
                <a:solidFill>
                  <a:schemeClr val="bg1">
                    <a:lumMod val="50000"/>
                  </a:schemeClr>
                </a:solidFill>
                <a:ea typeface="Segoe UI Black" panose="020B0A02040204020203" pitchFamily="34" charset="0"/>
              </a:rPr>
              <a:t>exploring the factors leading to underreporting</a:t>
            </a:r>
            <a:endParaRPr lang="en-US" dirty="0">
              <a:solidFill>
                <a:schemeClr val="bg1">
                  <a:lumMod val="50000"/>
                </a:schemeClr>
              </a:solidFill>
              <a:ea typeface="Segoe UI Black" panose="020B0A02040204020203" pitchFamily="34" charset="0"/>
            </a:endParaRPr>
          </a:p>
        </p:txBody>
      </p:sp>
    </p:spTree>
    <p:extLst>
      <p:ext uri="{BB962C8B-B14F-4D97-AF65-F5344CB8AC3E}">
        <p14:creationId xmlns:p14="http://schemas.microsoft.com/office/powerpoint/2010/main" xmlns="" val="2950040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a:t>Provisions on </a:t>
            </a:r>
            <a:r>
              <a:rPr lang="en-US" sz="3200" b="1" dirty="0">
                <a:solidFill>
                  <a:schemeClr val="accent1"/>
                </a:solidFill>
              </a:rPr>
              <a:t>professionals' legal obligation </a:t>
            </a:r>
            <a:r>
              <a:rPr lang="en-US" sz="3200" b="1" dirty="0"/>
              <a:t>to report cases of child abuse, neglect and </a:t>
            </a:r>
            <a:r>
              <a:rPr lang="en-US" sz="3200" b="1" dirty="0" smtClean="0"/>
              <a:t>violence </a:t>
            </a:r>
            <a:r>
              <a:rPr lang="en-US" sz="3000" b="1" dirty="0" smtClean="0"/>
              <a:t>(</a:t>
            </a:r>
            <a:r>
              <a:rPr lang="en-GB" sz="3000" i="1" dirty="0" smtClean="0"/>
              <a:t>FRA</a:t>
            </a:r>
            <a:r>
              <a:rPr lang="en-GB" sz="3000" i="1" dirty="0"/>
              <a:t>, </a:t>
            </a:r>
            <a:r>
              <a:rPr lang="en-GB" sz="3000" i="1" dirty="0" smtClean="0"/>
              <a:t>2014)</a:t>
            </a:r>
            <a:endParaRPr lang="el-GR" sz="3000" dirty="0"/>
          </a:p>
        </p:txBody>
      </p:sp>
      <p:sp>
        <p:nvSpPr>
          <p:cNvPr id="3" name="Content Placeholder 2"/>
          <p:cNvSpPr>
            <a:spLocks noGrp="1"/>
          </p:cNvSpPr>
          <p:nvPr>
            <p:ph idx="1"/>
          </p:nvPr>
        </p:nvSpPr>
        <p:spPr>
          <a:xfrm>
            <a:off x="838200" y="1632857"/>
            <a:ext cx="6414655" cy="4544106"/>
          </a:xfrm>
        </p:spPr>
        <p:txBody>
          <a:bodyPr>
            <a:noAutofit/>
          </a:bodyPr>
          <a:lstStyle/>
          <a:p>
            <a:pPr lvl="1"/>
            <a:r>
              <a:rPr lang="en-US" sz="2200" dirty="0" smtClean="0"/>
              <a:t>In </a:t>
            </a:r>
            <a:r>
              <a:rPr lang="en-US" sz="2200" dirty="0"/>
              <a:t>15 Member States </a:t>
            </a:r>
            <a:r>
              <a:rPr lang="en-US" sz="2200" dirty="0" smtClean="0"/>
              <a:t>reporting </a:t>
            </a:r>
            <a:r>
              <a:rPr lang="en-US" sz="2200" dirty="0"/>
              <a:t>obligations are in place for all professionals</a:t>
            </a:r>
            <a:r>
              <a:rPr lang="en-US" sz="2200" dirty="0" smtClean="0"/>
              <a:t>. </a:t>
            </a:r>
          </a:p>
          <a:p>
            <a:pPr lvl="1"/>
            <a:endParaRPr lang="en-US" sz="2200" dirty="0" smtClean="0"/>
          </a:p>
          <a:p>
            <a:pPr lvl="1"/>
            <a:r>
              <a:rPr lang="en-US" sz="2200" dirty="0" smtClean="0"/>
              <a:t>In </a:t>
            </a:r>
            <a:r>
              <a:rPr lang="en-US" sz="2200" dirty="0"/>
              <a:t>10 Member States </a:t>
            </a:r>
            <a:r>
              <a:rPr lang="en-US" sz="2200" dirty="0" smtClean="0"/>
              <a:t>existing </a:t>
            </a:r>
            <a:r>
              <a:rPr lang="en-US" sz="2200" dirty="0"/>
              <a:t>obligations only address certain professional groups such as social workers or teachers</a:t>
            </a:r>
            <a:r>
              <a:rPr lang="en-US" sz="2200" dirty="0" smtClean="0"/>
              <a:t>.</a:t>
            </a:r>
          </a:p>
          <a:p>
            <a:pPr lvl="1"/>
            <a:endParaRPr lang="en-US" sz="2200" dirty="0"/>
          </a:p>
          <a:p>
            <a:pPr lvl="2"/>
            <a:r>
              <a:rPr lang="en-US" sz="2200" dirty="0" smtClean="0"/>
              <a:t>In </a:t>
            </a:r>
            <a:r>
              <a:rPr lang="en-US" sz="2200" dirty="0"/>
              <a:t>many Member States, the anonymity of reporting professionals is not always </a:t>
            </a:r>
            <a:r>
              <a:rPr lang="en-US" sz="2200" dirty="0" smtClean="0"/>
              <a:t>guaranteed</a:t>
            </a:r>
          </a:p>
        </p:txBody>
      </p:sp>
      <p:pic>
        <p:nvPicPr>
          <p:cNvPr id="4" name="Picture 3"/>
          <p:cNvPicPr>
            <a:picLocks noChangeAspect="1"/>
          </p:cNvPicPr>
          <p:nvPr/>
        </p:nvPicPr>
        <p:blipFill rotWithShape="1">
          <a:blip r:embed="rId3"/>
          <a:srcRect l="20609" t="22272" r="55939" b="35758"/>
          <a:stretch/>
        </p:blipFill>
        <p:spPr>
          <a:xfrm>
            <a:off x="7148035" y="1652155"/>
            <a:ext cx="4205765" cy="4524808"/>
          </a:xfrm>
          <a:prstGeom prst="rect">
            <a:avLst/>
          </a:prstGeom>
        </p:spPr>
      </p:pic>
      <p:pic>
        <p:nvPicPr>
          <p:cNvPr id="5" name="Picture 4"/>
          <p:cNvPicPr>
            <a:picLocks noChangeAspect="1"/>
          </p:cNvPicPr>
          <p:nvPr/>
        </p:nvPicPr>
        <p:blipFill rotWithShape="1">
          <a:blip r:embed="rId4"/>
          <a:srcRect l="20938" t="37813" r="54824" b="19431"/>
          <a:stretch/>
        </p:blipFill>
        <p:spPr>
          <a:xfrm>
            <a:off x="7388529" y="1652155"/>
            <a:ext cx="4266609" cy="4524808"/>
          </a:xfrm>
          <a:prstGeom prst="rect">
            <a:avLst/>
          </a:prstGeom>
        </p:spPr>
      </p:pic>
      <p:sp>
        <p:nvSpPr>
          <p:cNvPr id="6" name="Rectangle 5"/>
          <p:cNvSpPr/>
          <p:nvPr/>
        </p:nvSpPr>
        <p:spPr>
          <a:xfrm>
            <a:off x="1292679" y="1734919"/>
            <a:ext cx="311454" cy="323850"/>
          </a:xfrm>
          <a:prstGeom prst="rect">
            <a:avLst/>
          </a:prstGeom>
          <a:solidFill>
            <a:srgbClr val="1C2E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7" name="Rectangle 6"/>
          <p:cNvSpPr/>
          <p:nvPr/>
        </p:nvSpPr>
        <p:spPr>
          <a:xfrm>
            <a:off x="1325336" y="2760906"/>
            <a:ext cx="311454" cy="323850"/>
          </a:xfrm>
          <a:prstGeom prst="rect">
            <a:avLst/>
          </a:prstGeom>
          <a:solidFill>
            <a:srgbClr val="AABAD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xmlns="" val="8086945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a:t>Provisions on </a:t>
            </a:r>
            <a:r>
              <a:rPr lang="en-US" sz="3200" b="1" dirty="0">
                <a:solidFill>
                  <a:schemeClr val="accent1"/>
                </a:solidFill>
              </a:rPr>
              <a:t>professionals' legal obligation </a:t>
            </a:r>
            <a:r>
              <a:rPr lang="en-US" sz="3200" b="1" dirty="0"/>
              <a:t>to report cases of child abuse, neglect and </a:t>
            </a:r>
            <a:r>
              <a:rPr lang="en-US" sz="3200" b="1" dirty="0" smtClean="0"/>
              <a:t>violence </a:t>
            </a:r>
            <a:r>
              <a:rPr lang="en-US" sz="3000" b="1" dirty="0" smtClean="0"/>
              <a:t>(</a:t>
            </a:r>
            <a:r>
              <a:rPr lang="en-GB" sz="3000" i="1" dirty="0" smtClean="0"/>
              <a:t>FRA</a:t>
            </a:r>
            <a:r>
              <a:rPr lang="en-GB" sz="3000" i="1" dirty="0"/>
              <a:t>, </a:t>
            </a:r>
            <a:r>
              <a:rPr lang="en-GB" sz="3000" i="1" dirty="0" smtClean="0"/>
              <a:t>2014)</a:t>
            </a:r>
            <a:endParaRPr lang="el-GR" sz="3000" dirty="0"/>
          </a:p>
        </p:txBody>
      </p:sp>
      <p:pic>
        <p:nvPicPr>
          <p:cNvPr id="4" name="Picture 3"/>
          <p:cNvPicPr>
            <a:picLocks noChangeAspect="1"/>
          </p:cNvPicPr>
          <p:nvPr/>
        </p:nvPicPr>
        <p:blipFill rotWithShape="1">
          <a:blip r:embed="rId3"/>
          <a:srcRect l="20609" t="22272" r="55939" b="35758"/>
          <a:stretch/>
        </p:blipFill>
        <p:spPr>
          <a:xfrm>
            <a:off x="7148035" y="1652155"/>
            <a:ext cx="4205765" cy="4524808"/>
          </a:xfrm>
          <a:prstGeom prst="rect">
            <a:avLst/>
          </a:prstGeom>
        </p:spPr>
      </p:pic>
      <p:pic>
        <p:nvPicPr>
          <p:cNvPr id="5" name="Picture 4"/>
          <p:cNvPicPr>
            <a:picLocks noChangeAspect="1"/>
          </p:cNvPicPr>
          <p:nvPr/>
        </p:nvPicPr>
        <p:blipFill rotWithShape="1">
          <a:blip r:embed="rId4"/>
          <a:srcRect l="20938" t="37813" r="54824" b="19431"/>
          <a:stretch/>
        </p:blipFill>
        <p:spPr>
          <a:xfrm>
            <a:off x="7388529" y="1652155"/>
            <a:ext cx="4266609" cy="4524808"/>
          </a:xfrm>
          <a:prstGeom prst="rect">
            <a:avLst/>
          </a:prstGeom>
        </p:spPr>
      </p:pic>
      <p:sp>
        <p:nvSpPr>
          <p:cNvPr id="3" name="Content Placeholder 2"/>
          <p:cNvSpPr>
            <a:spLocks noGrp="1"/>
          </p:cNvSpPr>
          <p:nvPr>
            <p:ph idx="1"/>
          </p:nvPr>
        </p:nvSpPr>
        <p:spPr>
          <a:xfrm>
            <a:off x="838200" y="1825625"/>
            <a:ext cx="10248900" cy="4351338"/>
          </a:xfrm>
          <a:solidFill>
            <a:schemeClr val="bg1"/>
          </a:solidFill>
        </p:spPr>
        <p:txBody>
          <a:bodyPr>
            <a:noAutofit/>
          </a:bodyPr>
          <a:lstStyle/>
          <a:p>
            <a:r>
              <a:rPr lang="en-US" sz="2000" dirty="0" smtClean="0"/>
              <a:t>In </a:t>
            </a:r>
            <a:r>
              <a:rPr lang="en-US" sz="2000" dirty="0"/>
              <a:t>some Member States there is a comprehensive referral mechanism. </a:t>
            </a:r>
            <a:endParaRPr lang="en-US" sz="2000" dirty="0" smtClean="0"/>
          </a:p>
          <a:p>
            <a:pPr lvl="1"/>
            <a:r>
              <a:rPr lang="en-US" sz="2000" dirty="0" smtClean="0"/>
              <a:t>in </a:t>
            </a:r>
            <a:r>
              <a:rPr lang="en-US" sz="2000" dirty="0"/>
              <a:t>many </a:t>
            </a:r>
            <a:r>
              <a:rPr lang="en-US" sz="2000" dirty="0" smtClean="0"/>
              <a:t>countries, however, the </a:t>
            </a:r>
            <a:r>
              <a:rPr lang="en-US" sz="2000" dirty="0"/>
              <a:t>lack of clear reporting procedures and protocols creates further delays or leads to the under-reporting of </a:t>
            </a:r>
            <a:r>
              <a:rPr lang="en-US" sz="2000" dirty="0" smtClean="0"/>
              <a:t>cases</a:t>
            </a:r>
          </a:p>
          <a:p>
            <a:endParaRPr lang="en-US" sz="2000" dirty="0"/>
          </a:p>
          <a:p>
            <a:r>
              <a:rPr lang="en-US" sz="2000" dirty="0"/>
              <a:t>The lack of a comprehensive document outlining the referral mechanism in place as well as the responsibilities of each of the actors involved has resulted in ineffective cooperation among </a:t>
            </a:r>
            <a:r>
              <a:rPr lang="en-US" sz="2000" dirty="0" smtClean="0"/>
              <a:t>professionals</a:t>
            </a:r>
            <a:endParaRPr lang="en-US" sz="2000" dirty="0"/>
          </a:p>
          <a:p>
            <a:endParaRPr lang="en-US" sz="2000" dirty="0" smtClean="0"/>
          </a:p>
          <a:p>
            <a:r>
              <a:rPr lang="en-US" sz="2000" dirty="0" smtClean="0"/>
              <a:t>An </a:t>
            </a:r>
            <a:r>
              <a:rPr lang="en-US" sz="2000" dirty="0"/>
              <a:t>important challenge identified in tackling under-reporting is the failure of professionals to </a:t>
            </a:r>
            <a:r>
              <a:rPr lang="en-US" sz="2000" dirty="0" err="1"/>
              <a:t>recognise</a:t>
            </a:r>
            <a:r>
              <a:rPr lang="en-US" sz="2000" dirty="0"/>
              <a:t> abuse and to understand and fulfil their professional responsibilities and obligations once concerns are </a:t>
            </a:r>
            <a:r>
              <a:rPr lang="en-US" sz="2000" dirty="0" smtClean="0"/>
              <a:t>noticed</a:t>
            </a:r>
          </a:p>
          <a:p>
            <a:pPr lvl="1"/>
            <a:r>
              <a:rPr lang="en-US" sz="2000" dirty="0" smtClean="0"/>
              <a:t>There </a:t>
            </a:r>
            <a:r>
              <a:rPr lang="en-US" sz="2000" dirty="0"/>
              <a:t>is thus a great need of training on the signs of abuse and the identification of child victims for all professionals who come into contact with children.</a:t>
            </a:r>
          </a:p>
        </p:txBody>
      </p:sp>
    </p:spTree>
    <p:extLst>
      <p:ext uri="{BB962C8B-B14F-4D97-AF65-F5344CB8AC3E}">
        <p14:creationId xmlns:p14="http://schemas.microsoft.com/office/powerpoint/2010/main" xmlns="" val="2277916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bg/>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b="1" dirty="0"/>
              <a:t>Specific legal obligations </a:t>
            </a:r>
            <a:r>
              <a:rPr lang="en-US" sz="3000" b="1" dirty="0">
                <a:solidFill>
                  <a:schemeClr val="accent1"/>
                </a:solidFill>
              </a:rPr>
              <a:t>for civilians </a:t>
            </a:r>
            <a:r>
              <a:rPr lang="en-US" sz="3000" b="1" dirty="0"/>
              <a:t>to report cases of child abuse, neglect and </a:t>
            </a:r>
            <a:r>
              <a:rPr lang="en-US" sz="3000" b="1" dirty="0" smtClean="0"/>
              <a:t>violence (</a:t>
            </a:r>
            <a:r>
              <a:rPr lang="en-GB" sz="3000" i="1" dirty="0" smtClean="0"/>
              <a:t>FRA</a:t>
            </a:r>
            <a:r>
              <a:rPr lang="en-GB" sz="3000" i="1" dirty="0"/>
              <a:t>, </a:t>
            </a:r>
            <a:r>
              <a:rPr lang="en-GB" sz="3000" i="1" dirty="0" smtClean="0"/>
              <a:t>2014)</a:t>
            </a:r>
            <a:endParaRPr lang="el-GR" sz="3000" dirty="0"/>
          </a:p>
        </p:txBody>
      </p:sp>
      <p:sp>
        <p:nvSpPr>
          <p:cNvPr id="3" name="Content Placeholder 2"/>
          <p:cNvSpPr>
            <a:spLocks noGrp="1"/>
          </p:cNvSpPr>
          <p:nvPr>
            <p:ph idx="1"/>
          </p:nvPr>
        </p:nvSpPr>
        <p:spPr>
          <a:xfrm>
            <a:off x="838200" y="1825625"/>
            <a:ext cx="6414655" cy="4351338"/>
          </a:xfrm>
        </p:spPr>
        <p:txBody>
          <a:bodyPr>
            <a:normAutofit fontScale="85000" lnSpcReduction="20000"/>
          </a:bodyPr>
          <a:lstStyle/>
          <a:p>
            <a:r>
              <a:rPr lang="en-US" dirty="0"/>
              <a:t>More than half of the EU Member States have specific reporting obligations addressing </a:t>
            </a:r>
            <a:r>
              <a:rPr lang="en-US" dirty="0" smtClean="0"/>
              <a:t>civilians</a:t>
            </a:r>
            <a:endParaRPr lang="en-US" dirty="0"/>
          </a:p>
          <a:p>
            <a:endParaRPr lang="en-US" dirty="0" smtClean="0"/>
          </a:p>
          <a:p>
            <a:r>
              <a:rPr lang="en-US" dirty="0" smtClean="0"/>
              <a:t>In </a:t>
            </a:r>
            <a:r>
              <a:rPr lang="en-US" dirty="0"/>
              <a:t>15 EU Member </a:t>
            </a:r>
            <a:r>
              <a:rPr lang="en-US" dirty="0" smtClean="0"/>
              <a:t>States </a:t>
            </a:r>
            <a:r>
              <a:rPr lang="en-US" dirty="0"/>
              <a:t>there are provisions setting forth specific obligations for civilians to report cases of child abuse, neglect and/or exploitation, falling under the scope of national child protection </a:t>
            </a:r>
            <a:r>
              <a:rPr lang="en-US" dirty="0" smtClean="0"/>
              <a:t>systems</a:t>
            </a:r>
            <a:endParaRPr lang="en-US" dirty="0"/>
          </a:p>
          <a:p>
            <a:endParaRPr lang="en-US" dirty="0" smtClean="0"/>
          </a:p>
          <a:p>
            <a:r>
              <a:rPr lang="en-US" dirty="0" smtClean="0"/>
              <a:t>In </a:t>
            </a:r>
            <a:r>
              <a:rPr lang="en-US" dirty="0"/>
              <a:t>many Member States without specific provisions, </a:t>
            </a:r>
            <a:r>
              <a:rPr lang="en-US" b="1" dirty="0"/>
              <a:t>general provisions on the obligation for all citizens to report a criminal act under national law </a:t>
            </a:r>
            <a:r>
              <a:rPr lang="en-US" b="1" dirty="0" smtClean="0"/>
              <a:t>apply</a:t>
            </a:r>
            <a:endParaRPr lang="en-US" dirty="0" smtClean="0"/>
          </a:p>
          <a:p>
            <a:endParaRPr lang="el-GR" dirty="0"/>
          </a:p>
        </p:txBody>
      </p:sp>
      <p:pic>
        <p:nvPicPr>
          <p:cNvPr id="4" name="Picture 3"/>
          <p:cNvPicPr>
            <a:picLocks noChangeAspect="1"/>
          </p:cNvPicPr>
          <p:nvPr/>
        </p:nvPicPr>
        <p:blipFill rotWithShape="1">
          <a:blip r:embed="rId3"/>
          <a:srcRect l="20609" t="22272" r="55939" b="35758"/>
          <a:stretch/>
        </p:blipFill>
        <p:spPr>
          <a:xfrm>
            <a:off x="7148035" y="1652155"/>
            <a:ext cx="4205765" cy="4524808"/>
          </a:xfrm>
          <a:prstGeom prst="rect">
            <a:avLst/>
          </a:prstGeom>
        </p:spPr>
      </p:pic>
    </p:spTree>
    <p:extLst>
      <p:ext uri="{BB962C8B-B14F-4D97-AF65-F5344CB8AC3E}">
        <p14:creationId xmlns:p14="http://schemas.microsoft.com/office/powerpoint/2010/main" xmlns="" val="11782267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Legal obligations </a:t>
            </a:r>
            <a:r>
              <a:rPr lang="en-US" b="1" dirty="0" smtClean="0">
                <a:solidFill>
                  <a:schemeClr val="accent1"/>
                </a:solidFill>
              </a:rPr>
              <a:t>for professionals &amp; civilians </a:t>
            </a:r>
            <a:r>
              <a:rPr lang="en-US" b="1" dirty="0" smtClean="0"/>
              <a:t>to report cases of child abuse, neglect and violence in </a:t>
            </a:r>
            <a:r>
              <a:rPr lang="en-US" b="1" dirty="0" smtClean="0">
                <a:solidFill>
                  <a:srgbClr val="FF0000"/>
                </a:solidFill>
              </a:rPr>
              <a:t>[your country]</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solidFill>
                  <a:srgbClr val="FF0000"/>
                </a:solidFill>
              </a:rPr>
              <a:t>Please provide here only main points; detailed presentation of national legal framework will follow</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Underreporting of child abuse and neglect</a:t>
            </a:r>
            <a:endParaRPr lang="el-GR" dirty="0"/>
          </a:p>
        </p:txBody>
      </p:sp>
      <p:sp>
        <p:nvSpPr>
          <p:cNvPr id="3" name="Content Placeholder 2"/>
          <p:cNvSpPr>
            <a:spLocks noGrp="1"/>
          </p:cNvSpPr>
          <p:nvPr>
            <p:ph idx="1"/>
          </p:nvPr>
        </p:nvSpPr>
        <p:spPr>
          <a:xfrm>
            <a:off x="781665" y="1637071"/>
            <a:ext cx="5737121" cy="4645742"/>
          </a:xfrm>
        </p:spPr>
        <p:txBody>
          <a:bodyPr>
            <a:noAutofit/>
          </a:bodyPr>
          <a:lstStyle/>
          <a:p>
            <a:r>
              <a:rPr lang="en-US" sz="2200" dirty="0" smtClean="0"/>
              <a:t>circumstances </a:t>
            </a:r>
            <a:r>
              <a:rPr lang="en-US" sz="2200" dirty="0"/>
              <a:t>in which due to various reasons </a:t>
            </a:r>
            <a:endParaRPr lang="en-US" sz="2200" dirty="0" smtClean="0"/>
          </a:p>
          <a:p>
            <a:pPr lvl="1"/>
            <a:r>
              <a:rPr lang="en-US" sz="2200" dirty="0" smtClean="0">
                <a:solidFill>
                  <a:srgbClr val="C00000"/>
                </a:solidFill>
              </a:rPr>
              <a:t>mandated </a:t>
            </a:r>
            <a:r>
              <a:rPr lang="en-US" sz="2200" dirty="0">
                <a:solidFill>
                  <a:srgbClr val="C00000"/>
                </a:solidFill>
              </a:rPr>
              <a:t>reporters </a:t>
            </a:r>
            <a:r>
              <a:rPr lang="en-US" sz="2200" dirty="0"/>
              <a:t>(including professionals and/or civilians) </a:t>
            </a:r>
            <a:r>
              <a:rPr lang="en-US" sz="2200" dirty="0">
                <a:solidFill>
                  <a:srgbClr val="C00000"/>
                </a:solidFill>
              </a:rPr>
              <a:t>fail to report child maltreatment suspicions to competent </a:t>
            </a:r>
            <a:r>
              <a:rPr lang="en-US" sz="2200" dirty="0" smtClean="0">
                <a:solidFill>
                  <a:srgbClr val="C00000"/>
                </a:solidFill>
              </a:rPr>
              <a:t>authorities</a:t>
            </a:r>
          </a:p>
          <a:p>
            <a:pPr lvl="1"/>
            <a:endParaRPr lang="en-US" sz="1000" dirty="0">
              <a:solidFill>
                <a:srgbClr val="C00000"/>
              </a:solidFill>
            </a:endParaRPr>
          </a:p>
          <a:p>
            <a:pPr lvl="1"/>
            <a:r>
              <a:rPr lang="en-US" sz="2200" dirty="0" smtClean="0"/>
              <a:t>in such cases </a:t>
            </a:r>
            <a:r>
              <a:rPr lang="en-US" sz="2200" dirty="0" smtClean="0">
                <a:solidFill>
                  <a:srgbClr val="C00000"/>
                </a:solidFill>
              </a:rPr>
              <a:t>the initial </a:t>
            </a:r>
            <a:r>
              <a:rPr lang="en-US" sz="2200" dirty="0">
                <a:solidFill>
                  <a:srgbClr val="C00000"/>
                </a:solidFill>
              </a:rPr>
              <a:t>recognition </a:t>
            </a:r>
            <a:r>
              <a:rPr lang="en-US" sz="2200" dirty="0"/>
              <a:t>that a child may have been abused </a:t>
            </a:r>
            <a:r>
              <a:rPr lang="en-US" sz="2200" dirty="0" smtClean="0">
                <a:solidFill>
                  <a:srgbClr val="C00000"/>
                </a:solidFill>
              </a:rPr>
              <a:t>is not followed by a subsequent </a:t>
            </a:r>
            <a:r>
              <a:rPr lang="en-US" sz="2200" dirty="0">
                <a:solidFill>
                  <a:srgbClr val="C00000"/>
                </a:solidFill>
              </a:rPr>
              <a:t>reporting </a:t>
            </a:r>
            <a:r>
              <a:rPr lang="en-US" sz="2200" dirty="0"/>
              <a:t>of that suspected case of child abuse to the responsible agency </a:t>
            </a:r>
            <a:r>
              <a:rPr lang="en-US" sz="2200" dirty="0" smtClean="0"/>
              <a:t>and cases go unreported </a:t>
            </a:r>
            <a:r>
              <a:rPr lang="en-US" sz="2200" dirty="0" smtClean="0">
                <a:solidFill>
                  <a:srgbClr val="C00000"/>
                </a:solidFill>
              </a:rPr>
              <a:t>leading to discrepancies between recognition and reporting of child abuse and neglect incidents</a:t>
            </a:r>
          </a:p>
        </p:txBody>
      </p:sp>
      <p:sp>
        <p:nvSpPr>
          <p:cNvPr id="4" name="Rectangle 3"/>
          <p:cNvSpPr/>
          <p:nvPr/>
        </p:nvSpPr>
        <p:spPr>
          <a:xfrm>
            <a:off x="6546273" y="1555754"/>
            <a:ext cx="4946072" cy="4770537"/>
          </a:xfrm>
          <a:prstGeom prst="rect">
            <a:avLst/>
          </a:prstGeom>
          <a:solidFill>
            <a:srgbClr val="AABAD7"/>
          </a:solidFill>
        </p:spPr>
        <p:txBody>
          <a:bodyPr wrap="square">
            <a:spAutoFit/>
          </a:bodyPr>
          <a:lstStyle/>
          <a:p>
            <a:r>
              <a:rPr lang="en-US" sz="2000" b="1" dirty="0">
                <a:latin typeface="Segoe UI Light" panose="020B0502040204020203" pitchFamily="34" charset="0"/>
                <a:cs typeface="Segoe UI Light" panose="020B0502040204020203" pitchFamily="34" charset="0"/>
              </a:rPr>
              <a:t>WHO-European Region office </a:t>
            </a:r>
            <a:endParaRPr lang="en-US" sz="2000" b="1" dirty="0" smtClean="0">
              <a:latin typeface="Segoe UI Light" panose="020B0502040204020203" pitchFamily="34" charset="0"/>
              <a:cs typeface="Segoe UI Light" panose="020B0502040204020203" pitchFamily="34" charset="0"/>
            </a:endParaRPr>
          </a:p>
          <a:p>
            <a:pPr marL="176213" indent="-176213">
              <a:buFont typeface="Segoe UI Light" panose="020B0502040204020203" pitchFamily="34" charset="0"/>
              <a:buChar char="-"/>
            </a:pPr>
            <a:r>
              <a:rPr lang="en-US" dirty="0" smtClean="0">
                <a:latin typeface="Segoe UI Light" panose="020B0502040204020203" pitchFamily="34" charset="0"/>
                <a:cs typeface="Segoe UI Light" panose="020B0502040204020203" pitchFamily="34" charset="0"/>
              </a:rPr>
              <a:t>each </a:t>
            </a:r>
            <a:r>
              <a:rPr lang="en-US" dirty="0">
                <a:latin typeface="Segoe UI Light" panose="020B0502040204020203" pitchFamily="34" charset="0"/>
                <a:cs typeface="Segoe UI Light" panose="020B0502040204020203" pitchFamily="34" charset="0"/>
              </a:rPr>
              <a:t>year, </a:t>
            </a:r>
            <a:r>
              <a:rPr lang="en-US" b="1" dirty="0">
                <a:latin typeface="Segoe UI Light" panose="020B0502040204020203" pitchFamily="34" charset="0"/>
                <a:cs typeface="Segoe UI Light" panose="020B0502040204020203" pitchFamily="34" charset="0"/>
              </a:rPr>
              <a:t>at least 55 million children </a:t>
            </a:r>
            <a:r>
              <a:rPr lang="en-US" dirty="0">
                <a:latin typeface="Segoe UI Light" panose="020B0502040204020203" pitchFamily="34" charset="0"/>
                <a:cs typeface="Segoe UI Light" panose="020B0502040204020203" pitchFamily="34" charset="0"/>
              </a:rPr>
              <a:t>experience some form of violence in the WHO European Region, including physical, sexual, emotional and psychological </a:t>
            </a:r>
            <a:r>
              <a:rPr lang="en-US" dirty="0" smtClean="0">
                <a:latin typeface="Segoe UI Light" panose="020B0502040204020203" pitchFamily="34" charset="0"/>
                <a:cs typeface="Segoe UI Light" panose="020B0502040204020203" pitchFamily="34" charset="0"/>
              </a:rPr>
              <a:t>violence</a:t>
            </a:r>
          </a:p>
          <a:p>
            <a:pPr marL="176213" indent="-176213">
              <a:buFont typeface="Segoe UI Light" panose="020B0502040204020203" pitchFamily="34" charset="0"/>
              <a:buChar char="-"/>
            </a:pPr>
            <a:r>
              <a:rPr lang="en-US" dirty="0">
                <a:latin typeface="Segoe UI Light" panose="020B0502040204020203" pitchFamily="34" charset="0"/>
                <a:cs typeface="Segoe UI Light" panose="020B0502040204020203" pitchFamily="34" charset="0"/>
              </a:rPr>
              <a:t>d</a:t>
            </a:r>
            <a:r>
              <a:rPr lang="en-US" dirty="0" smtClean="0">
                <a:latin typeface="Segoe UI Light" panose="020B0502040204020203" pitchFamily="34" charset="0"/>
                <a:cs typeface="Segoe UI Light" panose="020B0502040204020203" pitchFamily="34" charset="0"/>
              </a:rPr>
              <a:t>espite </a:t>
            </a:r>
            <a:r>
              <a:rPr lang="en-US" dirty="0">
                <a:latin typeface="Segoe UI Light" panose="020B0502040204020203" pitchFamily="34" charset="0"/>
                <a:cs typeface="Segoe UI Light" panose="020B0502040204020203" pitchFamily="34" charset="0"/>
              </a:rPr>
              <a:t>the magnitude of this figure, it is well established that incidents of interpersonal violence are widely </a:t>
            </a:r>
            <a:r>
              <a:rPr lang="en-US" dirty="0" smtClean="0">
                <a:latin typeface="Segoe UI Light" panose="020B0502040204020203" pitchFamily="34" charset="0"/>
                <a:cs typeface="Segoe UI Light" panose="020B0502040204020203" pitchFamily="34" charset="0"/>
              </a:rPr>
              <a:t>underreported</a:t>
            </a:r>
            <a:endParaRPr lang="en-US" sz="2000" i="1" dirty="0" smtClean="0">
              <a:latin typeface="Segoe UI Light" panose="020B0502040204020203" pitchFamily="34" charset="0"/>
              <a:cs typeface="Segoe UI Light" panose="020B0502040204020203" pitchFamily="34" charset="0"/>
            </a:endParaRPr>
          </a:p>
          <a:p>
            <a:endParaRPr lang="en-US" dirty="0" smtClean="0">
              <a:latin typeface="Segoe UI Light" panose="020B0502040204020203" pitchFamily="34" charset="0"/>
              <a:cs typeface="Segoe UI Light" panose="020B0502040204020203" pitchFamily="34" charset="0"/>
            </a:endParaRPr>
          </a:p>
          <a:p>
            <a:r>
              <a:rPr lang="en-US" sz="2000" b="1" dirty="0" smtClean="0">
                <a:latin typeface="Segoe UI Light" panose="020B0502040204020203" pitchFamily="34" charset="0"/>
                <a:cs typeface="Segoe UI Light" panose="020B0502040204020203" pitchFamily="34" charset="0"/>
              </a:rPr>
              <a:t>Accounting for underreporting </a:t>
            </a:r>
            <a:r>
              <a:rPr lang="en-US" sz="2000" dirty="0" smtClean="0">
                <a:latin typeface="Segoe UI Light" panose="020B0502040204020203" pitchFamily="34" charset="0"/>
                <a:cs typeface="Segoe UI Light" panose="020B0502040204020203" pitchFamily="34" charset="0"/>
                <a:hlinkClick r:id="rId3" tooltip="World Health Organization"/>
              </a:rPr>
              <a:t>WHO</a:t>
            </a:r>
            <a:r>
              <a:rPr lang="en-US" sz="2000" dirty="0">
                <a:latin typeface="Segoe UI Light" panose="020B0502040204020203" pitchFamily="34" charset="0"/>
                <a:cs typeface="Segoe UI Light" panose="020B0502040204020203" pitchFamily="34" charset="0"/>
              </a:rPr>
              <a:t> estimates that of the 204 million children across the region </a:t>
            </a:r>
          </a:p>
          <a:p>
            <a:pPr marL="1081088" lvl="2" indent="-717550"/>
            <a:r>
              <a:rPr lang="en-US" sz="2000" b="1" dirty="0">
                <a:latin typeface="Segoe UI Light" panose="020B0502040204020203" pitchFamily="34" charset="0"/>
                <a:cs typeface="Segoe UI Light" panose="020B0502040204020203" pitchFamily="34" charset="0"/>
              </a:rPr>
              <a:t>9.6% </a:t>
            </a:r>
            <a:r>
              <a:rPr lang="en-US" sz="2000" b="1" dirty="0" smtClean="0">
                <a:latin typeface="Segoe UI Light" panose="020B0502040204020203" pitchFamily="34" charset="0"/>
                <a:cs typeface="Segoe UI Light" panose="020B0502040204020203" pitchFamily="34" charset="0"/>
              </a:rPr>
              <a:t>	</a:t>
            </a:r>
            <a:r>
              <a:rPr lang="en-US" sz="2000" dirty="0" smtClean="0">
                <a:latin typeface="Segoe UI Light" panose="020B0502040204020203" pitchFamily="34" charset="0"/>
                <a:cs typeface="Segoe UI Light" panose="020B0502040204020203" pitchFamily="34" charset="0"/>
              </a:rPr>
              <a:t>experience </a:t>
            </a:r>
            <a:r>
              <a:rPr lang="en-US" sz="2000" dirty="0">
                <a:latin typeface="Segoe UI Light" panose="020B0502040204020203" pitchFamily="34" charset="0"/>
                <a:cs typeface="Segoe UI Light" panose="020B0502040204020203" pitchFamily="34" charset="0"/>
              </a:rPr>
              <a:t>sexual exploitation, </a:t>
            </a:r>
          </a:p>
          <a:p>
            <a:pPr marL="1081088" lvl="2" indent="-717550"/>
            <a:r>
              <a:rPr lang="en-US" sz="2000" b="1" dirty="0">
                <a:latin typeface="Segoe UI Light" panose="020B0502040204020203" pitchFamily="34" charset="0"/>
                <a:cs typeface="Segoe UI Light" panose="020B0502040204020203" pitchFamily="34" charset="0"/>
              </a:rPr>
              <a:t>22.9% </a:t>
            </a:r>
            <a:r>
              <a:rPr lang="en-US" sz="2000" dirty="0">
                <a:latin typeface="Segoe UI Light" panose="020B0502040204020203" pitchFamily="34" charset="0"/>
                <a:cs typeface="Segoe UI Light" panose="020B0502040204020203" pitchFamily="34" charset="0"/>
              </a:rPr>
              <a:t>physical abuse and </a:t>
            </a:r>
          </a:p>
          <a:p>
            <a:pPr marL="1081088" lvl="2" indent="-717550"/>
            <a:r>
              <a:rPr lang="en-US" sz="2000" b="1" dirty="0">
                <a:latin typeface="Segoe UI Light" panose="020B0502040204020203" pitchFamily="34" charset="0"/>
                <a:cs typeface="Segoe UI Light" panose="020B0502040204020203" pitchFamily="34" charset="0"/>
              </a:rPr>
              <a:t>29.1% </a:t>
            </a:r>
            <a:r>
              <a:rPr lang="en-US" sz="2000" b="1" dirty="0" smtClean="0">
                <a:latin typeface="Segoe UI Light" panose="020B0502040204020203" pitchFamily="34" charset="0"/>
                <a:cs typeface="Segoe UI Light" panose="020B0502040204020203" pitchFamily="34" charset="0"/>
              </a:rPr>
              <a:t>	</a:t>
            </a:r>
            <a:r>
              <a:rPr lang="en-US" sz="2000" dirty="0" smtClean="0">
                <a:latin typeface="Segoe UI Light" panose="020B0502040204020203" pitchFamily="34" charset="0"/>
                <a:cs typeface="Segoe UI Light" panose="020B0502040204020203" pitchFamily="34" charset="0"/>
              </a:rPr>
              <a:t>emotional </a:t>
            </a:r>
            <a:r>
              <a:rPr lang="en-US" sz="2000" dirty="0">
                <a:latin typeface="Segoe UI Light" panose="020B0502040204020203" pitchFamily="34" charset="0"/>
                <a:cs typeface="Segoe UI Light" panose="020B0502040204020203" pitchFamily="34" charset="0"/>
              </a:rPr>
              <a:t>harm</a:t>
            </a:r>
          </a:p>
          <a:p>
            <a:pPr marL="1081088" lvl="2" indent="-717550"/>
            <a:r>
              <a:rPr lang="en-US" sz="2000" b="1" dirty="0" smtClean="0">
                <a:latin typeface="Segoe UI Light" panose="020B0502040204020203" pitchFamily="34" charset="0"/>
                <a:cs typeface="Segoe UI Light" panose="020B0502040204020203" pitchFamily="34" charset="0"/>
              </a:rPr>
              <a:t> 700 	</a:t>
            </a:r>
            <a:r>
              <a:rPr lang="en-US" sz="2000" dirty="0" smtClean="0">
                <a:latin typeface="Segoe UI Light" panose="020B0502040204020203" pitchFamily="34" charset="0"/>
                <a:cs typeface="Segoe UI Light" panose="020B0502040204020203" pitchFamily="34" charset="0"/>
              </a:rPr>
              <a:t>are </a:t>
            </a:r>
            <a:r>
              <a:rPr lang="en-US" sz="2000" dirty="0">
                <a:latin typeface="Segoe UI Light" panose="020B0502040204020203" pitchFamily="34" charset="0"/>
                <a:cs typeface="Segoe UI Light" panose="020B0502040204020203" pitchFamily="34" charset="0"/>
              </a:rPr>
              <a:t>murdered every </a:t>
            </a:r>
            <a:r>
              <a:rPr lang="en-US" sz="2000" dirty="0" smtClean="0">
                <a:latin typeface="Segoe UI Light" panose="020B0502040204020203" pitchFamily="34" charset="0"/>
                <a:cs typeface="Segoe UI Light" panose="020B0502040204020203" pitchFamily="34" charset="0"/>
              </a:rPr>
              <a:t>year</a:t>
            </a:r>
            <a:endParaRPr lang="en-US" sz="20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28562077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571499" y="646143"/>
            <a:ext cx="11353801" cy="944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a:lstStyle>
          <a:p>
            <a:pPr algn="r">
              <a:lnSpc>
                <a:spcPct val="120000"/>
              </a:lnSpc>
            </a:pPr>
            <a:r>
              <a:rPr lang="en-US" sz="2800" b="1" dirty="0" smtClean="0"/>
              <a:t>The </a:t>
            </a:r>
            <a:r>
              <a:rPr lang="en-US" sz="2800" b="1" dirty="0"/>
              <a:t>Main Problem Is Underreporting Child Abuse and Neglect</a:t>
            </a:r>
          </a:p>
          <a:p>
            <a:pPr algn="r">
              <a:lnSpc>
                <a:spcPct val="120000"/>
              </a:lnSpc>
            </a:pPr>
            <a:r>
              <a:rPr lang="en-US" sz="2800" dirty="0" smtClean="0">
                <a:latin typeface="Segoe UI Light" panose="020B0502040204020203" pitchFamily="34" charset="0"/>
                <a:cs typeface="Segoe UI Light" panose="020B0502040204020203" pitchFamily="34" charset="0"/>
              </a:rPr>
              <a:t>(</a:t>
            </a:r>
            <a:r>
              <a:rPr lang="en-US" sz="2800" dirty="0" err="1" smtClean="0">
                <a:latin typeface="Segoe UI Light" panose="020B0502040204020203" pitchFamily="34" charset="0"/>
                <a:cs typeface="Segoe UI Light" panose="020B0502040204020203" pitchFamily="34" charset="0"/>
              </a:rPr>
              <a:t>Finkelhor</a:t>
            </a:r>
            <a:r>
              <a:rPr lang="en-US" sz="2800" dirty="0" smtClean="0">
                <a:latin typeface="Segoe UI Light" panose="020B0502040204020203" pitchFamily="34" charset="0"/>
                <a:cs typeface="Segoe UI Light" panose="020B0502040204020203" pitchFamily="34" charset="0"/>
              </a:rPr>
              <a:t>, 2005)</a:t>
            </a:r>
            <a:endParaRPr lang="en-US" sz="2800" dirty="0">
              <a:latin typeface="Segoe UI Light" panose="020B0502040204020203" pitchFamily="34" charset="0"/>
              <a:cs typeface="Segoe UI Light" panose="020B0502040204020203" pitchFamily="34" charset="0"/>
            </a:endParaRPr>
          </a:p>
        </p:txBody>
      </p:sp>
      <p:sp>
        <p:nvSpPr>
          <p:cNvPr id="4" name="Rectangle 3"/>
          <p:cNvSpPr txBox="1">
            <a:spLocks noChangeArrowheads="1"/>
          </p:cNvSpPr>
          <p:nvPr/>
        </p:nvSpPr>
        <p:spPr>
          <a:xfrm>
            <a:off x="2755900" y="2057400"/>
            <a:ext cx="8534400" cy="3517900"/>
          </a:xfrm>
          <a:prstGeom prst="rect">
            <a:avLst/>
          </a:prstGeom>
        </p:spPr>
        <p:txBody>
          <a:bodyPr vert="horz" lIns="91440" tIns="45720" rIns="91440" bIns="45720" rtlCol="0">
            <a:norm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None/>
            </a:pPr>
            <a:r>
              <a:rPr lang="en-US" sz="2400" dirty="0" smtClean="0"/>
              <a:t>“… The </a:t>
            </a:r>
            <a:r>
              <a:rPr lang="en-US" sz="2400" dirty="0"/>
              <a:t>evidence suggests that large numbers of seriously abused and neglected children are still not coming to the attention of child protective authorities. To remedy this, professionals and members of the public need to be sensitized to recognize and report child abuse. If, in concert with these increased reports, child protective authorities improve their triage and investigatory skills and expand their treatment services, we may get closer to identifying and helping all the children at </a:t>
            </a:r>
            <a:r>
              <a:rPr lang="en-US" sz="2400" dirty="0" smtClean="0"/>
              <a:t>risk…”</a:t>
            </a:r>
            <a:endParaRPr lang="en-US" sz="2400" dirty="0"/>
          </a:p>
          <a:p>
            <a:pPr marL="446088" lvl="1" indent="-227013">
              <a:lnSpc>
                <a:spcPct val="100000"/>
              </a:lnSpc>
            </a:pPr>
            <a:endParaRPr lang="en-GB" dirty="0" smtClean="0"/>
          </a:p>
          <a:p>
            <a:pPr>
              <a:lnSpc>
                <a:spcPct val="100000"/>
              </a:lnSpc>
            </a:pPr>
            <a:endParaRPr lang="en-GB" sz="1100" dirty="0" smtClean="0"/>
          </a:p>
        </p:txBody>
      </p:sp>
    </p:spTree>
    <p:extLst>
      <p:ext uri="{BB962C8B-B14F-4D97-AF65-F5344CB8AC3E}">
        <p14:creationId xmlns:p14="http://schemas.microsoft.com/office/powerpoint/2010/main" xmlns="" val="30113766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405980"/>
            <a:ext cx="10515600" cy="1190627"/>
          </a:xfrm>
        </p:spPr>
        <p:txBody>
          <a:bodyPr/>
          <a:lstStyle/>
          <a:p>
            <a:r>
              <a:rPr lang="en-US" dirty="0" smtClean="0"/>
              <a:t>Common myths around reporting </a:t>
            </a:r>
            <a:r>
              <a:rPr lang="en-US" dirty="0"/>
              <a:t>child </a:t>
            </a:r>
            <a:r>
              <a:rPr lang="en-US" dirty="0" smtClean="0"/>
              <a:t>abuse</a:t>
            </a:r>
            <a:endParaRPr lang="el-GR" dirty="0"/>
          </a:p>
        </p:txBody>
      </p:sp>
    </p:spTree>
    <p:extLst>
      <p:ext uri="{BB962C8B-B14F-4D97-AF65-F5344CB8AC3E}">
        <p14:creationId xmlns:p14="http://schemas.microsoft.com/office/powerpoint/2010/main" xmlns="" val="13991835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7275287" cy="547184"/>
          </a:xfrm>
        </p:spPr>
        <p:txBody>
          <a:bodyPr>
            <a:noAutofit/>
          </a:bodyPr>
          <a:lstStyle/>
          <a:p>
            <a:pPr marL="0" indent="0" algn="ctr" fontAlgn="t">
              <a:buNone/>
            </a:pPr>
            <a:r>
              <a:rPr lang="en-US" sz="3000" dirty="0" smtClean="0">
                <a:latin typeface="Segoe UI Black" panose="020B0A02040204020203" pitchFamily="34" charset="0"/>
                <a:ea typeface="Segoe UI Black" panose="020B0A02040204020203" pitchFamily="34" charset="0"/>
              </a:rPr>
              <a:t>if </a:t>
            </a:r>
            <a:r>
              <a:rPr lang="en-US" sz="3000" dirty="0">
                <a:latin typeface="Segoe UI Black" panose="020B0A02040204020203" pitchFamily="34" charset="0"/>
                <a:ea typeface="Segoe UI Black" panose="020B0A02040204020203" pitchFamily="34" charset="0"/>
              </a:rPr>
              <a:t>child abuse is reported to authorities, the child will be removed from their family by social workers</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232229" y="3672116"/>
            <a:ext cx="11573948" cy="248194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n-US" sz="4400" b="1" dirty="0" smtClean="0">
                <a:solidFill>
                  <a:schemeClr val="accent1"/>
                </a:solidFill>
                <a:latin typeface="Myriad Pro Bold"/>
                <a:cs typeface="+mn-cs"/>
              </a:rPr>
              <a:t>Fact</a:t>
            </a:r>
            <a:endParaRPr lang="en-US" sz="4400" b="1" dirty="0">
              <a:solidFill>
                <a:schemeClr val="accent1"/>
              </a:solidFill>
              <a:latin typeface="Myriad Pro Bold"/>
              <a:cs typeface="+mn-cs"/>
            </a:endParaRPr>
          </a:p>
          <a:p>
            <a:pPr marL="0" indent="0" fontAlgn="t">
              <a:buNone/>
            </a:pPr>
            <a:r>
              <a:rPr lang="en-US" sz="2000" dirty="0" smtClean="0"/>
              <a:t>sometimes </a:t>
            </a:r>
            <a:r>
              <a:rPr lang="en-US" sz="2000" dirty="0"/>
              <a:t>parents need help to care for their child. If </a:t>
            </a:r>
            <a:r>
              <a:rPr lang="en-US" sz="2000" dirty="0" smtClean="0"/>
              <a:t>there are worries about </a:t>
            </a:r>
            <a:r>
              <a:rPr lang="en-US" sz="2000" dirty="0"/>
              <a:t>a child's safety at home, </a:t>
            </a:r>
            <a:r>
              <a:rPr lang="en-US" sz="2000" dirty="0" smtClean="0"/>
              <a:t>help should be provided to parents to get </a:t>
            </a:r>
            <a:r>
              <a:rPr lang="en-US" sz="2000" dirty="0"/>
              <a:t>support to keep their child safe and well. Social workers protect vulnerable children and provide support to families in need of assistance.</a:t>
            </a:r>
            <a:endParaRPr lang="en-US" sz="2000" dirty="0" smtClean="0"/>
          </a:p>
          <a:p>
            <a:pPr marL="0" indent="0" fontAlgn="t">
              <a:buNone/>
            </a:pPr>
            <a:r>
              <a:rPr lang="en-US" sz="2000" dirty="0" smtClean="0"/>
              <a:t>The </a:t>
            </a:r>
            <a:r>
              <a:rPr lang="en-US" sz="2000" dirty="0"/>
              <a:t>decision to ‘remove’ children from families ultimately rests with the courts, so this not likely to happen, especially after just one phone call. </a:t>
            </a:r>
            <a:r>
              <a:rPr lang="en-US" sz="2000" dirty="0" smtClean="0"/>
              <a:t>Sharing of concerns </a:t>
            </a:r>
            <a:r>
              <a:rPr lang="en-US" sz="2000" dirty="0"/>
              <a:t>with </a:t>
            </a:r>
            <a:r>
              <a:rPr lang="en-US" sz="2000" dirty="0" smtClean="0"/>
              <a:t>authorities </a:t>
            </a:r>
            <a:r>
              <a:rPr lang="en-US" sz="2000" dirty="0"/>
              <a:t>means they spot a problem sooner, and can take action to help the child and the family concerned</a:t>
            </a:r>
            <a:endParaRPr lang="en-US" sz="1800" dirty="0"/>
          </a:p>
        </p:txBody>
      </p:sp>
      <p:sp>
        <p:nvSpPr>
          <p:cNvPr id="3" name="Rectangle 2"/>
          <p:cNvSpPr/>
          <p:nvPr/>
        </p:nvSpPr>
        <p:spPr>
          <a:xfrm>
            <a:off x="9211385" y="1891057"/>
            <a:ext cx="1732190" cy="769441"/>
          </a:xfrm>
          <a:prstGeom prst="rect">
            <a:avLst/>
          </a:prstGeom>
        </p:spPr>
        <p:txBody>
          <a:bodyPr wrap="square">
            <a:spAutoFit/>
          </a:bodyPr>
          <a:lstStyle/>
          <a:p>
            <a:r>
              <a:rPr lang="en-US" sz="4400" b="1" dirty="0" smtClean="0">
                <a:solidFill>
                  <a:srgbClr val="C00000"/>
                </a:solidFill>
                <a:latin typeface="Myriad Pro Bold"/>
              </a:rPr>
              <a:t>myth</a:t>
            </a:r>
            <a:endParaRPr lang="el-GR" sz="4400" dirty="0">
              <a:solidFill>
                <a:srgbClr val="C00000"/>
              </a:solidFill>
            </a:endParaRPr>
          </a:p>
        </p:txBody>
      </p:sp>
    </p:spTree>
    <p:extLst>
      <p:ext uri="{BB962C8B-B14F-4D97-AF65-F5344CB8AC3E}">
        <p14:creationId xmlns:p14="http://schemas.microsoft.com/office/powerpoint/2010/main" xmlns="" val="168799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200" y="1987672"/>
            <a:ext cx="4982030" cy="547184"/>
          </a:xfrm>
        </p:spPr>
        <p:txBody>
          <a:bodyPr>
            <a:noAutofit/>
          </a:bodyPr>
          <a:lstStyle/>
          <a:p>
            <a:pPr marL="0" indent="0" algn="ctr" fontAlgn="t">
              <a:buNone/>
            </a:pPr>
            <a:r>
              <a:rPr lang="en-US" sz="3000" dirty="0" smtClean="0">
                <a:latin typeface="Segoe UI Black" panose="020B0A02040204020203" pitchFamily="34" charset="0"/>
                <a:ea typeface="Segoe UI Black" panose="020B0A02040204020203" pitchFamily="34" charset="0"/>
              </a:rPr>
              <a:t>people </a:t>
            </a:r>
            <a:r>
              <a:rPr lang="en-US" sz="3000" dirty="0">
                <a:latin typeface="Segoe UI Black" panose="020B0A02040204020203" pitchFamily="34" charset="0"/>
                <a:ea typeface="Segoe UI Black" panose="020B0A02040204020203" pitchFamily="34" charset="0"/>
              </a:rPr>
              <a:t>will know it’s me that reported something</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6221441" y="3672116"/>
            <a:ext cx="5584736" cy="248194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n-US" sz="4400" b="1" dirty="0" smtClean="0">
                <a:solidFill>
                  <a:schemeClr val="accent1"/>
                </a:solidFill>
                <a:latin typeface="Myriad Pro Bold"/>
                <a:cs typeface="+mn-cs"/>
              </a:rPr>
              <a:t>Fact</a:t>
            </a:r>
            <a:endParaRPr lang="en-US" sz="4400" b="1" dirty="0">
              <a:solidFill>
                <a:schemeClr val="accent1"/>
              </a:solidFill>
              <a:latin typeface="Myriad Pro Bold"/>
              <a:cs typeface="+mn-cs"/>
            </a:endParaRPr>
          </a:p>
          <a:p>
            <a:pPr marL="0" indent="0" fontAlgn="t">
              <a:buNone/>
            </a:pPr>
            <a:r>
              <a:rPr lang="en-US" sz="2000" dirty="0" smtClean="0"/>
              <a:t>In most countries people </a:t>
            </a:r>
            <a:r>
              <a:rPr lang="en-US" sz="2000" dirty="0"/>
              <a:t>who report suspected child abuse and neglect have the option to keep their details private when </a:t>
            </a:r>
            <a:r>
              <a:rPr lang="en-US" sz="2000" dirty="0" smtClean="0"/>
              <a:t>they are </a:t>
            </a:r>
            <a:r>
              <a:rPr lang="en-US" sz="2000" dirty="0"/>
              <a:t>asked for </a:t>
            </a:r>
            <a:r>
              <a:rPr lang="en-US" sz="2000" dirty="0" smtClean="0"/>
              <a:t>them</a:t>
            </a:r>
            <a:endParaRPr lang="en-US" sz="1800" dirty="0"/>
          </a:p>
        </p:txBody>
      </p:sp>
      <p:sp>
        <p:nvSpPr>
          <p:cNvPr id="3" name="Rectangle 2"/>
          <p:cNvSpPr/>
          <p:nvPr/>
        </p:nvSpPr>
        <p:spPr>
          <a:xfrm>
            <a:off x="6221441" y="1992655"/>
            <a:ext cx="1732190" cy="769441"/>
          </a:xfrm>
          <a:prstGeom prst="rect">
            <a:avLst/>
          </a:prstGeom>
        </p:spPr>
        <p:txBody>
          <a:bodyPr wrap="square">
            <a:spAutoFit/>
          </a:bodyPr>
          <a:lstStyle/>
          <a:p>
            <a:r>
              <a:rPr lang="en-US" sz="4400" b="1" dirty="0" smtClean="0">
                <a:solidFill>
                  <a:srgbClr val="C00000"/>
                </a:solidFill>
                <a:latin typeface="Myriad Pro Bold"/>
              </a:rPr>
              <a:t>myth</a:t>
            </a:r>
            <a:endParaRPr lang="el-GR" sz="4400" dirty="0">
              <a:solidFill>
                <a:srgbClr val="C00000"/>
              </a:solidFill>
            </a:endParaRPr>
          </a:p>
        </p:txBody>
      </p:sp>
    </p:spTree>
    <p:extLst>
      <p:ext uri="{BB962C8B-B14F-4D97-AF65-F5344CB8AC3E}">
        <p14:creationId xmlns:p14="http://schemas.microsoft.com/office/powerpoint/2010/main" xmlns="" val="2051379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6143171" cy="547184"/>
          </a:xfrm>
        </p:spPr>
        <p:txBody>
          <a:bodyPr>
            <a:noAutofit/>
          </a:bodyPr>
          <a:lstStyle/>
          <a:p>
            <a:pPr marL="0" indent="0" algn="ctr" fontAlgn="t">
              <a:buNone/>
            </a:pPr>
            <a:r>
              <a:rPr lang="en-US" sz="3000" dirty="0" smtClean="0">
                <a:latin typeface="Segoe UI Black" panose="020B0A02040204020203" pitchFamily="34" charset="0"/>
                <a:ea typeface="Segoe UI Black" panose="020B0A02040204020203" pitchFamily="34" charset="0"/>
              </a:rPr>
              <a:t>it’s </a:t>
            </a:r>
            <a:r>
              <a:rPr lang="en-US" sz="3000" dirty="0">
                <a:latin typeface="Segoe UI Black" panose="020B0A02040204020203" pitchFamily="34" charset="0"/>
                <a:ea typeface="Segoe UI Black" panose="020B0A02040204020203" pitchFamily="34" charset="0"/>
              </a:rPr>
              <a:t>not my job to report child abuse – that’s for </a:t>
            </a:r>
            <a:r>
              <a:rPr lang="en-US" sz="3000" dirty="0" err="1" smtClean="0">
                <a:latin typeface="Segoe UI Black" panose="020B0A02040204020203" pitchFamily="34" charset="0"/>
                <a:ea typeface="Segoe UI Black" panose="020B0A02040204020203" pitchFamily="34" charset="0"/>
              </a:rPr>
              <a:t>specialised</a:t>
            </a:r>
            <a:r>
              <a:rPr lang="en-US" sz="3000" dirty="0" smtClean="0">
                <a:latin typeface="Segoe UI Black" panose="020B0A02040204020203" pitchFamily="34" charset="0"/>
                <a:ea typeface="Segoe UI Black" panose="020B0A02040204020203" pitchFamily="34" charset="0"/>
              </a:rPr>
              <a:t> professionals </a:t>
            </a:r>
            <a:r>
              <a:rPr lang="en-US" sz="3000" dirty="0">
                <a:latin typeface="Segoe UI Black" panose="020B0A02040204020203" pitchFamily="34" charset="0"/>
                <a:ea typeface="Segoe UI Black" panose="020B0A02040204020203" pitchFamily="34" charset="0"/>
              </a:rPr>
              <a:t>to handle</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2757714" y="3672116"/>
            <a:ext cx="9048463" cy="248194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n-US" sz="4400" b="1" dirty="0" smtClean="0">
                <a:solidFill>
                  <a:schemeClr val="accent1"/>
                </a:solidFill>
                <a:latin typeface="Myriad Pro Bold"/>
                <a:cs typeface="+mn-cs"/>
              </a:rPr>
              <a:t>Fact</a:t>
            </a:r>
            <a:endParaRPr lang="en-US" sz="4400" b="1" dirty="0">
              <a:solidFill>
                <a:schemeClr val="accent1"/>
              </a:solidFill>
              <a:latin typeface="Myriad Pro Bold"/>
              <a:cs typeface="+mn-cs"/>
            </a:endParaRPr>
          </a:p>
          <a:p>
            <a:pPr marL="0" indent="0" fontAlgn="t">
              <a:buNone/>
            </a:pPr>
            <a:r>
              <a:rPr lang="en-US" sz="2400" dirty="0" smtClean="0"/>
              <a:t>all professionals working with and/or for children have </a:t>
            </a:r>
            <a:r>
              <a:rPr lang="en-US" sz="2400" dirty="0"/>
              <a:t>a role and responsibility to keep children safe from </a:t>
            </a:r>
            <a:r>
              <a:rPr lang="en-US" sz="2400" dirty="0" smtClean="0"/>
              <a:t>harm –even civilians. </a:t>
            </a:r>
            <a:r>
              <a:rPr lang="en-US" sz="2400" dirty="0"/>
              <a:t>An abused child wants the opportunity to be heard, but it is up to adults to spot the signs, notice if something is troubling them, and act on their concerns. </a:t>
            </a:r>
          </a:p>
        </p:txBody>
      </p:sp>
      <p:sp>
        <p:nvSpPr>
          <p:cNvPr id="3" name="Rectangle 2"/>
          <p:cNvSpPr/>
          <p:nvPr/>
        </p:nvSpPr>
        <p:spPr>
          <a:xfrm>
            <a:off x="7455155" y="1992655"/>
            <a:ext cx="1732190" cy="769441"/>
          </a:xfrm>
          <a:prstGeom prst="rect">
            <a:avLst/>
          </a:prstGeom>
        </p:spPr>
        <p:txBody>
          <a:bodyPr wrap="square">
            <a:spAutoFit/>
          </a:bodyPr>
          <a:lstStyle/>
          <a:p>
            <a:r>
              <a:rPr lang="en-US" sz="4400" b="1" dirty="0" smtClean="0">
                <a:solidFill>
                  <a:srgbClr val="C00000"/>
                </a:solidFill>
                <a:latin typeface="Myriad Pro Bold"/>
              </a:rPr>
              <a:t>myth</a:t>
            </a:r>
            <a:endParaRPr lang="el-GR" sz="4400" dirty="0">
              <a:solidFill>
                <a:srgbClr val="C00000"/>
              </a:solidFill>
            </a:endParaRPr>
          </a:p>
        </p:txBody>
      </p:sp>
    </p:spTree>
    <p:extLst>
      <p:ext uri="{BB962C8B-B14F-4D97-AF65-F5344CB8AC3E}">
        <p14:creationId xmlns:p14="http://schemas.microsoft.com/office/powerpoint/2010/main" xmlns="" val="535308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58580"/>
            <a:ext cx="246286" cy="4924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endParaRPr lang="el-GR" sz="2400"/>
          </a:p>
        </p:txBody>
      </p:sp>
      <p:pic>
        <p:nvPicPr>
          <p:cNvPr id="2049" name="Image 7"/>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871531" y="2815333"/>
            <a:ext cx="1371600" cy="9017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3"/>
          <p:cNvSpPr>
            <a:spLocks noChangeArrowheads="1"/>
          </p:cNvSpPr>
          <p:nvPr/>
        </p:nvSpPr>
        <p:spPr bwMode="auto">
          <a:xfrm>
            <a:off x="3382395" y="2777581"/>
            <a:ext cx="6842064" cy="102617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21920" tIns="60960" rIns="121920" bIns="60960" numCol="1" anchor="ctr" anchorCtr="0" compatLnSpc="1">
            <a:prstTxWarp prst="textNoShape">
              <a:avLst/>
            </a:prstTxWarp>
            <a:spAutoFit/>
          </a:bodyPr>
          <a:lstStyle/>
          <a:p>
            <a:pPr algn="just" defTabSz="1219170" eaLnBrk="0" fontAlgn="base" hangingPunct="0">
              <a:spcBef>
                <a:spcPct val="0"/>
              </a:spcBef>
              <a:spcAft>
                <a:spcPct val="0"/>
              </a:spcAft>
            </a:pPr>
            <a:r>
              <a:rPr lang="en-GB" altLang="el-GR" sz="1467"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467"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467"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467" i="1"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lang="en-GB" altLang="el-GR" sz="2400" dirty="0">
              <a:latin typeface="Arial" panose="020B0604020202020204" pitchFamily="34" charset="0"/>
            </a:endParaRPr>
          </a:p>
        </p:txBody>
      </p:sp>
    </p:spTree>
    <p:extLst>
      <p:ext uri="{BB962C8B-B14F-4D97-AF65-F5344CB8AC3E}">
        <p14:creationId xmlns:p14="http://schemas.microsoft.com/office/powerpoint/2010/main" xmlns="" val="13223771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6143171" cy="547184"/>
          </a:xfrm>
        </p:spPr>
        <p:txBody>
          <a:bodyPr>
            <a:noAutofit/>
          </a:bodyPr>
          <a:lstStyle/>
          <a:p>
            <a:pPr marL="0" indent="0" algn="ctr" fontAlgn="t">
              <a:buNone/>
            </a:pPr>
            <a:r>
              <a:rPr lang="en-US" sz="3000" dirty="0" smtClean="0">
                <a:latin typeface="Segoe UI Black" panose="020B0A02040204020203" pitchFamily="34" charset="0"/>
                <a:ea typeface="Segoe UI Black" panose="020B0A02040204020203" pitchFamily="34" charset="0"/>
              </a:rPr>
              <a:t>it’s </a:t>
            </a:r>
            <a:r>
              <a:rPr lang="en-US" sz="3000" dirty="0">
                <a:latin typeface="Segoe UI Black" panose="020B0A02040204020203" pitchFamily="34" charset="0"/>
                <a:ea typeface="Segoe UI Black" panose="020B0A02040204020203" pitchFamily="34" charset="0"/>
              </a:rPr>
              <a:t>not my job to report child abuse – that’s for </a:t>
            </a:r>
            <a:r>
              <a:rPr lang="en-US" sz="3000" dirty="0" err="1" smtClean="0">
                <a:latin typeface="Segoe UI Black" panose="020B0A02040204020203" pitchFamily="34" charset="0"/>
                <a:ea typeface="Segoe UI Black" panose="020B0A02040204020203" pitchFamily="34" charset="0"/>
              </a:rPr>
              <a:t>specialised</a:t>
            </a:r>
            <a:r>
              <a:rPr lang="en-US" sz="3000" dirty="0" smtClean="0">
                <a:latin typeface="Segoe UI Black" panose="020B0A02040204020203" pitchFamily="34" charset="0"/>
                <a:ea typeface="Segoe UI Black" panose="020B0A02040204020203" pitchFamily="34" charset="0"/>
              </a:rPr>
              <a:t> professionals </a:t>
            </a:r>
            <a:r>
              <a:rPr lang="en-US" sz="3000" dirty="0">
                <a:latin typeface="Segoe UI Black" panose="020B0A02040204020203" pitchFamily="34" charset="0"/>
                <a:ea typeface="Segoe UI Black" panose="020B0A02040204020203" pitchFamily="34" charset="0"/>
              </a:rPr>
              <a:t>to handle</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2757714" y="3672116"/>
            <a:ext cx="9048463" cy="248194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n-US" sz="4400" b="1" dirty="0" smtClean="0">
                <a:solidFill>
                  <a:schemeClr val="accent1"/>
                </a:solidFill>
                <a:latin typeface="Myriad Pro Bold"/>
                <a:cs typeface="+mn-cs"/>
              </a:rPr>
              <a:t>Fact</a:t>
            </a:r>
            <a:endParaRPr lang="en-US" sz="4400" b="1" dirty="0">
              <a:solidFill>
                <a:schemeClr val="accent1"/>
              </a:solidFill>
              <a:latin typeface="Myriad Pro Bold"/>
              <a:cs typeface="+mn-cs"/>
            </a:endParaRPr>
          </a:p>
          <a:p>
            <a:pPr marL="0" indent="0" fontAlgn="t">
              <a:buNone/>
            </a:pPr>
            <a:r>
              <a:rPr lang="en-US" sz="2400" dirty="0" smtClean="0"/>
              <a:t>all professionals working with and/or for children have </a:t>
            </a:r>
            <a:r>
              <a:rPr lang="en-US" sz="2400" dirty="0"/>
              <a:t>a role and responsibility to keep children safe from </a:t>
            </a:r>
            <a:r>
              <a:rPr lang="en-US" sz="2400" dirty="0" smtClean="0"/>
              <a:t>harm –even civilians. </a:t>
            </a:r>
            <a:r>
              <a:rPr lang="en-US" sz="2400" dirty="0"/>
              <a:t>An abused child wants the opportunity to be heard, but it is up to adults to spot the signs, notice if something is troubling them, and act on their concerns. </a:t>
            </a:r>
          </a:p>
        </p:txBody>
      </p:sp>
      <p:sp>
        <p:nvSpPr>
          <p:cNvPr id="3" name="Rectangle 2"/>
          <p:cNvSpPr/>
          <p:nvPr/>
        </p:nvSpPr>
        <p:spPr>
          <a:xfrm>
            <a:off x="7455155" y="1992655"/>
            <a:ext cx="1732190" cy="769441"/>
          </a:xfrm>
          <a:prstGeom prst="rect">
            <a:avLst/>
          </a:prstGeom>
        </p:spPr>
        <p:txBody>
          <a:bodyPr wrap="square">
            <a:spAutoFit/>
          </a:bodyPr>
          <a:lstStyle/>
          <a:p>
            <a:r>
              <a:rPr lang="en-US" sz="4400" b="1" dirty="0" smtClean="0">
                <a:solidFill>
                  <a:srgbClr val="C00000"/>
                </a:solidFill>
                <a:latin typeface="Myriad Pro Bold"/>
              </a:rPr>
              <a:t>myth</a:t>
            </a:r>
            <a:endParaRPr lang="el-GR" sz="4400" dirty="0">
              <a:solidFill>
                <a:srgbClr val="C00000"/>
              </a:solidFill>
            </a:endParaRPr>
          </a:p>
        </p:txBody>
      </p:sp>
    </p:spTree>
    <p:extLst>
      <p:ext uri="{BB962C8B-B14F-4D97-AF65-F5344CB8AC3E}">
        <p14:creationId xmlns:p14="http://schemas.microsoft.com/office/powerpoint/2010/main" xmlns="" val="202870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6389915" cy="547184"/>
          </a:xfrm>
        </p:spPr>
        <p:txBody>
          <a:bodyPr>
            <a:noAutofit/>
          </a:bodyPr>
          <a:lstStyle/>
          <a:p>
            <a:pPr marL="0" indent="0" algn="ctr" fontAlgn="t">
              <a:buNone/>
            </a:pPr>
            <a:r>
              <a:rPr lang="en-US" sz="3000" dirty="0" smtClean="0">
                <a:latin typeface="Segoe UI Black" panose="020B0A02040204020203" pitchFamily="34" charset="0"/>
                <a:ea typeface="Segoe UI Black" panose="020B0A02040204020203" pitchFamily="34" charset="0"/>
              </a:rPr>
              <a:t>it's </a:t>
            </a:r>
            <a:r>
              <a:rPr lang="en-US" sz="3000" dirty="0">
                <a:latin typeface="Segoe UI Black" panose="020B0A02040204020203" pitchFamily="34" charset="0"/>
                <a:ea typeface="Segoe UI Black" panose="020B0A02040204020203" pitchFamily="34" charset="0"/>
              </a:rPr>
              <a:t>best to wait until you’re absolutely certain you have firm evidence before reporting </a:t>
            </a:r>
            <a:r>
              <a:rPr lang="en-US" sz="3000" dirty="0" smtClean="0">
                <a:latin typeface="Segoe UI Black" panose="020B0A02040204020203" pitchFamily="34" charset="0"/>
                <a:ea typeface="Segoe UI Black" panose="020B0A02040204020203" pitchFamily="34" charset="0"/>
              </a:rPr>
              <a:t>CAN</a:t>
            </a:r>
          </a:p>
        </p:txBody>
      </p:sp>
      <p:sp>
        <p:nvSpPr>
          <p:cNvPr id="4" name="Content Placeholder 6"/>
          <p:cNvSpPr txBox="1">
            <a:spLocks/>
          </p:cNvSpPr>
          <p:nvPr/>
        </p:nvSpPr>
        <p:spPr>
          <a:xfrm>
            <a:off x="682172" y="3672116"/>
            <a:ext cx="11124006" cy="248194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n-US" sz="4400" b="1" dirty="0" smtClean="0">
                <a:solidFill>
                  <a:schemeClr val="accent1"/>
                </a:solidFill>
                <a:latin typeface="Myriad Pro Bold"/>
                <a:cs typeface="+mn-cs"/>
              </a:rPr>
              <a:t>Fact</a:t>
            </a:r>
            <a:endParaRPr lang="en-US" sz="4400" b="1" dirty="0">
              <a:solidFill>
                <a:schemeClr val="accent1"/>
              </a:solidFill>
              <a:latin typeface="Myriad Pro Bold"/>
              <a:cs typeface="+mn-cs"/>
            </a:endParaRPr>
          </a:p>
          <a:p>
            <a:pPr marL="0" indent="0" fontAlgn="t">
              <a:buNone/>
            </a:pPr>
            <a:r>
              <a:rPr lang="en-US" sz="2400" dirty="0" smtClean="0"/>
              <a:t>There is no need for someone –especially mandated reporter- to </a:t>
            </a:r>
            <a:r>
              <a:rPr lang="en-US" sz="2400" dirty="0"/>
              <a:t>be absolutely certain about </a:t>
            </a:r>
            <a:r>
              <a:rPr lang="en-US" sz="2400" dirty="0" smtClean="0"/>
              <a:t>his/her suspicions</a:t>
            </a:r>
            <a:r>
              <a:rPr lang="en-US" sz="2400" dirty="0"/>
              <a:t>. If </a:t>
            </a:r>
            <a:r>
              <a:rPr lang="en-US" sz="2400" dirty="0" smtClean="0"/>
              <a:t>s/he has concerns that something is </a:t>
            </a:r>
            <a:r>
              <a:rPr lang="en-US" sz="2400" dirty="0"/>
              <a:t>not right, </a:t>
            </a:r>
            <a:r>
              <a:rPr lang="en-US" sz="2400" dirty="0" smtClean="0"/>
              <a:t>s/he should talk </a:t>
            </a:r>
            <a:r>
              <a:rPr lang="en-US" sz="2400" dirty="0"/>
              <a:t>to </a:t>
            </a:r>
            <a:r>
              <a:rPr lang="en-US" sz="2400" dirty="0" smtClean="0"/>
              <a:t>authorities. </a:t>
            </a:r>
            <a:r>
              <a:rPr lang="en-US" sz="2400" dirty="0"/>
              <a:t>It is their job to </a:t>
            </a:r>
            <a:r>
              <a:rPr lang="en-US" sz="2400" dirty="0" smtClean="0"/>
              <a:t>investigate </a:t>
            </a:r>
            <a:r>
              <a:rPr lang="en-US" sz="2400" dirty="0"/>
              <a:t>any and all types of abuse </a:t>
            </a:r>
            <a:r>
              <a:rPr lang="en-US" sz="2400" dirty="0" smtClean="0"/>
              <a:t>and can </a:t>
            </a:r>
            <a:r>
              <a:rPr lang="en-US" sz="2400" dirty="0"/>
              <a:t>effectively determine if abuse or mistreatment is taking place. </a:t>
            </a:r>
          </a:p>
        </p:txBody>
      </p:sp>
      <p:sp>
        <p:nvSpPr>
          <p:cNvPr id="3" name="Rectangle 2"/>
          <p:cNvSpPr/>
          <p:nvPr/>
        </p:nvSpPr>
        <p:spPr>
          <a:xfrm>
            <a:off x="7455155" y="1992655"/>
            <a:ext cx="1732190" cy="769441"/>
          </a:xfrm>
          <a:prstGeom prst="rect">
            <a:avLst/>
          </a:prstGeom>
        </p:spPr>
        <p:txBody>
          <a:bodyPr wrap="square">
            <a:spAutoFit/>
          </a:bodyPr>
          <a:lstStyle/>
          <a:p>
            <a:r>
              <a:rPr lang="en-US" sz="4400" b="1" dirty="0" smtClean="0">
                <a:solidFill>
                  <a:srgbClr val="C00000"/>
                </a:solidFill>
                <a:latin typeface="Myriad Pro Bold"/>
              </a:rPr>
              <a:t>myth</a:t>
            </a:r>
            <a:endParaRPr lang="el-GR" sz="4400" dirty="0">
              <a:solidFill>
                <a:srgbClr val="C00000"/>
              </a:solidFill>
            </a:endParaRPr>
          </a:p>
        </p:txBody>
      </p:sp>
    </p:spTree>
    <p:extLst>
      <p:ext uri="{BB962C8B-B14F-4D97-AF65-F5344CB8AC3E}">
        <p14:creationId xmlns:p14="http://schemas.microsoft.com/office/powerpoint/2010/main" xmlns="" val="1008609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8538030" cy="547184"/>
          </a:xfrm>
        </p:spPr>
        <p:txBody>
          <a:bodyPr>
            <a:noAutofit/>
          </a:bodyPr>
          <a:lstStyle/>
          <a:p>
            <a:pPr marL="0" indent="0" algn="ctr" fontAlgn="t">
              <a:buNone/>
            </a:pPr>
            <a:r>
              <a:rPr lang="en-US" sz="3000" dirty="0" smtClean="0">
                <a:latin typeface="Segoe UI Black" panose="020B0A02040204020203" pitchFamily="34" charset="0"/>
                <a:ea typeface="Segoe UI Black" panose="020B0A02040204020203" pitchFamily="34" charset="0"/>
              </a:rPr>
              <a:t>If </a:t>
            </a:r>
            <a:r>
              <a:rPr lang="en-US" sz="3000" dirty="0">
                <a:latin typeface="Segoe UI Black" panose="020B0A02040204020203" pitchFamily="34" charset="0"/>
                <a:ea typeface="Segoe UI Black" panose="020B0A02040204020203" pitchFamily="34" charset="0"/>
              </a:rPr>
              <a:t>the child doesn't tell someone about the abuse taking place it cannot be that serious</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682172" y="3193143"/>
            <a:ext cx="11124006" cy="2960915"/>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n-US" sz="4400" b="1" dirty="0" smtClean="0">
                <a:solidFill>
                  <a:schemeClr val="accent1"/>
                </a:solidFill>
                <a:latin typeface="Myriad Pro Bold"/>
                <a:cs typeface="+mn-cs"/>
              </a:rPr>
              <a:t>Fact</a:t>
            </a:r>
            <a:endParaRPr lang="en-US" sz="4400" b="1" dirty="0">
              <a:solidFill>
                <a:schemeClr val="accent1"/>
              </a:solidFill>
              <a:latin typeface="Myriad Pro Bold"/>
              <a:cs typeface="+mn-cs"/>
            </a:endParaRPr>
          </a:p>
          <a:p>
            <a:pPr marL="0" indent="0" fontAlgn="t">
              <a:buNone/>
            </a:pPr>
            <a:r>
              <a:rPr lang="en-US" sz="2400" dirty="0"/>
              <a:t>Not </a:t>
            </a:r>
            <a:r>
              <a:rPr lang="en-US" sz="2400" dirty="0" smtClean="0"/>
              <a:t>necessarily. Often </a:t>
            </a:r>
            <a:r>
              <a:rPr lang="en-US" sz="2400" dirty="0"/>
              <a:t>a child might not </a:t>
            </a:r>
            <a:r>
              <a:rPr lang="en-US" sz="2400" dirty="0" err="1"/>
              <a:t>realise</a:t>
            </a:r>
            <a:r>
              <a:rPr lang="en-US" sz="2400" dirty="0"/>
              <a:t> it is being abused or mistreated as they do not know any better. </a:t>
            </a:r>
            <a:endParaRPr lang="en-US" sz="2400" dirty="0" smtClean="0"/>
          </a:p>
          <a:p>
            <a:pPr marL="0" indent="0" fontAlgn="t">
              <a:buNone/>
            </a:pPr>
            <a:r>
              <a:rPr lang="en-US" sz="2400" dirty="0" smtClean="0"/>
              <a:t>Abuse </a:t>
            </a:r>
            <a:r>
              <a:rPr lang="en-US" sz="2400" dirty="0"/>
              <a:t>varies in type and severity, but any type of abuse should be taken extremely seriously. </a:t>
            </a:r>
            <a:endParaRPr lang="en-US" sz="2400" dirty="0" smtClean="0"/>
          </a:p>
          <a:p>
            <a:pPr marL="0" indent="0" fontAlgn="t">
              <a:buNone/>
            </a:pPr>
            <a:r>
              <a:rPr lang="en-US" sz="2400" dirty="0" smtClean="0"/>
              <a:t>Research </a:t>
            </a:r>
            <a:r>
              <a:rPr lang="en-US" sz="2400" dirty="0"/>
              <a:t>indicates that children and young people suffering abuse may make multiple attempts to tell someone. </a:t>
            </a:r>
            <a:r>
              <a:rPr lang="en-US" sz="2400" dirty="0" smtClean="0"/>
              <a:t>However</a:t>
            </a:r>
            <a:r>
              <a:rPr lang="en-US" sz="2400" dirty="0"/>
              <a:t>, talking about this is always very difficult. </a:t>
            </a:r>
          </a:p>
        </p:txBody>
      </p:sp>
      <p:sp>
        <p:nvSpPr>
          <p:cNvPr id="3" name="Rectangle 2"/>
          <p:cNvSpPr/>
          <p:nvPr/>
        </p:nvSpPr>
        <p:spPr>
          <a:xfrm>
            <a:off x="9588755" y="2050711"/>
            <a:ext cx="1732190" cy="769441"/>
          </a:xfrm>
          <a:prstGeom prst="rect">
            <a:avLst/>
          </a:prstGeom>
        </p:spPr>
        <p:txBody>
          <a:bodyPr wrap="square">
            <a:spAutoFit/>
          </a:bodyPr>
          <a:lstStyle/>
          <a:p>
            <a:r>
              <a:rPr lang="en-US" sz="4400" b="1" dirty="0" smtClean="0">
                <a:solidFill>
                  <a:srgbClr val="C00000"/>
                </a:solidFill>
                <a:latin typeface="Myriad Pro Bold"/>
              </a:rPr>
              <a:t>myth</a:t>
            </a:r>
            <a:endParaRPr lang="el-GR" sz="4400" dirty="0">
              <a:solidFill>
                <a:srgbClr val="C00000"/>
              </a:solidFill>
            </a:endParaRPr>
          </a:p>
        </p:txBody>
      </p:sp>
    </p:spTree>
    <p:extLst>
      <p:ext uri="{BB962C8B-B14F-4D97-AF65-F5344CB8AC3E}">
        <p14:creationId xmlns:p14="http://schemas.microsoft.com/office/powerpoint/2010/main" xmlns="" val="1981049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875380" cy="1190627"/>
          </a:xfrm>
        </p:spPr>
        <p:txBody>
          <a:bodyPr/>
          <a:lstStyle/>
          <a:p>
            <a:endParaRPr lang="el-GR" dirty="0"/>
          </a:p>
        </p:txBody>
      </p:sp>
      <p:sp>
        <p:nvSpPr>
          <p:cNvPr id="7" name="Content Placeholder 6"/>
          <p:cNvSpPr>
            <a:spLocks noGrp="1"/>
          </p:cNvSpPr>
          <p:nvPr>
            <p:ph idx="1"/>
          </p:nvPr>
        </p:nvSpPr>
        <p:spPr>
          <a:xfrm>
            <a:off x="838199" y="1987672"/>
            <a:ext cx="2514601" cy="547184"/>
          </a:xfrm>
        </p:spPr>
        <p:txBody>
          <a:bodyPr>
            <a:noAutofit/>
          </a:bodyPr>
          <a:lstStyle/>
          <a:p>
            <a:pPr marL="0" indent="0" algn="ctr" fontAlgn="t">
              <a:buNone/>
            </a:pPr>
            <a:r>
              <a:rPr lang="en-US" sz="3000" dirty="0">
                <a:latin typeface="Segoe UI Black" panose="020B0A02040204020203" pitchFamily="34" charset="0"/>
                <a:ea typeface="Segoe UI Black" panose="020B0A02040204020203" pitchFamily="34" charset="0"/>
              </a:rPr>
              <a:t>c</a:t>
            </a:r>
            <a:r>
              <a:rPr lang="en-US" sz="3000" dirty="0" smtClean="0">
                <a:latin typeface="Segoe UI Black" panose="020B0A02040204020203" pitchFamily="34" charset="0"/>
                <a:ea typeface="Segoe UI Black" panose="020B0A02040204020203" pitchFamily="34" charset="0"/>
              </a:rPr>
              <a:t>hildren </a:t>
            </a:r>
            <a:r>
              <a:rPr lang="en-US" sz="3000" dirty="0">
                <a:latin typeface="Segoe UI Black" panose="020B0A02040204020203" pitchFamily="34" charset="0"/>
                <a:ea typeface="Segoe UI Black" panose="020B0A02040204020203" pitchFamily="34" charset="0"/>
              </a:rPr>
              <a:t>have lots of adults they can turn to for help if they are being abused</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4049486" y="972455"/>
            <a:ext cx="7756692" cy="5283201"/>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n-US" sz="4400" b="1" dirty="0" smtClean="0">
                <a:solidFill>
                  <a:schemeClr val="accent1"/>
                </a:solidFill>
                <a:latin typeface="Myriad Pro Bold"/>
                <a:cs typeface="+mn-cs"/>
              </a:rPr>
              <a:t>Fact</a:t>
            </a:r>
            <a:endParaRPr lang="en-US" sz="4400" b="1" dirty="0">
              <a:solidFill>
                <a:schemeClr val="accent1"/>
              </a:solidFill>
              <a:latin typeface="Myriad Pro Bold"/>
              <a:cs typeface="+mn-cs"/>
            </a:endParaRPr>
          </a:p>
          <a:p>
            <a:pPr marL="0" indent="0" fontAlgn="t">
              <a:buNone/>
            </a:pPr>
            <a:r>
              <a:rPr lang="en-US" sz="2200" dirty="0"/>
              <a:t>Children and young people find it extremely difficult to ask for help from anyone if they are being abused, even someone close to them. The most common barriers that stop them asking for help are:</a:t>
            </a:r>
          </a:p>
          <a:p>
            <a:pPr fontAlgn="t">
              <a:buFont typeface="Wingdings" panose="05000000000000000000" pitchFamily="2" charset="2"/>
              <a:buChar char="§"/>
            </a:pPr>
            <a:r>
              <a:rPr lang="en-US" sz="2200" dirty="0"/>
              <a:t>fears and anxieties manipulated by the abuser</a:t>
            </a:r>
          </a:p>
          <a:p>
            <a:pPr fontAlgn="t">
              <a:buFont typeface="Wingdings" panose="05000000000000000000" pitchFamily="2" charset="2"/>
              <a:buChar char="§"/>
            </a:pPr>
            <a:r>
              <a:rPr lang="en-US" sz="2200" dirty="0"/>
              <a:t>developmental barriers</a:t>
            </a:r>
          </a:p>
          <a:p>
            <a:pPr fontAlgn="t">
              <a:buFont typeface="Wingdings" panose="05000000000000000000" pitchFamily="2" charset="2"/>
              <a:buChar char="§"/>
            </a:pPr>
            <a:r>
              <a:rPr lang="en-US" sz="2200" dirty="0"/>
              <a:t>emotional barriers and anxieties</a:t>
            </a:r>
          </a:p>
          <a:p>
            <a:pPr fontAlgn="t">
              <a:buFont typeface="Wingdings" panose="05000000000000000000" pitchFamily="2" charset="2"/>
              <a:buChar char="§"/>
            </a:pPr>
            <a:r>
              <a:rPr lang="en-US" sz="2200" dirty="0"/>
              <a:t>having nobody to turn to: often young people feel isolated and decide not to trust anyone</a:t>
            </a:r>
          </a:p>
          <a:p>
            <a:pPr fontAlgn="t">
              <a:buFont typeface="Wingdings" panose="05000000000000000000" pitchFamily="2" charset="2"/>
              <a:buChar char="§"/>
            </a:pPr>
            <a:r>
              <a:rPr lang="en-US" sz="2200" dirty="0"/>
              <a:t>nobody listened and nobody asked: lack of recognition of abuse by others</a:t>
            </a:r>
          </a:p>
          <a:p>
            <a:pPr fontAlgn="t">
              <a:buFont typeface="Wingdings" panose="05000000000000000000" pitchFamily="2" charset="2"/>
              <a:buChar char="§"/>
            </a:pPr>
            <a:r>
              <a:rPr lang="en-US" sz="2200" dirty="0"/>
              <a:t>anxiety over the confidentiality of their information </a:t>
            </a:r>
          </a:p>
        </p:txBody>
      </p:sp>
      <p:sp>
        <p:nvSpPr>
          <p:cNvPr id="3" name="Rectangle 2"/>
          <p:cNvSpPr/>
          <p:nvPr/>
        </p:nvSpPr>
        <p:spPr>
          <a:xfrm>
            <a:off x="1373669" y="5384617"/>
            <a:ext cx="1732190" cy="769441"/>
          </a:xfrm>
          <a:prstGeom prst="rect">
            <a:avLst/>
          </a:prstGeom>
        </p:spPr>
        <p:txBody>
          <a:bodyPr wrap="square">
            <a:spAutoFit/>
          </a:bodyPr>
          <a:lstStyle/>
          <a:p>
            <a:r>
              <a:rPr lang="en-US" sz="4400" b="1" dirty="0" smtClean="0">
                <a:solidFill>
                  <a:srgbClr val="C00000"/>
                </a:solidFill>
                <a:latin typeface="Myriad Pro Bold"/>
              </a:rPr>
              <a:t>myth</a:t>
            </a:r>
            <a:endParaRPr lang="el-GR" sz="4400" dirty="0">
              <a:solidFill>
                <a:srgbClr val="C00000"/>
              </a:solidFill>
            </a:endParaRPr>
          </a:p>
        </p:txBody>
      </p:sp>
    </p:spTree>
    <p:extLst>
      <p:ext uri="{BB962C8B-B14F-4D97-AF65-F5344CB8AC3E}">
        <p14:creationId xmlns:p14="http://schemas.microsoft.com/office/powerpoint/2010/main" xmlns="" val="2382692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5AC06F-BCB5-A94D-ABC0-AA95C2E0EDEA}"/>
              </a:ext>
            </a:extLst>
          </p:cNvPr>
          <p:cNvSpPr>
            <a:spLocks noGrp="1"/>
          </p:cNvSpPr>
          <p:nvPr>
            <p:ph type="title" idx="4294967295"/>
          </p:nvPr>
        </p:nvSpPr>
        <p:spPr>
          <a:xfrm>
            <a:off x="1524000" y="274638"/>
            <a:ext cx="8229600" cy="1143000"/>
          </a:xfrm>
          <a:prstGeom prst="rect">
            <a:avLst/>
          </a:prstGeom>
        </p:spPr>
        <p:txBody>
          <a:bodyPr/>
          <a:lstStyle/>
          <a:p>
            <a:r>
              <a:rPr lang="en-US" dirty="0"/>
              <a:t>In </a:t>
            </a:r>
            <a:r>
              <a:rPr lang="en-US" dirty="0">
                <a:solidFill>
                  <a:schemeClr val="accent2">
                    <a:lumMod val="75000"/>
                  </a:schemeClr>
                </a:solidFill>
              </a:rPr>
              <a:t>[my country]….</a:t>
            </a:r>
            <a:endParaRPr lang="en-US" dirty="0"/>
          </a:p>
        </p:txBody>
      </p:sp>
      <p:sp>
        <p:nvSpPr>
          <p:cNvPr id="3" name="Content Placeholder 2">
            <a:extLst>
              <a:ext uri="{FF2B5EF4-FFF2-40B4-BE49-F238E27FC236}">
                <a16:creationId xmlns:a16="http://schemas.microsoft.com/office/drawing/2014/main" xmlns="" id="{89D7410E-2918-2D4F-8F20-04D39D4B7445}"/>
              </a:ext>
            </a:extLst>
          </p:cNvPr>
          <p:cNvSpPr>
            <a:spLocks noGrp="1"/>
          </p:cNvSpPr>
          <p:nvPr>
            <p:ph idx="4294967295"/>
          </p:nvPr>
        </p:nvSpPr>
        <p:spPr>
          <a:xfrm>
            <a:off x="3797300" y="1600201"/>
            <a:ext cx="5956300" cy="1511299"/>
          </a:xfrm>
          <a:prstGeom prst="rect">
            <a:avLst/>
          </a:prstGeom>
        </p:spPr>
        <p:txBody>
          <a:bodyPr>
            <a:normAutofit fontScale="92500" lnSpcReduction="10000"/>
          </a:bodyPr>
          <a:lstStyle/>
          <a:p>
            <a:pPr marL="0" indent="0">
              <a:buNone/>
            </a:pPr>
            <a:r>
              <a:rPr lang="en-US" dirty="0">
                <a:solidFill>
                  <a:schemeClr val="accent2">
                    <a:lumMod val="75000"/>
                  </a:schemeClr>
                </a:solidFill>
              </a:rPr>
              <a:t>To be completed at national </a:t>
            </a:r>
            <a:r>
              <a:rPr lang="en-US" dirty="0" smtClean="0">
                <a:solidFill>
                  <a:schemeClr val="accent2">
                    <a:lumMod val="75000"/>
                  </a:schemeClr>
                </a:solidFill>
              </a:rPr>
              <a:t>level – you may use some of the data available in page 2 of your national policy brief</a:t>
            </a:r>
          </a:p>
          <a:p>
            <a:pPr marL="0" indent="0">
              <a:buNone/>
            </a:pPr>
            <a:r>
              <a:rPr lang="en-US" dirty="0" smtClean="0">
                <a:solidFill>
                  <a:schemeClr val="accent2">
                    <a:lumMod val="75000"/>
                  </a:schemeClr>
                </a:solidFill>
              </a:rPr>
              <a:t>See examples in the next slides</a:t>
            </a:r>
            <a:endParaRPr lang="en-US" dirty="0">
              <a:solidFill>
                <a:schemeClr val="accent2">
                  <a:lumMod val="75000"/>
                </a:schemeClr>
              </a:solidFill>
            </a:endParaRPr>
          </a:p>
        </p:txBody>
      </p:sp>
    </p:spTree>
    <p:extLst>
      <p:ext uri="{BB962C8B-B14F-4D97-AF65-F5344CB8AC3E}">
        <p14:creationId xmlns:p14="http://schemas.microsoft.com/office/powerpoint/2010/main" xmlns="" val="18718813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srcRect l="29070" t="12222" r="9921" b="6481"/>
          <a:stretch/>
        </p:blipFill>
        <p:spPr>
          <a:xfrm>
            <a:off x="4356100" y="19734"/>
            <a:ext cx="7785100" cy="6236604"/>
          </a:xfrm>
          <a:prstGeom prst="rect">
            <a:avLst/>
          </a:prstGeom>
        </p:spPr>
      </p:pic>
      <p:sp>
        <p:nvSpPr>
          <p:cNvPr id="2" name="Title 1">
            <a:extLst>
              <a:ext uri="{FF2B5EF4-FFF2-40B4-BE49-F238E27FC236}">
                <a16:creationId xmlns:a16="http://schemas.microsoft.com/office/drawing/2014/main" xmlns="" id="{FB5AC06F-BCB5-A94D-ABC0-AA95C2E0EDEA}"/>
              </a:ext>
            </a:extLst>
          </p:cNvPr>
          <p:cNvSpPr txBox="1">
            <a:spLocks/>
          </p:cNvSpPr>
          <p:nvPr/>
        </p:nvSpPr>
        <p:spPr>
          <a:xfrm>
            <a:off x="241300" y="1460500"/>
            <a:ext cx="3517900" cy="3429000"/>
          </a:xfrm>
          <a:prstGeom prst="rect">
            <a:avLst/>
          </a:prstGeom>
        </p:spPr>
        <p:txBody>
          <a:bodyPr vert="horz" lIns="91440" tIns="45720" rIns="91440" bIns="45720" rtlCol="0" anchor="ctr">
            <a:normAutofit fontScale="85000" lnSpcReduction="10000"/>
          </a:bodyPr>
          <a:lst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a:lstStyle>
          <a:p>
            <a:pPr algn="r">
              <a:lnSpc>
                <a:spcPct val="120000"/>
              </a:lnSpc>
            </a:pPr>
            <a:r>
              <a:rPr lang="en-US" dirty="0" smtClean="0"/>
              <a:t>Child abuse and neglect</a:t>
            </a:r>
          </a:p>
          <a:p>
            <a:pPr algn="r">
              <a:lnSpc>
                <a:spcPct val="120000"/>
              </a:lnSpc>
            </a:pPr>
            <a:r>
              <a:rPr lang="en-US" dirty="0" smtClean="0"/>
              <a:t>under-reporting</a:t>
            </a:r>
          </a:p>
          <a:p>
            <a:pPr algn="r">
              <a:lnSpc>
                <a:spcPct val="120000"/>
              </a:lnSpc>
            </a:pPr>
            <a:r>
              <a:rPr lang="en-US" dirty="0" smtClean="0"/>
              <a:t>in Greece </a:t>
            </a:r>
          </a:p>
          <a:p>
            <a:pPr>
              <a:lnSpc>
                <a:spcPct val="120000"/>
              </a:lnSpc>
            </a:pPr>
            <a:endParaRPr lang="en-US" dirty="0" smtClean="0">
              <a:solidFill>
                <a:schemeClr val="accent2"/>
              </a:solidFill>
            </a:endParaRPr>
          </a:p>
          <a:p>
            <a:pPr algn="r">
              <a:lnSpc>
                <a:spcPct val="120000"/>
              </a:lnSpc>
            </a:pPr>
            <a:r>
              <a:rPr lang="en-US" dirty="0" smtClean="0">
                <a:solidFill>
                  <a:schemeClr val="accent2"/>
                </a:solidFill>
              </a:rPr>
              <a:t>[example]</a:t>
            </a:r>
            <a:endParaRPr lang="en-US" dirty="0">
              <a:solidFill>
                <a:schemeClr val="accent2"/>
              </a:solidFill>
            </a:endParaRPr>
          </a:p>
        </p:txBody>
      </p:sp>
    </p:spTree>
    <p:extLst>
      <p:ext uri="{BB962C8B-B14F-4D97-AF65-F5344CB8AC3E}">
        <p14:creationId xmlns:p14="http://schemas.microsoft.com/office/powerpoint/2010/main" xmlns="" val="229977246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Content Placeholder 5"/>
          <p:cNvSpPr>
            <a:spLocks noGrp="1"/>
          </p:cNvSpPr>
          <p:nvPr>
            <p:ph idx="4294967295"/>
          </p:nvPr>
        </p:nvSpPr>
        <p:spPr>
          <a:xfrm>
            <a:off x="3075709" y="2016711"/>
            <a:ext cx="8738755" cy="3625554"/>
          </a:xfrm>
          <a:prstGeom prst="rect">
            <a:avLst/>
          </a:prstGeom>
        </p:spPr>
        <p:txBody>
          <a:bodyPr>
            <a:noAutofit/>
          </a:bodyPr>
          <a:lstStyle/>
          <a:p>
            <a:pPr marL="0" indent="0" algn="just">
              <a:buNone/>
            </a:pPr>
            <a:r>
              <a:rPr lang="en-US" sz="2100" dirty="0" smtClean="0"/>
              <a:t>“… </a:t>
            </a:r>
            <a:r>
              <a:rPr lang="en-US" sz="2100" b="1" dirty="0"/>
              <a:t>lack of epidemiological data </a:t>
            </a:r>
            <a:r>
              <a:rPr lang="en-US" sz="2100" dirty="0"/>
              <a:t>for the assessment of the magnitude of the problem at a National level. … </a:t>
            </a:r>
            <a:r>
              <a:rPr lang="en-US" sz="2100" b="1" dirty="0"/>
              <a:t>lack of systematically recording of CAN data</a:t>
            </a:r>
            <a:r>
              <a:rPr lang="en-US" sz="2100" dirty="0"/>
              <a:t> that makes difficult –even impossible- the measuring of the extent of the phenomenon during the time as well as the identification of its specific characteristics and, subsequently, of any risk factors. Given that </a:t>
            </a:r>
            <a:r>
              <a:rPr lang="en-US" sz="2100" b="1" dirty="0"/>
              <a:t>there is no CAN Surveillance mechanism in place as well as no mandatory reporting and registering procedure, agencies and professionals working in the field use different CAN definitions and therefore classification criteria as well as different assessment methodologies for recording CAN.</a:t>
            </a:r>
            <a:r>
              <a:rPr lang="en-US" sz="2100" dirty="0"/>
              <a:t> In light of lack of these data the policy and services planning is difficult as </a:t>
            </a:r>
            <a:r>
              <a:rPr lang="en-US" sz="2100" b="1" dirty="0"/>
              <a:t>there is no scientific basis for policy makers to build upon by setting priorities for prevention and targeted intervention</a:t>
            </a:r>
            <a:r>
              <a:rPr lang="en-US" sz="2100" dirty="0" smtClean="0"/>
              <a:t>”</a:t>
            </a:r>
            <a:endParaRPr lang="el-GR" sz="2100" dirty="0"/>
          </a:p>
        </p:txBody>
      </p:sp>
      <p:sp>
        <p:nvSpPr>
          <p:cNvPr id="11" name="Rectangle 2"/>
          <p:cNvSpPr>
            <a:spLocks noGrp="1" noChangeArrowheads="1"/>
          </p:cNvSpPr>
          <p:nvPr>
            <p:ph type="title" idx="4294967295"/>
          </p:nvPr>
        </p:nvSpPr>
        <p:spPr>
          <a:xfrm>
            <a:off x="614446" y="295131"/>
            <a:ext cx="7058025" cy="944562"/>
          </a:xfrm>
          <a:prstGeom prst="rect">
            <a:avLst/>
          </a:prstGeom>
        </p:spPr>
        <p:txBody>
          <a:bodyPr>
            <a:normAutofit fontScale="90000"/>
          </a:bodyPr>
          <a:lstStyle/>
          <a:p>
            <a:r>
              <a:rPr lang="en-US" b="1" dirty="0"/>
              <a:t>the wider picture: Greece</a:t>
            </a:r>
            <a:br>
              <a:rPr lang="en-US" b="1" dirty="0"/>
            </a:br>
            <a:r>
              <a:rPr lang="en-US" dirty="0">
                <a:latin typeface="Arial Narrow" pitchFamily="34" charset="0"/>
              </a:rPr>
              <a:t> </a:t>
            </a:r>
            <a:r>
              <a:rPr lang="en-US" sz="1800" dirty="0">
                <a:latin typeface="Arial Narrow" pitchFamily="34" charset="0"/>
              </a:rPr>
              <a:t>[CAN surveillance in Greece: current policies and practices - Country Profile report]</a:t>
            </a:r>
            <a:endParaRPr lang="el-GR" sz="2200" b="1" dirty="0">
              <a:latin typeface="Arial Narrow" pitchFamily="34" charset="0"/>
            </a:endParaRPr>
          </a:p>
        </p:txBody>
      </p:sp>
      <p:pic>
        <p:nvPicPr>
          <p:cNvPr id="5" name="Picture 15"/>
          <p:cNvPicPr>
            <a:picLocks noChangeAspect="1" noChangeArrowheads="1"/>
          </p:cNvPicPr>
          <p:nvPr/>
        </p:nvPicPr>
        <p:blipFill>
          <a:blip r:embed="rId3" cstate="print"/>
          <a:srcRect l="5906" t="16497" r="64563" b="8191"/>
          <a:stretch>
            <a:fillRect/>
          </a:stretch>
        </p:blipFill>
        <p:spPr bwMode="auto">
          <a:xfrm>
            <a:off x="614446" y="2016711"/>
            <a:ext cx="2203723" cy="30852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199769186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Content Placeholder 5"/>
          <p:cNvSpPr>
            <a:spLocks noGrp="1"/>
          </p:cNvSpPr>
          <p:nvPr>
            <p:ph idx="4294967295"/>
          </p:nvPr>
        </p:nvSpPr>
        <p:spPr>
          <a:xfrm>
            <a:off x="3304309" y="1991596"/>
            <a:ext cx="7949045" cy="3110341"/>
          </a:xfrm>
          <a:prstGeom prst="rect">
            <a:avLst/>
          </a:prstGeom>
          <a:noFill/>
          <a:ln>
            <a:noFill/>
          </a:ln>
        </p:spPr>
        <p:txBody>
          <a:bodyPr>
            <a:noAutofit/>
          </a:bodyPr>
          <a:lstStyle/>
          <a:p>
            <a:pPr marL="0" indent="0" algn="just">
              <a:buNone/>
            </a:pPr>
            <a:r>
              <a:rPr lang="en-US" sz="2200" dirty="0" smtClean="0"/>
              <a:t>“</a:t>
            </a:r>
            <a:r>
              <a:rPr lang="en-US" sz="2200" dirty="0"/>
              <a:t>Based on results of the studies and overview of the existing data, the conclusion should be made that  </a:t>
            </a:r>
            <a:r>
              <a:rPr lang="en-US" sz="2200" b="1" dirty="0"/>
              <a:t>there is a  gap between child maltreatment occurring in the community and that reported by official statistics</a:t>
            </a:r>
            <a:r>
              <a:rPr lang="en-US" sz="2200" dirty="0"/>
              <a:t>. The system for identifying and reporting CAN cases in Bulgaria  is still in the process of development. …. The </a:t>
            </a:r>
            <a:r>
              <a:rPr lang="en-US" sz="2200" b="1" dirty="0"/>
              <a:t>coordination between policy makers, agencies and services providers is still insufficient</a:t>
            </a:r>
            <a:r>
              <a:rPr lang="en-US" sz="2200" dirty="0"/>
              <a:t>. The other weak features of the system are </a:t>
            </a:r>
            <a:r>
              <a:rPr lang="en-US" sz="2200" b="1" dirty="0"/>
              <a:t>fragmentation of existing data about the magnitude of CAN</a:t>
            </a:r>
            <a:r>
              <a:rPr lang="en-US" sz="2200" dirty="0"/>
              <a:t>, turnover of leading experts/ managers  in  Child Protection at National level and regional level and limited feedback of the collected information about CAN</a:t>
            </a:r>
            <a:r>
              <a:rPr lang="en-US" sz="2200" dirty="0" smtClean="0"/>
              <a:t>”</a:t>
            </a:r>
            <a:endParaRPr lang="el-GR" sz="2200" dirty="0"/>
          </a:p>
        </p:txBody>
      </p:sp>
      <p:sp>
        <p:nvSpPr>
          <p:cNvPr id="8" name="Rectangle 2"/>
          <p:cNvSpPr>
            <a:spLocks noGrp="1" noChangeArrowheads="1"/>
          </p:cNvSpPr>
          <p:nvPr>
            <p:ph type="title" idx="4294967295"/>
          </p:nvPr>
        </p:nvSpPr>
        <p:spPr>
          <a:xfrm>
            <a:off x="410345" y="476672"/>
            <a:ext cx="8143121" cy="944562"/>
          </a:xfrm>
          <a:prstGeom prst="rect">
            <a:avLst/>
          </a:prstGeom>
        </p:spPr>
        <p:txBody>
          <a:bodyPr>
            <a:normAutofit fontScale="90000"/>
          </a:bodyPr>
          <a:lstStyle/>
          <a:p>
            <a:r>
              <a:rPr lang="en-US" b="1" dirty="0"/>
              <a:t>the wider picture: Bulgaria</a:t>
            </a:r>
            <a:br>
              <a:rPr lang="en-US" b="1" dirty="0"/>
            </a:br>
            <a:r>
              <a:rPr lang="en-US" dirty="0">
                <a:latin typeface="Arial Narrow" pitchFamily="34" charset="0"/>
              </a:rPr>
              <a:t> </a:t>
            </a:r>
            <a:r>
              <a:rPr lang="en-US" sz="1800" dirty="0">
                <a:latin typeface="Arial Narrow" pitchFamily="34" charset="0"/>
              </a:rPr>
              <a:t>[CAN surveillance in Bulgaria: current policies and practices - Country Profile report]</a:t>
            </a:r>
            <a:endParaRPr lang="el-GR" sz="2200" b="1" dirty="0">
              <a:latin typeface="Arial Narrow" pitchFamily="34" charset="0"/>
            </a:endParaRPr>
          </a:p>
        </p:txBody>
      </p:sp>
      <p:pic>
        <p:nvPicPr>
          <p:cNvPr id="5" name="Picture 14"/>
          <p:cNvPicPr>
            <a:picLocks noChangeAspect="1" noChangeArrowheads="1"/>
          </p:cNvPicPr>
          <p:nvPr/>
        </p:nvPicPr>
        <p:blipFill>
          <a:blip r:embed="rId3" cstate="print"/>
          <a:srcRect l="5906" t="16497" r="64563" b="8191"/>
          <a:stretch>
            <a:fillRect/>
          </a:stretch>
        </p:blipFill>
        <p:spPr bwMode="auto">
          <a:xfrm>
            <a:off x="614446" y="2016712"/>
            <a:ext cx="2203723" cy="3085225"/>
          </a:xfrm>
          <a:prstGeom prst="rect">
            <a:avLst/>
          </a:prstGeom>
          <a:ln>
            <a:noFill/>
          </a:ln>
          <a:effectLst>
            <a:outerShdw blurRad="292100" dist="139700" dir="2700000" algn="tl" rotWithShape="0">
              <a:srgbClr val="333333">
                <a:alpha val="65000"/>
              </a:srgbClr>
            </a:outerShdw>
          </a:effectLst>
        </p:spPr>
      </p:pic>
      <p:sp>
        <p:nvSpPr>
          <p:cNvPr id="7" name="Rectangle 2"/>
          <p:cNvSpPr txBox="1">
            <a:spLocks noChangeArrowheads="1"/>
          </p:cNvSpPr>
          <p:nvPr/>
        </p:nvSpPr>
        <p:spPr>
          <a:xfrm>
            <a:off x="7990608" y="211640"/>
            <a:ext cx="3886201" cy="944562"/>
          </a:xfrm>
          <a:prstGeom prst="rect">
            <a:avLst/>
          </a:prstGeom>
        </p:spPr>
        <p:txBody>
          <a:bodyPr>
            <a:normAutofit fontScale="8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n-US" sz="1600" b="1" dirty="0">
                <a:solidFill>
                  <a:schemeClr val="accent2">
                    <a:lumMod val="75000"/>
                  </a:schemeClr>
                </a:solidFill>
                <a:effectLst>
                  <a:outerShdw blurRad="38100" dist="38100" dir="2700000" algn="tl">
                    <a:srgbClr val="000000">
                      <a:alpha val="43137"/>
                    </a:srgbClr>
                  </a:outerShdw>
                </a:effectLst>
              </a:rPr>
              <a:t>[</a:t>
            </a:r>
            <a:r>
              <a:rPr lang="en-US" sz="1800" b="1" dirty="0">
                <a:solidFill>
                  <a:schemeClr val="accent2">
                    <a:lumMod val="75000"/>
                  </a:schemeClr>
                </a:solidFill>
                <a:effectLst>
                  <a:outerShdw blurRad="38100" dist="38100" dir="2700000" algn="tl">
                    <a:srgbClr val="000000">
                      <a:alpha val="43137"/>
                    </a:srgbClr>
                  </a:outerShdw>
                </a:effectLst>
              </a:rPr>
              <a:t>you may keep </a:t>
            </a:r>
            <a:r>
              <a:rPr lang="en-US" sz="1800" b="1" dirty="0" smtClean="0">
                <a:solidFill>
                  <a:schemeClr val="accent2">
                    <a:lumMod val="75000"/>
                  </a:schemeClr>
                </a:solidFill>
                <a:effectLst>
                  <a:outerShdw blurRad="38100" dist="38100" dir="2700000" algn="tl">
                    <a:srgbClr val="000000">
                      <a:alpha val="43137"/>
                    </a:srgbClr>
                  </a:outerShdw>
                </a:effectLst>
              </a:rPr>
              <a:t>from these slides </a:t>
            </a:r>
            <a:r>
              <a:rPr lang="en-US" sz="1800" b="1" dirty="0">
                <a:solidFill>
                  <a:schemeClr val="accent2">
                    <a:lumMod val="75000"/>
                  </a:schemeClr>
                </a:solidFill>
                <a:effectLst>
                  <a:outerShdw blurRad="38100" dist="38100" dir="2700000" algn="tl">
                    <a:srgbClr val="000000">
                      <a:alpha val="43137"/>
                    </a:srgbClr>
                  </a:outerShdw>
                </a:effectLst>
              </a:rPr>
              <a:t>with the country profile </a:t>
            </a:r>
            <a:r>
              <a:rPr lang="en-US" sz="1800" b="1" dirty="0" smtClean="0">
                <a:solidFill>
                  <a:schemeClr val="accent2">
                    <a:lumMod val="75000"/>
                  </a:schemeClr>
                </a:solidFill>
                <a:effectLst>
                  <a:outerShdw blurRad="38100" dist="38100" dir="2700000" algn="tl">
                    <a:srgbClr val="000000">
                      <a:alpha val="43137"/>
                    </a:srgbClr>
                  </a:outerShdw>
                </a:effectLst>
              </a:rPr>
              <a:t>reports those related to your country, e.g. BG, RO, FR, GR. For ES and CY you can use relevant information from your policy briefs]</a:t>
            </a:r>
            <a:endParaRPr lang="el-GR" sz="2200" b="1" dirty="0">
              <a:latin typeface="Arial Narrow" pitchFamily="34" charset="0"/>
            </a:endParaRPr>
          </a:p>
        </p:txBody>
      </p:sp>
    </p:spTree>
    <p:extLst>
      <p:ext uri="{BB962C8B-B14F-4D97-AF65-F5344CB8AC3E}">
        <p14:creationId xmlns:p14="http://schemas.microsoft.com/office/powerpoint/2010/main" xmlns="" val="295140342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Content Placeholder 5"/>
          <p:cNvSpPr>
            <a:spLocks noGrp="1"/>
          </p:cNvSpPr>
          <p:nvPr>
            <p:ph idx="4294967295"/>
          </p:nvPr>
        </p:nvSpPr>
        <p:spPr>
          <a:xfrm>
            <a:off x="3158835" y="2016711"/>
            <a:ext cx="8676410" cy="3085225"/>
          </a:xfrm>
          <a:prstGeom prst="rect">
            <a:avLst/>
          </a:prstGeom>
        </p:spPr>
        <p:txBody>
          <a:bodyPr>
            <a:noAutofit/>
          </a:bodyPr>
          <a:lstStyle/>
          <a:p>
            <a:pPr marL="0" indent="0" algn="just">
              <a:buNone/>
            </a:pPr>
            <a:r>
              <a:rPr lang="en-US" sz="2200" dirty="0" smtClean="0"/>
              <a:t>“</a:t>
            </a:r>
            <a:r>
              <a:rPr lang="en-US" sz="2200" dirty="0"/>
              <a:t>Though aggregated nation-wide data do exist and can be accessed, </a:t>
            </a:r>
            <a:r>
              <a:rPr lang="en-US" sz="2200" b="1" dirty="0"/>
              <a:t>the databases of the different services involved use different measurement methods and different definitions</a:t>
            </a:r>
            <a:r>
              <a:rPr lang="en-US" sz="2200" dirty="0"/>
              <a:t>, which render comparisons and inter-connections impossible, even at aggregated level. … d</a:t>
            </a:r>
            <a:r>
              <a:rPr lang="en-US" sz="2200" b="1" dirty="0"/>
              <a:t>ata are produced at very different intervals</a:t>
            </a:r>
            <a:r>
              <a:rPr lang="en-US" sz="2200" dirty="0"/>
              <a:t>, even among </a:t>
            </a:r>
            <a:r>
              <a:rPr lang="en-US" sz="2200" dirty="0" err="1"/>
              <a:t>departement</a:t>
            </a:r>
            <a:r>
              <a:rPr lang="en-US" sz="2200" dirty="0"/>
              <a:t> databases. … Another problem is that </a:t>
            </a:r>
            <a:r>
              <a:rPr lang="en-US" sz="2200" b="1" dirty="0"/>
              <a:t>the unit being observed and counted is rarely the child, which leads to double counts</a:t>
            </a:r>
            <a:r>
              <a:rPr lang="en-US" sz="2200" dirty="0"/>
              <a:t>. … Even within its limited framework, </a:t>
            </a:r>
            <a:r>
              <a:rPr lang="en-US" sz="2200" b="1" dirty="0"/>
              <a:t>no single existing data collection system can claim to be all-inclusive</a:t>
            </a:r>
            <a:r>
              <a:rPr lang="en-US" sz="2200" dirty="0"/>
              <a:t>: the data are not always transmitted, and not always at regular intervals. ... Finally, </a:t>
            </a:r>
            <a:r>
              <a:rPr lang="en-US" sz="2200" b="1" dirty="0"/>
              <a:t>it would be of prime importance to have data from medical services</a:t>
            </a:r>
            <a:r>
              <a:rPr lang="en-US" sz="2200" dirty="0"/>
              <a:t>. The </a:t>
            </a:r>
            <a:r>
              <a:rPr lang="en-US" sz="2200" b="1" dirty="0"/>
              <a:t>need for more homogeneity and more information regarding children in danger has been recognized by the various actors involved</a:t>
            </a:r>
            <a:r>
              <a:rPr lang="en-US" sz="2200" dirty="0" smtClean="0"/>
              <a:t>…”</a:t>
            </a:r>
            <a:endParaRPr lang="el-GR" sz="2200" dirty="0"/>
          </a:p>
        </p:txBody>
      </p:sp>
      <p:sp>
        <p:nvSpPr>
          <p:cNvPr id="9" name="Rectangle 2"/>
          <p:cNvSpPr>
            <a:spLocks noGrp="1" noChangeArrowheads="1"/>
          </p:cNvSpPr>
          <p:nvPr>
            <p:ph type="title" idx="4294967295"/>
          </p:nvPr>
        </p:nvSpPr>
        <p:spPr>
          <a:xfrm>
            <a:off x="614446" y="440604"/>
            <a:ext cx="7058025" cy="944562"/>
          </a:xfrm>
          <a:prstGeom prst="rect">
            <a:avLst/>
          </a:prstGeom>
        </p:spPr>
        <p:txBody>
          <a:bodyPr>
            <a:normAutofit fontScale="90000"/>
          </a:bodyPr>
          <a:lstStyle/>
          <a:p>
            <a:r>
              <a:rPr lang="en-US" b="1" dirty="0"/>
              <a:t>the wider picture: France</a:t>
            </a:r>
            <a:br>
              <a:rPr lang="en-US" b="1" dirty="0"/>
            </a:br>
            <a:r>
              <a:rPr lang="en-US" dirty="0">
                <a:latin typeface="Arial Narrow" pitchFamily="34" charset="0"/>
              </a:rPr>
              <a:t> </a:t>
            </a:r>
            <a:r>
              <a:rPr lang="en-US" sz="1800" dirty="0">
                <a:latin typeface="Arial Narrow" pitchFamily="34" charset="0"/>
              </a:rPr>
              <a:t>[CAN surveillance in France: current policies and practices - Country Profile report]</a:t>
            </a:r>
            <a:endParaRPr lang="el-GR" sz="2200" b="1" dirty="0">
              <a:latin typeface="Arial Narrow" pitchFamily="34" charset="0"/>
            </a:endParaRPr>
          </a:p>
        </p:txBody>
      </p:sp>
      <p:pic>
        <p:nvPicPr>
          <p:cNvPr id="7" name="Picture 7"/>
          <p:cNvPicPr>
            <a:picLocks noChangeAspect="1" noChangeArrowheads="1"/>
          </p:cNvPicPr>
          <p:nvPr/>
        </p:nvPicPr>
        <p:blipFill>
          <a:blip r:embed="rId3" cstate="print"/>
          <a:srcRect l="5706" t="16497" r="64563" b="8191"/>
          <a:stretch>
            <a:fillRect/>
          </a:stretch>
        </p:blipFill>
        <p:spPr bwMode="auto">
          <a:xfrm>
            <a:off x="614446" y="2016711"/>
            <a:ext cx="2218626" cy="30852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146426671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Content Placeholder 5"/>
          <p:cNvSpPr>
            <a:spLocks noGrp="1"/>
          </p:cNvSpPr>
          <p:nvPr>
            <p:ph idx="4294967295"/>
          </p:nvPr>
        </p:nvSpPr>
        <p:spPr>
          <a:xfrm>
            <a:off x="3023752" y="2005450"/>
            <a:ext cx="8967355" cy="4094017"/>
          </a:xfrm>
          <a:prstGeom prst="rect">
            <a:avLst/>
          </a:prstGeom>
        </p:spPr>
        <p:txBody>
          <a:bodyPr>
            <a:normAutofit/>
          </a:bodyPr>
          <a:lstStyle/>
          <a:p>
            <a:pPr marL="0" indent="0" algn="just">
              <a:buNone/>
            </a:pPr>
            <a:r>
              <a:rPr lang="en-US" sz="2100" dirty="0" smtClean="0"/>
              <a:t>“… </a:t>
            </a:r>
            <a:r>
              <a:rPr lang="en-US" sz="2100" dirty="0"/>
              <a:t>weaknesses  of the Romanian system of collecting and monitoring data about </a:t>
            </a:r>
            <a:r>
              <a:rPr lang="en-US" sz="2100" dirty="0" smtClean="0"/>
              <a:t>CAN–Resource </a:t>
            </a:r>
            <a:r>
              <a:rPr lang="en-US" sz="2100" dirty="0"/>
              <a:t>availability: - </a:t>
            </a:r>
            <a:r>
              <a:rPr lang="en-US" sz="2100" b="1" dirty="0"/>
              <a:t>there aren’t any protocols between different sectors concerning data integration and collection mainly because of the differences between the various definitions of abuse; lack of national, standard-consistent working tools to facilitate screening and assessing cases of abuse; </a:t>
            </a:r>
            <a:r>
              <a:rPr lang="en-US" sz="2100" dirty="0"/>
              <a:t>at the national level </a:t>
            </a:r>
            <a:r>
              <a:rPr lang="en-US" sz="2100" b="1" dirty="0"/>
              <a:t>there aren’t any consistent guidebooks in implementing definitions and methodologies; </a:t>
            </a:r>
            <a:r>
              <a:rPr lang="en-US" sz="2100" b="1" dirty="0" smtClean="0"/>
              <a:t>the </a:t>
            </a:r>
            <a:r>
              <a:rPr lang="en-US" sz="2100" b="1" dirty="0"/>
              <a:t>databases for the monitoring and specialized department are not integrated</a:t>
            </a:r>
            <a:r>
              <a:rPr lang="en-US" sz="2100" dirty="0"/>
              <a:t> except for the case of one county (Bihor); </a:t>
            </a:r>
            <a:r>
              <a:rPr lang="en-US" sz="2100" b="1" dirty="0"/>
              <a:t>there was not a continuous instructional improvement to take into consideration staff turnover</a:t>
            </a:r>
            <a:r>
              <a:rPr lang="en-US" sz="2100" dirty="0"/>
              <a:t>; there are not legal measures/penalties in case of non-reporting; there aren’t any other special funds for consistent developing, evaluating and updating the monitoring system</a:t>
            </a:r>
            <a:r>
              <a:rPr lang="en-US" sz="2100" dirty="0" smtClean="0"/>
              <a:t>”</a:t>
            </a:r>
            <a:endParaRPr lang="el-GR" sz="2100" dirty="0"/>
          </a:p>
        </p:txBody>
      </p:sp>
      <p:sp>
        <p:nvSpPr>
          <p:cNvPr id="13" name="Rectangle 2"/>
          <p:cNvSpPr>
            <a:spLocks noGrp="1" noChangeArrowheads="1"/>
          </p:cNvSpPr>
          <p:nvPr>
            <p:ph type="title" idx="4294967295"/>
          </p:nvPr>
        </p:nvSpPr>
        <p:spPr>
          <a:xfrm>
            <a:off x="614446" y="243177"/>
            <a:ext cx="7058025" cy="944562"/>
          </a:xfrm>
          <a:prstGeom prst="rect">
            <a:avLst/>
          </a:prstGeom>
        </p:spPr>
        <p:txBody>
          <a:bodyPr>
            <a:normAutofit fontScale="90000"/>
          </a:bodyPr>
          <a:lstStyle/>
          <a:p>
            <a:r>
              <a:rPr lang="en-US" b="1" dirty="0"/>
              <a:t>the wider picture: Romania</a:t>
            </a:r>
            <a:br>
              <a:rPr lang="en-US" b="1" dirty="0"/>
            </a:br>
            <a:r>
              <a:rPr lang="en-US" dirty="0">
                <a:latin typeface="Arial Narrow" pitchFamily="34" charset="0"/>
              </a:rPr>
              <a:t> </a:t>
            </a:r>
            <a:r>
              <a:rPr lang="en-US" sz="1800" dirty="0">
                <a:latin typeface="Arial Narrow" pitchFamily="34" charset="0"/>
              </a:rPr>
              <a:t>[CAN surveillance in Romania: current policies and practices - Country Profile report]</a:t>
            </a:r>
            <a:endParaRPr lang="el-GR" sz="2200" b="1" dirty="0">
              <a:latin typeface="Arial Narrow" pitchFamily="34" charset="0"/>
            </a:endParaRPr>
          </a:p>
        </p:txBody>
      </p:sp>
      <p:pic>
        <p:nvPicPr>
          <p:cNvPr id="5" name="Picture 12"/>
          <p:cNvPicPr>
            <a:picLocks noChangeAspect="1" noChangeArrowheads="1"/>
          </p:cNvPicPr>
          <p:nvPr/>
        </p:nvPicPr>
        <p:blipFill>
          <a:blip r:embed="rId3" cstate="print"/>
          <a:srcRect l="5906" t="16497" r="64363" b="8191"/>
          <a:stretch>
            <a:fillRect/>
          </a:stretch>
        </p:blipFill>
        <p:spPr bwMode="auto">
          <a:xfrm>
            <a:off x="614446" y="2016711"/>
            <a:ext cx="2218626" cy="30852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390812871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l-GR" dirty="0"/>
          </a:p>
        </p:txBody>
      </p:sp>
      <p:sp>
        <p:nvSpPr>
          <p:cNvPr id="3" name="Content Placeholder 2"/>
          <p:cNvSpPr>
            <a:spLocks noGrp="1"/>
          </p:cNvSpPr>
          <p:nvPr>
            <p:ph idx="1"/>
          </p:nvPr>
        </p:nvSpPr>
        <p:spPr/>
        <p:txBody>
          <a:bodyPr/>
          <a:lstStyle/>
          <a:p>
            <a:r>
              <a:rPr lang="en-US" dirty="0" smtClean="0"/>
              <a:t>What is a report of child abuse and/or neglect</a:t>
            </a:r>
          </a:p>
          <a:p>
            <a:pPr lvl="1"/>
            <a:r>
              <a:rPr lang="en-US" dirty="0" smtClean="0"/>
              <a:t>Official definition in </a:t>
            </a:r>
            <a:r>
              <a:rPr lang="en-US" dirty="0">
                <a:solidFill>
                  <a:srgbClr val="FF0000"/>
                </a:solidFill>
              </a:rPr>
              <a:t>[country]</a:t>
            </a:r>
            <a:endParaRPr lang="en-US" dirty="0" smtClean="0"/>
          </a:p>
          <a:p>
            <a:r>
              <a:rPr lang="en-US" dirty="0" smtClean="0"/>
              <a:t>What is CAN underreporting</a:t>
            </a:r>
          </a:p>
          <a:p>
            <a:pPr lvl="1"/>
            <a:r>
              <a:rPr lang="en-US" dirty="0" smtClean="0"/>
              <a:t>Current situation in </a:t>
            </a:r>
            <a:r>
              <a:rPr lang="en-US" dirty="0" smtClean="0">
                <a:solidFill>
                  <a:srgbClr val="FF0000"/>
                </a:solidFill>
              </a:rPr>
              <a:t>[country]</a:t>
            </a:r>
          </a:p>
          <a:p>
            <a:r>
              <a:rPr lang="en-US" dirty="0" smtClean="0"/>
              <a:t>Exploring the reasons of underreporting</a:t>
            </a:r>
          </a:p>
          <a:p>
            <a:r>
              <a:rPr lang="en-US" dirty="0" smtClean="0"/>
              <a:t>The need to tackle underreporting</a:t>
            </a:r>
          </a:p>
          <a:p>
            <a:r>
              <a:rPr lang="en-US" dirty="0"/>
              <a:t>Connection of CAN under-reporting &amp; CAN surveillance</a:t>
            </a:r>
            <a:endParaRPr lang="el-GR" dirty="0"/>
          </a:p>
        </p:txBody>
      </p:sp>
    </p:spTree>
    <p:extLst>
      <p:ext uri="{BB962C8B-B14F-4D97-AF65-F5344CB8AC3E}">
        <p14:creationId xmlns:p14="http://schemas.microsoft.com/office/powerpoint/2010/main" xmlns="" val="15769898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7"/>
            <a:ext cx="10785953" cy="1190627"/>
          </a:xfrm>
        </p:spPr>
        <p:txBody>
          <a:bodyPr>
            <a:normAutofit/>
          </a:bodyPr>
          <a:lstStyle/>
          <a:p>
            <a:r>
              <a:rPr lang="en-US" sz="3200" b="1" dirty="0" smtClean="0"/>
              <a:t>CAN Epidemiological Surveillance: </a:t>
            </a:r>
            <a:br>
              <a:rPr lang="en-US" sz="3200" b="1" dirty="0" smtClean="0"/>
            </a:br>
            <a:r>
              <a:rPr lang="en-US" sz="3200" b="1" i="1" dirty="0" smtClean="0"/>
              <a:t>the wider picture</a:t>
            </a:r>
            <a:endParaRPr lang="en-US" sz="3200" dirty="0"/>
          </a:p>
        </p:txBody>
      </p:sp>
      <p:sp>
        <p:nvSpPr>
          <p:cNvPr id="3" name="Content Placeholder 2"/>
          <p:cNvSpPr>
            <a:spLocks noGrp="1"/>
          </p:cNvSpPr>
          <p:nvPr>
            <p:ph idx="1"/>
          </p:nvPr>
        </p:nvSpPr>
        <p:spPr>
          <a:xfrm>
            <a:off x="838200" y="1769806"/>
            <a:ext cx="10515600" cy="4407157"/>
          </a:xfrm>
        </p:spPr>
        <p:txBody>
          <a:bodyPr/>
          <a:lstStyle/>
          <a:p>
            <a:r>
              <a:rPr lang="en-US" sz="2000" b="1" dirty="0" smtClean="0"/>
              <a:t>Across European Member States </a:t>
            </a:r>
            <a:r>
              <a:rPr lang="en-US" sz="2000" dirty="0" smtClean="0"/>
              <a:t>and the rest of the world,</a:t>
            </a:r>
            <a:endParaRPr lang="en-GB" sz="2000" dirty="0" smtClean="0"/>
          </a:p>
          <a:p>
            <a:pPr marL="446088" lvl="1" indent="-227013"/>
            <a:r>
              <a:rPr lang="en-GB" sz="2000" b="1" dirty="0" smtClean="0"/>
              <a:t>various systems are in place</a:t>
            </a:r>
            <a:r>
              <a:rPr lang="en-GB" sz="2000" dirty="0" smtClean="0"/>
              <a:t>, various infrastructures and policies</a:t>
            </a:r>
          </a:p>
          <a:p>
            <a:pPr marL="446088" lvl="1" indent="-227013"/>
            <a:r>
              <a:rPr lang="en-GB" sz="2000" dirty="0" smtClean="0"/>
              <a:t>multi- and inter-agency CAN-surveillance is mainly applied (if at all applied)</a:t>
            </a:r>
          </a:p>
          <a:p>
            <a:r>
              <a:rPr lang="en-GB" sz="2000" b="1" dirty="0" smtClean="0"/>
              <a:t>CAN-related information is collected </a:t>
            </a:r>
            <a:r>
              <a:rPr lang="en-GB" sz="2000" dirty="0" smtClean="0"/>
              <a:t>during the course of other routine tasks </a:t>
            </a:r>
            <a:r>
              <a:rPr lang="en-GB" sz="2000" b="1" dirty="0" smtClean="0"/>
              <a:t>depending on the type of sector</a:t>
            </a:r>
            <a:r>
              <a:rPr lang="en-GB" sz="2000" dirty="0" smtClean="0"/>
              <a:t> where the data are collected</a:t>
            </a:r>
          </a:p>
          <a:p>
            <a:r>
              <a:rPr lang="en-GB" sz="2000" b="1" dirty="0" smtClean="0"/>
              <a:t>Data collection follows different definitions, methodologies, tools depending on</a:t>
            </a:r>
          </a:p>
          <a:p>
            <a:pPr marL="446088" lvl="1" indent="-227013">
              <a:lnSpc>
                <a:spcPct val="80000"/>
              </a:lnSpc>
            </a:pPr>
            <a:r>
              <a:rPr lang="en-US" sz="2000" b="1" dirty="0" smtClean="0"/>
              <a:t>sectors</a:t>
            </a:r>
            <a:r>
              <a:rPr lang="en-US" sz="2000" dirty="0" smtClean="0"/>
              <a:t> involved in administration of CAN cases per country (health, social welfare, justice, public order)</a:t>
            </a:r>
          </a:p>
          <a:p>
            <a:pPr marL="446088" lvl="1" indent="-227013">
              <a:lnSpc>
                <a:spcPct val="80000"/>
              </a:lnSpc>
            </a:pPr>
            <a:r>
              <a:rPr lang="en-US" sz="2000" b="1" dirty="0" smtClean="0"/>
              <a:t>agencies</a:t>
            </a:r>
            <a:r>
              <a:rPr lang="en-US" sz="2000" dirty="0" smtClean="0"/>
              <a:t> involved in administration of CAN cases within the same or different sectors per country</a:t>
            </a:r>
          </a:p>
          <a:p>
            <a:pPr marL="446088" lvl="1" indent="-227013">
              <a:lnSpc>
                <a:spcPct val="80000"/>
              </a:lnSpc>
            </a:pPr>
            <a:r>
              <a:rPr lang="en-US" sz="2000" b="1" dirty="0" smtClean="0"/>
              <a:t>professionals</a:t>
            </a:r>
            <a:r>
              <a:rPr lang="en-US" sz="2000" dirty="0" smtClean="0"/>
              <a:t> working within the same or different agencies</a:t>
            </a:r>
          </a:p>
          <a:p>
            <a:pPr marL="446088" lvl="1" indent="-227013">
              <a:lnSpc>
                <a:spcPct val="80000"/>
              </a:lnSpc>
              <a:buNone/>
            </a:pPr>
            <a:endParaRPr lang="en-US" sz="2000" dirty="0" smtClean="0"/>
          </a:p>
        </p:txBody>
      </p:sp>
      <p:sp>
        <p:nvSpPr>
          <p:cNvPr id="4" name="Rectangle 3"/>
          <p:cNvSpPr/>
          <p:nvPr/>
        </p:nvSpPr>
        <p:spPr>
          <a:xfrm>
            <a:off x="630333" y="5444135"/>
            <a:ext cx="11028267" cy="683264"/>
          </a:xfrm>
          <a:prstGeom prst="rect">
            <a:avLst/>
          </a:prstGeom>
        </p:spPr>
        <p:txBody>
          <a:bodyPr wrap="square">
            <a:spAutoFit/>
          </a:bodyPr>
          <a:lstStyle/>
          <a:p>
            <a:pPr algn="just">
              <a:lnSpc>
                <a:spcPct val="80000"/>
              </a:lnSpc>
            </a:pPr>
            <a:r>
              <a:rPr lang="en-US" sz="2400" dirty="0">
                <a:solidFill>
                  <a:schemeClr val="accent5"/>
                </a:solidFill>
                <a:latin typeface="Segoe UI Light" panose="020B0502040204020203" pitchFamily="34" charset="0"/>
                <a:cs typeface="Segoe UI Light" panose="020B0502040204020203" pitchFamily="34" charset="0"/>
              </a:rPr>
              <a:t>Public health level: insufficient data on the magnitude and/or trends of the problem </a:t>
            </a:r>
          </a:p>
          <a:p>
            <a:pPr algn="just">
              <a:lnSpc>
                <a:spcPct val="80000"/>
              </a:lnSpc>
            </a:pPr>
            <a:r>
              <a:rPr lang="en-US" sz="2400" dirty="0">
                <a:solidFill>
                  <a:schemeClr val="accent5"/>
                </a:solidFill>
                <a:latin typeface="Segoe UI Light" panose="020B0502040204020203" pitchFamily="34" charset="0"/>
                <a:cs typeface="Segoe UI Light" panose="020B0502040204020203" pitchFamily="34" charset="0"/>
                <a:sym typeface="Wingdings" pitchFamily="2" charset="2"/>
              </a:rPr>
              <a:t> </a:t>
            </a:r>
            <a:r>
              <a:rPr lang="en-US" sz="2400" dirty="0">
                <a:solidFill>
                  <a:schemeClr val="accent5"/>
                </a:solidFill>
                <a:latin typeface="Segoe UI Light" panose="020B0502040204020203" pitchFamily="34" charset="0"/>
                <a:cs typeface="Segoe UI Light" panose="020B0502040204020203" pitchFamily="34" charset="0"/>
              </a:rPr>
              <a:t>lack of a robust basis for evaluation of currently applied policies and interventions</a:t>
            </a:r>
            <a:endParaRPr lang="el-GR" sz="2400" dirty="0">
              <a:solidFill>
                <a:schemeClr val="accent5"/>
              </a:solidFill>
              <a:latin typeface="Segoe UI Light" panose="020B0502040204020203" pitchFamily="34" charset="0"/>
              <a:cs typeface="Segoe UI Light" panose="020B0502040204020203"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lumMod val="50000"/>
                    <a:lumOff val="50000"/>
                  </a:schemeClr>
                </a:solidFill>
              </a:rPr>
              <a:t>Underreporting</a:t>
            </a:r>
            <a:endParaRPr lang="en-US" dirty="0"/>
          </a:p>
        </p:txBody>
      </p:sp>
      <p:sp>
        <p:nvSpPr>
          <p:cNvPr id="3" name="Content Placeholder 2"/>
          <p:cNvSpPr>
            <a:spLocks noGrp="1"/>
          </p:cNvSpPr>
          <p:nvPr>
            <p:ph idx="1"/>
          </p:nvPr>
        </p:nvSpPr>
        <p:spPr/>
        <p:txBody>
          <a:bodyPr>
            <a:normAutofit fontScale="85000" lnSpcReduction="20000"/>
          </a:bodyPr>
          <a:lstStyle/>
          <a:p>
            <a:pPr marL="263525" indent="-263525"/>
            <a:r>
              <a:rPr lang="en-US" dirty="0" smtClean="0"/>
              <a:t>professionals in primary care and pediatrics, mental health services, schools, social services and law enforcement play an important role in detecting and reporting child maltreatment, as they encounter children in their daily work</a:t>
            </a:r>
          </a:p>
          <a:p>
            <a:pPr marL="263525" indent="-263525"/>
            <a:endParaRPr lang="en-US" dirty="0" smtClean="0"/>
          </a:p>
          <a:p>
            <a:pPr marL="263525" indent="-263525"/>
            <a:r>
              <a:rPr lang="en-US" dirty="0" smtClean="0"/>
              <a:t>having professional groups reporting suspected child maltreatment can help to develop understanding of the scope of the problem and potentially lead to earlier instigation of safeguarding measures </a:t>
            </a:r>
          </a:p>
          <a:p>
            <a:pPr marL="263525" indent="-263525"/>
            <a:endParaRPr lang="en-US" dirty="0" smtClean="0"/>
          </a:p>
          <a:p>
            <a:pPr marL="263525" indent="-263525"/>
            <a:r>
              <a:rPr lang="en-US" b="1" dirty="0" smtClean="0"/>
              <a:t>HOWEVER, </a:t>
            </a:r>
            <a:r>
              <a:rPr lang="en-US" dirty="0" smtClean="0"/>
              <a:t>for a variety of reasons</a:t>
            </a:r>
          </a:p>
          <a:p>
            <a:pPr marL="263525" indent="-263525">
              <a:buNone/>
            </a:pPr>
            <a:r>
              <a:rPr lang="en-US" b="1" dirty="0" smtClean="0"/>
              <a:t>	</a:t>
            </a:r>
          </a:p>
          <a:p>
            <a:pPr marL="263525" indent="-263525">
              <a:buNone/>
            </a:pPr>
            <a:r>
              <a:rPr lang="en-US" b="1" dirty="0" smtClean="0">
                <a:solidFill>
                  <a:schemeClr val="accent1"/>
                </a:solidFill>
              </a:rPr>
              <a:t>	child maltreatment is being globally underreported according to the existing data across studies in the US, UK, Canada, New Zealand, Australia, Northern Europe, and low-to-middle income countries mainly in Africa</a:t>
            </a:r>
            <a:endParaRPr lang="en-US"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lumMod val="50000"/>
                    <a:lumOff val="50000"/>
                  </a:schemeClr>
                </a:solidFill>
              </a:rPr>
              <a:t>4 main factors of underreporting</a:t>
            </a:r>
            <a:endParaRPr lang="en-US" dirty="0"/>
          </a:p>
        </p:txBody>
      </p:sp>
      <p:sp>
        <p:nvSpPr>
          <p:cNvPr id="3" name="Content Placeholder 2"/>
          <p:cNvSpPr>
            <a:spLocks noGrp="1"/>
          </p:cNvSpPr>
          <p:nvPr>
            <p:ph idx="1"/>
          </p:nvPr>
        </p:nvSpPr>
        <p:spPr/>
        <p:txBody>
          <a:bodyPr>
            <a:normAutofit fontScale="92500" lnSpcReduction="20000"/>
          </a:bodyPr>
          <a:lstStyle/>
          <a:p>
            <a:pPr fontAlgn="base">
              <a:lnSpc>
                <a:spcPct val="110000"/>
              </a:lnSpc>
              <a:spcAft>
                <a:spcPct val="0"/>
              </a:spcAft>
              <a:buSzPct val="100000"/>
            </a:pPr>
            <a:r>
              <a:rPr lang="en-US" sz="2200" b="1" dirty="0" smtClean="0"/>
              <a:t>inadequate training and/or knowledge in the professionals' communities about the patterns in the child's behavior and health symptoms that (strongly, often) indicate existing neglect and/or abuse</a:t>
            </a:r>
          </a:p>
          <a:p>
            <a:pPr fontAlgn="base">
              <a:lnSpc>
                <a:spcPct val="110000"/>
              </a:lnSpc>
              <a:spcAft>
                <a:spcPct val="0"/>
              </a:spcAft>
              <a:buSzPct val="100000"/>
            </a:pPr>
            <a:endParaRPr lang="en-US" sz="1200" b="1" dirty="0" smtClean="0"/>
          </a:p>
          <a:p>
            <a:pPr fontAlgn="base">
              <a:lnSpc>
                <a:spcPct val="110000"/>
              </a:lnSpc>
              <a:spcAft>
                <a:spcPct val="0"/>
              </a:spcAft>
              <a:buSzPct val="100000"/>
            </a:pPr>
            <a:r>
              <a:rPr lang="en-US" sz="2200" b="1" dirty="0" smtClean="0"/>
              <a:t>concerns and insecurity regarding how safe for the professional reporting and/or referring the suspected case is</a:t>
            </a:r>
          </a:p>
          <a:p>
            <a:pPr fontAlgn="base">
              <a:lnSpc>
                <a:spcPct val="110000"/>
              </a:lnSpc>
              <a:spcAft>
                <a:spcPct val="0"/>
              </a:spcAft>
              <a:buSzPct val="100000"/>
            </a:pPr>
            <a:endParaRPr lang="en-US" sz="1100" b="1" dirty="0" smtClean="0"/>
          </a:p>
          <a:p>
            <a:pPr fontAlgn="base">
              <a:lnSpc>
                <a:spcPct val="110000"/>
              </a:lnSpc>
              <a:spcAft>
                <a:spcPct val="0"/>
              </a:spcAft>
              <a:buSzPct val="100000"/>
            </a:pPr>
            <a:r>
              <a:rPr lang="en-US" sz="2200" b="1" dirty="0" smtClean="0"/>
              <a:t>cultural, religious and personal constructs of family supremacy/sacredness among societal structures</a:t>
            </a:r>
          </a:p>
          <a:p>
            <a:pPr fontAlgn="base">
              <a:lnSpc>
                <a:spcPct val="110000"/>
              </a:lnSpc>
              <a:spcAft>
                <a:spcPct val="0"/>
              </a:spcAft>
              <a:buSzPct val="100000"/>
            </a:pPr>
            <a:endParaRPr lang="en-US" sz="1100" b="1" dirty="0" smtClean="0"/>
          </a:p>
          <a:p>
            <a:pPr fontAlgn="base">
              <a:lnSpc>
                <a:spcPct val="110000"/>
              </a:lnSpc>
              <a:spcAft>
                <a:spcPct val="0"/>
              </a:spcAft>
              <a:buSzPct val="100000"/>
            </a:pPr>
            <a:r>
              <a:rPr lang="en-US" sz="2200" b="1" dirty="0" smtClean="0"/>
              <a:t>family/kin supremacy bias seems to be confounded with lack of confidence in their respective agencies' capabilities and fitness to appropriately take care of the child in the way consistent with the child's best interest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cs typeface="Times New Roman" panose="02020603050405020304" pitchFamily="18" charset="0"/>
              </a:rPr>
              <a:t>Exploring individual reasons might hinder decisions to report CAN</a:t>
            </a:r>
            <a:endParaRPr lang="en-US" dirty="0"/>
          </a:p>
        </p:txBody>
      </p:sp>
      <p:sp>
        <p:nvSpPr>
          <p:cNvPr id="3" name="Content Placeholder 2"/>
          <p:cNvSpPr>
            <a:spLocks noGrp="1"/>
          </p:cNvSpPr>
          <p:nvPr>
            <p:ph idx="1"/>
          </p:nvPr>
        </p:nvSpPr>
        <p:spPr>
          <a:xfrm>
            <a:off x="838200" y="1825625"/>
            <a:ext cx="4810432" cy="4351338"/>
          </a:xfrm>
        </p:spPr>
        <p:txBody>
          <a:bodyPr>
            <a:noAutofit/>
          </a:bodyPr>
          <a:lstStyle/>
          <a:p>
            <a:pPr marL="180975" lvl="0" indent="-180975">
              <a:lnSpc>
                <a:spcPct val="115000"/>
              </a:lnSpc>
              <a:spcAft>
                <a:spcPts val="0"/>
              </a:spcAft>
              <a:buClr>
                <a:srgbClr val="BD582C"/>
              </a:buClr>
              <a:buSzPts val="1000"/>
              <a:buNone/>
            </a:pPr>
            <a:r>
              <a:rPr lang="en-US" sz="2000" b="1" dirty="0" smtClean="0">
                <a:ea typeface="Times New Roman" panose="02020603050405020304" pitchFamily="18" charset="0"/>
              </a:rPr>
              <a:t>Attitudes and beliefs </a:t>
            </a:r>
            <a:r>
              <a:rPr lang="en-US" sz="2000" dirty="0" smtClean="0">
                <a:ea typeface="Times New Roman" panose="02020603050405020304" pitchFamily="18" charset="0"/>
              </a:rPr>
              <a:t>such as </a:t>
            </a:r>
          </a:p>
          <a:p>
            <a:pPr marL="180975" lvl="0" indent="-180975">
              <a:lnSpc>
                <a:spcPct val="115000"/>
              </a:lnSpc>
              <a:buClr>
                <a:srgbClr val="BD582C"/>
              </a:buClr>
              <a:buSzPts val="1000"/>
              <a:buFont typeface="Wingdings 3" panose="05040102010807070707" pitchFamily="18" charset="2"/>
              <a:buChar char=""/>
            </a:pPr>
            <a:r>
              <a:rPr lang="en-US" sz="2000" i="1" dirty="0" smtClean="0">
                <a:ea typeface="Times New Roman" panose="02020603050405020304" pitchFamily="18" charset="0"/>
              </a:rPr>
              <a:t>“It’s not my responsibility”</a:t>
            </a:r>
            <a:endParaRPr lang="el-GR" sz="3200" i="1" dirty="0" smtClean="0">
              <a:latin typeface="Times New Roman" panose="02020603050405020304" pitchFamily="18" charset="0"/>
              <a:ea typeface="Times New Roman" panose="02020603050405020304" pitchFamily="18" charset="0"/>
            </a:endParaRPr>
          </a:p>
          <a:p>
            <a:pPr marL="180975" indent="-180975">
              <a:lnSpc>
                <a:spcPct val="115000"/>
              </a:lnSpc>
              <a:buClr>
                <a:srgbClr val="BD582C"/>
              </a:buClr>
              <a:buSzPts val="1000"/>
              <a:buFont typeface="Wingdings 3" panose="05040102010807070707" pitchFamily="18" charset="2"/>
              <a:buChar char=""/>
            </a:pPr>
            <a:r>
              <a:rPr lang="en-US" sz="2000" i="1" dirty="0" smtClean="0">
                <a:ea typeface="Times New Roman" panose="02020603050405020304" pitchFamily="18" charset="0"/>
              </a:rPr>
              <a:t>“I feel uncomfortable intervening in a family's life”</a:t>
            </a:r>
            <a:endParaRPr lang="el-GR" sz="2000" i="1" dirty="0" smtClean="0">
              <a:ea typeface="Times New Roman" panose="02020603050405020304" pitchFamily="18" charset="0"/>
            </a:endParaRPr>
          </a:p>
          <a:p>
            <a:pPr marL="180975" lvl="0" indent="-180975">
              <a:lnSpc>
                <a:spcPct val="115000"/>
              </a:lnSpc>
              <a:buClr>
                <a:srgbClr val="BD582C"/>
              </a:buClr>
              <a:buSzPts val="1000"/>
              <a:buFont typeface="Wingdings 3" panose="05040102010807070707" pitchFamily="18" charset="2"/>
              <a:buChar char=""/>
            </a:pPr>
            <a:r>
              <a:rPr lang="en-US" sz="2000" dirty="0" smtClean="0">
                <a:ea typeface="Times New Roman" panose="02020603050405020304" pitchFamily="18" charset="0"/>
              </a:rPr>
              <a:t>“</a:t>
            </a:r>
            <a:r>
              <a:rPr lang="en-US" sz="2000" i="1" dirty="0" smtClean="0">
                <a:ea typeface="Times New Roman" panose="02020603050405020304" pitchFamily="18" charset="0"/>
              </a:rPr>
              <a:t>nothing would be done to help the situation, anyway</a:t>
            </a:r>
            <a:r>
              <a:rPr lang="en-US" sz="2000" dirty="0" smtClean="0">
                <a:ea typeface="Times New Roman" panose="02020603050405020304" pitchFamily="18" charset="0"/>
              </a:rPr>
              <a:t>”</a:t>
            </a:r>
          </a:p>
          <a:p>
            <a:pPr marL="180975" lvl="0" indent="-180975">
              <a:lnSpc>
                <a:spcPct val="115000"/>
              </a:lnSpc>
              <a:buClr>
                <a:srgbClr val="BD582C"/>
              </a:buClr>
              <a:buSzPts val="1000"/>
              <a:buFont typeface="Wingdings 3" panose="05040102010807070707" pitchFamily="18" charset="2"/>
              <a:buChar char=""/>
            </a:pPr>
            <a:r>
              <a:rPr lang="en-US" sz="2000" i="1" dirty="0" smtClean="0">
                <a:ea typeface="Times New Roman" panose="02020603050405020304" pitchFamily="18" charset="0"/>
              </a:rPr>
              <a:t>“reporting will not help the child or the family“</a:t>
            </a:r>
            <a:endParaRPr lang="el-GR" sz="2000" i="1" dirty="0" smtClean="0">
              <a:ea typeface="Times New Roman" panose="02020603050405020304" pitchFamily="18" charset="0"/>
            </a:endParaRPr>
          </a:p>
        </p:txBody>
      </p:sp>
      <p:sp>
        <p:nvSpPr>
          <p:cNvPr id="4" name="Content Placeholder 2"/>
          <p:cNvSpPr txBox="1">
            <a:spLocks/>
          </p:cNvSpPr>
          <p:nvPr/>
        </p:nvSpPr>
        <p:spPr>
          <a:xfrm>
            <a:off x="6255774" y="1815797"/>
            <a:ext cx="5193890" cy="4351338"/>
          </a:xfrm>
          <a:prstGeom prst="rect">
            <a:avLst/>
          </a:prstGeom>
        </p:spPr>
        <p:txBody>
          <a:bodyPr vert="horz" lIns="91440" tIns="45720" rIns="91440" bIns="45720" rtlCol="0">
            <a:noAutofit/>
          </a:bodyPr>
          <a:lstStyle/>
          <a:p>
            <a:pPr marL="180975" marR="0" lvl="0" indent="-180975" algn="l" defTabSz="914377" rtl="0" eaLnBrk="1" fontAlgn="auto" latinLnBrk="0" hangingPunct="1">
              <a:lnSpc>
                <a:spcPct val="115000"/>
              </a:lnSpc>
              <a:spcBef>
                <a:spcPts val="1000"/>
              </a:spcBef>
              <a:spcAft>
                <a:spcPts val="0"/>
              </a:spcAft>
              <a:buClr>
                <a:srgbClr val="BD582C"/>
              </a:buClr>
              <a:buSzPts val="1000"/>
              <a:tabLst/>
              <a:defRPr/>
            </a:pPr>
            <a:r>
              <a:rPr kumimoji="0" lang="en-US" sz="2000" b="1" i="0" u="none" strike="noStrike" kern="1200" cap="none" spc="0" normalizeH="0" baseline="0" noProof="0" dirty="0" smtClean="0">
                <a:ln>
                  <a:noFill/>
                </a:ln>
                <a:solidFill>
                  <a:schemeClr val="tx1"/>
                </a:solidFill>
                <a:effectLst/>
                <a:uLnTx/>
                <a:uFillTx/>
                <a:latin typeface="Segoe UI Light" panose="020B0502040204020203" pitchFamily="34" charset="0"/>
                <a:ea typeface="Times New Roman" panose="02020603050405020304" pitchFamily="18" charset="0"/>
                <a:cs typeface="Segoe UI Light" panose="020B0502040204020203" pitchFamily="34" charset="0"/>
              </a:rPr>
              <a:t>due to </a:t>
            </a:r>
            <a:endParaRPr kumimoji="0" lang="el-GR"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Times New Roman" panose="02020603050405020304" pitchFamily="18" charset="0"/>
              <a:cs typeface="Segoe UI Light" panose="020B0502040204020203" pitchFamily="34" charset="0"/>
            </a:endParaRPr>
          </a:p>
          <a:p>
            <a:pPr marL="180975" marR="0" lvl="0" indent="-180975" algn="l" defTabSz="914377" rtl="0" eaLnBrk="1" fontAlgn="auto" latinLnBrk="0" hangingPunct="1">
              <a:lnSpc>
                <a:spcPct val="115000"/>
              </a:lnSpc>
              <a:spcBef>
                <a:spcPts val="1000"/>
              </a:spcBef>
              <a:spcAft>
                <a:spcPts val="0"/>
              </a:spcAft>
              <a:buClr>
                <a:srgbClr val="BD582C"/>
              </a:buClr>
              <a:buSzPts val="1000"/>
              <a:buFont typeface="Wingdings 3" panose="05040102010807070707" pitchFamily="18" charset="2"/>
              <a:buChar char=""/>
              <a:tabLst/>
              <a:defRPr/>
            </a:pPr>
            <a:r>
              <a:rPr kumimoji="0" lang="en-US" sz="2000" b="0" i="0" u="none" strike="noStrike" kern="1200" cap="none" spc="0" normalizeH="0" baseline="0" noProof="0" dirty="0" smtClean="0">
                <a:ln>
                  <a:noFill/>
                </a:ln>
                <a:solidFill>
                  <a:schemeClr val="tx1"/>
                </a:solidFill>
                <a:effectLst/>
                <a:uLnTx/>
                <a:uFillTx/>
                <a:latin typeface="Segoe UI Light" panose="020B0502040204020203" pitchFamily="34" charset="0"/>
                <a:ea typeface="Times New Roman" panose="02020603050405020304" pitchFamily="18" charset="0"/>
                <a:cs typeface="Segoe UI Light" panose="020B0502040204020203" pitchFamily="34" charset="0"/>
              </a:rPr>
              <a:t>lack of adequate knowledge about CAN</a:t>
            </a:r>
          </a:p>
          <a:p>
            <a:pPr marL="180975" marR="0" lvl="0" indent="-180975" algn="l" defTabSz="914377" rtl="0" eaLnBrk="1" fontAlgn="auto" latinLnBrk="0" hangingPunct="1">
              <a:lnSpc>
                <a:spcPct val="115000"/>
              </a:lnSpc>
              <a:spcBef>
                <a:spcPts val="1000"/>
              </a:spcBef>
              <a:spcAft>
                <a:spcPts val="0"/>
              </a:spcAft>
              <a:buClr>
                <a:srgbClr val="BD582C"/>
              </a:buClr>
              <a:buSzPts val="1000"/>
              <a:buFont typeface="Wingdings 3" panose="05040102010807070707" pitchFamily="18" charset="2"/>
              <a:buChar char=""/>
              <a:tabLst/>
              <a:defRPr/>
            </a:pPr>
            <a:r>
              <a:rPr kumimoji="0" lang="en-US" sz="2000" b="0" i="0" u="none" strike="noStrike" kern="1200" cap="none" spc="0" normalizeH="0" baseline="0" noProof="0" dirty="0" smtClean="0">
                <a:ln>
                  <a:noFill/>
                </a:ln>
                <a:solidFill>
                  <a:schemeClr val="tx1"/>
                </a:solidFill>
                <a:effectLst/>
                <a:uLnTx/>
                <a:uFillTx/>
                <a:latin typeface="Segoe UI Light" panose="020B0502040204020203" pitchFamily="34" charset="0"/>
                <a:ea typeface="Times New Roman" panose="02020603050405020304" pitchFamily="18" charset="0"/>
                <a:cs typeface="Segoe UI Light" panose="020B0502040204020203" pitchFamily="34" charset="0"/>
              </a:rPr>
              <a:t>lack of adequate training that mandated reporters receive </a:t>
            </a:r>
          </a:p>
          <a:p>
            <a:pPr marL="180975" marR="0" lvl="0" indent="-180975" algn="l" defTabSz="914377" rtl="0" eaLnBrk="1" fontAlgn="auto" latinLnBrk="0" hangingPunct="1">
              <a:lnSpc>
                <a:spcPct val="115000"/>
              </a:lnSpc>
              <a:spcBef>
                <a:spcPts val="1000"/>
              </a:spcBef>
              <a:spcAft>
                <a:spcPts val="0"/>
              </a:spcAft>
              <a:buClr>
                <a:srgbClr val="BD582C"/>
              </a:buClr>
              <a:buSzPts val="1000"/>
              <a:buFont typeface="Wingdings 3" panose="05040102010807070707" pitchFamily="18" charset="2"/>
              <a:buChar char=""/>
              <a:tabLst/>
              <a:defRPr/>
            </a:pPr>
            <a:r>
              <a:rPr kumimoji="0" lang="en-US" sz="2000" b="0" i="0" u="none" strike="noStrike" kern="1200" cap="none" spc="0" normalizeH="0" baseline="0" noProof="0" dirty="0" smtClean="0">
                <a:ln>
                  <a:noFill/>
                </a:ln>
                <a:solidFill>
                  <a:schemeClr val="tx1"/>
                </a:solidFill>
                <a:effectLst/>
                <a:uLnTx/>
                <a:uFillTx/>
                <a:latin typeface="Segoe UI Light" panose="020B0502040204020203" pitchFamily="34" charset="0"/>
                <a:ea typeface="Times New Roman" panose="02020603050405020304" pitchFamily="18" charset="0"/>
                <a:cs typeface="Segoe UI Light" panose="020B0502040204020203" pitchFamily="34" charset="0"/>
              </a:rPr>
              <a:t>previous poor experience with responsible authorities </a:t>
            </a:r>
          </a:p>
          <a:p>
            <a:pPr marL="180975" marR="0" lvl="0" indent="-180975" algn="l" defTabSz="914377" rtl="0" eaLnBrk="1" fontAlgn="auto" latinLnBrk="0" hangingPunct="1">
              <a:lnSpc>
                <a:spcPct val="115000"/>
              </a:lnSpc>
              <a:spcBef>
                <a:spcPts val="1000"/>
              </a:spcBef>
              <a:spcAft>
                <a:spcPts val="0"/>
              </a:spcAft>
              <a:buClr>
                <a:srgbClr val="BD582C"/>
              </a:buClr>
              <a:buSzPts val="1000"/>
              <a:buFont typeface="Wingdings 3" panose="05040102010807070707" pitchFamily="18" charset="2"/>
              <a:buChar char=""/>
              <a:tabLst/>
              <a:defRPr/>
            </a:pPr>
            <a:r>
              <a:rPr kumimoji="0" lang="en-US" sz="2000" b="0" i="0" u="none" strike="noStrike" kern="1200" cap="none" spc="0" normalizeH="0" baseline="0" noProof="0" dirty="0" smtClean="0">
                <a:ln>
                  <a:noFill/>
                </a:ln>
                <a:solidFill>
                  <a:schemeClr val="tx1"/>
                </a:solidFill>
                <a:effectLst/>
                <a:uLnTx/>
                <a:uFillTx/>
                <a:latin typeface="Segoe UI Light" panose="020B0502040204020203" pitchFamily="34" charset="0"/>
                <a:ea typeface="Times New Roman" panose="02020603050405020304" pitchFamily="18" charset="0"/>
                <a:cs typeface="Segoe UI Light" panose="020B0502040204020203" pitchFamily="34" charset="0"/>
              </a:rPr>
              <a:t>lack of confidence in authorities and their ability to handle such cases </a:t>
            </a:r>
          </a:p>
          <a:p>
            <a:pPr marL="180975" marR="0" lvl="0" indent="-180975" algn="l" defTabSz="914377" rtl="0" eaLnBrk="1" fontAlgn="auto" latinLnBrk="0" hangingPunct="1">
              <a:lnSpc>
                <a:spcPct val="115000"/>
              </a:lnSpc>
              <a:spcBef>
                <a:spcPts val="1000"/>
              </a:spcBef>
              <a:spcAft>
                <a:spcPts val="0"/>
              </a:spcAft>
              <a:buClr>
                <a:srgbClr val="BD582C"/>
              </a:buClr>
              <a:buSzPts val="1000"/>
              <a:buFont typeface="Wingdings 3" panose="05040102010807070707" pitchFamily="18" charset="2"/>
              <a:buChar char=""/>
              <a:tabLst/>
              <a:defRPr/>
            </a:pPr>
            <a:r>
              <a:rPr kumimoji="0" lang="en-US" sz="2000" b="0" i="0" u="none" strike="noStrike" kern="1200" cap="none" spc="0" normalizeH="0" baseline="0" noProof="0" dirty="0" smtClean="0">
                <a:ln>
                  <a:noFill/>
                </a:ln>
                <a:solidFill>
                  <a:schemeClr val="tx1"/>
                </a:solidFill>
                <a:effectLst/>
                <a:uLnTx/>
                <a:uFillTx/>
                <a:latin typeface="Segoe UI Light" panose="020B0502040204020203" pitchFamily="34" charset="0"/>
                <a:ea typeface="Times New Roman" panose="02020603050405020304" pitchFamily="18" charset="0"/>
                <a:cs typeface="Segoe UI Light" panose="020B0502040204020203" pitchFamily="34" charset="0"/>
              </a:rPr>
              <a:t>unclear statutory laws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cs typeface="Times New Roman" panose="02020603050405020304" pitchFamily="18" charset="0"/>
              </a:rPr>
              <a:t>Exploring individual reasons might hinder decisions to report CAN</a:t>
            </a:r>
            <a:endParaRPr lang="en-US" dirty="0"/>
          </a:p>
        </p:txBody>
      </p:sp>
      <p:sp>
        <p:nvSpPr>
          <p:cNvPr id="3" name="Content Placeholder 2"/>
          <p:cNvSpPr>
            <a:spLocks noGrp="1"/>
          </p:cNvSpPr>
          <p:nvPr>
            <p:ph idx="1"/>
          </p:nvPr>
        </p:nvSpPr>
        <p:spPr>
          <a:xfrm>
            <a:off x="838199" y="1825625"/>
            <a:ext cx="10414819" cy="4351338"/>
          </a:xfrm>
        </p:spPr>
        <p:txBody>
          <a:bodyPr>
            <a:noAutofit/>
          </a:bodyPr>
          <a:lstStyle/>
          <a:p>
            <a:pPr marL="0" lvl="0" indent="0">
              <a:lnSpc>
                <a:spcPct val="115000"/>
              </a:lnSpc>
              <a:spcAft>
                <a:spcPts val="0"/>
              </a:spcAft>
              <a:buClr>
                <a:srgbClr val="BD582C"/>
              </a:buClr>
              <a:buSzPts val="1000"/>
              <a:buNone/>
            </a:pPr>
            <a:r>
              <a:rPr lang="en-US" sz="2400" b="1" dirty="0" smtClean="0">
                <a:ea typeface="Times New Roman" panose="02020603050405020304" pitchFamily="18" charset="0"/>
              </a:rPr>
              <a:t>Concerns and fear </a:t>
            </a:r>
          </a:p>
          <a:p>
            <a:pPr marL="180975" lvl="0" indent="-180975">
              <a:lnSpc>
                <a:spcPct val="115000"/>
              </a:lnSpc>
              <a:buClr>
                <a:srgbClr val="BD582C"/>
              </a:buClr>
              <a:buSzPts val="1000"/>
              <a:buFont typeface="Wingdings 3" panose="05040102010807070707" pitchFamily="18" charset="2"/>
              <a:buChar char=""/>
            </a:pPr>
            <a:r>
              <a:rPr lang="en-US" sz="2000" dirty="0" smtClean="0">
                <a:ea typeface="Times New Roman" panose="02020603050405020304" pitchFamily="18" charset="0"/>
              </a:rPr>
              <a:t>of violence or unknown consequences against the child</a:t>
            </a:r>
          </a:p>
          <a:p>
            <a:pPr marL="180975" lvl="0" indent="-180975">
              <a:lnSpc>
                <a:spcPct val="115000"/>
              </a:lnSpc>
              <a:buClr>
                <a:srgbClr val="BD582C"/>
              </a:buClr>
              <a:buSzPts val="1000"/>
              <a:buFont typeface="Wingdings 3" panose="05040102010807070707" pitchFamily="18" charset="2"/>
              <a:buChar char=""/>
            </a:pPr>
            <a:r>
              <a:rPr lang="en-US" sz="2000" dirty="0" smtClean="0">
                <a:ea typeface="Times New Roman" panose="02020603050405020304" pitchFamily="18" charset="0"/>
              </a:rPr>
              <a:t>of negative effects on the child’s family</a:t>
            </a:r>
          </a:p>
          <a:p>
            <a:pPr marL="180975" lvl="0" indent="-180975">
              <a:lnSpc>
                <a:spcPct val="115000"/>
              </a:lnSpc>
              <a:buClr>
                <a:srgbClr val="BD582C"/>
              </a:buClr>
              <a:buSzPts val="1000"/>
              <a:buFont typeface="Wingdings 3" panose="05040102010807070707" pitchFamily="18" charset="2"/>
              <a:buChar char=""/>
            </a:pPr>
            <a:r>
              <a:rPr lang="en-US" sz="2000" dirty="0" smtClean="0">
                <a:ea typeface="Times New Roman" panose="02020603050405020304" pitchFamily="18" charset="0"/>
              </a:rPr>
              <a:t>that reporting would damage professional’s relationship with family</a:t>
            </a:r>
          </a:p>
          <a:p>
            <a:pPr marL="180975" lvl="0" indent="-180975">
              <a:lnSpc>
                <a:spcPct val="115000"/>
              </a:lnSpc>
              <a:buClr>
                <a:srgbClr val="BD582C"/>
              </a:buClr>
              <a:buSzPts val="1000"/>
              <a:buFont typeface="Wingdings 3" panose="05040102010807070707" pitchFamily="18" charset="2"/>
              <a:buChar char=""/>
            </a:pPr>
            <a:r>
              <a:rPr lang="en-US" sz="2000" dirty="0" smtClean="0">
                <a:ea typeface="Times New Roman" panose="02020603050405020304" pitchFamily="18" charset="0"/>
              </a:rPr>
              <a:t>of a negative impact on professional’s practice</a:t>
            </a:r>
          </a:p>
          <a:p>
            <a:pPr marL="180975" lvl="0" indent="-180975">
              <a:lnSpc>
                <a:spcPct val="115000"/>
              </a:lnSpc>
              <a:buClr>
                <a:srgbClr val="BD582C"/>
              </a:buClr>
              <a:buSzPts val="1000"/>
              <a:buFont typeface="Wingdings 3" panose="05040102010807070707" pitchFamily="18" charset="2"/>
              <a:buChar char=""/>
            </a:pPr>
            <a:r>
              <a:rPr lang="en-US" sz="2000" dirty="0" smtClean="0">
                <a:ea typeface="Times New Roman" panose="02020603050405020304" pitchFamily="18" charset="0"/>
              </a:rPr>
              <a:t>that someone would find out who made the report</a:t>
            </a:r>
          </a:p>
          <a:p>
            <a:pPr marL="180975" lvl="0" indent="-180975">
              <a:lnSpc>
                <a:spcPct val="115000"/>
              </a:lnSpc>
              <a:buClr>
                <a:srgbClr val="BD582C"/>
              </a:buClr>
              <a:buSzPts val="1000"/>
              <a:buFont typeface="Wingdings 3" panose="05040102010807070707" pitchFamily="18" charset="2"/>
              <a:buChar char=""/>
            </a:pPr>
            <a:r>
              <a:rPr lang="en-US" sz="2000" dirty="0" smtClean="0">
                <a:ea typeface="Times New Roman" panose="02020603050405020304" pitchFamily="18" charset="0"/>
              </a:rPr>
              <a:t>of legal ramifications for false allegations, fear of litigation</a:t>
            </a:r>
          </a:p>
          <a:p>
            <a:pPr marL="180975" lvl="0" indent="-180975">
              <a:lnSpc>
                <a:spcPct val="115000"/>
              </a:lnSpc>
              <a:buClr>
                <a:srgbClr val="BD582C"/>
              </a:buClr>
              <a:buSzPts val="1000"/>
              <a:buFont typeface="Wingdings 3" panose="05040102010807070707" pitchFamily="18" charset="2"/>
              <a:buChar char=""/>
            </a:pPr>
            <a:r>
              <a:rPr lang="en-US" sz="2000" dirty="0" smtClean="0">
                <a:ea typeface="Times New Roman" panose="02020603050405020304" pitchFamily="18" charset="0"/>
              </a:rPr>
              <a:t>of family violence against professionals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cs typeface="Times New Roman" panose="02020603050405020304" pitchFamily="18" charset="0"/>
              </a:rPr>
              <a:t>Exploring individual reasons might hinder decisions to report CAN</a:t>
            </a:r>
            <a:endParaRPr lang="en-US" dirty="0"/>
          </a:p>
        </p:txBody>
      </p:sp>
      <p:sp>
        <p:nvSpPr>
          <p:cNvPr id="3" name="Content Placeholder 2"/>
          <p:cNvSpPr>
            <a:spLocks noGrp="1"/>
          </p:cNvSpPr>
          <p:nvPr>
            <p:ph idx="1"/>
          </p:nvPr>
        </p:nvSpPr>
        <p:spPr>
          <a:xfrm>
            <a:off x="838199" y="1825625"/>
            <a:ext cx="6653981" cy="4351338"/>
          </a:xfrm>
        </p:spPr>
        <p:txBody>
          <a:bodyPr>
            <a:noAutofit/>
          </a:bodyPr>
          <a:lstStyle/>
          <a:p>
            <a:pPr marL="0" lvl="0" indent="0">
              <a:lnSpc>
                <a:spcPct val="115000"/>
              </a:lnSpc>
              <a:spcAft>
                <a:spcPts val="0"/>
              </a:spcAft>
              <a:buClr>
                <a:srgbClr val="BD582C"/>
              </a:buClr>
              <a:buSzPts val="1000"/>
              <a:buNone/>
            </a:pPr>
            <a:r>
              <a:rPr lang="en-US" sz="2000" b="1" dirty="0" smtClean="0">
                <a:ea typeface="Times New Roman" panose="02020603050405020304" pitchFamily="18" charset="0"/>
              </a:rPr>
              <a:t>Practical reasons such as </a:t>
            </a:r>
          </a:p>
          <a:p>
            <a:pPr marL="180975" lvl="0" indent="-180975">
              <a:lnSpc>
                <a:spcPct val="115000"/>
              </a:lnSpc>
              <a:buClr>
                <a:srgbClr val="BD582C"/>
              </a:buClr>
              <a:buSzPts val="1000"/>
              <a:buFont typeface="Wingdings 3" panose="05040102010807070707" pitchFamily="18" charset="2"/>
              <a:buChar char=""/>
            </a:pPr>
            <a:r>
              <a:rPr lang="en-US" sz="2000" dirty="0" smtClean="0">
                <a:ea typeface="Times New Roman" panose="02020603050405020304" pitchFamily="18" charset="0"/>
              </a:rPr>
              <a:t>not knowing </a:t>
            </a:r>
          </a:p>
          <a:p>
            <a:pPr marL="638175" lvl="1" indent="-180975">
              <a:lnSpc>
                <a:spcPct val="115000"/>
              </a:lnSpc>
              <a:buClr>
                <a:srgbClr val="BD582C"/>
              </a:buClr>
              <a:buSzPts val="1000"/>
              <a:buFont typeface="Wingdings 3" panose="05040102010807070707" pitchFamily="18" charset="2"/>
              <a:buChar char=""/>
            </a:pPr>
            <a:r>
              <a:rPr lang="en-US" sz="2000" dirty="0" smtClean="0">
                <a:ea typeface="Times New Roman" panose="02020603050405020304" pitchFamily="18" charset="0"/>
              </a:rPr>
              <a:t>where to report</a:t>
            </a:r>
          </a:p>
          <a:p>
            <a:pPr marL="638175" lvl="1" indent="-180975">
              <a:lnSpc>
                <a:spcPct val="115000"/>
              </a:lnSpc>
              <a:buClr>
                <a:srgbClr val="BD582C"/>
              </a:buClr>
              <a:buSzPts val="1000"/>
              <a:buFont typeface="Wingdings 3" panose="05040102010807070707" pitchFamily="18" charset="2"/>
              <a:buChar char=""/>
            </a:pPr>
            <a:r>
              <a:rPr lang="en-US" sz="2000" dirty="0" smtClean="0">
                <a:ea typeface="Times New Roman" panose="02020603050405020304" pitchFamily="18" charset="0"/>
              </a:rPr>
              <a:t>how to report (what is expected by them)</a:t>
            </a:r>
          </a:p>
          <a:p>
            <a:pPr marL="638175" lvl="1" indent="-180975">
              <a:lnSpc>
                <a:spcPct val="115000"/>
              </a:lnSpc>
              <a:buClr>
                <a:srgbClr val="BD582C"/>
              </a:buClr>
              <a:buSzPts val="1000"/>
              <a:buFont typeface="Wingdings 3" panose="05040102010807070707" pitchFamily="18" charset="2"/>
              <a:buChar char=""/>
            </a:pPr>
            <a:r>
              <a:rPr lang="en-US" sz="2000" dirty="0" smtClean="0">
                <a:ea typeface="Times New Roman" panose="02020603050405020304" pitchFamily="18" charset="0"/>
              </a:rPr>
              <a:t>what information are necessary to report</a:t>
            </a:r>
          </a:p>
          <a:p>
            <a:pPr marL="177800" lvl="0" indent="-177800">
              <a:lnSpc>
                <a:spcPct val="115000"/>
              </a:lnSpc>
              <a:buClr>
                <a:srgbClr val="BD582C"/>
              </a:buClr>
              <a:buSzPts val="1000"/>
              <a:buFont typeface="Wingdings 3" panose="05040102010807070707" pitchFamily="18" charset="2"/>
              <a:buChar char=""/>
            </a:pPr>
            <a:r>
              <a:rPr lang="en-US" sz="2000" dirty="0" smtClean="0">
                <a:ea typeface="Times New Roman" panose="02020603050405020304" pitchFamily="18" charset="0"/>
              </a:rPr>
              <a:t>concerns of making inaccurate report (lack of certainty about CAN suspicions when no apparent physical sign of abuse)</a:t>
            </a:r>
            <a:endParaRPr lang="el-GR" sz="2000" dirty="0" smtClean="0">
              <a:ea typeface="Times New Roman" panose="02020603050405020304" pitchFamily="18" charset="0"/>
            </a:endParaRPr>
          </a:p>
          <a:p>
            <a:pPr marL="180975" lvl="0" indent="-180975">
              <a:lnSpc>
                <a:spcPct val="115000"/>
              </a:lnSpc>
              <a:buClr>
                <a:srgbClr val="BD582C"/>
              </a:buClr>
              <a:buSzPts val="1000"/>
              <a:buFont typeface="Wingdings 3" panose="05040102010807070707" pitchFamily="18" charset="2"/>
              <a:buChar char=""/>
            </a:pPr>
            <a:r>
              <a:rPr lang="en-US" sz="2000" dirty="0" smtClean="0">
                <a:ea typeface="Times New Roman" panose="02020603050405020304" pitchFamily="18" charset="0"/>
              </a:rPr>
              <a:t>amount of time it takes to make a report</a:t>
            </a:r>
          </a:p>
          <a:p>
            <a:pPr marL="180975" lvl="0" indent="-180975">
              <a:lnSpc>
                <a:spcPct val="115000"/>
              </a:lnSpc>
              <a:buClr>
                <a:srgbClr val="BD582C"/>
              </a:buClr>
              <a:buSzPts val="1000"/>
              <a:buFont typeface="Wingdings 3" panose="05040102010807070707" pitchFamily="18" charset="2"/>
              <a:buChar char=""/>
            </a:pPr>
            <a:r>
              <a:rPr lang="en-US" sz="2000" dirty="0" smtClean="0">
                <a:ea typeface="Times New Roman" panose="02020603050405020304" pitchFamily="18" charset="0"/>
              </a:rPr>
              <a:t>confidentiality issues associated with reporting CAN cases </a:t>
            </a:r>
          </a:p>
        </p:txBody>
      </p:sp>
      <p:sp>
        <p:nvSpPr>
          <p:cNvPr id="4" name="Content Placeholder 2"/>
          <p:cNvSpPr txBox="1">
            <a:spLocks/>
          </p:cNvSpPr>
          <p:nvPr/>
        </p:nvSpPr>
        <p:spPr>
          <a:xfrm>
            <a:off x="7860890" y="1815797"/>
            <a:ext cx="3588774" cy="4351338"/>
          </a:xfrm>
          <a:prstGeom prst="rect">
            <a:avLst/>
          </a:prstGeom>
        </p:spPr>
        <p:txBody>
          <a:bodyPr vert="horz" lIns="91440" tIns="45720" rIns="91440" bIns="45720" rtlCol="0">
            <a:noAutofit/>
          </a:bodyPr>
          <a:lstStyle/>
          <a:p>
            <a:pPr marL="180975" lvl="0" indent="-180975">
              <a:lnSpc>
                <a:spcPct val="115000"/>
              </a:lnSpc>
              <a:spcAft>
                <a:spcPts val="0"/>
              </a:spcAft>
              <a:buClr>
                <a:srgbClr val="BD582C"/>
              </a:buClr>
              <a:buSzPts val="1000"/>
            </a:pPr>
            <a:r>
              <a:rPr lang="en-US" sz="2000" b="1" dirty="0" smtClean="0">
                <a:latin typeface="Segoe UI Light" panose="020B0502040204020203" pitchFamily="34" charset="0"/>
                <a:ea typeface="Times New Roman" panose="02020603050405020304" pitchFamily="18" charset="0"/>
              </a:rPr>
              <a:t>due to</a:t>
            </a:r>
          </a:p>
          <a:p>
            <a:pPr marL="180975" indent="-180975">
              <a:lnSpc>
                <a:spcPct val="115000"/>
              </a:lnSpc>
              <a:buClr>
                <a:srgbClr val="BD582C"/>
              </a:buClr>
              <a:buSzPts val="1000"/>
              <a:buFont typeface="Wingdings 3" panose="05040102010807070707" pitchFamily="18" charset="2"/>
              <a:buChar char=""/>
            </a:pPr>
            <a:r>
              <a:rPr lang="en-US" sz="2000" dirty="0" smtClean="0">
                <a:latin typeface="Segoe UI Light" panose="020B0502040204020203" pitchFamily="34" charset="0"/>
                <a:ea typeface="Times New Roman" panose="02020603050405020304" pitchFamily="18" charset="0"/>
              </a:rPr>
              <a:t>lack of knowledge about the signs of abuse and neglect </a:t>
            </a:r>
          </a:p>
          <a:p>
            <a:pPr marL="180975" indent="-180975">
              <a:lnSpc>
                <a:spcPct val="115000"/>
              </a:lnSpc>
              <a:buClr>
                <a:srgbClr val="BD582C"/>
              </a:buClr>
              <a:buSzPts val="1000"/>
              <a:buFont typeface="Wingdings 3" panose="05040102010807070707" pitchFamily="18" charset="2"/>
              <a:buChar char=""/>
            </a:pPr>
            <a:r>
              <a:rPr lang="en-US" sz="2000" dirty="0" smtClean="0">
                <a:latin typeface="Segoe UI Light" panose="020B0502040204020203" pitchFamily="34" charset="0"/>
                <a:ea typeface="Times New Roman" panose="02020603050405020304" pitchFamily="18" charset="0"/>
              </a:rPr>
              <a:t>lack of a step-by-step process to follow when making a report </a:t>
            </a:r>
          </a:p>
          <a:p>
            <a:pPr marL="180975" lvl="0" indent="-180975">
              <a:lnSpc>
                <a:spcPct val="115000"/>
              </a:lnSpc>
              <a:buClr>
                <a:srgbClr val="BD582C"/>
              </a:buClr>
              <a:buSzPts val="1000"/>
              <a:buFont typeface="Wingdings 3" panose="05040102010807070707" pitchFamily="18" charset="2"/>
              <a:buChar char=""/>
            </a:pPr>
            <a:r>
              <a:rPr lang="en-US" sz="2000" dirty="0" smtClean="0">
                <a:latin typeface="Segoe UI Light" panose="020B0502040204020203" pitchFamily="34" charset="0"/>
                <a:ea typeface="Times New Roman" panose="02020603050405020304" pitchFamily="18" charset="0"/>
              </a:rPr>
              <a:t>lack of adequate knowledge about their role in reporting </a:t>
            </a:r>
          </a:p>
          <a:p>
            <a:pPr marL="180975" lvl="0" indent="-180975">
              <a:lnSpc>
                <a:spcPct val="115000"/>
              </a:lnSpc>
              <a:spcAft>
                <a:spcPts val="0"/>
              </a:spcAft>
              <a:buClr>
                <a:srgbClr val="BD582C"/>
              </a:buClr>
              <a:buSzPts val="1000"/>
              <a:buFont typeface="Wingdings 3" panose="05040102010807070707" pitchFamily="18" charset="2"/>
              <a:buChar char=""/>
            </a:pPr>
            <a:r>
              <a:rPr lang="en-US" sz="2000" dirty="0" smtClean="0">
                <a:latin typeface="Segoe UI Light" panose="020B0502040204020203" pitchFamily="34" charset="0"/>
                <a:ea typeface="Times New Roman" panose="02020603050405020304" pitchFamily="18" charset="0"/>
              </a:rPr>
              <a:t>vague organizational protocols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cs typeface="Times New Roman" panose="02020603050405020304" pitchFamily="18" charset="0"/>
              </a:rPr>
              <a:t>Exploring individual reasons might hinder decisions to report CAN</a:t>
            </a:r>
            <a:endParaRPr lang="en-US" dirty="0"/>
          </a:p>
        </p:txBody>
      </p:sp>
      <p:sp>
        <p:nvSpPr>
          <p:cNvPr id="3" name="Content Placeholder 2"/>
          <p:cNvSpPr>
            <a:spLocks noGrp="1"/>
          </p:cNvSpPr>
          <p:nvPr>
            <p:ph idx="1"/>
          </p:nvPr>
        </p:nvSpPr>
        <p:spPr>
          <a:xfrm>
            <a:off x="838199" y="1825625"/>
            <a:ext cx="9264446" cy="4351338"/>
          </a:xfrm>
        </p:spPr>
        <p:txBody>
          <a:bodyPr>
            <a:noAutofit/>
          </a:bodyPr>
          <a:lstStyle/>
          <a:p>
            <a:pPr marL="0" lvl="0" indent="0">
              <a:lnSpc>
                <a:spcPct val="115000"/>
              </a:lnSpc>
              <a:spcAft>
                <a:spcPts val="0"/>
              </a:spcAft>
              <a:buClr>
                <a:srgbClr val="BD582C"/>
              </a:buClr>
              <a:buSzPts val="1000"/>
              <a:buNone/>
            </a:pPr>
            <a:r>
              <a:rPr lang="en-US" sz="2000" b="1" dirty="0" smtClean="0">
                <a:ea typeface="Times New Roman" panose="02020603050405020304" pitchFamily="18" charset="0"/>
              </a:rPr>
              <a:t>Indecision due to currently applied practices</a:t>
            </a:r>
          </a:p>
          <a:p>
            <a:pPr marL="177800" lvl="0" indent="-177800">
              <a:lnSpc>
                <a:spcPct val="115000"/>
              </a:lnSpc>
              <a:buClr>
                <a:srgbClr val="BD582C"/>
              </a:buClr>
              <a:buSzPts val="1000"/>
              <a:buFont typeface="Wingdings 3" panose="05040102010807070707" pitchFamily="18" charset="2"/>
              <a:buChar char=""/>
            </a:pPr>
            <a:r>
              <a:rPr lang="en-US" sz="2000" dirty="0" smtClean="0">
                <a:ea typeface="Times New Roman" panose="02020603050405020304" pitchFamily="18" charset="0"/>
              </a:rPr>
              <a:t>not knowing what happens after report is made </a:t>
            </a:r>
          </a:p>
          <a:p>
            <a:pPr marL="177800" indent="-177800">
              <a:lnSpc>
                <a:spcPct val="115000"/>
              </a:lnSpc>
              <a:buClr>
                <a:srgbClr val="BD582C"/>
              </a:buClr>
              <a:buSzPts val="1000"/>
              <a:buFont typeface="Wingdings 3" panose="05040102010807070707" pitchFamily="18" charset="2"/>
              <a:buChar char=""/>
            </a:pPr>
            <a:r>
              <a:rPr lang="en-US" sz="2000" dirty="0" smtClean="0">
                <a:ea typeface="Times New Roman" panose="02020603050405020304" pitchFamily="18" charset="0"/>
              </a:rPr>
              <a:t>uncertainty about the consequences of reporting </a:t>
            </a:r>
          </a:p>
          <a:p>
            <a:pPr marL="177800" lvl="0" indent="-177800">
              <a:lnSpc>
                <a:spcPct val="115000"/>
              </a:lnSpc>
              <a:spcAft>
                <a:spcPts val="0"/>
              </a:spcAft>
              <a:buClr>
                <a:srgbClr val="BD582C"/>
              </a:buClr>
              <a:buSzPts val="1000"/>
            </a:pPr>
            <a:endParaRPr lang="en-US" sz="2000" b="1" dirty="0" smtClean="0">
              <a:ea typeface="Times New Roman" panose="02020603050405020304" pitchFamily="18" charset="0"/>
            </a:endParaRPr>
          </a:p>
          <a:p>
            <a:pPr marL="0" lvl="0" indent="0">
              <a:lnSpc>
                <a:spcPct val="115000"/>
              </a:lnSpc>
              <a:spcAft>
                <a:spcPts val="0"/>
              </a:spcAft>
              <a:buClr>
                <a:srgbClr val="BD582C"/>
              </a:buClr>
              <a:buSzPts val="1000"/>
              <a:buNone/>
            </a:pPr>
            <a:r>
              <a:rPr lang="en-US" sz="2000" b="1" dirty="0" smtClean="0">
                <a:ea typeface="Times New Roman" panose="02020603050405020304" pitchFamily="18" charset="0"/>
              </a:rPr>
              <a:t>due to</a:t>
            </a:r>
            <a:r>
              <a:rPr lang="en-US" sz="2000" dirty="0" smtClean="0">
                <a:ea typeface="Times New Roman" panose="02020603050405020304" pitchFamily="18" charset="0"/>
              </a:rPr>
              <a:t> </a:t>
            </a:r>
          </a:p>
          <a:p>
            <a:pPr marL="177800" lvl="0" indent="-177800">
              <a:lnSpc>
                <a:spcPct val="115000"/>
              </a:lnSpc>
              <a:buClr>
                <a:srgbClr val="BD582C"/>
              </a:buClr>
              <a:buSzPts val="1000"/>
              <a:buFont typeface="Wingdings 3" panose="05040102010807070707" pitchFamily="18" charset="2"/>
              <a:buChar char=""/>
            </a:pPr>
            <a:r>
              <a:rPr lang="en-US" sz="2000" dirty="0" smtClean="0">
                <a:ea typeface="Times New Roman" panose="02020603050405020304" pitchFamily="18" charset="0"/>
              </a:rPr>
              <a:t>lack of feedback to reporters by the authorities about status of report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9257" y="3244334"/>
            <a:ext cx="10570001" cy="769441"/>
          </a:xfrm>
          <a:prstGeom prst="rect">
            <a:avLst/>
          </a:prstGeom>
        </p:spPr>
        <p:txBody>
          <a:bodyPr wrap="square">
            <a:spAutoFit/>
          </a:bodyPr>
          <a:lstStyle/>
          <a:p>
            <a:pPr algn="ctr"/>
            <a:r>
              <a:rPr lang="en-US" sz="4400" dirty="0">
                <a:latin typeface="Segoe UI Black" panose="020B0A02040204020203" pitchFamily="34" charset="0"/>
                <a:ea typeface="Segoe UI Black" panose="020B0A02040204020203" pitchFamily="34" charset="0"/>
                <a:cs typeface="+mj-cs"/>
              </a:rPr>
              <a:t>Tackling CAN underreporting</a:t>
            </a:r>
            <a:endParaRPr lang="el-GR" sz="4400" dirty="0">
              <a:latin typeface="Segoe UI Black" panose="020B0A02040204020203" pitchFamily="34" charset="0"/>
              <a:ea typeface="Segoe UI Black" panose="020B0A02040204020203" pitchFamily="34" charset="0"/>
              <a:cs typeface="+mj-cs"/>
            </a:endParaRPr>
          </a:p>
        </p:txBody>
      </p:sp>
    </p:spTree>
    <p:extLst>
      <p:ext uri="{BB962C8B-B14F-4D97-AF65-F5344CB8AC3E}">
        <p14:creationId xmlns:p14="http://schemas.microsoft.com/office/powerpoint/2010/main" xmlns="" val="17358176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Tackling CAN underreporting</a:t>
            </a:r>
            <a:endParaRPr lang="el-GR" dirty="0"/>
          </a:p>
        </p:txBody>
      </p:sp>
      <p:sp>
        <p:nvSpPr>
          <p:cNvPr id="3" name="Content Placeholder 2"/>
          <p:cNvSpPr>
            <a:spLocks noGrp="1"/>
          </p:cNvSpPr>
          <p:nvPr>
            <p:ph idx="1"/>
          </p:nvPr>
        </p:nvSpPr>
        <p:spPr>
          <a:xfrm>
            <a:off x="711200" y="1555754"/>
            <a:ext cx="11277600" cy="4714417"/>
          </a:xfrm>
        </p:spPr>
        <p:txBody>
          <a:bodyPr>
            <a:noAutofit/>
          </a:bodyPr>
          <a:lstStyle/>
          <a:p>
            <a:r>
              <a:rPr lang="en-US" sz="2000" dirty="0" smtClean="0"/>
              <a:t>Coordinated response to CAN involving</a:t>
            </a:r>
          </a:p>
          <a:p>
            <a:pPr lvl="1"/>
            <a:r>
              <a:rPr lang="en-US" sz="2000" b="1" dirty="0" smtClean="0"/>
              <a:t>relevant sectors</a:t>
            </a:r>
          </a:p>
          <a:p>
            <a:pPr marL="914378" lvl="2" indent="0">
              <a:buNone/>
            </a:pPr>
            <a:r>
              <a:rPr lang="en-US" dirty="0" smtClean="0"/>
              <a:t>Setting up National CAN-MDS Inter-Sectoral Boards representing all relevant sectors</a:t>
            </a:r>
          </a:p>
          <a:p>
            <a:pPr lvl="2"/>
            <a:r>
              <a:rPr lang="en-US" dirty="0" smtClean="0"/>
              <a:t>Child Protection Services/ Social Services/ Social welfare sector; Health/ mental health; Educational sector (governmental and non-governmental); Law enforcement &amp; Justice</a:t>
            </a:r>
          </a:p>
          <a:p>
            <a:pPr lvl="1"/>
            <a:r>
              <a:rPr lang="en-US" sz="2000" b="1" dirty="0"/>
              <a:t>relevant </a:t>
            </a:r>
            <a:r>
              <a:rPr lang="en-US" sz="2000" b="1" dirty="0" smtClean="0"/>
              <a:t>professionals working with and/or for children</a:t>
            </a:r>
            <a:endParaRPr lang="en-US" sz="2000" b="1" dirty="0"/>
          </a:p>
          <a:p>
            <a:pPr lvl="2" indent="-360000">
              <a:lnSpc>
                <a:spcPct val="120000"/>
              </a:lnSpc>
            </a:pPr>
            <a:r>
              <a:rPr lang="en-US" dirty="0" smtClean="0"/>
              <a:t>Judges, </a:t>
            </a:r>
            <a:r>
              <a:rPr lang="en-US" dirty="0"/>
              <a:t>Probation Officers, Public Prosecutors, Forensic surgeons' professionals, Lawyers; Child </a:t>
            </a:r>
            <a:r>
              <a:rPr lang="en-US" dirty="0" smtClean="0"/>
              <a:t>Ombudspersons; </a:t>
            </a:r>
            <a:r>
              <a:rPr lang="en-US" dirty="0"/>
              <a:t>Social Workers, Health Visitors, Care providers in </a:t>
            </a:r>
            <a:r>
              <a:rPr lang="en-US" dirty="0" smtClean="0"/>
              <a:t>institutions; Medical </a:t>
            </a:r>
            <a:r>
              <a:rPr lang="en-US" dirty="0"/>
              <a:t>Doctors (general </a:t>
            </a:r>
            <a:r>
              <a:rPr lang="en-US" dirty="0" smtClean="0"/>
              <a:t>and </a:t>
            </a:r>
            <a:r>
              <a:rPr lang="en-US" dirty="0"/>
              <a:t>specialized </a:t>
            </a:r>
            <a:r>
              <a:rPr lang="en-US" dirty="0" smtClean="0"/>
              <a:t>such </a:t>
            </a:r>
            <a:r>
              <a:rPr lang="en-US" dirty="0"/>
              <a:t>as gynecologists, pediatricians, orthopedists, and radiologists), Midwives, Nurses, and Dentists; Child Psychiatrists, Psychiatrists, Psychologists; Police Officers (in general and specialized police investigators </a:t>
            </a:r>
            <a:r>
              <a:rPr lang="en-US" dirty="0" smtClean="0"/>
              <a:t>in </a:t>
            </a:r>
            <a:r>
              <a:rPr lang="en-US" dirty="0"/>
              <a:t>forensic </a:t>
            </a:r>
            <a:r>
              <a:rPr lang="en-US" dirty="0" smtClean="0"/>
              <a:t>interviews or </a:t>
            </a:r>
            <a:r>
              <a:rPr lang="en-US" dirty="0"/>
              <a:t>for crimes against minors); Teachers/Educators (pre-school, kindergarten, primary and secondary education, for children with special needs), School </a:t>
            </a:r>
            <a:r>
              <a:rPr lang="en-US" dirty="0" smtClean="0"/>
              <a:t>Principals</a:t>
            </a:r>
            <a:r>
              <a:rPr lang="en-US" dirty="0"/>
              <a:t> </a:t>
            </a:r>
            <a:r>
              <a:rPr lang="en-US" dirty="0" smtClean="0"/>
              <a:t>etc.</a:t>
            </a:r>
            <a:endParaRPr lang="el-GR" dirty="0"/>
          </a:p>
        </p:txBody>
      </p:sp>
      <p:sp>
        <p:nvSpPr>
          <p:cNvPr id="6" name="Rectangle 5"/>
          <p:cNvSpPr/>
          <p:nvPr/>
        </p:nvSpPr>
        <p:spPr>
          <a:xfrm>
            <a:off x="1524000" y="2223180"/>
            <a:ext cx="10348686" cy="892552"/>
          </a:xfrm>
          <a:prstGeom prst="rect">
            <a:avLst/>
          </a:prstGeom>
          <a:solidFill>
            <a:schemeClr val="tx2">
              <a:lumMod val="20000"/>
              <a:lumOff val="80000"/>
            </a:schemeClr>
          </a:solidFill>
        </p:spPr>
        <p:txBody>
          <a:bodyPr wrap="square">
            <a:spAutoFit/>
          </a:bodyPr>
          <a:lstStyle/>
          <a:p>
            <a:pPr marL="0" lvl="1">
              <a:buNone/>
            </a:pPr>
            <a:r>
              <a:rPr lang="en-US" sz="2600" dirty="0">
                <a:solidFill>
                  <a:schemeClr val="accent1"/>
                </a:solidFill>
              </a:rPr>
              <a:t>Multi-agency training can be a cost-efficient approach to building a common understanding of prevention and </a:t>
            </a:r>
            <a:r>
              <a:rPr lang="en-US" sz="2600" dirty="0" smtClean="0">
                <a:solidFill>
                  <a:schemeClr val="accent1"/>
                </a:solidFill>
              </a:rPr>
              <a:t>improving </a:t>
            </a:r>
            <a:r>
              <a:rPr lang="en-US" sz="2600" dirty="0">
                <a:solidFill>
                  <a:schemeClr val="accent1"/>
                </a:solidFill>
              </a:rPr>
              <a:t>partnership working. </a:t>
            </a:r>
          </a:p>
        </p:txBody>
      </p:sp>
    </p:spTree>
    <p:extLst>
      <p:ext uri="{BB962C8B-B14F-4D97-AF65-F5344CB8AC3E}">
        <p14:creationId xmlns:p14="http://schemas.microsoft.com/office/powerpoint/2010/main" xmlns="" val="3983504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Tackling CAN underreporting</a:t>
            </a:r>
            <a:endParaRPr lang="el-GR" dirty="0"/>
          </a:p>
        </p:txBody>
      </p:sp>
      <p:sp>
        <p:nvSpPr>
          <p:cNvPr id="3" name="Content Placeholder 2"/>
          <p:cNvSpPr>
            <a:spLocks noGrp="1"/>
          </p:cNvSpPr>
          <p:nvPr>
            <p:ph idx="1"/>
          </p:nvPr>
        </p:nvSpPr>
        <p:spPr>
          <a:xfrm>
            <a:off x="838199" y="1825625"/>
            <a:ext cx="10976429" cy="4351338"/>
          </a:xfrm>
        </p:spPr>
        <p:txBody>
          <a:bodyPr>
            <a:normAutofit/>
          </a:bodyPr>
          <a:lstStyle/>
          <a:p>
            <a:r>
              <a:rPr lang="en-US" sz="2200" dirty="0" smtClean="0"/>
              <a:t>Biases </a:t>
            </a:r>
            <a:r>
              <a:rPr lang="en-US" sz="2200" dirty="0"/>
              <a:t>influencing when professionals report CAN may be affecting over-representation of severe abuse instances—thus, rendering them more recognizable while at the same time making it even more unlikely for professionals to increase thresholds of ‘suspicion’ when faced with less recognizable cases of CAN.</a:t>
            </a:r>
          </a:p>
          <a:p>
            <a:pPr lvl="1"/>
            <a:r>
              <a:rPr lang="en-US" sz="2200" b="1" dirty="0" smtClean="0"/>
              <a:t>this </a:t>
            </a:r>
            <a:r>
              <a:rPr lang="en-US" sz="2200" b="1" dirty="0"/>
              <a:t>suggests that training how to recognize CAN across all relevant professions must include descriptors/indices of all identifiable types of </a:t>
            </a:r>
            <a:r>
              <a:rPr lang="en-US" sz="2200" b="1" dirty="0" smtClean="0"/>
              <a:t>CAN</a:t>
            </a:r>
          </a:p>
          <a:p>
            <a:endParaRPr lang="en-US" sz="2200" dirty="0" smtClean="0"/>
          </a:p>
          <a:p>
            <a:r>
              <a:rPr lang="en-US" sz="2200" dirty="0" smtClean="0"/>
              <a:t>Research </a:t>
            </a:r>
            <a:r>
              <a:rPr lang="en-US" sz="2200" dirty="0"/>
              <a:t>has shown that professionals in the relevant sectors are more likely to report suspected CAN cases when they notice factors in the cases’ context that they have learned (or just believe) that strongly correlate with </a:t>
            </a:r>
            <a:r>
              <a:rPr lang="en-US" sz="2200" dirty="0" smtClean="0"/>
              <a:t>CAN.</a:t>
            </a:r>
          </a:p>
          <a:p>
            <a:pPr lvl="1"/>
            <a:r>
              <a:rPr lang="en-US" sz="2200" b="1" u="sng" dirty="0" smtClean="0"/>
              <a:t>this </a:t>
            </a:r>
            <a:r>
              <a:rPr lang="en-US" sz="2200" b="1" u="sng" dirty="0"/>
              <a:t>suggest the need to expand across all relevant professions the evidence base for recognizing children at high risk of maltreatment.</a:t>
            </a:r>
          </a:p>
          <a:p>
            <a:pPr marL="457188" lvl="1" indent="0">
              <a:buNone/>
            </a:pPr>
            <a:endParaRPr lang="en-US" sz="2200" dirty="0" smtClean="0"/>
          </a:p>
        </p:txBody>
      </p:sp>
    </p:spTree>
    <p:extLst>
      <p:ext uri="{BB962C8B-B14F-4D97-AF65-F5344CB8AC3E}">
        <p14:creationId xmlns:p14="http://schemas.microsoft.com/office/powerpoint/2010/main" xmlns="" val="8580003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796413" y="1557238"/>
            <a:ext cx="10736825" cy="4464050"/>
          </a:xfrm>
          <a:prstGeom prst="rect">
            <a:avLst/>
          </a:prstGeom>
        </p:spPr>
        <p:txBody>
          <a:bodyPr/>
          <a:lstStyle/>
          <a:p>
            <a:pPr marL="177800" indent="-177800" algn="just" fontAlgn="base">
              <a:lnSpc>
                <a:spcPct val="100000"/>
              </a:lnSpc>
              <a:spcBef>
                <a:spcPct val="0"/>
              </a:spcBef>
              <a:spcAft>
                <a:spcPct val="0"/>
              </a:spcAft>
              <a:buSzPts val="1000"/>
              <a:buNone/>
            </a:pPr>
            <a:endParaRPr lang="en-US" sz="1400" b="1" dirty="0">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n-US" sz="1800" b="1" dirty="0">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n-US" sz="1800" b="1" dirty="0">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n-US" sz="1800" b="1" dirty="0">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n-US" sz="1800" b="1" dirty="0">
              <a:solidFill>
                <a:srgbClr val="365F91"/>
              </a:solidFill>
              <a:latin typeface="Calibri" pitchFamily="34" charset="0"/>
            </a:endParaRPr>
          </a:p>
          <a:p>
            <a:pPr marL="177800" indent="-177800" algn="ctr" fontAlgn="base">
              <a:lnSpc>
                <a:spcPct val="100000"/>
              </a:lnSpc>
              <a:spcBef>
                <a:spcPct val="0"/>
              </a:spcBef>
              <a:spcAft>
                <a:spcPct val="0"/>
              </a:spcAft>
              <a:buSzPts val="1000"/>
              <a:buNone/>
            </a:pPr>
            <a:r>
              <a:rPr lang="en-US" sz="2400" b="1" dirty="0">
                <a:solidFill>
                  <a:srgbClr val="365F91"/>
                </a:solidFill>
              </a:rPr>
              <a:t>What is the role of state in Child Protection? </a:t>
            </a:r>
            <a:endParaRPr lang="en-US" sz="2400" b="1" dirty="0" smtClean="0">
              <a:solidFill>
                <a:srgbClr val="365F91"/>
              </a:solidFill>
            </a:endParaRPr>
          </a:p>
          <a:p>
            <a:pPr marL="177800" indent="-177800" algn="ctr" fontAlgn="base">
              <a:lnSpc>
                <a:spcPct val="100000"/>
              </a:lnSpc>
              <a:spcBef>
                <a:spcPct val="0"/>
              </a:spcBef>
              <a:spcAft>
                <a:spcPct val="0"/>
              </a:spcAft>
              <a:buSzPts val="1000"/>
              <a:buNone/>
            </a:pPr>
            <a:endParaRPr lang="en-US" sz="2400" b="1" dirty="0" smtClean="0">
              <a:solidFill>
                <a:srgbClr val="365F91"/>
              </a:solidFill>
            </a:endParaRPr>
          </a:p>
          <a:p>
            <a:pPr marL="177800" indent="-177800" algn="ctr" fontAlgn="base">
              <a:lnSpc>
                <a:spcPct val="100000"/>
              </a:lnSpc>
              <a:spcBef>
                <a:spcPct val="0"/>
              </a:spcBef>
              <a:spcAft>
                <a:spcPct val="0"/>
              </a:spcAft>
              <a:buSzPts val="1000"/>
              <a:buNone/>
            </a:pPr>
            <a:r>
              <a:rPr lang="en-US" sz="2400" b="1" dirty="0" smtClean="0">
                <a:solidFill>
                  <a:srgbClr val="365F91"/>
                </a:solidFill>
              </a:rPr>
              <a:t>Why </a:t>
            </a:r>
            <a:r>
              <a:rPr lang="en-US" sz="2400" b="1" dirty="0">
                <a:solidFill>
                  <a:srgbClr val="365F91"/>
                </a:solidFill>
              </a:rPr>
              <a:t>report?</a:t>
            </a:r>
          </a:p>
        </p:txBody>
      </p:sp>
    </p:spTree>
    <p:extLst>
      <p:ext uri="{BB962C8B-B14F-4D97-AF65-F5344CB8AC3E}">
        <p14:creationId xmlns:p14="http://schemas.microsoft.com/office/powerpoint/2010/main" xmlns="" val="1009759275"/>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Capacity-building in the context of CAN-MDS</a:t>
            </a:r>
            <a:endParaRPr lang="el-GR" dirty="0"/>
          </a:p>
        </p:txBody>
      </p:sp>
      <p:sp>
        <p:nvSpPr>
          <p:cNvPr id="3" name="Content Placeholder 2"/>
          <p:cNvSpPr>
            <a:spLocks noGrp="1"/>
          </p:cNvSpPr>
          <p:nvPr>
            <p:ph idx="1"/>
          </p:nvPr>
        </p:nvSpPr>
        <p:spPr/>
        <p:txBody>
          <a:bodyPr>
            <a:normAutofit/>
          </a:bodyPr>
          <a:lstStyle/>
          <a:p>
            <a:r>
              <a:rPr lang="en-US" sz="2200" dirty="0"/>
              <a:t>Capacity building of multidisciplinary professionals working with children on </a:t>
            </a:r>
          </a:p>
          <a:p>
            <a:pPr lvl="1"/>
            <a:r>
              <a:rPr lang="en-US" sz="2200" dirty="0"/>
              <a:t>raising awareness of child maltreatment and its prevalence and impacts </a:t>
            </a:r>
            <a:endParaRPr lang="en-US" sz="2200" dirty="0" smtClean="0"/>
          </a:p>
          <a:p>
            <a:pPr lvl="1"/>
            <a:r>
              <a:rPr lang="en-US" sz="2200" dirty="0" smtClean="0"/>
              <a:t>how </a:t>
            </a:r>
            <a:r>
              <a:rPr lang="en-US" sz="2200" dirty="0"/>
              <a:t>to recognize signs of child abuse and neglect</a:t>
            </a:r>
          </a:p>
          <a:p>
            <a:pPr lvl="1"/>
            <a:r>
              <a:rPr lang="en-US" sz="2200" dirty="0"/>
              <a:t>what are the national mandates for reporting CAN and the legal framework</a:t>
            </a:r>
          </a:p>
          <a:p>
            <a:pPr lvl="1"/>
            <a:r>
              <a:rPr lang="en-US" sz="2200" dirty="0" smtClean="0"/>
              <a:t>why </a:t>
            </a:r>
            <a:r>
              <a:rPr lang="en-US" sz="2200" dirty="0"/>
              <a:t>and how to </a:t>
            </a:r>
            <a:r>
              <a:rPr lang="en-US" sz="2200" dirty="0" smtClean="0"/>
              <a:t>report (highlighting </a:t>
            </a:r>
            <a:r>
              <a:rPr lang="en-US" sz="2200" dirty="0"/>
              <a:t>the procedure for reporting and referring cases to </a:t>
            </a:r>
            <a:r>
              <a:rPr lang="en-US" sz="2200" dirty="0" smtClean="0"/>
              <a:t>appropriate services)</a:t>
            </a:r>
          </a:p>
          <a:p>
            <a:pPr lvl="1"/>
            <a:r>
              <a:rPr lang="en-US" sz="2200" dirty="0"/>
              <a:t>facilitating early intervention or support for parents and </a:t>
            </a:r>
            <a:r>
              <a:rPr lang="en-US" sz="2200" dirty="0" smtClean="0"/>
              <a:t>caregivers</a:t>
            </a:r>
          </a:p>
        </p:txBody>
      </p:sp>
    </p:spTree>
    <p:extLst>
      <p:ext uri="{BB962C8B-B14F-4D97-AF65-F5344CB8AC3E}">
        <p14:creationId xmlns:p14="http://schemas.microsoft.com/office/powerpoint/2010/main" xmlns="" val="70440942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Tackling CAN underreporting</a:t>
            </a:r>
            <a:endParaRPr lang="el-GR" dirty="0"/>
          </a:p>
        </p:txBody>
      </p:sp>
      <p:sp>
        <p:nvSpPr>
          <p:cNvPr id="3" name="Content Placeholder 2"/>
          <p:cNvSpPr>
            <a:spLocks noGrp="1"/>
          </p:cNvSpPr>
          <p:nvPr>
            <p:ph idx="1"/>
          </p:nvPr>
        </p:nvSpPr>
        <p:spPr/>
        <p:txBody>
          <a:bodyPr>
            <a:noAutofit/>
          </a:bodyPr>
          <a:lstStyle/>
          <a:p>
            <a:r>
              <a:rPr lang="en-US" sz="2200" b="1" dirty="0" smtClean="0"/>
              <a:t>Tools and common methodology addressing all stakeholders</a:t>
            </a:r>
            <a:endParaRPr lang="en-US" sz="2200" b="1" dirty="0"/>
          </a:p>
          <a:p>
            <a:pPr lvl="1"/>
            <a:r>
              <a:rPr lang="en-US" sz="2200" dirty="0" smtClean="0"/>
              <a:t>CAN-MDS Toolkit (e-application; Operator’s Manual; data collection protocol)</a:t>
            </a:r>
          </a:p>
          <a:p>
            <a:pPr marL="466725" indent="-457200"/>
            <a:r>
              <a:rPr lang="en-US" sz="2200" b="1" dirty="0" smtClean="0"/>
              <a:t>Case definitions</a:t>
            </a:r>
          </a:p>
          <a:p>
            <a:pPr lvl="1"/>
            <a:r>
              <a:rPr lang="en-US" sz="2200" dirty="0" smtClean="0"/>
              <a:t>based </a:t>
            </a:r>
            <a:r>
              <a:rPr lang="en-US" sz="2200" dirty="0"/>
              <a:t>on the based on </a:t>
            </a:r>
            <a:r>
              <a:rPr lang="en-US" sz="2200" b="1" dirty="0"/>
              <a:t>the United Nations’ Committee on the Rights of the Child’s General comment No. 13 (2011)</a:t>
            </a:r>
            <a:r>
              <a:rPr lang="en-US" sz="2200" dirty="0"/>
              <a:t>, </a:t>
            </a:r>
            <a:r>
              <a:rPr lang="en-US" sz="2200" b="1" dirty="0"/>
              <a:t>“The right of the child to freedom from all forms of violence” </a:t>
            </a:r>
            <a:r>
              <a:rPr lang="en-US" sz="2200" b="1" dirty="0" smtClean="0"/>
              <a:t>[</a:t>
            </a:r>
            <a:r>
              <a:rPr lang="en-US" sz="2200" b="1" dirty="0"/>
              <a:t>CRC/C/GC/13 (2011)]</a:t>
            </a:r>
          </a:p>
          <a:p>
            <a:pPr lvl="1"/>
            <a:r>
              <a:rPr lang="en-US" sz="2200" dirty="0" smtClean="0"/>
              <a:t>In </a:t>
            </a:r>
            <a:r>
              <a:rPr lang="en-US" sz="2200" dirty="0"/>
              <a:t>addition, a further review was made including </a:t>
            </a:r>
          </a:p>
          <a:p>
            <a:pPr lvl="2"/>
            <a:r>
              <a:rPr lang="en-US" sz="2200" dirty="0"/>
              <a:t>UNCRC Article 19</a:t>
            </a:r>
          </a:p>
          <a:p>
            <a:pPr lvl="2"/>
            <a:r>
              <a:rPr lang="en-US" sz="2200" dirty="0"/>
              <a:t>the World Report on VAC (2006)</a:t>
            </a:r>
          </a:p>
          <a:p>
            <a:pPr lvl="2"/>
            <a:r>
              <a:rPr lang="en-US" sz="2200" dirty="0"/>
              <a:t>WHO and ISPCANs definitions (2006) and </a:t>
            </a:r>
          </a:p>
          <a:p>
            <a:pPr lvl="2"/>
            <a:r>
              <a:rPr lang="en-US" sz="2200" dirty="0"/>
              <a:t>CDCs (2008) definitions</a:t>
            </a:r>
            <a:r>
              <a:rPr lang="el-GR" sz="2200" dirty="0"/>
              <a:t> </a:t>
            </a:r>
          </a:p>
        </p:txBody>
      </p:sp>
    </p:spTree>
    <p:extLst>
      <p:ext uri="{BB962C8B-B14F-4D97-AF65-F5344CB8AC3E}">
        <p14:creationId xmlns:p14="http://schemas.microsoft.com/office/powerpoint/2010/main" xmlns="" val="137592631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128" y="60329"/>
            <a:ext cx="8681356" cy="829136"/>
          </a:xfrm>
        </p:spPr>
        <p:txBody>
          <a:bodyPr>
            <a:normAutofit/>
          </a:bodyPr>
          <a:lstStyle/>
          <a:p>
            <a:r>
              <a:rPr lang="en-US" sz="2600" dirty="0" err="1" smtClean="0"/>
              <a:t>Operationalisation</a:t>
            </a:r>
            <a:r>
              <a:rPr lang="en-US" sz="2600" dirty="0" smtClean="0"/>
              <a:t> of CAN conceptual definitions</a:t>
            </a:r>
            <a:endParaRPr lang="el-GR" sz="2600" dirty="0"/>
          </a:p>
        </p:txBody>
      </p:sp>
      <p:sp>
        <p:nvSpPr>
          <p:cNvPr id="3" name="Content Placeholder 2"/>
          <p:cNvSpPr>
            <a:spLocks noGrp="1"/>
          </p:cNvSpPr>
          <p:nvPr>
            <p:ph idx="1"/>
          </p:nvPr>
        </p:nvSpPr>
        <p:spPr>
          <a:xfrm>
            <a:off x="8748483" y="203200"/>
            <a:ext cx="3327403" cy="2598057"/>
          </a:xfrm>
          <a:solidFill>
            <a:schemeClr val="bg1"/>
          </a:solidFill>
        </p:spPr>
        <p:txBody>
          <a:bodyPr>
            <a:noAutofit/>
          </a:bodyPr>
          <a:lstStyle/>
          <a:p>
            <a:pPr marL="0" indent="0" algn="just">
              <a:spcBef>
                <a:spcPts val="0"/>
              </a:spcBef>
              <a:buNone/>
            </a:pPr>
            <a:r>
              <a:rPr lang="en-US" sz="1800" dirty="0"/>
              <a:t>The CAN-MDS incorporates the main types of CAN, sub-types under each main type and form(s) under each sub-type (</a:t>
            </a:r>
            <a:r>
              <a:rPr lang="en-US" sz="1800" dirty="0" smtClean="0"/>
              <a:t>maltreatment </a:t>
            </a:r>
            <a:r>
              <a:rPr lang="en-US" sz="1800" dirty="0"/>
              <a:t>acts </a:t>
            </a:r>
            <a:r>
              <a:rPr lang="en-US" sz="1800" dirty="0" smtClean="0"/>
              <a:t>committed </a:t>
            </a:r>
            <a:r>
              <a:rPr lang="en-US" sz="1800" dirty="0"/>
              <a:t>and omissions). </a:t>
            </a:r>
            <a:endParaRPr lang="en-US" sz="1800" dirty="0" smtClean="0"/>
          </a:p>
          <a:p>
            <a:pPr marL="0" indent="0" algn="just">
              <a:spcBef>
                <a:spcPts val="0"/>
              </a:spcBef>
              <a:buNone/>
            </a:pPr>
            <a:r>
              <a:rPr lang="en-US" sz="1800" b="1" dirty="0" smtClean="0">
                <a:solidFill>
                  <a:schemeClr val="accent1"/>
                </a:solidFill>
              </a:rPr>
              <a:t>The </a:t>
            </a:r>
            <a:r>
              <a:rPr lang="en-US" sz="1800" b="1" dirty="0">
                <a:solidFill>
                  <a:schemeClr val="accent1"/>
                </a:solidFill>
              </a:rPr>
              <a:t>Operator, depending on his/her familiarization with CAN definitions, can follow a different </a:t>
            </a:r>
            <a:r>
              <a:rPr lang="en-US" sz="1800" b="1" dirty="0" smtClean="0">
                <a:solidFill>
                  <a:schemeClr val="accent1"/>
                </a:solidFill>
              </a:rPr>
              <a:t>route</a:t>
            </a:r>
            <a:r>
              <a:rPr lang="en-US" sz="1800" dirty="0" smtClean="0"/>
              <a:t> </a:t>
            </a:r>
            <a:endParaRPr lang="el-GR" sz="1800" dirty="0"/>
          </a:p>
        </p:txBody>
      </p:sp>
      <p:pic>
        <p:nvPicPr>
          <p:cNvPr id="4" name="Picture 3"/>
          <p:cNvPicPr>
            <a:picLocks noChangeAspect="1"/>
          </p:cNvPicPr>
          <p:nvPr/>
        </p:nvPicPr>
        <p:blipFill rotWithShape="1">
          <a:blip r:embed="rId3"/>
          <a:srcRect l="8192" t="23704" r="14604" b="7513"/>
          <a:stretch/>
        </p:blipFill>
        <p:spPr>
          <a:xfrm>
            <a:off x="10882" y="1570268"/>
            <a:ext cx="8737601" cy="4717143"/>
          </a:xfrm>
          <a:prstGeom prst="rect">
            <a:avLst/>
          </a:prstGeom>
        </p:spPr>
      </p:pic>
      <p:sp>
        <p:nvSpPr>
          <p:cNvPr id="5" name="Rectangle 4"/>
          <p:cNvSpPr/>
          <p:nvPr/>
        </p:nvSpPr>
        <p:spPr>
          <a:xfrm>
            <a:off x="1669143" y="3802521"/>
            <a:ext cx="6096000" cy="646331"/>
          </a:xfrm>
          <a:prstGeom prst="rect">
            <a:avLst/>
          </a:prstGeom>
          <a:solidFill>
            <a:schemeClr val="accent4"/>
          </a:solidFill>
        </p:spPr>
        <p:txBody>
          <a:bodyPr>
            <a:spAutoFit/>
          </a:bodyPr>
          <a:lstStyle/>
          <a:p>
            <a:pPr algn="ctr"/>
            <a:r>
              <a:rPr lang="en-US" dirty="0" smtClean="0"/>
              <a:t>Details on </a:t>
            </a:r>
            <a:r>
              <a:rPr lang="en-US" dirty="0"/>
              <a:t>CAN operationalization </a:t>
            </a:r>
            <a:r>
              <a:rPr lang="en-US" dirty="0" smtClean="0"/>
              <a:t>are available in the Operator’s Manual under </a:t>
            </a:r>
            <a:r>
              <a:rPr lang="en-US" dirty="0"/>
              <a:t>DE_I3 “Form(s) of Maltreatment”  </a:t>
            </a:r>
            <a:endParaRPr lang="el-GR" dirty="0"/>
          </a:p>
        </p:txBody>
      </p:sp>
      <p:sp>
        <p:nvSpPr>
          <p:cNvPr id="6" name="Rectangle 5"/>
          <p:cNvSpPr/>
          <p:nvPr/>
        </p:nvSpPr>
        <p:spPr>
          <a:xfrm>
            <a:off x="8868229" y="2833966"/>
            <a:ext cx="3207657" cy="1754326"/>
          </a:xfrm>
          <a:prstGeom prst="rect">
            <a:avLst/>
          </a:prstGeom>
          <a:effectLst>
            <a:glow rad="1397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wrap="square">
            <a:spAutoFit/>
          </a:bodyPr>
          <a:lstStyle/>
          <a:p>
            <a:pPr lvl="0">
              <a:spcBef>
                <a:spcPts val="0"/>
              </a:spcBef>
            </a:pPr>
            <a:r>
              <a:rPr lang="en-US" dirty="0">
                <a:solidFill>
                  <a:schemeClr val="accent1"/>
                </a:solidFill>
              </a:rPr>
              <a:t>Operators who are NOT familiarized </a:t>
            </a:r>
            <a:r>
              <a:rPr lang="en-US" dirty="0"/>
              <a:t>with  CAN definitions: </a:t>
            </a:r>
            <a:r>
              <a:rPr lang="en-US" dirty="0">
                <a:solidFill>
                  <a:schemeClr val="accent1"/>
                </a:solidFill>
              </a:rPr>
              <a:t>a bottom up process </a:t>
            </a:r>
            <a:r>
              <a:rPr lang="en-US" dirty="0"/>
              <a:t>(from commonly understood acts and omissions to broader concepts of CAN) </a:t>
            </a:r>
            <a:endParaRPr lang="el-GR" dirty="0"/>
          </a:p>
        </p:txBody>
      </p:sp>
      <p:sp>
        <p:nvSpPr>
          <p:cNvPr id="7" name="Rectangle 6"/>
          <p:cNvSpPr/>
          <p:nvPr/>
        </p:nvSpPr>
        <p:spPr>
          <a:xfrm>
            <a:off x="8868229" y="4708085"/>
            <a:ext cx="3207657" cy="1477328"/>
          </a:xfrm>
          <a:prstGeom prst="rect">
            <a:avLst/>
          </a:prstGeom>
          <a:noFill/>
          <a:effectLst>
            <a:glow rad="139700">
              <a:schemeClr val="accent5">
                <a:satMod val="175000"/>
                <a:alpha val="40000"/>
              </a:schemeClr>
            </a:glow>
          </a:effectLst>
        </p:spPr>
        <p:style>
          <a:lnRef idx="2">
            <a:schemeClr val="accent5"/>
          </a:lnRef>
          <a:fillRef idx="1">
            <a:schemeClr val="lt1"/>
          </a:fillRef>
          <a:effectRef idx="0">
            <a:schemeClr val="accent5"/>
          </a:effectRef>
          <a:fontRef idx="minor">
            <a:schemeClr val="dk1"/>
          </a:fontRef>
        </p:style>
        <p:txBody>
          <a:bodyPr wrap="square">
            <a:spAutoFit/>
          </a:bodyPr>
          <a:lstStyle/>
          <a:p>
            <a:pPr lvl="0">
              <a:spcBef>
                <a:spcPts val="0"/>
              </a:spcBef>
            </a:pPr>
            <a:r>
              <a:rPr lang="en-US" dirty="0">
                <a:solidFill>
                  <a:schemeClr val="accent1"/>
                </a:solidFill>
              </a:rPr>
              <a:t>Operators who are familiarized </a:t>
            </a:r>
            <a:r>
              <a:rPr lang="en-US" dirty="0"/>
              <a:t>with CAN-Definitions: </a:t>
            </a:r>
            <a:r>
              <a:rPr lang="en-US" dirty="0">
                <a:solidFill>
                  <a:schemeClr val="accent1"/>
                </a:solidFill>
              </a:rPr>
              <a:t>a top-down process </a:t>
            </a:r>
            <a:r>
              <a:rPr lang="en-US" dirty="0"/>
              <a:t>(from main conceptually defined CAN types to specific acts and omissions)</a:t>
            </a:r>
            <a:endParaRPr lang="el-GR" dirty="0"/>
          </a:p>
        </p:txBody>
      </p:sp>
      <p:sp>
        <p:nvSpPr>
          <p:cNvPr id="8" name="Rounded Rectangle 7"/>
          <p:cNvSpPr/>
          <p:nvPr/>
        </p:nvSpPr>
        <p:spPr>
          <a:xfrm>
            <a:off x="7982860" y="1323524"/>
            <a:ext cx="711200" cy="5033732"/>
          </a:xfrm>
          <a:prstGeom prst="roundRect">
            <a:avLst>
              <a:gd name="adj" fmla="val 50000"/>
            </a:avLst>
          </a:prstGeom>
          <a:noFill/>
          <a:effectLst>
            <a:glow rad="1397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9" name="Rounded Rectangle 8"/>
          <p:cNvSpPr/>
          <p:nvPr/>
        </p:nvSpPr>
        <p:spPr>
          <a:xfrm>
            <a:off x="67127" y="1194263"/>
            <a:ext cx="711200" cy="5033732"/>
          </a:xfrm>
          <a:prstGeom prst="roundRect">
            <a:avLst>
              <a:gd name="adj" fmla="val 50000"/>
            </a:avLst>
          </a:prstGeom>
          <a:noFill/>
          <a:effectLst>
            <a:glow rad="228600">
              <a:schemeClr val="accent5">
                <a:satMod val="175000"/>
                <a:alpha val="40000"/>
              </a:schemeClr>
            </a:glow>
          </a:effectLst>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Tree>
    <p:extLst>
      <p:ext uri="{BB962C8B-B14F-4D97-AF65-F5344CB8AC3E}">
        <p14:creationId xmlns:p14="http://schemas.microsoft.com/office/powerpoint/2010/main" xmlns="" val="2632743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1000"/>
                                        <p:tgtEl>
                                          <p:spTgt spid="3">
                                            <p:bg/>
                                          </p:spTgt>
                                        </p:tgtEl>
                                      </p:cBhvr>
                                    </p:animEffect>
                                    <p:anim calcmode="lin" valueType="num">
                                      <p:cBhvr>
                                        <p:cTn id="13" dur="1000" fill="hold"/>
                                        <p:tgtEl>
                                          <p:spTgt spid="3">
                                            <p:bg/>
                                          </p:spTgt>
                                        </p:tgtEl>
                                        <p:attrNameLst>
                                          <p:attrName>ppt_x</p:attrName>
                                        </p:attrNameLst>
                                      </p:cBhvr>
                                      <p:tavLst>
                                        <p:tav tm="0">
                                          <p:val>
                                            <p:strVal val="#ppt_x"/>
                                          </p:val>
                                        </p:tav>
                                        <p:tav tm="100000">
                                          <p:val>
                                            <p:strVal val="#ppt_x"/>
                                          </p:val>
                                        </p:tav>
                                      </p:tavLst>
                                    </p:anim>
                                    <p:anim calcmode="lin" valueType="num">
                                      <p:cBhvr>
                                        <p:cTn id="14" dur="1000" fill="hold"/>
                                        <p:tgtEl>
                                          <p:spTgt spid="3">
                                            <p:bg/>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1000"/>
                                        <p:tgtEl>
                                          <p:spTgt spid="3">
                                            <p:txEl>
                                              <p:pRg st="1" end="1"/>
                                            </p:txEl>
                                          </p:spTgt>
                                        </p:tgtEl>
                                      </p:cBhvr>
                                    </p:animEffect>
                                    <p:anim calcmode="lin" valueType="num">
                                      <p:cBhvr>
                                        <p:cTn id="2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fltVal val="0"/>
                                          </p:val>
                                        </p:tav>
                                        <p:tav tm="100000">
                                          <p:val>
                                            <p:strVal val="#ppt_w"/>
                                          </p:val>
                                        </p:tav>
                                      </p:tavLst>
                                    </p:anim>
                                    <p:anim calcmode="lin" valueType="num">
                                      <p:cBhvr>
                                        <p:cTn id="47" dur="500" fill="hold"/>
                                        <p:tgtEl>
                                          <p:spTgt spid="9"/>
                                        </p:tgtEl>
                                        <p:attrNameLst>
                                          <p:attrName>ppt_h</p:attrName>
                                        </p:attrNameLst>
                                      </p:cBhvr>
                                      <p:tavLst>
                                        <p:tav tm="0">
                                          <p:val>
                                            <p:fltVal val="0"/>
                                          </p:val>
                                        </p:tav>
                                        <p:tav tm="100000">
                                          <p:val>
                                            <p:strVal val="#ppt_h"/>
                                          </p:val>
                                        </p:tav>
                                      </p:tavLst>
                                    </p:anim>
                                    <p:animEffect transition="in" filter="fade">
                                      <p:cBhvr>
                                        <p:cTn id="48" dur="500"/>
                                        <p:tgtEl>
                                          <p:spTgt spid="9"/>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p:cTn id="53" dur="500" fill="hold"/>
                                        <p:tgtEl>
                                          <p:spTgt spid="5"/>
                                        </p:tgtEl>
                                        <p:attrNameLst>
                                          <p:attrName>ppt_w</p:attrName>
                                        </p:attrNameLst>
                                      </p:cBhvr>
                                      <p:tavLst>
                                        <p:tav tm="0">
                                          <p:val>
                                            <p:fltVal val="0"/>
                                          </p:val>
                                        </p:tav>
                                        <p:tav tm="100000">
                                          <p:val>
                                            <p:strVal val="#ppt_w"/>
                                          </p:val>
                                        </p:tav>
                                      </p:tavLst>
                                    </p:anim>
                                    <p:anim calcmode="lin" valueType="num">
                                      <p:cBhvr>
                                        <p:cTn id="54" dur="500" fill="hold"/>
                                        <p:tgtEl>
                                          <p:spTgt spid="5"/>
                                        </p:tgtEl>
                                        <p:attrNameLst>
                                          <p:attrName>ppt_h</p:attrName>
                                        </p:attrNameLst>
                                      </p:cBhvr>
                                      <p:tavLst>
                                        <p:tav tm="0">
                                          <p:val>
                                            <p:fltVal val="0"/>
                                          </p:val>
                                        </p:tav>
                                        <p:tav tm="100000">
                                          <p:val>
                                            <p:strVal val="#ppt_h"/>
                                          </p:val>
                                        </p:tav>
                                      </p:tavLst>
                                    </p:anim>
                                    <p:animEffect transition="in" filter="fade">
                                      <p:cBhvr>
                                        <p:cTn id="5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animBg="1"/>
      <p:bldP spid="6" grpId="0" animBg="1"/>
      <p:bldP spid="7" grpId="0" animBg="1"/>
      <p:bldP spid="8" grpId="0" animBg="1"/>
      <p:bldP spid="9"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Important </a:t>
            </a:r>
            <a:r>
              <a:rPr lang="en-US" dirty="0" smtClean="0"/>
              <a:t>reminders </a:t>
            </a:r>
            <a:r>
              <a:rPr lang="en-US" dirty="0"/>
              <a:t>about the CAN-MDS   Operators’ </a:t>
            </a:r>
            <a:r>
              <a:rPr lang="en-US" dirty="0" smtClean="0"/>
              <a:t>tasks</a:t>
            </a:r>
            <a:endParaRPr lang="el-GR" dirty="0"/>
          </a:p>
        </p:txBody>
      </p:sp>
      <p:sp>
        <p:nvSpPr>
          <p:cNvPr id="3" name="Content Placeholder 2"/>
          <p:cNvSpPr>
            <a:spLocks noGrp="1"/>
          </p:cNvSpPr>
          <p:nvPr>
            <p:ph idx="1"/>
          </p:nvPr>
        </p:nvSpPr>
        <p:spPr/>
        <p:txBody>
          <a:bodyPr>
            <a:noAutofit/>
          </a:bodyPr>
          <a:lstStyle/>
          <a:p>
            <a:pPr marL="0" indent="0" algn="just">
              <a:buNone/>
            </a:pPr>
            <a:r>
              <a:rPr lang="en-US" sz="2000" dirty="0"/>
              <a:t>Cases of child maltreatment are entered/reported regardless  of  any plans for future action on the case that the Operator or their work supervisor, or anyone else, may have or may not </a:t>
            </a:r>
            <a:r>
              <a:rPr lang="en-US" sz="2000" dirty="0" smtClean="0"/>
              <a:t>have </a:t>
            </a:r>
            <a:r>
              <a:rPr lang="en-US" sz="2000" dirty="0" smtClean="0">
                <a:sym typeface="Wingdings" panose="05000000000000000000" pitchFamily="2" charset="2"/>
              </a:rPr>
              <a:t> </a:t>
            </a:r>
            <a:r>
              <a:rPr lang="en-US" sz="2000" dirty="0" smtClean="0">
                <a:solidFill>
                  <a:schemeClr val="accent1"/>
                </a:solidFill>
              </a:rPr>
              <a:t>this </a:t>
            </a:r>
            <a:r>
              <a:rPr lang="en-US" sz="2000" dirty="0">
                <a:solidFill>
                  <a:schemeClr val="accent1"/>
                </a:solidFill>
              </a:rPr>
              <a:t>means that the Operator when recording the CAN case in the system does not need to already know or have decided or even have an opinion on the type of intervention they may need to </a:t>
            </a:r>
            <a:r>
              <a:rPr lang="en-US" sz="2000" dirty="0" smtClean="0">
                <a:solidFill>
                  <a:schemeClr val="accent1"/>
                </a:solidFill>
              </a:rPr>
              <a:t>follow</a:t>
            </a:r>
            <a:endParaRPr lang="en-US" sz="2000" dirty="0" smtClean="0"/>
          </a:p>
          <a:p>
            <a:pPr marL="0" indent="0" algn="just">
              <a:buNone/>
            </a:pPr>
            <a:endParaRPr lang="en-US" sz="2000" dirty="0" smtClean="0"/>
          </a:p>
          <a:p>
            <a:pPr marL="0" indent="0" algn="just">
              <a:buNone/>
            </a:pPr>
            <a:r>
              <a:rPr lang="en-US" sz="2000" dirty="0" smtClean="0"/>
              <a:t>Cases </a:t>
            </a:r>
            <a:r>
              <a:rPr lang="en-US" sz="2000" dirty="0"/>
              <a:t>of child maltreatment are entered/reported regardless of </a:t>
            </a:r>
            <a:r>
              <a:rPr lang="en-US" sz="2000" dirty="0" smtClean="0"/>
              <a:t>substantiation </a:t>
            </a:r>
            <a:r>
              <a:rPr lang="en-US" sz="2000" dirty="0" smtClean="0">
                <a:sym typeface="Wingdings" panose="05000000000000000000" pitchFamily="2" charset="2"/>
              </a:rPr>
              <a:t> </a:t>
            </a:r>
            <a:r>
              <a:rPr lang="en-US" sz="2000" dirty="0" smtClean="0">
                <a:solidFill>
                  <a:schemeClr val="accent1"/>
                </a:solidFill>
                <a:sym typeface="Wingdings" panose="05000000000000000000" pitchFamily="2" charset="2"/>
              </a:rPr>
              <a:t>t</a:t>
            </a:r>
            <a:r>
              <a:rPr lang="en-US" sz="2000" dirty="0" smtClean="0">
                <a:solidFill>
                  <a:schemeClr val="accent1"/>
                </a:solidFill>
              </a:rPr>
              <a:t>his </a:t>
            </a:r>
            <a:r>
              <a:rPr lang="en-US" sz="2000" dirty="0">
                <a:solidFill>
                  <a:schemeClr val="accent1"/>
                </a:solidFill>
              </a:rPr>
              <a:t>also means that the Operator does not need to first establish the truth of their suspicion before recording the </a:t>
            </a:r>
            <a:r>
              <a:rPr lang="en-US" sz="2000" dirty="0" smtClean="0">
                <a:solidFill>
                  <a:schemeClr val="accent1"/>
                </a:solidFill>
              </a:rPr>
              <a:t>case. They </a:t>
            </a:r>
            <a:r>
              <a:rPr lang="en-US" sz="2000" dirty="0">
                <a:solidFill>
                  <a:schemeClr val="accent1"/>
                </a:solidFill>
              </a:rPr>
              <a:t>simply record as they come across the incident/case</a:t>
            </a:r>
            <a:r>
              <a:rPr lang="en-US" sz="2000" dirty="0" smtClean="0">
                <a:solidFill>
                  <a:schemeClr val="accent1"/>
                </a:solidFill>
              </a:rPr>
              <a:t>.</a:t>
            </a:r>
          </a:p>
          <a:p>
            <a:pPr marL="0" indent="0">
              <a:buNone/>
            </a:pPr>
            <a:endParaRPr lang="en-US" sz="2000" dirty="0" smtClean="0"/>
          </a:p>
          <a:p>
            <a:pPr marL="0" indent="0">
              <a:buNone/>
            </a:pPr>
            <a:r>
              <a:rPr lang="en-US" sz="2000" dirty="0" smtClean="0"/>
              <a:t>Existing </a:t>
            </a:r>
            <a:r>
              <a:rPr lang="en-US" sz="2000" dirty="0"/>
              <a:t>literature describes decisions about degree of harm and/or future risk of harm as vital in the underreporting of </a:t>
            </a:r>
            <a:r>
              <a:rPr lang="en-US" sz="2000" dirty="0" smtClean="0"/>
              <a:t>CAN </a:t>
            </a:r>
            <a:r>
              <a:rPr lang="en-US" sz="2000" dirty="0" smtClean="0">
                <a:sym typeface="Wingdings" panose="05000000000000000000" pitchFamily="2" charset="2"/>
              </a:rPr>
              <a:t> </a:t>
            </a:r>
            <a:r>
              <a:rPr lang="en-US" sz="2000" dirty="0" smtClean="0">
                <a:solidFill>
                  <a:schemeClr val="accent1"/>
                </a:solidFill>
              </a:rPr>
              <a:t>CAN-MDS Operators </a:t>
            </a:r>
            <a:r>
              <a:rPr lang="en-US" sz="2000" dirty="0">
                <a:solidFill>
                  <a:schemeClr val="accent1"/>
                </a:solidFill>
              </a:rPr>
              <a:t>do not need to decide on whether the child in the case they are recording bears visible harm as a prerequisite to </a:t>
            </a:r>
            <a:r>
              <a:rPr lang="en-US" sz="2000" dirty="0" smtClean="0">
                <a:solidFill>
                  <a:schemeClr val="accent1"/>
                </a:solidFill>
              </a:rPr>
              <a:t>record</a:t>
            </a:r>
            <a:endParaRPr lang="en-US" sz="2000" dirty="0">
              <a:solidFill>
                <a:schemeClr val="accent1"/>
              </a:solidFill>
            </a:endParaRPr>
          </a:p>
        </p:txBody>
      </p:sp>
    </p:spTree>
    <p:extLst>
      <p:ext uri="{BB962C8B-B14F-4D97-AF65-F5344CB8AC3E}">
        <p14:creationId xmlns:p14="http://schemas.microsoft.com/office/powerpoint/2010/main" xmlns="" val="412878934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30200" y="274638"/>
            <a:ext cx="11328400" cy="1143000"/>
          </a:xfrm>
          <a:prstGeom prst="rect">
            <a:avLst/>
          </a:prstGeom>
        </p:spPr>
        <p:txBody>
          <a:bodyPr>
            <a:noAutofit/>
          </a:bodyPr>
          <a:lstStyle/>
          <a:p>
            <a:r>
              <a:rPr lang="en-US" sz="2400" dirty="0">
                <a:solidFill>
                  <a:schemeClr val="accent1"/>
                </a:solidFill>
              </a:rPr>
              <a:t>The CAN-MDS  </a:t>
            </a:r>
            <a:r>
              <a:rPr lang="en-US" sz="2400" dirty="0" smtClean="0">
                <a:solidFill>
                  <a:schemeClr val="accent1"/>
                </a:solidFill>
              </a:rPr>
              <a:t>response </a:t>
            </a:r>
            <a:r>
              <a:rPr lang="en-US" sz="2400" dirty="0">
                <a:solidFill>
                  <a:schemeClr val="accent1"/>
                </a:solidFill>
              </a:rPr>
              <a:t>to Underreporting</a:t>
            </a:r>
            <a:r>
              <a:rPr lang="en-US" sz="2400" dirty="0">
                <a:solidFill>
                  <a:schemeClr val="accent1"/>
                </a:solidFill>
                <a:latin typeface="Segoe UI Light" panose="020B0502040204020203" pitchFamily="34" charset="0"/>
                <a:cs typeface="Segoe UI Light" panose="020B0502040204020203" pitchFamily="34" charset="0"/>
              </a:rPr>
              <a:t/>
            </a:r>
            <a:br>
              <a:rPr lang="en-US" sz="2400" dirty="0">
                <a:solidFill>
                  <a:schemeClr val="accent1"/>
                </a:solidFill>
                <a:latin typeface="Segoe UI Light" panose="020B0502040204020203" pitchFamily="34" charset="0"/>
                <a:cs typeface="Segoe UI Light" panose="020B0502040204020203" pitchFamily="34" charset="0"/>
              </a:rPr>
            </a:br>
            <a:endParaRPr lang="el-GR" sz="2400" dirty="0">
              <a:solidFill>
                <a:schemeClr val="accent1"/>
              </a:solidFill>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4294967295"/>
          </p:nvPr>
        </p:nvSpPr>
        <p:spPr>
          <a:xfrm>
            <a:off x="330200" y="1666875"/>
            <a:ext cx="11328400" cy="4175125"/>
          </a:xfrm>
          <a:prstGeom prst="rect">
            <a:avLst/>
          </a:prstGeom>
        </p:spPr>
        <p:txBody>
          <a:bodyPr>
            <a:normAutofit/>
          </a:bodyPr>
          <a:lstStyle/>
          <a:p>
            <a:pPr algn="just" fontAlgn="base">
              <a:lnSpc>
                <a:spcPct val="100000"/>
              </a:lnSpc>
              <a:spcBef>
                <a:spcPct val="0"/>
              </a:spcBef>
              <a:spcAft>
                <a:spcPct val="0"/>
              </a:spcAft>
              <a:buSzPts val="1000"/>
              <a:buFont typeface="Wingdings 3" panose="05040102010807070707" pitchFamily="18" charset="2"/>
              <a:buChar char="´"/>
            </a:pPr>
            <a:r>
              <a:rPr lang="en-US" sz="2200" b="1" dirty="0" smtClean="0"/>
              <a:t>Accurate </a:t>
            </a:r>
            <a:r>
              <a:rPr lang="en-US" sz="2200" b="1" dirty="0"/>
              <a:t>and reliable, across sectors, reporting of CAN is necessary in order to monitor Child Protection and Well Being, and in order to identify the interventions that are most needed. </a:t>
            </a:r>
          </a:p>
          <a:p>
            <a:pPr algn="just" fontAlgn="base">
              <a:lnSpc>
                <a:spcPct val="100000"/>
              </a:lnSpc>
              <a:spcBef>
                <a:spcPct val="0"/>
              </a:spcBef>
              <a:spcAft>
                <a:spcPct val="0"/>
              </a:spcAft>
              <a:buSzPts val="1000"/>
              <a:buFont typeface="Wingdings 3" panose="05040102010807070707" pitchFamily="18" charset="2"/>
              <a:buChar char="´"/>
            </a:pPr>
            <a:endParaRPr lang="en-US" sz="2200" b="1" dirty="0"/>
          </a:p>
          <a:p>
            <a:pPr algn="just" fontAlgn="base">
              <a:lnSpc>
                <a:spcPct val="100000"/>
              </a:lnSpc>
              <a:spcBef>
                <a:spcPct val="0"/>
              </a:spcBef>
              <a:spcAft>
                <a:spcPct val="0"/>
              </a:spcAft>
              <a:buSzPts val="1000"/>
              <a:buFont typeface="Wingdings 3" panose="05040102010807070707" pitchFamily="18" charset="2"/>
              <a:buChar char="´"/>
            </a:pPr>
            <a:r>
              <a:rPr lang="en-US" sz="2200" b="1" dirty="0"/>
              <a:t>Underreporting of CAN appears to be systematic, common and of a size impossible to calculate due to a variety of causes and influences, many of them related to the nature of the acts involved and to the exploitation of trust, responsibility and power asymmetry between children and their caregiving adults</a:t>
            </a:r>
            <a:r>
              <a:rPr lang="en-US" sz="2200" b="1" dirty="0" smtClean="0"/>
              <a:t>.</a:t>
            </a:r>
          </a:p>
          <a:p>
            <a:pPr algn="just" fontAlgn="base">
              <a:lnSpc>
                <a:spcPct val="100000"/>
              </a:lnSpc>
              <a:spcBef>
                <a:spcPct val="0"/>
              </a:spcBef>
              <a:spcAft>
                <a:spcPct val="0"/>
              </a:spcAft>
              <a:buSzPts val="1000"/>
              <a:buFont typeface="Wingdings 3" panose="05040102010807070707" pitchFamily="18" charset="2"/>
              <a:buChar char="´"/>
            </a:pPr>
            <a:endParaRPr lang="en-US" sz="2200" b="1" dirty="0" smtClean="0"/>
          </a:p>
          <a:p>
            <a:pPr algn="just" fontAlgn="base">
              <a:lnSpc>
                <a:spcPct val="100000"/>
              </a:lnSpc>
              <a:spcBef>
                <a:spcPct val="0"/>
              </a:spcBef>
              <a:spcAft>
                <a:spcPct val="0"/>
              </a:spcAft>
              <a:buSzPts val="1000"/>
              <a:buFont typeface="Wingdings 3" panose="05040102010807070707" pitchFamily="18" charset="2"/>
              <a:buChar char="´"/>
            </a:pPr>
            <a:r>
              <a:rPr lang="en-US" sz="2200" b="1" dirty="0" smtClean="0">
                <a:solidFill>
                  <a:schemeClr val="accent1"/>
                </a:solidFill>
              </a:rPr>
              <a:t>Underreporting </a:t>
            </a:r>
            <a:r>
              <a:rPr lang="en-US" sz="2200" b="1" dirty="0">
                <a:solidFill>
                  <a:schemeClr val="accent1"/>
                </a:solidFill>
              </a:rPr>
              <a:t>in the present context refers to all the practices and their respective outcomes which result in the CAN incidents registered at State level, globally, being a tiny fraction of the estimated size of the phenomenon.</a:t>
            </a:r>
          </a:p>
          <a:p>
            <a:pPr marL="0" indent="0" algn="just" fontAlgn="base">
              <a:lnSpc>
                <a:spcPct val="100000"/>
              </a:lnSpc>
              <a:spcBef>
                <a:spcPct val="0"/>
              </a:spcBef>
              <a:spcAft>
                <a:spcPct val="0"/>
              </a:spcAft>
              <a:buSzPts val="1000"/>
              <a:buNone/>
            </a:pPr>
            <a:endParaRPr lang="en-US" sz="2200" b="1" dirty="0"/>
          </a:p>
          <a:p>
            <a:pPr marL="0" indent="0" algn="just" fontAlgn="base">
              <a:lnSpc>
                <a:spcPct val="100000"/>
              </a:lnSpc>
              <a:spcBef>
                <a:spcPct val="0"/>
              </a:spcBef>
              <a:spcAft>
                <a:spcPct val="0"/>
              </a:spcAft>
              <a:buSzPts val="1000"/>
              <a:buNone/>
            </a:pPr>
            <a:endParaRPr lang="en-US" sz="2200" b="1" dirty="0"/>
          </a:p>
          <a:p>
            <a:pPr marL="177800" indent="-177800" fontAlgn="base">
              <a:lnSpc>
                <a:spcPct val="100000"/>
              </a:lnSpc>
              <a:spcBef>
                <a:spcPct val="0"/>
              </a:spcBef>
              <a:spcAft>
                <a:spcPct val="0"/>
              </a:spcAft>
              <a:buSzPts val="1000"/>
              <a:buNone/>
            </a:pPr>
            <a:endParaRPr lang="en-US" sz="2400" b="1" dirty="0">
              <a:solidFill>
                <a:srgbClr val="365F91"/>
              </a:solidFill>
            </a:endParaRPr>
          </a:p>
          <a:p>
            <a:pPr marL="177800" indent="-177800" fontAlgn="base">
              <a:lnSpc>
                <a:spcPct val="100000"/>
              </a:lnSpc>
              <a:spcBef>
                <a:spcPct val="0"/>
              </a:spcBef>
              <a:spcAft>
                <a:spcPct val="0"/>
              </a:spcAft>
              <a:buSzPts val="1000"/>
              <a:buNone/>
            </a:pPr>
            <a:endParaRPr lang="en-US" sz="2400" b="1" dirty="0">
              <a:solidFill>
                <a:srgbClr val="365F91"/>
              </a:solidFill>
            </a:endParaRPr>
          </a:p>
          <a:p>
            <a:pPr marL="177800" indent="-177800" fontAlgn="base">
              <a:lnSpc>
                <a:spcPct val="100000"/>
              </a:lnSpc>
              <a:spcBef>
                <a:spcPct val="0"/>
              </a:spcBef>
              <a:spcAft>
                <a:spcPct val="0"/>
              </a:spcAft>
              <a:buSzPts val="1000"/>
              <a:buNone/>
            </a:pPr>
            <a:endParaRPr lang="en-US" sz="2400" b="1" dirty="0">
              <a:solidFill>
                <a:srgbClr val="365F91"/>
              </a:solidFill>
            </a:endParaRPr>
          </a:p>
        </p:txBody>
      </p:sp>
    </p:spTree>
    <p:extLst>
      <p:ext uri="{BB962C8B-B14F-4D97-AF65-F5344CB8AC3E}">
        <p14:creationId xmlns:p14="http://schemas.microsoft.com/office/powerpoint/2010/main" xmlns="" val="1662657271"/>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30200" y="274638"/>
            <a:ext cx="11328400" cy="1143000"/>
          </a:xfrm>
          <a:prstGeom prst="rect">
            <a:avLst/>
          </a:prstGeom>
        </p:spPr>
        <p:txBody>
          <a:bodyPr>
            <a:noAutofit/>
          </a:bodyPr>
          <a:lstStyle/>
          <a:p>
            <a:r>
              <a:rPr lang="en-US" sz="2400" dirty="0">
                <a:solidFill>
                  <a:schemeClr val="accent1"/>
                </a:solidFill>
              </a:rPr>
              <a:t>The CAN-MDS  connection to Underreporting</a:t>
            </a:r>
            <a:r>
              <a:rPr lang="en-US" sz="2400" dirty="0">
                <a:solidFill>
                  <a:schemeClr val="accent1"/>
                </a:solidFill>
                <a:latin typeface="Segoe UI Light" panose="020B0502040204020203" pitchFamily="34" charset="0"/>
                <a:cs typeface="Segoe UI Light" panose="020B0502040204020203" pitchFamily="34" charset="0"/>
              </a:rPr>
              <a:t/>
            </a:r>
            <a:br>
              <a:rPr lang="en-US" sz="2400" dirty="0">
                <a:solidFill>
                  <a:schemeClr val="accent1"/>
                </a:solidFill>
                <a:latin typeface="Segoe UI Light" panose="020B0502040204020203" pitchFamily="34" charset="0"/>
                <a:cs typeface="Segoe UI Light" panose="020B0502040204020203" pitchFamily="34" charset="0"/>
              </a:rPr>
            </a:br>
            <a:endParaRPr lang="el-GR" sz="2400" dirty="0">
              <a:solidFill>
                <a:schemeClr val="accent1"/>
              </a:solidFill>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4294967295"/>
          </p:nvPr>
        </p:nvSpPr>
        <p:spPr>
          <a:xfrm>
            <a:off x="330200" y="1666875"/>
            <a:ext cx="11328400" cy="4175125"/>
          </a:xfrm>
          <a:prstGeom prst="rect">
            <a:avLst/>
          </a:prstGeom>
        </p:spPr>
        <p:txBody>
          <a:bodyPr>
            <a:normAutofit/>
          </a:bodyPr>
          <a:lstStyle/>
          <a:p>
            <a:pPr algn="just" fontAlgn="base">
              <a:lnSpc>
                <a:spcPct val="100000"/>
              </a:lnSpc>
              <a:spcBef>
                <a:spcPct val="0"/>
              </a:spcBef>
              <a:spcAft>
                <a:spcPct val="0"/>
              </a:spcAft>
              <a:buSzPts val="1000"/>
              <a:buFont typeface="Wingdings 3" panose="05040102010807070707" pitchFamily="18" charset="2"/>
              <a:buChar char="´"/>
            </a:pPr>
            <a:r>
              <a:rPr lang="en-US" sz="2200" b="1" dirty="0"/>
              <a:t>Underreporting in the present context refers to all the practices and their respective outcomes which result in the CAN incidents registered at State level, globally, being a tiny fraction of the estimated size of the phenomenon.</a:t>
            </a:r>
          </a:p>
          <a:p>
            <a:pPr algn="just" fontAlgn="base">
              <a:lnSpc>
                <a:spcPct val="100000"/>
              </a:lnSpc>
              <a:spcBef>
                <a:spcPct val="0"/>
              </a:spcBef>
              <a:spcAft>
                <a:spcPct val="0"/>
              </a:spcAft>
              <a:buSzPts val="1000"/>
              <a:buFont typeface="Wingdings 3" panose="05040102010807070707" pitchFamily="18" charset="2"/>
              <a:buChar char="´"/>
            </a:pPr>
            <a:endParaRPr lang="en-US" sz="2200" b="1" dirty="0"/>
          </a:p>
          <a:p>
            <a:pPr algn="just" fontAlgn="base">
              <a:lnSpc>
                <a:spcPct val="100000"/>
              </a:lnSpc>
              <a:spcBef>
                <a:spcPct val="0"/>
              </a:spcBef>
              <a:spcAft>
                <a:spcPct val="0"/>
              </a:spcAft>
              <a:buSzPts val="1000"/>
              <a:buFont typeface="Wingdings 3" panose="05040102010807070707" pitchFamily="18" charset="2"/>
              <a:buChar char="´"/>
            </a:pPr>
            <a:r>
              <a:rPr lang="en-US" sz="2200" b="1" dirty="0"/>
              <a:t>CAN-MDS II in its full application tackles the Underreporting practices and many of the respective outcomes in the ways we described in the previous slides.</a:t>
            </a:r>
          </a:p>
          <a:p>
            <a:pPr algn="just" fontAlgn="base">
              <a:lnSpc>
                <a:spcPct val="100000"/>
              </a:lnSpc>
              <a:spcBef>
                <a:spcPct val="0"/>
              </a:spcBef>
              <a:spcAft>
                <a:spcPct val="0"/>
              </a:spcAft>
              <a:buSzPts val="1000"/>
              <a:buFont typeface="Wingdings 3" panose="05040102010807070707" pitchFamily="18" charset="2"/>
              <a:buChar char="´"/>
            </a:pPr>
            <a:endParaRPr lang="en-US" sz="2200" b="1" dirty="0"/>
          </a:p>
          <a:p>
            <a:pPr algn="just" fontAlgn="base">
              <a:lnSpc>
                <a:spcPct val="100000"/>
              </a:lnSpc>
              <a:spcBef>
                <a:spcPct val="0"/>
              </a:spcBef>
              <a:spcAft>
                <a:spcPct val="0"/>
              </a:spcAft>
              <a:buSzPts val="1000"/>
              <a:buFont typeface="Wingdings 3" panose="05040102010807070707" pitchFamily="18" charset="2"/>
              <a:buChar char="´"/>
            </a:pPr>
            <a:r>
              <a:rPr lang="en-US" sz="2200" b="1" dirty="0"/>
              <a:t>In addition, by systematizing and recording alleged and substantiated CAN incidents comprehensive databases will be created that allow comparisons with already existing CAN report rates</a:t>
            </a:r>
            <a:r>
              <a:rPr lang="en-US" sz="2200" b="1" dirty="0" smtClean="0"/>
              <a:t>.</a:t>
            </a:r>
            <a:endParaRPr lang="en-US" sz="2200" b="1" dirty="0"/>
          </a:p>
          <a:p>
            <a:pPr marL="177800" indent="-177800" fontAlgn="base">
              <a:lnSpc>
                <a:spcPct val="100000"/>
              </a:lnSpc>
              <a:spcBef>
                <a:spcPct val="0"/>
              </a:spcBef>
              <a:spcAft>
                <a:spcPct val="0"/>
              </a:spcAft>
              <a:buSzPts val="1000"/>
              <a:buNone/>
            </a:pPr>
            <a:endParaRPr lang="en-US" sz="2400" b="1" dirty="0">
              <a:solidFill>
                <a:srgbClr val="365F91"/>
              </a:solidFill>
            </a:endParaRPr>
          </a:p>
          <a:p>
            <a:pPr marL="177800" indent="-177800" fontAlgn="base">
              <a:lnSpc>
                <a:spcPct val="100000"/>
              </a:lnSpc>
              <a:spcBef>
                <a:spcPct val="0"/>
              </a:spcBef>
              <a:spcAft>
                <a:spcPct val="0"/>
              </a:spcAft>
              <a:buSzPts val="1000"/>
              <a:buNone/>
            </a:pPr>
            <a:endParaRPr lang="en-US" sz="2400" b="1" dirty="0">
              <a:solidFill>
                <a:srgbClr val="365F91"/>
              </a:solidFill>
            </a:endParaRPr>
          </a:p>
          <a:p>
            <a:pPr marL="177800" indent="-177800" fontAlgn="base">
              <a:lnSpc>
                <a:spcPct val="100000"/>
              </a:lnSpc>
              <a:spcBef>
                <a:spcPct val="0"/>
              </a:spcBef>
              <a:spcAft>
                <a:spcPct val="0"/>
              </a:spcAft>
              <a:buSzPts val="1000"/>
              <a:buNone/>
            </a:pPr>
            <a:endParaRPr lang="en-US" sz="2400" b="1" dirty="0">
              <a:solidFill>
                <a:srgbClr val="365F91"/>
              </a:solidFill>
            </a:endParaRPr>
          </a:p>
        </p:txBody>
      </p:sp>
    </p:spTree>
    <p:extLst>
      <p:ext uri="{BB962C8B-B14F-4D97-AF65-F5344CB8AC3E}">
        <p14:creationId xmlns:p14="http://schemas.microsoft.com/office/powerpoint/2010/main" xmlns="" val="262975574"/>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xmlns="" val="1467745336"/>
              </p:ext>
            </p:extLst>
          </p:nvPr>
        </p:nvGraphicFramePr>
        <p:xfrm>
          <a:off x="165100" y="1227138"/>
          <a:ext cx="11747500" cy="50006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1"/>
          <p:cNvSpPr txBox="1">
            <a:spLocks/>
          </p:cNvSpPr>
          <p:nvPr/>
        </p:nvSpPr>
        <p:spPr>
          <a:xfrm>
            <a:off x="330200" y="84138"/>
            <a:ext cx="11328400" cy="1143000"/>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a:lstStyle>
          <a:p>
            <a:r>
              <a:rPr lang="en-US" sz="2400" smtClean="0">
                <a:solidFill>
                  <a:schemeClr val="accent1"/>
                </a:solidFill>
              </a:rPr>
              <a:t>The CAN-MDS  connection to Underreporting</a:t>
            </a:r>
            <a:r>
              <a:rPr lang="en-US" sz="2400" smtClean="0">
                <a:solidFill>
                  <a:schemeClr val="accent1"/>
                </a:solidFill>
                <a:latin typeface="Segoe UI Light" panose="020B0502040204020203" pitchFamily="34" charset="0"/>
                <a:cs typeface="Segoe UI Light" panose="020B0502040204020203" pitchFamily="34" charset="0"/>
              </a:rPr>
              <a:t/>
            </a:r>
            <a:br>
              <a:rPr lang="en-US" sz="2400" smtClean="0">
                <a:solidFill>
                  <a:schemeClr val="accent1"/>
                </a:solidFill>
                <a:latin typeface="Segoe UI Light" panose="020B0502040204020203" pitchFamily="34" charset="0"/>
                <a:cs typeface="Segoe UI Light" panose="020B0502040204020203" pitchFamily="34" charset="0"/>
              </a:rPr>
            </a:br>
            <a:endParaRPr lang="el-GR" sz="2400" dirty="0">
              <a:solidFill>
                <a:schemeClr val="accent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178234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
                                            <p:graphicEl>
                                              <a:dgm id="{4A358E9D-EF7F-467B-A537-18E712B24492}"/>
                                            </p:graphicEl>
                                          </p:spTgt>
                                        </p:tgtEl>
                                        <p:attrNameLst>
                                          <p:attrName>style.visibility</p:attrName>
                                        </p:attrNameLst>
                                      </p:cBhvr>
                                      <p:to>
                                        <p:strVal val="visible"/>
                                      </p:to>
                                    </p:set>
                                    <p:anim calcmode="lin" valueType="num">
                                      <p:cBhvr additive="base">
                                        <p:cTn id="7" dur="500" fill="hold"/>
                                        <p:tgtEl>
                                          <p:spTgt spid="4">
                                            <p:graphicEl>
                                              <a:dgm id="{4A358E9D-EF7F-467B-A537-18E712B24492}"/>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4A358E9D-EF7F-467B-A537-18E712B24492}"/>
                                            </p:graphic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4">
                                            <p:graphicEl>
                                              <a:dgm id="{C9EE6D8F-BA13-4F36-8CA7-6BB2FFE7CBEC}"/>
                                            </p:graphicEl>
                                          </p:spTgt>
                                        </p:tgtEl>
                                        <p:attrNameLst>
                                          <p:attrName>style.visibility</p:attrName>
                                        </p:attrNameLst>
                                      </p:cBhvr>
                                      <p:to>
                                        <p:strVal val="visible"/>
                                      </p:to>
                                    </p:set>
                                    <p:anim calcmode="lin" valueType="num">
                                      <p:cBhvr additive="base">
                                        <p:cTn id="13" dur="500" fill="hold"/>
                                        <p:tgtEl>
                                          <p:spTgt spid="4">
                                            <p:graphicEl>
                                              <a:dgm id="{C9EE6D8F-BA13-4F36-8CA7-6BB2FFE7CBEC}"/>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C9EE6D8F-BA13-4F36-8CA7-6BB2FFE7CBEC}"/>
                                            </p:graphicEl>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4">
                                            <p:graphicEl>
                                              <a:dgm id="{1131B3E0-B85B-4B1B-9EB9-AFF1D9C2C3F2}"/>
                                            </p:graphicEl>
                                          </p:spTgt>
                                        </p:tgtEl>
                                        <p:attrNameLst>
                                          <p:attrName>style.visibility</p:attrName>
                                        </p:attrNameLst>
                                      </p:cBhvr>
                                      <p:to>
                                        <p:strVal val="visible"/>
                                      </p:to>
                                    </p:set>
                                    <p:anim calcmode="lin" valueType="num">
                                      <p:cBhvr additive="base">
                                        <p:cTn id="17" dur="500" fill="hold"/>
                                        <p:tgtEl>
                                          <p:spTgt spid="4">
                                            <p:graphicEl>
                                              <a:dgm id="{1131B3E0-B85B-4B1B-9EB9-AFF1D9C2C3F2}"/>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graphicEl>
                                              <a:dgm id="{1131B3E0-B85B-4B1B-9EB9-AFF1D9C2C3F2}"/>
                                            </p:graphicEl>
                                          </p:spTgt>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4">
                                            <p:graphicEl>
                                              <a:dgm id="{1988B4E9-6FB0-4472-BA88-0D25598FC4A1}"/>
                                            </p:graphicEl>
                                          </p:spTgt>
                                        </p:tgtEl>
                                        <p:attrNameLst>
                                          <p:attrName>style.visibility</p:attrName>
                                        </p:attrNameLst>
                                      </p:cBhvr>
                                      <p:to>
                                        <p:strVal val="visible"/>
                                      </p:to>
                                    </p:set>
                                    <p:anim calcmode="lin" valueType="num">
                                      <p:cBhvr additive="base">
                                        <p:cTn id="23" dur="500" fill="hold"/>
                                        <p:tgtEl>
                                          <p:spTgt spid="4">
                                            <p:graphicEl>
                                              <a:dgm id="{1988B4E9-6FB0-4472-BA88-0D25598FC4A1}"/>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graphicEl>
                                              <a:dgm id="{1988B4E9-6FB0-4472-BA88-0D25598FC4A1}"/>
                                            </p:graphic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4">
                                            <p:graphicEl>
                                              <a:dgm id="{DC0B74A8-F610-4420-A6D5-8941E425C413}"/>
                                            </p:graphicEl>
                                          </p:spTgt>
                                        </p:tgtEl>
                                        <p:attrNameLst>
                                          <p:attrName>style.visibility</p:attrName>
                                        </p:attrNameLst>
                                      </p:cBhvr>
                                      <p:to>
                                        <p:strVal val="visible"/>
                                      </p:to>
                                    </p:set>
                                    <p:anim calcmode="lin" valueType="num">
                                      <p:cBhvr additive="base">
                                        <p:cTn id="27" dur="500" fill="hold"/>
                                        <p:tgtEl>
                                          <p:spTgt spid="4">
                                            <p:graphicEl>
                                              <a:dgm id="{DC0B74A8-F610-4420-A6D5-8941E425C413}"/>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graphicEl>
                                              <a:dgm id="{DC0B74A8-F610-4420-A6D5-8941E425C413}"/>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6"/>
          <p:cNvSpPr/>
          <p:nvPr/>
        </p:nvSpPr>
        <p:spPr>
          <a:xfrm>
            <a:off x="1541002" y="4710875"/>
            <a:ext cx="314280" cy="1657929"/>
          </a:xfrm>
          <a:prstGeom prst="rect">
            <a:avLst/>
          </a:prstGeom>
        </p:spPr>
        <p:style>
          <a:lnRef idx="0">
            <a:scrgbClr r="0" g="0" b="0"/>
          </a:lnRef>
          <a:fillRef idx="0">
            <a:scrgbClr r="0" g="0" b="0"/>
          </a:fillRef>
          <a:effectRef idx="0">
            <a:scrgbClr r="0" g="0" b="0"/>
          </a:effectRef>
          <a:fontRef idx="minor">
            <a:schemeClr val="lt1"/>
          </a:fontRef>
        </p:style>
        <p:txBody>
          <a:bodyPr spcFirstLastPara="0" vert="vert270" wrap="square" lIns="76200" tIns="38100" rIns="76200" bIns="38100" numCol="1" spcCol="1270" anchor="ctr" anchorCtr="0">
            <a:noAutofit/>
          </a:bodyPr>
          <a:lstStyle/>
          <a:p>
            <a:pPr algn="ctr" defTabSz="889000">
              <a:lnSpc>
                <a:spcPct val="90000"/>
              </a:lnSpc>
              <a:spcBef>
                <a:spcPct val="0"/>
              </a:spcBef>
              <a:spcAft>
                <a:spcPct val="35000"/>
              </a:spcAft>
            </a:pPr>
            <a:r>
              <a:rPr lang="en-US" sz="2000" b="1"/>
              <a:t>CAN-MDII </a:t>
            </a:r>
            <a:endParaRPr lang="el-GR" sz="2000"/>
          </a:p>
        </p:txBody>
      </p:sp>
      <p:sp>
        <p:nvSpPr>
          <p:cNvPr id="5" name="TextBox 4">
            <a:extLst>
              <a:ext uri="{FF2B5EF4-FFF2-40B4-BE49-F238E27FC236}">
                <a16:creationId xmlns:a16="http://schemas.microsoft.com/office/drawing/2014/main" xmlns="" id="{59C917D9-1694-7B42-88B3-2EA820D53651}"/>
              </a:ext>
            </a:extLst>
          </p:cNvPr>
          <p:cNvSpPr txBox="1"/>
          <p:nvPr/>
        </p:nvSpPr>
        <p:spPr>
          <a:xfrm>
            <a:off x="2217684" y="3074276"/>
            <a:ext cx="184731" cy="369332"/>
          </a:xfrm>
          <a:prstGeom prst="rect">
            <a:avLst/>
          </a:prstGeom>
          <a:noFill/>
        </p:spPr>
        <p:txBody>
          <a:bodyPr wrap="none" rtlCol="0">
            <a:spAutoFit/>
          </a:bodyPr>
          <a:lstStyle/>
          <a:p>
            <a:endParaRPr lang="en-US"/>
          </a:p>
        </p:txBody>
      </p:sp>
      <p:sp>
        <p:nvSpPr>
          <p:cNvPr id="7" name="Title 1"/>
          <p:cNvSpPr txBox="1">
            <a:spLocks/>
          </p:cNvSpPr>
          <p:nvPr/>
        </p:nvSpPr>
        <p:spPr>
          <a:xfrm>
            <a:off x="330200" y="274638"/>
            <a:ext cx="11328400" cy="1143000"/>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a:lstStyle>
          <a:p>
            <a:r>
              <a:rPr lang="en-US" sz="2400" dirty="0" smtClean="0">
                <a:solidFill>
                  <a:schemeClr val="accent1"/>
                </a:solidFill>
              </a:rPr>
              <a:t>The CAN-MDS  connection to Underreporting</a:t>
            </a:r>
            <a:r>
              <a:rPr lang="en-US" sz="2400" dirty="0" smtClean="0">
                <a:solidFill>
                  <a:schemeClr val="accent1"/>
                </a:solidFill>
                <a:latin typeface="Segoe UI Light" panose="020B0502040204020203" pitchFamily="34" charset="0"/>
                <a:cs typeface="Segoe UI Light" panose="020B0502040204020203" pitchFamily="34" charset="0"/>
              </a:rPr>
              <a:t/>
            </a:r>
            <a:br>
              <a:rPr lang="en-US" sz="2400" dirty="0" smtClean="0">
                <a:solidFill>
                  <a:schemeClr val="accent1"/>
                </a:solidFill>
                <a:latin typeface="Segoe UI Light" panose="020B0502040204020203" pitchFamily="34" charset="0"/>
                <a:cs typeface="Segoe UI Light" panose="020B0502040204020203" pitchFamily="34" charset="0"/>
              </a:rPr>
            </a:br>
            <a:endParaRPr lang="el-GR" sz="2400" dirty="0">
              <a:solidFill>
                <a:schemeClr val="accent1"/>
              </a:solidFill>
              <a:latin typeface="Segoe UI Light" panose="020B0502040204020203" pitchFamily="34" charset="0"/>
              <a:cs typeface="Segoe UI Light" panose="020B0502040204020203" pitchFamily="34" charset="0"/>
            </a:endParaRPr>
          </a:p>
        </p:txBody>
      </p:sp>
      <p:sp>
        <p:nvSpPr>
          <p:cNvPr id="8" name="Content Placeholder 2"/>
          <p:cNvSpPr txBox="1">
            <a:spLocks/>
          </p:cNvSpPr>
          <p:nvPr/>
        </p:nvSpPr>
        <p:spPr>
          <a:xfrm>
            <a:off x="330200" y="1231900"/>
            <a:ext cx="11328400" cy="4952999"/>
          </a:xfrm>
          <a:prstGeom prst="rect">
            <a:avLst/>
          </a:prstGeom>
        </p:spPr>
        <p:txBody>
          <a:bodyPr vert="horz" lIns="91440" tIns="45720" rIns="91440" bIns="45720" rtlCol="0">
            <a:normAutofit fontScale="85000" lnSpcReduction="20000"/>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base">
              <a:lnSpc>
                <a:spcPct val="100000"/>
              </a:lnSpc>
              <a:spcBef>
                <a:spcPct val="0"/>
              </a:spcBef>
              <a:spcAft>
                <a:spcPct val="0"/>
              </a:spcAft>
              <a:buSzPts val="1000"/>
              <a:buFont typeface="Wingdings 3" panose="05040102010807070707" pitchFamily="18" charset="2"/>
              <a:buChar char="´"/>
            </a:pPr>
            <a:r>
              <a:rPr lang="en-US" sz="2600" dirty="0" smtClean="0"/>
              <a:t>CAN-MDS </a:t>
            </a:r>
            <a:r>
              <a:rPr lang="en-US" sz="2600" dirty="0"/>
              <a:t>, in its full application, will provide a unified database at a national level for professionals across sectors that see children in a capacity which allows them to identify, suspect and report possible maltreatment</a:t>
            </a:r>
            <a:r>
              <a:rPr lang="en-US" sz="2600" dirty="0" smtClean="0"/>
              <a:t>.</a:t>
            </a:r>
          </a:p>
          <a:p>
            <a:pPr algn="just" fontAlgn="base">
              <a:lnSpc>
                <a:spcPct val="100000"/>
              </a:lnSpc>
              <a:spcBef>
                <a:spcPct val="0"/>
              </a:spcBef>
              <a:spcAft>
                <a:spcPct val="0"/>
              </a:spcAft>
              <a:buSzPts val="1000"/>
              <a:buFont typeface="Wingdings 3" panose="05040102010807070707" pitchFamily="18" charset="2"/>
              <a:buChar char="´"/>
            </a:pPr>
            <a:endParaRPr lang="en-US" sz="2600" dirty="0"/>
          </a:p>
          <a:p>
            <a:pPr algn="just" fontAlgn="base">
              <a:lnSpc>
                <a:spcPct val="100000"/>
              </a:lnSpc>
              <a:spcBef>
                <a:spcPct val="0"/>
              </a:spcBef>
              <a:spcAft>
                <a:spcPct val="0"/>
              </a:spcAft>
              <a:buSzPts val="1000"/>
              <a:buFont typeface="Wingdings 3" panose="05040102010807070707" pitchFamily="18" charset="2"/>
              <a:buChar char="´"/>
            </a:pPr>
            <a:r>
              <a:rPr lang="en-US" sz="2600" dirty="0"/>
              <a:t>The children involved are presented with pseudonyms to all operators regardless of their level of access and no data on the perpetrators of the suspected abuse is entered.</a:t>
            </a:r>
          </a:p>
          <a:p>
            <a:pPr algn="just" fontAlgn="base">
              <a:lnSpc>
                <a:spcPct val="100000"/>
              </a:lnSpc>
              <a:spcBef>
                <a:spcPct val="0"/>
              </a:spcBef>
              <a:spcAft>
                <a:spcPct val="0"/>
              </a:spcAft>
              <a:buSzPts val="1000"/>
              <a:buFont typeface="Wingdings 3" panose="05040102010807070707" pitchFamily="18" charset="2"/>
              <a:buChar char="´"/>
            </a:pPr>
            <a:endParaRPr lang="en-US" sz="2600" dirty="0" smtClean="0"/>
          </a:p>
          <a:p>
            <a:pPr algn="just" fontAlgn="base">
              <a:lnSpc>
                <a:spcPct val="100000"/>
              </a:lnSpc>
              <a:spcBef>
                <a:spcPct val="0"/>
              </a:spcBef>
              <a:spcAft>
                <a:spcPct val="0"/>
              </a:spcAft>
              <a:buSzPts val="1000"/>
              <a:buFont typeface="Wingdings 3" panose="05040102010807070707" pitchFamily="18" charset="2"/>
              <a:buChar char="´"/>
            </a:pPr>
            <a:r>
              <a:rPr lang="en-US" sz="2600" dirty="0" smtClean="0"/>
              <a:t>Operators </a:t>
            </a:r>
            <a:r>
              <a:rPr lang="en-US" sz="2600" dirty="0"/>
              <a:t>within the involved agencies are invited to enter each case regardless of substantiation.</a:t>
            </a:r>
          </a:p>
          <a:p>
            <a:pPr algn="just" fontAlgn="base">
              <a:lnSpc>
                <a:spcPct val="100000"/>
              </a:lnSpc>
              <a:spcBef>
                <a:spcPct val="0"/>
              </a:spcBef>
              <a:spcAft>
                <a:spcPct val="0"/>
              </a:spcAft>
              <a:buSzPts val="1000"/>
              <a:buFont typeface="Wingdings 3" panose="05040102010807070707" pitchFamily="18" charset="2"/>
              <a:buChar char="´"/>
            </a:pPr>
            <a:endParaRPr lang="en-US" sz="2600" dirty="0" smtClean="0"/>
          </a:p>
          <a:p>
            <a:pPr algn="just" fontAlgn="base">
              <a:lnSpc>
                <a:spcPct val="100000"/>
              </a:lnSpc>
              <a:spcBef>
                <a:spcPct val="0"/>
              </a:spcBef>
              <a:spcAft>
                <a:spcPct val="0"/>
              </a:spcAft>
              <a:buSzPts val="1000"/>
              <a:buFont typeface="Wingdings 3" panose="05040102010807070707" pitchFamily="18" charset="2"/>
              <a:buChar char="´"/>
            </a:pPr>
            <a:r>
              <a:rPr lang="en-US" sz="2600" dirty="0" smtClean="0"/>
              <a:t>Depending </a:t>
            </a:r>
            <a:r>
              <a:rPr lang="en-US" sz="2600" dirty="0"/>
              <a:t>on each country's legislation regarding the mandate to report and the legal procedures that must follow, judges, the Attorney General and other professionals in the Justice sector are given Full Access, which means that, based on the information available, they are in position to decide whether to prosecute. In this case, the NAs provide the link to the case's child's identity. </a:t>
            </a:r>
            <a:endParaRPr lang="en-US" sz="2200" dirty="0" smtClean="0"/>
          </a:p>
          <a:p>
            <a:pPr algn="just" fontAlgn="base">
              <a:lnSpc>
                <a:spcPct val="100000"/>
              </a:lnSpc>
              <a:spcBef>
                <a:spcPct val="0"/>
              </a:spcBef>
              <a:spcAft>
                <a:spcPct val="0"/>
              </a:spcAft>
              <a:buSzPts val="1000"/>
              <a:buFont typeface="Wingdings 3" panose="05040102010807070707" pitchFamily="18" charset="2"/>
              <a:buChar char="´"/>
            </a:pPr>
            <a:endParaRPr lang="en-US" sz="2200" b="1" dirty="0"/>
          </a:p>
          <a:p>
            <a:pPr marL="0" indent="0" algn="ctr" fontAlgn="base">
              <a:lnSpc>
                <a:spcPct val="100000"/>
              </a:lnSpc>
              <a:spcBef>
                <a:spcPct val="0"/>
              </a:spcBef>
              <a:spcAft>
                <a:spcPct val="0"/>
              </a:spcAft>
              <a:buSzPts val="1000"/>
              <a:buNone/>
            </a:pPr>
            <a:r>
              <a:rPr lang="en-US" sz="2200" b="1" dirty="0" smtClean="0">
                <a:solidFill>
                  <a:schemeClr val="accent1"/>
                </a:solidFill>
              </a:rPr>
              <a:t>All </a:t>
            </a:r>
            <a:r>
              <a:rPr lang="en-US" sz="2200" b="1" dirty="0">
                <a:solidFill>
                  <a:schemeClr val="accent1"/>
                </a:solidFill>
              </a:rPr>
              <a:t>of the above, essentially mean that</a:t>
            </a:r>
            <a:r>
              <a:rPr lang="en-US" sz="2200" b="1" dirty="0" smtClean="0">
                <a:solidFill>
                  <a:schemeClr val="accent1"/>
                </a:solidFill>
              </a:rPr>
              <a:t>:</a:t>
            </a:r>
            <a:endParaRPr lang="en-US" sz="2200" b="1" dirty="0">
              <a:solidFill>
                <a:schemeClr val="accent1"/>
              </a:solidFill>
            </a:endParaRPr>
          </a:p>
        </p:txBody>
      </p:sp>
    </p:spTree>
    <p:extLst>
      <p:ext uri="{BB962C8B-B14F-4D97-AF65-F5344CB8AC3E}">
        <p14:creationId xmlns:p14="http://schemas.microsoft.com/office/powerpoint/2010/main" xmlns="" val="248082802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59C917D9-1694-7B42-88B3-2EA820D53651}"/>
              </a:ext>
            </a:extLst>
          </p:cNvPr>
          <p:cNvSpPr txBox="1"/>
          <p:nvPr/>
        </p:nvSpPr>
        <p:spPr>
          <a:xfrm>
            <a:off x="2217684" y="3074276"/>
            <a:ext cx="184731" cy="369332"/>
          </a:xfrm>
          <a:prstGeom prst="rect">
            <a:avLst/>
          </a:prstGeom>
          <a:noFill/>
        </p:spPr>
        <p:txBody>
          <a:bodyPr wrap="none" rtlCol="0">
            <a:spAutoFit/>
          </a:bodyPr>
          <a:lstStyle/>
          <a:p>
            <a:endParaRPr lang="en-US"/>
          </a:p>
        </p:txBody>
      </p:sp>
      <p:sp>
        <p:nvSpPr>
          <p:cNvPr id="6" name="Title 1"/>
          <p:cNvSpPr txBox="1">
            <a:spLocks/>
          </p:cNvSpPr>
          <p:nvPr/>
        </p:nvSpPr>
        <p:spPr>
          <a:xfrm>
            <a:off x="330200" y="274638"/>
            <a:ext cx="11328400" cy="1143000"/>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a:lstStyle>
          <a:p>
            <a:r>
              <a:rPr lang="en-US" sz="2400" dirty="0" smtClean="0">
                <a:solidFill>
                  <a:schemeClr val="accent1"/>
                </a:solidFill>
              </a:rPr>
              <a:t>The CAN-MDS  connection to Underreporting</a:t>
            </a:r>
            <a:r>
              <a:rPr lang="en-US" sz="2400" dirty="0" smtClean="0">
                <a:solidFill>
                  <a:schemeClr val="accent1"/>
                </a:solidFill>
                <a:latin typeface="Segoe UI Light" panose="020B0502040204020203" pitchFamily="34" charset="0"/>
                <a:cs typeface="Segoe UI Light" panose="020B0502040204020203" pitchFamily="34" charset="0"/>
              </a:rPr>
              <a:t/>
            </a:r>
            <a:br>
              <a:rPr lang="en-US" sz="2400" dirty="0" smtClean="0">
                <a:solidFill>
                  <a:schemeClr val="accent1"/>
                </a:solidFill>
                <a:latin typeface="Segoe UI Light" panose="020B0502040204020203" pitchFamily="34" charset="0"/>
                <a:cs typeface="Segoe UI Light" panose="020B0502040204020203" pitchFamily="34" charset="0"/>
              </a:rPr>
            </a:br>
            <a:endParaRPr lang="el-GR" sz="2400" dirty="0">
              <a:solidFill>
                <a:schemeClr val="accent1"/>
              </a:solidFill>
              <a:latin typeface="Segoe UI Light" panose="020B0502040204020203" pitchFamily="34" charset="0"/>
              <a:cs typeface="Segoe UI Light" panose="020B0502040204020203" pitchFamily="34" charset="0"/>
            </a:endParaRPr>
          </a:p>
        </p:txBody>
      </p:sp>
      <p:sp>
        <p:nvSpPr>
          <p:cNvPr id="7" name="Content Placeholder 2"/>
          <p:cNvSpPr txBox="1">
            <a:spLocks/>
          </p:cNvSpPr>
          <p:nvPr/>
        </p:nvSpPr>
        <p:spPr>
          <a:xfrm>
            <a:off x="330200" y="1231900"/>
            <a:ext cx="11328400" cy="4952999"/>
          </a:xfrm>
          <a:prstGeom prst="rect">
            <a:avLst/>
          </a:prstGeom>
        </p:spPr>
        <p:txBody>
          <a:bodyPr vert="horz" lIns="91440" tIns="45720" rIns="91440" bIns="45720" rtlCol="0">
            <a:norm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base">
              <a:lnSpc>
                <a:spcPct val="100000"/>
              </a:lnSpc>
              <a:spcBef>
                <a:spcPct val="0"/>
              </a:spcBef>
              <a:spcAft>
                <a:spcPct val="0"/>
              </a:spcAft>
              <a:buSzPts val="1000"/>
              <a:buFont typeface="Wingdings 3" panose="05040102010807070707" pitchFamily="18" charset="2"/>
              <a:buChar char="´"/>
            </a:pPr>
            <a:r>
              <a:rPr lang="en-US" sz="2200" dirty="0" smtClean="0"/>
              <a:t>Each </a:t>
            </a:r>
            <a:r>
              <a:rPr lang="en-US" sz="2200" dirty="0"/>
              <a:t>operator, regardless of sector, can have a clear perspective of the way their case has been handled across agencies and time since first report. Eventually, this strengthens operators' understanding of the flow of information, jurisdiction and responsibility distribution across agencies in their countries. </a:t>
            </a:r>
          </a:p>
          <a:p>
            <a:pPr algn="just" fontAlgn="base">
              <a:lnSpc>
                <a:spcPct val="100000"/>
              </a:lnSpc>
              <a:spcBef>
                <a:spcPct val="0"/>
              </a:spcBef>
              <a:spcAft>
                <a:spcPct val="0"/>
              </a:spcAft>
              <a:buSzPts val="1000"/>
              <a:buFont typeface="Wingdings 3" panose="05040102010807070707" pitchFamily="18" charset="2"/>
              <a:buChar char="´"/>
            </a:pPr>
            <a:endParaRPr lang="en-US" sz="2200" dirty="0" smtClean="0"/>
          </a:p>
          <a:p>
            <a:pPr algn="just" fontAlgn="base">
              <a:lnSpc>
                <a:spcPct val="100000"/>
              </a:lnSpc>
              <a:spcBef>
                <a:spcPct val="0"/>
              </a:spcBef>
              <a:spcAft>
                <a:spcPct val="0"/>
              </a:spcAft>
              <a:buSzPts val="1000"/>
              <a:buFont typeface="Wingdings 3" panose="05040102010807070707" pitchFamily="18" charset="2"/>
              <a:buChar char="´"/>
            </a:pPr>
            <a:r>
              <a:rPr lang="en-US" sz="2200" dirty="0" smtClean="0"/>
              <a:t>In </a:t>
            </a:r>
            <a:r>
              <a:rPr lang="en-US" sz="2200" dirty="0"/>
              <a:t>addition, during the project's invitation to </a:t>
            </a:r>
            <a:r>
              <a:rPr lang="en-US" sz="2200" dirty="0" smtClean="0"/>
              <a:t>operators </a:t>
            </a:r>
            <a:r>
              <a:rPr lang="en-US" sz="2200" dirty="0"/>
              <a:t>and training of the operators phases, training and specialized knowledge are being provided by the project's NAs regarding the mandate to report, the decision to prosecute and all possible outcomes for a child suspected to be maltreated.</a:t>
            </a:r>
          </a:p>
          <a:p>
            <a:pPr algn="just" fontAlgn="base">
              <a:lnSpc>
                <a:spcPct val="100000"/>
              </a:lnSpc>
              <a:spcBef>
                <a:spcPct val="0"/>
              </a:spcBef>
              <a:spcAft>
                <a:spcPct val="0"/>
              </a:spcAft>
              <a:buSzPts val="1000"/>
              <a:buFont typeface="Wingdings 3" panose="05040102010807070707" pitchFamily="18" charset="2"/>
              <a:buChar char="´"/>
            </a:pPr>
            <a:endParaRPr lang="en-US" sz="2200" b="1" dirty="0"/>
          </a:p>
        </p:txBody>
      </p:sp>
    </p:spTree>
    <p:extLst>
      <p:ext uri="{BB962C8B-B14F-4D97-AF65-F5344CB8AC3E}">
        <p14:creationId xmlns:p14="http://schemas.microsoft.com/office/powerpoint/2010/main" xmlns="" val="24823500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p:txBody>
          <a:bodyPr/>
          <a:lstStyle/>
          <a:p>
            <a:r>
              <a:rPr lang="en-US" dirty="0" smtClean="0"/>
              <a:t>Next slides include information for further reading </a:t>
            </a:r>
            <a:endParaRPr lang="el-GR" dirty="0"/>
          </a:p>
        </p:txBody>
      </p:sp>
    </p:spTree>
    <p:extLst>
      <p:ext uri="{BB962C8B-B14F-4D97-AF65-F5344CB8AC3E}">
        <p14:creationId xmlns:p14="http://schemas.microsoft.com/office/powerpoint/2010/main" xmlns="" val="66542271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82600" y="44624"/>
            <a:ext cx="9850436" cy="1152128"/>
          </a:xfrm>
          <a:prstGeom prst="rect">
            <a:avLst/>
          </a:prstGeom>
        </p:spPr>
        <p:txBody>
          <a:bodyPr>
            <a:noAutofit/>
          </a:bodyPr>
          <a:lstStyle/>
          <a:p>
            <a:r>
              <a:rPr lang="en-US" sz="2400" dirty="0">
                <a:solidFill>
                  <a:schemeClr val="accent1"/>
                </a:solidFill>
              </a:rPr>
              <a:t>The need to </a:t>
            </a:r>
            <a:r>
              <a:rPr lang="en-US" sz="2400" dirty="0" smtClean="0">
                <a:solidFill>
                  <a:schemeClr val="accent1"/>
                </a:solidFill>
              </a:rPr>
              <a:t>report child abuse and neglect (CAN)</a:t>
            </a:r>
            <a:br>
              <a:rPr lang="en-US" sz="2400" dirty="0" smtClean="0">
                <a:solidFill>
                  <a:schemeClr val="accent1"/>
                </a:solidFill>
              </a:rPr>
            </a:br>
            <a:r>
              <a:rPr lang="en-US" sz="2400" i="1" dirty="0">
                <a:latin typeface="Segoe UI Light" panose="020B0502040204020203" pitchFamily="34" charset="0"/>
                <a:cs typeface="Segoe UI Light" panose="020B0502040204020203" pitchFamily="34" charset="0"/>
              </a:rPr>
              <a:t>underlying premise of the CAN-MDS project</a:t>
            </a:r>
            <a:endParaRPr lang="el-GR" sz="2400" i="1" dirty="0">
              <a:solidFill>
                <a:schemeClr val="accent1"/>
              </a:solidFill>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4294967295"/>
          </p:nvPr>
        </p:nvSpPr>
        <p:spPr>
          <a:xfrm>
            <a:off x="482600" y="1142500"/>
            <a:ext cx="11303000" cy="1880100"/>
          </a:xfrm>
          <a:prstGeom prst="rect">
            <a:avLst/>
          </a:prstGeom>
        </p:spPr>
        <p:txBody>
          <a:bodyPr>
            <a:normAutofit/>
          </a:bodyPr>
          <a:lstStyle/>
          <a:p>
            <a:pPr marL="177800" indent="-177800" algn="just" fontAlgn="base">
              <a:lnSpc>
                <a:spcPct val="100000"/>
              </a:lnSpc>
              <a:spcBef>
                <a:spcPct val="0"/>
              </a:spcBef>
              <a:spcAft>
                <a:spcPct val="0"/>
              </a:spcAft>
              <a:buSzPts val="1000"/>
              <a:buNone/>
            </a:pPr>
            <a:endParaRPr lang="en-US" sz="2200" b="1" dirty="0" smtClean="0"/>
          </a:p>
          <a:p>
            <a:pPr marL="0" indent="0" algn="just" fontAlgn="base">
              <a:lnSpc>
                <a:spcPct val="100000"/>
              </a:lnSpc>
              <a:spcBef>
                <a:spcPct val="0"/>
              </a:spcBef>
              <a:spcAft>
                <a:spcPct val="0"/>
              </a:spcAft>
              <a:buSzPts val="1000"/>
              <a:buNone/>
            </a:pPr>
            <a:endParaRPr lang="en-US" sz="2200" b="1" dirty="0" smtClean="0">
              <a:solidFill>
                <a:srgbClr val="365F91"/>
              </a:solidFill>
            </a:endParaRPr>
          </a:p>
          <a:p>
            <a:pPr marL="0" indent="0" algn="just" fontAlgn="base">
              <a:lnSpc>
                <a:spcPct val="100000"/>
              </a:lnSpc>
              <a:spcBef>
                <a:spcPct val="0"/>
              </a:spcBef>
              <a:spcAft>
                <a:spcPct val="0"/>
              </a:spcAft>
              <a:buSzPts val="1000"/>
              <a:buNone/>
            </a:pPr>
            <a:r>
              <a:rPr lang="en-US" sz="2200" b="1" dirty="0" smtClean="0"/>
              <a:t>The </a:t>
            </a:r>
            <a:r>
              <a:rPr lang="en-US" sz="2200" b="1" dirty="0"/>
              <a:t>child’s better interests, rights and basic human dignity are not served in situations where, despite professionals' awareness, or even suspicion of abuse, the child remains in the care or within reach of the perpetrators of the abuse and/or of the neglect.</a:t>
            </a:r>
          </a:p>
        </p:txBody>
      </p:sp>
      <p:sp>
        <p:nvSpPr>
          <p:cNvPr id="9" name="Rectangle 8"/>
          <p:cNvSpPr/>
          <p:nvPr/>
        </p:nvSpPr>
        <p:spPr>
          <a:xfrm>
            <a:off x="482600" y="3022600"/>
            <a:ext cx="11303000" cy="30706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5113" indent="-265113">
              <a:buClr>
                <a:schemeClr val="bg1"/>
              </a:buClr>
              <a:buFont typeface="Wingdings 3" pitchFamily="18" charset="2"/>
              <a:buChar char="´"/>
            </a:pPr>
            <a:r>
              <a:rPr lang="en-US" sz="2200" dirty="0" smtClean="0">
                <a:latin typeface="Segoe UI Light" panose="020B0502040204020203" pitchFamily="34" charset="0"/>
                <a:cs typeface="Segoe UI Light" panose="020B0502040204020203" pitchFamily="34" charset="0"/>
              </a:rPr>
              <a:t>Due </a:t>
            </a:r>
            <a:r>
              <a:rPr lang="en-US" sz="2200" dirty="0">
                <a:latin typeface="Segoe UI Light" panose="020B0502040204020203" pitchFamily="34" charset="0"/>
                <a:cs typeface="Segoe UI Light" panose="020B0502040204020203" pitchFamily="34" charset="0"/>
              </a:rPr>
              <a:t>to scarce evidence for effective interventions, mostly, there is no direct way to know if child life improves in the process of recognition-reporting-intervention.</a:t>
            </a:r>
          </a:p>
          <a:p>
            <a:pPr marL="265113" indent="-265113">
              <a:buClr>
                <a:schemeClr val="bg1"/>
              </a:buClr>
              <a:buFont typeface="Wingdings 3" pitchFamily="18" charset="2"/>
              <a:buChar char="´"/>
            </a:pPr>
            <a:endParaRPr lang="en-US" sz="2200" dirty="0" smtClean="0">
              <a:latin typeface="Segoe UI Light" panose="020B0502040204020203" pitchFamily="34" charset="0"/>
              <a:cs typeface="Segoe UI Light" panose="020B0502040204020203" pitchFamily="34" charset="0"/>
            </a:endParaRPr>
          </a:p>
          <a:p>
            <a:pPr marL="265113" indent="-265113">
              <a:buClr>
                <a:schemeClr val="bg1"/>
              </a:buClr>
              <a:buFont typeface="Wingdings 3" pitchFamily="18" charset="2"/>
              <a:buChar char="´"/>
            </a:pPr>
            <a:r>
              <a:rPr lang="en-US" sz="2200" dirty="0" smtClean="0">
                <a:latin typeface="Segoe UI Light" panose="020B0502040204020203" pitchFamily="34" charset="0"/>
                <a:cs typeface="Segoe UI Light" panose="020B0502040204020203" pitchFamily="34" charset="0"/>
              </a:rPr>
              <a:t>According </a:t>
            </a:r>
            <a:r>
              <a:rPr lang="en-US" sz="2200" dirty="0">
                <a:latin typeface="Segoe UI Light" panose="020B0502040204020203" pitchFamily="34" charset="0"/>
                <a:cs typeface="Segoe UI Light" panose="020B0502040204020203" pitchFamily="34" charset="0"/>
              </a:rPr>
              <a:t>to various studies, prioritizing substantiation of maltreatment with no accompanying attention to welfare is linked with less service provision for maltreated children than in contexts that deal with  child maltreatment as part of a an organized child and family welfare </a:t>
            </a:r>
            <a:r>
              <a:rPr lang="en-US" sz="2200" dirty="0" smtClean="0">
                <a:latin typeface="Segoe UI Light" panose="020B0502040204020203" pitchFamily="34" charset="0"/>
                <a:cs typeface="Segoe UI Light" panose="020B0502040204020203" pitchFamily="34" charset="0"/>
              </a:rPr>
              <a:t>response (which</a:t>
            </a:r>
            <a:r>
              <a:rPr lang="en-US" sz="2200" dirty="0">
                <a:latin typeface="Segoe UI Light" panose="020B0502040204020203" pitchFamily="34" charset="0"/>
                <a:cs typeface="Segoe UI Light" panose="020B0502040204020203" pitchFamily="34" charset="0"/>
              </a:rPr>
              <a:t>, further, suggests that mandate to report is not the problem, rather agency response and/or general policy is</a:t>
            </a:r>
            <a:r>
              <a:rPr lang="en-US" sz="2200" dirty="0" smtClean="0">
                <a:latin typeface="Segoe UI Light" panose="020B0502040204020203" pitchFamily="34" charset="0"/>
                <a:cs typeface="Segoe UI Light" panose="020B0502040204020203" pitchFamily="34" charset="0"/>
              </a:rPr>
              <a:t>)</a:t>
            </a:r>
            <a:endParaRPr lang="en-US" sz="22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2778547799"/>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41300" y="44450"/>
            <a:ext cx="11391900" cy="1512342"/>
          </a:xfrm>
          <a:prstGeom prst="rect">
            <a:avLst/>
          </a:prstGeom>
        </p:spPr>
        <p:txBody>
          <a:bodyPr>
            <a:noAutofit/>
          </a:bodyPr>
          <a:lstStyle/>
          <a:p>
            <a:pPr algn="ctr"/>
            <a:r>
              <a:rPr lang="en-US" sz="2400" dirty="0">
                <a:solidFill>
                  <a:schemeClr val="accent1"/>
                </a:solidFill>
              </a:rPr>
              <a:t>Training Points and Material</a:t>
            </a:r>
            <a:br>
              <a:rPr lang="en-US" sz="2400" dirty="0">
                <a:solidFill>
                  <a:schemeClr val="accent1"/>
                </a:solidFill>
              </a:rPr>
            </a:br>
            <a:r>
              <a:rPr lang="en-US" sz="2400" dirty="0">
                <a:solidFill>
                  <a:schemeClr val="accent1"/>
                </a:solidFill>
              </a:rPr>
              <a:t> </a:t>
            </a:r>
            <a:r>
              <a:rPr lang="en-US" sz="2400" dirty="0">
                <a:solidFill>
                  <a:schemeClr val="accent2">
                    <a:lumMod val="75000"/>
                  </a:schemeClr>
                </a:solidFill>
              </a:rPr>
              <a:t>[key issues listed on the slide, some background info is found in the slide notes, use them as presentation slides or to initiate Q &amp; A sessions in/during your training]</a:t>
            </a:r>
            <a:endParaRPr lang="el-GR" sz="2400" dirty="0">
              <a:solidFill>
                <a:schemeClr val="accent1"/>
              </a:solidFill>
            </a:endParaRPr>
          </a:p>
        </p:txBody>
      </p:sp>
      <p:sp>
        <p:nvSpPr>
          <p:cNvPr id="3" name="Content Placeholder 2"/>
          <p:cNvSpPr>
            <a:spLocks noGrp="1"/>
          </p:cNvSpPr>
          <p:nvPr>
            <p:ph idx="4294967295"/>
          </p:nvPr>
        </p:nvSpPr>
        <p:spPr>
          <a:xfrm>
            <a:off x="2316164" y="1484784"/>
            <a:ext cx="8244333" cy="2448272"/>
          </a:xfrm>
          <a:prstGeom prst="rect">
            <a:avLst/>
          </a:prstGeom>
        </p:spPr>
        <p:txBody>
          <a:bodyPr>
            <a:normAutofit fontScale="92500" lnSpcReduction="10000"/>
          </a:bodyPr>
          <a:lstStyle/>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n-US" sz="1800" b="1">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n-US" sz="1800" b="1">
              <a:solidFill>
                <a:srgbClr val="365F91"/>
              </a:solidFill>
              <a:latin typeface="Calibri" pitchFamily="34" charset="0"/>
            </a:endParaRPr>
          </a:p>
          <a:p>
            <a:pPr marL="177800" indent="-177800" algn="ctr" fontAlgn="base">
              <a:lnSpc>
                <a:spcPct val="100000"/>
              </a:lnSpc>
              <a:spcBef>
                <a:spcPct val="0"/>
              </a:spcBef>
              <a:spcAft>
                <a:spcPct val="0"/>
              </a:spcAft>
              <a:buSzPts val="1000"/>
              <a:buNone/>
            </a:pPr>
            <a:r>
              <a:rPr lang="en-US" sz="1800" b="1">
                <a:solidFill>
                  <a:srgbClr val="365F91"/>
                </a:solidFill>
                <a:latin typeface="Calibri" pitchFamily="34" charset="0"/>
              </a:rPr>
              <a:t>All professionals working with children or meeting children at their work must be aware of the Child Protection legislation that governs their locale.</a:t>
            </a:r>
          </a:p>
          <a:p>
            <a:pPr marL="177800" indent="-177800" algn="ctr" fontAlgn="base">
              <a:lnSpc>
                <a:spcPct val="100000"/>
              </a:lnSpc>
              <a:spcBef>
                <a:spcPct val="0"/>
              </a:spcBef>
              <a:spcAft>
                <a:spcPct val="0"/>
              </a:spcAft>
              <a:buSzPts val="1000"/>
              <a:buNone/>
            </a:pPr>
            <a:endParaRPr lang="en-US" sz="1800" b="1">
              <a:solidFill>
                <a:srgbClr val="365F91"/>
              </a:solidFill>
              <a:latin typeface="Calibri" pitchFamily="34" charset="0"/>
            </a:endParaRPr>
          </a:p>
          <a:p>
            <a:pPr marL="177800" indent="-177800" algn="ctr" fontAlgn="base">
              <a:lnSpc>
                <a:spcPct val="100000"/>
              </a:lnSpc>
              <a:spcBef>
                <a:spcPct val="0"/>
              </a:spcBef>
              <a:spcAft>
                <a:spcPct val="0"/>
              </a:spcAft>
              <a:buSzPts val="1000"/>
              <a:buNone/>
            </a:pPr>
            <a:r>
              <a:rPr lang="en-US" sz="1800" b="1">
                <a:solidFill>
                  <a:srgbClr val="365F91"/>
                </a:solidFill>
                <a:latin typeface="Calibri" pitchFamily="34" charset="0"/>
              </a:rPr>
              <a:t>Country specific websites or printed material may be available that  professionals can consult on where to find state legislation and other mandatory reporting resources.</a:t>
            </a:r>
          </a:p>
          <a:p>
            <a:pPr marL="177800" indent="-177800" algn="ctr" fontAlgn="base">
              <a:lnSpc>
                <a:spcPct val="100000"/>
              </a:lnSpc>
              <a:spcBef>
                <a:spcPct val="0"/>
              </a:spcBef>
              <a:spcAft>
                <a:spcPct val="0"/>
              </a:spcAft>
              <a:buSzPts val="1000"/>
              <a:buNone/>
            </a:pPr>
            <a:r>
              <a:rPr lang="en-US" sz="1800" b="1">
                <a:solidFill>
                  <a:srgbClr val="365F91"/>
                </a:solidFill>
                <a:latin typeface="Calibri" pitchFamily="34" charset="0"/>
              </a:rPr>
              <a:t>Senior-level professionals in the Law Enforcement, Public Policy, Justice, Child Protection sectors may be consulted.</a:t>
            </a:r>
          </a:p>
          <a:p>
            <a:pPr marL="177800" indent="-177800" algn="ctr" fontAlgn="base">
              <a:lnSpc>
                <a:spcPct val="100000"/>
              </a:lnSpc>
              <a:spcBef>
                <a:spcPct val="0"/>
              </a:spcBef>
              <a:spcAft>
                <a:spcPct val="0"/>
              </a:spcAft>
              <a:buSzPts val="1000"/>
              <a:buNone/>
            </a:pPr>
            <a:endParaRPr lang="en-US" sz="1800" b="1">
              <a:solidFill>
                <a:srgbClr val="365F91"/>
              </a:solidFill>
              <a:latin typeface="Calibri" pitchFamily="34" charset="0"/>
            </a:endParaRPr>
          </a:p>
        </p:txBody>
      </p:sp>
      <p:sp>
        <p:nvSpPr>
          <p:cNvPr id="7" name="Rounded Rectangle 6"/>
          <p:cNvSpPr/>
          <p:nvPr/>
        </p:nvSpPr>
        <p:spPr>
          <a:xfrm>
            <a:off x="1631504" y="1862580"/>
            <a:ext cx="467544" cy="2286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500" b="1"/>
              <a:t>jurisdiction</a:t>
            </a:r>
          </a:p>
        </p:txBody>
      </p:sp>
    </p:spTree>
    <p:extLst>
      <p:ext uri="{BB962C8B-B14F-4D97-AF65-F5344CB8AC3E}">
        <p14:creationId xmlns:p14="http://schemas.microsoft.com/office/powerpoint/2010/main" xmlns="" val="3623679775"/>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44450"/>
            <a:ext cx="10934700" cy="1512342"/>
          </a:xfrm>
          <a:prstGeom prst="rect">
            <a:avLst/>
          </a:prstGeom>
        </p:spPr>
        <p:txBody>
          <a:bodyPr>
            <a:noAutofit/>
          </a:bodyPr>
          <a:lstStyle/>
          <a:p>
            <a:pPr algn="ctr"/>
            <a:r>
              <a:rPr lang="en-US" sz="2400" dirty="0">
                <a:solidFill>
                  <a:schemeClr val="accent1"/>
                </a:solidFill>
              </a:rPr>
              <a:t>Training Points and Material</a:t>
            </a:r>
            <a:br>
              <a:rPr lang="en-US" sz="2400" dirty="0">
                <a:solidFill>
                  <a:schemeClr val="accent1"/>
                </a:solidFill>
              </a:rPr>
            </a:br>
            <a:r>
              <a:rPr lang="en-US" sz="2400" dirty="0">
                <a:solidFill>
                  <a:schemeClr val="accent2">
                    <a:lumMod val="75000"/>
                  </a:schemeClr>
                </a:solidFill>
              </a:rPr>
              <a:t>[key issues listed on the slide, some background info is found in the slide notes, use them as presentation slides or to initiate Q &amp; A sessions in/during your training]</a:t>
            </a:r>
            <a:endParaRPr lang="el-GR" sz="2400" dirty="0">
              <a:solidFill>
                <a:schemeClr val="accent1"/>
              </a:solidFill>
            </a:endParaRPr>
          </a:p>
        </p:txBody>
      </p:sp>
      <p:sp>
        <p:nvSpPr>
          <p:cNvPr id="3" name="Content Placeholder 2"/>
          <p:cNvSpPr>
            <a:spLocks noGrp="1"/>
          </p:cNvSpPr>
          <p:nvPr>
            <p:ph idx="4294967295"/>
          </p:nvPr>
        </p:nvSpPr>
        <p:spPr>
          <a:xfrm>
            <a:off x="2135561" y="1556793"/>
            <a:ext cx="8351837" cy="3096344"/>
          </a:xfrm>
          <a:prstGeom prst="rect">
            <a:avLst/>
          </a:prstGeom>
        </p:spPr>
        <p:txBody>
          <a:bodyPr/>
          <a:lstStyle/>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n-US" sz="1800" b="1">
              <a:solidFill>
                <a:srgbClr val="365F91"/>
              </a:solidFill>
              <a:latin typeface="Calibri" pitchFamily="34" charset="0"/>
            </a:endParaRPr>
          </a:p>
          <a:p>
            <a:pPr marL="177800" indent="-177800" algn="ctr" fontAlgn="base">
              <a:lnSpc>
                <a:spcPct val="100000"/>
              </a:lnSpc>
              <a:spcBef>
                <a:spcPct val="0"/>
              </a:spcBef>
              <a:spcAft>
                <a:spcPct val="0"/>
              </a:spcAft>
              <a:buSzPts val="1000"/>
              <a:buNone/>
            </a:pPr>
            <a:r>
              <a:rPr lang="en-US" sz="1800" b="1">
                <a:solidFill>
                  <a:srgbClr val="365F91"/>
                </a:solidFill>
                <a:latin typeface="Calibri" pitchFamily="34" charset="0"/>
              </a:rPr>
              <a:t>Most evidence indicates that even in countries where it is in effect, mandate to report presents ambiguities, usually, in the following areas: mandated reporters, types of abuse and neglect, degree of suspicion or suspected harm, or current  and future risk that is needed to activate the reporting duty. Legislative failure to stipulate penalties in the case of no report and legal immunity for professionals that do are also found to be key in the decision to not report.</a:t>
            </a:r>
          </a:p>
          <a:p>
            <a:pPr marL="177800" indent="-177800" algn="ctr" fontAlgn="base">
              <a:lnSpc>
                <a:spcPct val="100000"/>
              </a:lnSpc>
              <a:spcBef>
                <a:spcPct val="0"/>
              </a:spcBef>
              <a:spcAft>
                <a:spcPct val="0"/>
              </a:spcAft>
              <a:buSzPts val="1000"/>
              <a:buNone/>
            </a:pPr>
            <a:endParaRPr lang="en-US" sz="1800" b="1">
              <a:solidFill>
                <a:srgbClr val="365F91"/>
              </a:solidFill>
              <a:latin typeface="Calibri" pitchFamily="34" charset="0"/>
            </a:endParaRPr>
          </a:p>
        </p:txBody>
      </p:sp>
      <p:sp>
        <p:nvSpPr>
          <p:cNvPr id="7" name="Rounded Rectangle 6"/>
          <p:cNvSpPr/>
          <p:nvPr/>
        </p:nvSpPr>
        <p:spPr>
          <a:xfrm>
            <a:off x="1631504" y="1862580"/>
            <a:ext cx="467544" cy="2286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500" b="1"/>
              <a:t>Gray zones</a:t>
            </a:r>
          </a:p>
        </p:txBody>
      </p:sp>
    </p:spTree>
    <p:extLst>
      <p:ext uri="{BB962C8B-B14F-4D97-AF65-F5344CB8AC3E}">
        <p14:creationId xmlns:p14="http://schemas.microsoft.com/office/powerpoint/2010/main" xmlns="" val="1239748265"/>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90500" y="44450"/>
            <a:ext cx="11684000" cy="1512342"/>
          </a:xfrm>
          <a:prstGeom prst="rect">
            <a:avLst/>
          </a:prstGeom>
        </p:spPr>
        <p:txBody>
          <a:bodyPr>
            <a:noAutofit/>
          </a:bodyPr>
          <a:lstStyle/>
          <a:p>
            <a:pPr algn="ctr"/>
            <a:r>
              <a:rPr lang="en-US" sz="2400" dirty="0">
                <a:solidFill>
                  <a:schemeClr val="accent1"/>
                </a:solidFill>
              </a:rPr>
              <a:t>Training Points and Material</a:t>
            </a:r>
            <a:br>
              <a:rPr lang="en-US" sz="2400" dirty="0">
                <a:solidFill>
                  <a:schemeClr val="accent1"/>
                </a:solidFill>
              </a:rPr>
            </a:br>
            <a:r>
              <a:rPr lang="en-US" sz="2400" dirty="0">
                <a:solidFill>
                  <a:schemeClr val="accent2">
                    <a:lumMod val="75000"/>
                  </a:schemeClr>
                </a:solidFill>
              </a:rPr>
              <a:t>[key issues listed on the slide, some background info is found in the slide notes, use them as presentation slides or to initiate Q &amp; A sessions in/during your training]</a:t>
            </a:r>
            <a:endParaRPr lang="el-GR" sz="2400" dirty="0">
              <a:solidFill>
                <a:schemeClr val="accent1"/>
              </a:solidFill>
            </a:endParaRPr>
          </a:p>
        </p:txBody>
      </p:sp>
      <p:sp>
        <p:nvSpPr>
          <p:cNvPr id="3" name="Content Placeholder 2"/>
          <p:cNvSpPr>
            <a:spLocks noGrp="1"/>
          </p:cNvSpPr>
          <p:nvPr>
            <p:ph idx="4294967295"/>
          </p:nvPr>
        </p:nvSpPr>
        <p:spPr>
          <a:xfrm>
            <a:off x="2316164" y="1565275"/>
            <a:ext cx="8351837" cy="4464050"/>
          </a:xfrm>
          <a:prstGeom prst="rect">
            <a:avLst/>
          </a:prstGeom>
        </p:spPr>
        <p:txBody>
          <a:bodyPr/>
          <a:lstStyle/>
          <a:p>
            <a:pPr marL="177800" indent="-177800" algn="just" fontAlgn="base">
              <a:lnSpc>
                <a:spcPct val="100000"/>
              </a:lnSpc>
              <a:spcBef>
                <a:spcPct val="0"/>
              </a:spcBef>
              <a:spcAft>
                <a:spcPct val="0"/>
              </a:spcAft>
              <a:buSzPts val="1000"/>
              <a:buNone/>
            </a:pPr>
            <a:endParaRPr lang="en-US" sz="1400" b="1" dirty="0">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n-US" sz="1800" b="1" dirty="0">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n-US" sz="1800" b="1" dirty="0">
              <a:solidFill>
                <a:srgbClr val="365F91"/>
              </a:solidFill>
              <a:latin typeface="Calibri" pitchFamily="34" charset="0"/>
            </a:endParaRPr>
          </a:p>
          <a:p>
            <a:pPr marL="177800" indent="-177800" fontAlgn="base">
              <a:lnSpc>
                <a:spcPct val="100000"/>
              </a:lnSpc>
              <a:spcBef>
                <a:spcPct val="0"/>
              </a:spcBef>
              <a:spcAft>
                <a:spcPct val="0"/>
              </a:spcAft>
              <a:buSzPts val="1000"/>
              <a:buNone/>
            </a:pPr>
            <a:r>
              <a:rPr lang="en-US" sz="1800" b="1" dirty="0">
                <a:solidFill>
                  <a:srgbClr val="365F91"/>
                </a:solidFill>
                <a:latin typeface="Calibri" pitchFamily="34" charset="0"/>
              </a:rPr>
              <a:t>In countries where such data exists, their pattern suggests that school and law enforcement (police) professionals are the most likely to file a report in the face of suspected child maltreatment. Health professionals, in many countries, but not all, despite them being the ones most likely to be more in contact with maltreated children, present characteristically low numbers of reporting in these same studies.</a:t>
            </a:r>
          </a:p>
          <a:p>
            <a:pPr marL="177800" indent="-177800" fontAlgn="base">
              <a:lnSpc>
                <a:spcPct val="100000"/>
              </a:lnSpc>
              <a:spcBef>
                <a:spcPct val="0"/>
              </a:spcBef>
              <a:spcAft>
                <a:spcPct val="0"/>
              </a:spcAft>
              <a:buSzPts val="1000"/>
              <a:buNone/>
            </a:pPr>
            <a:endParaRPr lang="en-US" sz="1800" b="1" dirty="0">
              <a:solidFill>
                <a:srgbClr val="365F91"/>
              </a:solidFill>
              <a:latin typeface="Calibri" pitchFamily="34" charset="0"/>
            </a:endParaRPr>
          </a:p>
          <a:p>
            <a:pPr marL="177800" indent="-177800" fontAlgn="base">
              <a:lnSpc>
                <a:spcPct val="100000"/>
              </a:lnSpc>
              <a:spcBef>
                <a:spcPct val="0"/>
              </a:spcBef>
              <a:spcAft>
                <a:spcPct val="0"/>
              </a:spcAft>
              <a:buSzPts val="1000"/>
              <a:buNone/>
            </a:pPr>
            <a:r>
              <a:rPr lang="en-US" sz="1800" b="1" u="sng" dirty="0">
                <a:solidFill>
                  <a:srgbClr val="365F91"/>
                </a:solidFill>
                <a:latin typeface="Calibri" pitchFamily="34" charset="0"/>
              </a:rPr>
              <a:t>Key issues to consider before and during Operators’ training in partner countries:</a:t>
            </a:r>
          </a:p>
          <a:p>
            <a:pPr marL="177800" indent="-177800" fontAlgn="base">
              <a:lnSpc>
                <a:spcPct val="100000"/>
              </a:lnSpc>
              <a:spcBef>
                <a:spcPct val="0"/>
              </a:spcBef>
              <a:spcAft>
                <a:spcPct val="0"/>
              </a:spcAft>
              <a:buSzPts val="1000"/>
              <a:buNone/>
            </a:pPr>
            <a:r>
              <a:rPr lang="en-US" sz="1800" b="1" dirty="0">
                <a:solidFill>
                  <a:srgbClr val="365F91"/>
                </a:solidFill>
                <a:latin typeface="Calibri" pitchFamily="34" charset="0"/>
              </a:rPr>
              <a:t>- Can you find similar data for your country? Who is reporting? What kind of training/readiness to recognize and report child maltreatment do they usually receive? How can their position be strengthened? What are key barriers in full reporting among them?</a:t>
            </a:r>
          </a:p>
        </p:txBody>
      </p:sp>
      <p:sp>
        <p:nvSpPr>
          <p:cNvPr id="7" name="Rounded Rectangle 6"/>
          <p:cNvSpPr/>
          <p:nvPr/>
        </p:nvSpPr>
        <p:spPr>
          <a:xfrm>
            <a:off x="1631504" y="2429024"/>
            <a:ext cx="467544" cy="2286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500" b="1"/>
              <a:t>Who is reporting?</a:t>
            </a:r>
          </a:p>
        </p:txBody>
      </p:sp>
    </p:spTree>
    <p:extLst>
      <p:ext uri="{BB962C8B-B14F-4D97-AF65-F5344CB8AC3E}">
        <p14:creationId xmlns:p14="http://schemas.microsoft.com/office/powerpoint/2010/main" xmlns="" val="3614159052"/>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66700" y="44450"/>
            <a:ext cx="11671300" cy="1224310"/>
          </a:xfrm>
          <a:prstGeom prst="rect">
            <a:avLst/>
          </a:prstGeom>
        </p:spPr>
        <p:txBody>
          <a:bodyPr>
            <a:noAutofit/>
          </a:bodyPr>
          <a:lstStyle/>
          <a:p>
            <a:r>
              <a:rPr lang="en-US" sz="2400" dirty="0">
                <a:solidFill>
                  <a:schemeClr val="accent1"/>
                </a:solidFill>
              </a:rPr>
              <a:t>Increasing recognition of Child Abuse and Neglect among professionals </a:t>
            </a:r>
            <a:r>
              <a:rPr lang="en-US" sz="1400" dirty="0">
                <a:solidFill>
                  <a:schemeClr val="accent2">
                    <a:lumMod val="75000"/>
                  </a:schemeClr>
                </a:solidFill>
              </a:rPr>
              <a:t>[this slide, and the notes, are meant to be included in the training; you may change the reference, add more findings and open the discussion; the point that needs to be made is the importance of training professionals to increase recognizing CAN]</a:t>
            </a:r>
            <a:endParaRPr lang="el-GR" sz="1400" dirty="0">
              <a:solidFill>
                <a:schemeClr val="accent1"/>
              </a:solidFill>
            </a:endParaRPr>
          </a:p>
        </p:txBody>
      </p:sp>
      <p:sp>
        <p:nvSpPr>
          <p:cNvPr id="3" name="Content Placeholder 2"/>
          <p:cNvSpPr>
            <a:spLocks noGrp="1"/>
          </p:cNvSpPr>
          <p:nvPr>
            <p:ph idx="4294967295"/>
          </p:nvPr>
        </p:nvSpPr>
        <p:spPr>
          <a:xfrm>
            <a:off x="2316164" y="981075"/>
            <a:ext cx="8351837" cy="4464050"/>
          </a:xfrm>
          <a:prstGeom prst="rect">
            <a:avLst/>
          </a:prstGeom>
        </p:spPr>
        <p:txBody>
          <a:bodyPr/>
          <a:lstStyle/>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p:txBody>
      </p:sp>
      <p:sp>
        <p:nvSpPr>
          <p:cNvPr id="8" name="Rounded Rectangle 7"/>
          <p:cNvSpPr/>
          <p:nvPr/>
        </p:nvSpPr>
        <p:spPr>
          <a:xfrm>
            <a:off x="1802138" y="1574548"/>
            <a:ext cx="405431" cy="42849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600"/>
              <a:t>Training/knowledge and reporting rates</a:t>
            </a:r>
          </a:p>
          <a:p>
            <a:pPr algn="ctr"/>
            <a:r>
              <a:rPr lang="en-US" sz="1500" b="1"/>
              <a:t> </a:t>
            </a:r>
            <a:endParaRPr lang="el-GR" sz="1500" b="1"/>
          </a:p>
        </p:txBody>
      </p:sp>
      <p:sp>
        <p:nvSpPr>
          <p:cNvPr id="6" name="Rounded Rectangle 5"/>
          <p:cNvSpPr/>
          <p:nvPr/>
        </p:nvSpPr>
        <p:spPr>
          <a:xfrm>
            <a:off x="1559512" y="1340768"/>
            <a:ext cx="8974367" cy="4824536"/>
          </a:xfrm>
          <a:prstGeom prst="roundRect">
            <a:avLst/>
          </a:prstGeom>
          <a:noFill/>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Rectangle 8"/>
          <p:cNvSpPr/>
          <p:nvPr/>
        </p:nvSpPr>
        <p:spPr>
          <a:xfrm>
            <a:off x="2279576" y="1412776"/>
            <a:ext cx="7704856" cy="46805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The Davidov, Jack, Frost, &amp; </a:t>
            </a:r>
            <a:r>
              <a:rPr lang="en-US" dirty="0" err="1"/>
              <a:t>Coben</a:t>
            </a:r>
            <a:r>
              <a:rPr lang="en-US" dirty="0"/>
              <a:t>  (2012) study</a:t>
            </a:r>
            <a:endParaRPr lang="el-GR" dirty="0"/>
          </a:p>
          <a:p>
            <a:pPr algn="ctr"/>
            <a:endParaRPr lang="en-US" dirty="0"/>
          </a:p>
          <a:p>
            <a:pPr algn="ctr"/>
            <a:r>
              <a:rPr lang="en-US" u="sng" dirty="0"/>
              <a:t>Reference: </a:t>
            </a:r>
            <a:r>
              <a:rPr lang="en-US" dirty="0"/>
              <a:t>Davidov, D.M., </a:t>
            </a:r>
            <a:r>
              <a:rPr lang="en-US" dirty="0" err="1"/>
              <a:t>Nadorff</a:t>
            </a:r>
            <a:r>
              <a:rPr lang="en-US" dirty="0"/>
              <a:t>, M.R., Jack, S.M., &amp; </a:t>
            </a:r>
            <a:r>
              <a:rPr lang="en-US" dirty="0" err="1"/>
              <a:t>Coben</a:t>
            </a:r>
            <a:r>
              <a:rPr lang="en-US" dirty="0"/>
              <a:t>, J.H. (2012). Nurse home visitors' perceptions of mandatory reporting of intimate partner violence to law enforcement agencies. </a:t>
            </a:r>
            <a:r>
              <a:rPr lang="en-US" i="1" dirty="0"/>
              <a:t>Journal of interpersonal violence, 27 12</a:t>
            </a:r>
            <a:r>
              <a:rPr lang="en-US" dirty="0"/>
              <a:t>, 2484-502 . </a:t>
            </a:r>
          </a:p>
          <a:p>
            <a:pPr algn="ctr"/>
            <a:endParaRPr lang="en-US" dirty="0"/>
          </a:p>
        </p:txBody>
      </p:sp>
    </p:spTree>
    <p:extLst>
      <p:ext uri="{BB962C8B-B14F-4D97-AF65-F5344CB8AC3E}">
        <p14:creationId xmlns:p14="http://schemas.microsoft.com/office/powerpoint/2010/main" xmlns="" val="1410085481"/>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90500" y="44450"/>
            <a:ext cx="11760200" cy="1224310"/>
          </a:xfrm>
          <a:prstGeom prst="rect">
            <a:avLst/>
          </a:prstGeom>
        </p:spPr>
        <p:txBody>
          <a:bodyPr>
            <a:noAutofit/>
          </a:bodyPr>
          <a:lstStyle/>
          <a:p>
            <a:pPr algn="ctr"/>
            <a:r>
              <a:rPr lang="en-US" sz="2400" dirty="0">
                <a:solidFill>
                  <a:schemeClr val="accent1"/>
                </a:solidFill>
              </a:rPr>
              <a:t>Increasing recognition of Child Abuse and Neglect among professionals </a:t>
            </a:r>
            <a:r>
              <a:rPr lang="en-US" sz="1600" dirty="0">
                <a:solidFill>
                  <a:schemeClr val="accent2">
                    <a:lumMod val="75000"/>
                  </a:schemeClr>
                </a:solidFill>
              </a:rPr>
              <a:t>[this slide, and the notes, are meant to be included in the training; you may change the reference, add more findings and open the discussion; the point that needs to be made is the role of suspicion threshold in mandatory reporting]</a:t>
            </a:r>
            <a:endParaRPr lang="el-GR" sz="1600" dirty="0">
              <a:solidFill>
                <a:schemeClr val="accent1"/>
              </a:solidFill>
            </a:endParaRPr>
          </a:p>
        </p:txBody>
      </p:sp>
      <p:sp>
        <p:nvSpPr>
          <p:cNvPr id="3" name="Content Placeholder 2"/>
          <p:cNvSpPr>
            <a:spLocks noGrp="1"/>
          </p:cNvSpPr>
          <p:nvPr>
            <p:ph idx="4294967295"/>
          </p:nvPr>
        </p:nvSpPr>
        <p:spPr>
          <a:xfrm>
            <a:off x="2316164" y="981075"/>
            <a:ext cx="8351837" cy="4464050"/>
          </a:xfrm>
          <a:prstGeom prst="rect">
            <a:avLst/>
          </a:prstGeom>
        </p:spPr>
        <p:txBody>
          <a:bodyPr/>
          <a:lstStyle/>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p:txBody>
      </p:sp>
      <p:sp>
        <p:nvSpPr>
          <p:cNvPr id="8" name="Rounded Rectangle 7"/>
          <p:cNvSpPr/>
          <p:nvPr/>
        </p:nvSpPr>
        <p:spPr>
          <a:xfrm>
            <a:off x="1802138" y="1574548"/>
            <a:ext cx="405431" cy="42849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600"/>
              <a:t>Training/knowledge and reporting rates</a:t>
            </a:r>
          </a:p>
          <a:p>
            <a:pPr algn="ctr"/>
            <a:r>
              <a:rPr lang="en-US" sz="1500" b="1"/>
              <a:t> </a:t>
            </a:r>
            <a:endParaRPr lang="el-GR" sz="1500" b="1"/>
          </a:p>
        </p:txBody>
      </p:sp>
      <p:sp>
        <p:nvSpPr>
          <p:cNvPr id="6" name="Rounded Rectangle 5"/>
          <p:cNvSpPr/>
          <p:nvPr/>
        </p:nvSpPr>
        <p:spPr>
          <a:xfrm>
            <a:off x="1559512" y="1340768"/>
            <a:ext cx="8974367" cy="4824536"/>
          </a:xfrm>
          <a:prstGeom prst="roundRect">
            <a:avLst/>
          </a:prstGeom>
          <a:noFill/>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Rectangle 8"/>
          <p:cNvSpPr/>
          <p:nvPr/>
        </p:nvSpPr>
        <p:spPr>
          <a:xfrm>
            <a:off x="2279576" y="1412776"/>
            <a:ext cx="7704856" cy="46805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The Levi &amp; Crowell (2011) paper</a:t>
            </a:r>
          </a:p>
          <a:p>
            <a:pPr algn="ctr"/>
            <a:r>
              <a:rPr lang="en-US"/>
              <a:t>Refence: Levi, B.H., &amp; Crowell, K.R. (2011). Child Abuse Experts Disagree About the Threshold for Mandated Reporting. </a:t>
            </a:r>
            <a:r>
              <a:rPr lang="en-US" i="1"/>
              <a:t>Clinical Pediatrics, 50</a:t>
            </a:r>
            <a:r>
              <a:rPr lang="en-US"/>
              <a:t>, 321 - 329.</a:t>
            </a:r>
          </a:p>
          <a:p>
            <a:pPr algn="ctr"/>
            <a:endParaRPr lang="en-US"/>
          </a:p>
        </p:txBody>
      </p:sp>
    </p:spTree>
    <p:extLst>
      <p:ext uri="{BB962C8B-B14F-4D97-AF65-F5344CB8AC3E}">
        <p14:creationId xmlns:p14="http://schemas.microsoft.com/office/powerpoint/2010/main" xmlns="" val="2417831151"/>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68300" y="44450"/>
            <a:ext cx="11480800" cy="1296318"/>
          </a:xfrm>
          <a:prstGeom prst="rect">
            <a:avLst/>
          </a:prstGeom>
        </p:spPr>
        <p:txBody>
          <a:bodyPr>
            <a:noAutofit/>
          </a:bodyPr>
          <a:lstStyle/>
          <a:p>
            <a:r>
              <a:rPr lang="en-US" sz="2400" dirty="0">
                <a:solidFill>
                  <a:schemeClr val="accent1"/>
                </a:solidFill>
              </a:rPr>
              <a:t>Increasing recognition of Child Abuse and Neglect among professionals </a:t>
            </a:r>
            <a:r>
              <a:rPr lang="en-US" sz="1400" dirty="0">
                <a:solidFill>
                  <a:schemeClr val="accent2">
                    <a:lumMod val="75000"/>
                  </a:schemeClr>
                </a:solidFill>
              </a:rPr>
              <a:t>[this slide, and the notes, are meant to be included in the training; you may change the reference, add more findings and open the discussion; the point that needs to be made is the role training physicians to recognize CAN and/or on Child Protection within Health Care settings]</a:t>
            </a:r>
            <a:endParaRPr lang="el-GR" sz="2400" dirty="0">
              <a:solidFill>
                <a:schemeClr val="accent1"/>
              </a:solidFill>
            </a:endParaRPr>
          </a:p>
        </p:txBody>
      </p:sp>
      <p:sp>
        <p:nvSpPr>
          <p:cNvPr id="3" name="Content Placeholder 2"/>
          <p:cNvSpPr>
            <a:spLocks noGrp="1"/>
          </p:cNvSpPr>
          <p:nvPr>
            <p:ph idx="4294967295"/>
          </p:nvPr>
        </p:nvSpPr>
        <p:spPr>
          <a:xfrm>
            <a:off x="2316164" y="981075"/>
            <a:ext cx="8351837" cy="4464050"/>
          </a:xfrm>
          <a:prstGeom prst="rect">
            <a:avLst/>
          </a:prstGeom>
        </p:spPr>
        <p:txBody>
          <a:bodyPr/>
          <a:lstStyle/>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p:txBody>
      </p:sp>
      <p:sp>
        <p:nvSpPr>
          <p:cNvPr id="8" name="Rounded Rectangle 7"/>
          <p:cNvSpPr/>
          <p:nvPr/>
        </p:nvSpPr>
        <p:spPr>
          <a:xfrm>
            <a:off x="1802138" y="1574548"/>
            <a:ext cx="405431" cy="42849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600"/>
              <a:t>Training/knowledge and reporting rates</a:t>
            </a:r>
          </a:p>
          <a:p>
            <a:pPr algn="ctr"/>
            <a:r>
              <a:rPr lang="en-US" sz="1500" b="1"/>
              <a:t> </a:t>
            </a:r>
            <a:endParaRPr lang="el-GR" sz="1500" b="1"/>
          </a:p>
        </p:txBody>
      </p:sp>
      <p:sp>
        <p:nvSpPr>
          <p:cNvPr id="6" name="Rounded Rectangle 5"/>
          <p:cNvSpPr/>
          <p:nvPr/>
        </p:nvSpPr>
        <p:spPr>
          <a:xfrm>
            <a:off x="1559512" y="1340768"/>
            <a:ext cx="8974367" cy="4824536"/>
          </a:xfrm>
          <a:prstGeom prst="roundRect">
            <a:avLst/>
          </a:prstGeom>
          <a:noFill/>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Rectangle 8"/>
          <p:cNvSpPr/>
          <p:nvPr/>
        </p:nvSpPr>
        <p:spPr>
          <a:xfrm>
            <a:off x="2279576" y="1412776"/>
            <a:ext cx="7704856" cy="46805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a:p>
            <a:pPr algn="ctr"/>
            <a:endParaRPr lang="en-US"/>
          </a:p>
          <a:p>
            <a:pPr algn="ctr"/>
            <a:r>
              <a:rPr lang="en-US"/>
              <a:t>(Ward et al., 2004)</a:t>
            </a:r>
          </a:p>
          <a:p>
            <a:pPr algn="ctr"/>
            <a:r>
              <a:rPr lang="en-US"/>
              <a:t>Reference: Ward, M. G., Bennett, S., </a:t>
            </a:r>
            <a:r>
              <a:rPr lang="en-US" err="1"/>
              <a:t>Plint</a:t>
            </a:r>
            <a:r>
              <a:rPr lang="en-US"/>
              <a:t>, A. C., King, W. J., </a:t>
            </a:r>
            <a:r>
              <a:rPr lang="en-US" err="1"/>
              <a:t>Jabbour</a:t>
            </a:r>
            <a:r>
              <a:rPr lang="en-US"/>
              <a:t>, M., &amp; Gaboury, I. (2004). Child protection: a neglected area of pediatric residency training. </a:t>
            </a:r>
            <a:r>
              <a:rPr lang="en-US" i="1"/>
              <a:t>Child abuse &amp; neglect</a:t>
            </a:r>
            <a:r>
              <a:rPr lang="en-US"/>
              <a:t>, </a:t>
            </a:r>
            <a:r>
              <a:rPr lang="en-US" i="1"/>
              <a:t>28</a:t>
            </a:r>
            <a:r>
              <a:rPr lang="en-US"/>
              <a:t>(10), 1113-1122. </a:t>
            </a:r>
          </a:p>
          <a:p>
            <a:pPr algn="ctr"/>
            <a:endParaRPr lang="en-US"/>
          </a:p>
        </p:txBody>
      </p:sp>
    </p:spTree>
    <p:extLst>
      <p:ext uri="{BB962C8B-B14F-4D97-AF65-F5344CB8AC3E}">
        <p14:creationId xmlns:p14="http://schemas.microsoft.com/office/powerpoint/2010/main" xmlns="" val="3159264346"/>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54000" y="44450"/>
            <a:ext cx="11747500" cy="1368324"/>
          </a:xfrm>
          <a:prstGeom prst="rect">
            <a:avLst/>
          </a:prstGeom>
        </p:spPr>
        <p:txBody>
          <a:bodyPr>
            <a:noAutofit/>
          </a:bodyPr>
          <a:lstStyle/>
          <a:p>
            <a:r>
              <a:rPr lang="en-US" sz="2400" dirty="0">
                <a:solidFill>
                  <a:schemeClr val="accent1"/>
                </a:solidFill>
              </a:rPr>
              <a:t>Increasing recognition of Child Abuse and Neglect among professionals </a:t>
            </a:r>
            <a:r>
              <a:rPr lang="en-US" sz="1400" dirty="0">
                <a:solidFill>
                  <a:schemeClr val="accent2">
                    <a:lumMod val="75000"/>
                  </a:schemeClr>
                </a:solidFill>
              </a:rPr>
              <a:t>[this slide, and the notes, are meant to be included in the training; you may change the reference, add more findings and open the discussion; the point that needs to be made is the role training physicians to recognize CAN and/or on Child Protection within Health Care settings]</a:t>
            </a:r>
            <a:endParaRPr lang="el-GR" sz="2400" dirty="0">
              <a:solidFill>
                <a:schemeClr val="accent1"/>
              </a:solidFill>
            </a:endParaRPr>
          </a:p>
        </p:txBody>
      </p:sp>
      <p:sp>
        <p:nvSpPr>
          <p:cNvPr id="3" name="Content Placeholder 2"/>
          <p:cNvSpPr>
            <a:spLocks noGrp="1"/>
          </p:cNvSpPr>
          <p:nvPr>
            <p:ph idx="4294967295"/>
          </p:nvPr>
        </p:nvSpPr>
        <p:spPr>
          <a:xfrm>
            <a:off x="2316164" y="1412776"/>
            <a:ext cx="8351837" cy="4032349"/>
          </a:xfrm>
          <a:prstGeom prst="rect">
            <a:avLst/>
          </a:prstGeom>
        </p:spPr>
        <p:txBody>
          <a:bodyPr/>
          <a:lstStyle/>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p:txBody>
      </p:sp>
      <p:sp>
        <p:nvSpPr>
          <p:cNvPr id="8" name="Rounded Rectangle 7"/>
          <p:cNvSpPr/>
          <p:nvPr/>
        </p:nvSpPr>
        <p:spPr>
          <a:xfrm>
            <a:off x="1802138" y="1574548"/>
            <a:ext cx="405431" cy="42849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600"/>
              <a:t>Training/knowledge and reporting rates</a:t>
            </a:r>
          </a:p>
          <a:p>
            <a:pPr algn="ctr"/>
            <a:r>
              <a:rPr lang="en-US" sz="1500" b="1"/>
              <a:t> </a:t>
            </a:r>
            <a:endParaRPr lang="el-GR" sz="1500" b="1"/>
          </a:p>
        </p:txBody>
      </p:sp>
      <p:sp>
        <p:nvSpPr>
          <p:cNvPr id="6" name="Rounded Rectangle 5"/>
          <p:cNvSpPr/>
          <p:nvPr/>
        </p:nvSpPr>
        <p:spPr>
          <a:xfrm>
            <a:off x="1559512" y="1340768"/>
            <a:ext cx="8974367" cy="4824536"/>
          </a:xfrm>
          <a:prstGeom prst="roundRect">
            <a:avLst/>
          </a:prstGeom>
          <a:noFill/>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Rectangle 8"/>
          <p:cNvSpPr/>
          <p:nvPr/>
        </p:nvSpPr>
        <p:spPr>
          <a:xfrm>
            <a:off x="2279576" y="1412776"/>
            <a:ext cx="7704856" cy="46805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Flaherty et al. (2008) report findings that additional trainings of physician increased reporting (x 10) to Child Protection Services </a:t>
            </a:r>
          </a:p>
          <a:p>
            <a:pPr algn="ctr"/>
            <a:endParaRPr lang="en-US"/>
          </a:p>
          <a:p>
            <a:pPr algn="ctr"/>
            <a:r>
              <a:rPr lang="en-US"/>
              <a:t>References:</a:t>
            </a:r>
          </a:p>
          <a:p>
            <a:pPr algn="ctr"/>
            <a:r>
              <a:rPr lang="en-US"/>
              <a:t> Flaherty, E. G., Sege, R., </a:t>
            </a:r>
            <a:r>
              <a:rPr lang="en-US" err="1"/>
              <a:t>Binns</a:t>
            </a:r>
            <a:r>
              <a:rPr lang="en-US"/>
              <a:t>, H. J., Mattson, C. L., &amp; Christoffel, K. K. (2000). Health care providers' experience reporting child abuse in the primary care setting. </a:t>
            </a:r>
            <a:r>
              <a:rPr lang="en-US" i="1"/>
              <a:t>Archives of pediatrics &amp; adolescent medicine</a:t>
            </a:r>
            <a:r>
              <a:rPr lang="en-US"/>
              <a:t>, </a:t>
            </a:r>
            <a:r>
              <a:rPr lang="en-US" i="1"/>
              <a:t>154</a:t>
            </a:r>
            <a:r>
              <a:rPr lang="en-US"/>
              <a:t>(5), 489-493.</a:t>
            </a:r>
          </a:p>
          <a:p>
            <a:pPr algn="ctr"/>
            <a:endParaRPr lang="en-US"/>
          </a:p>
          <a:p>
            <a:pPr algn="ctr"/>
            <a:r>
              <a:rPr lang="en-US"/>
              <a:t> Flaherty, E. G., Sege, R. D., &amp; Hurley, T. P. (2008). Translating child abuse research into action. </a:t>
            </a:r>
            <a:r>
              <a:rPr lang="en-US" i="1"/>
              <a:t>Pediatrics</a:t>
            </a:r>
            <a:r>
              <a:rPr lang="en-US"/>
              <a:t>, </a:t>
            </a:r>
            <a:r>
              <a:rPr lang="en-US" i="1"/>
              <a:t>122</a:t>
            </a:r>
            <a:r>
              <a:rPr lang="en-US"/>
              <a:t>(Supplement 1), S1-S5.</a:t>
            </a:r>
          </a:p>
          <a:p>
            <a:pPr algn="ctr"/>
            <a:endParaRPr lang="en-US"/>
          </a:p>
          <a:p>
            <a:pPr algn="ctr"/>
            <a:endParaRPr lang="en-US"/>
          </a:p>
          <a:p>
            <a:pPr algn="ctr"/>
            <a:endParaRPr lang="en-US"/>
          </a:p>
        </p:txBody>
      </p:sp>
    </p:spTree>
    <p:extLst>
      <p:ext uri="{BB962C8B-B14F-4D97-AF65-F5344CB8AC3E}">
        <p14:creationId xmlns:p14="http://schemas.microsoft.com/office/powerpoint/2010/main" xmlns="" val="3622798694"/>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92100" y="44450"/>
            <a:ext cx="11569700" cy="1296318"/>
          </a:xfrm>
          <a:prstGeom prst="rect">
            <a:avLst/>
          </a:prstGeom>
        </p:spPr>
        <p:txBody>
          <a:bodyPr>
            <a:noAutofit/>
          </a:bodyPr>
          <a:lstStyle/>
          <a:p>
            <a:pPr algn="ctr"/>
            <a:r>
              <a:rPr lang="en-US" sz="2400" dirty="0">
                <a:solidFill>
                  <a:schemeClr val="accent1"/>
                </a:solidFill>
              </a:rPr>
              <a:t>Increasing recognition of Child Abuse and Neglect among professionals </a:t>
            </a:r>
            <a:r>
              <a:rPr lang="en-US" sz="1400" dirty="0">
                <a:solidFill>
                  <a:schemeClr val="accent2">
                    <a:lumMod val="75000"/>
                  </a:schemeClr>
                </a:solidFill>
              </a:rPr>
              <a:t>[this slide, and the notes, are meant to be included in the training; you may change the reference, add more findings and open the discussion; the point that needs to be made is that even after increased reporting following training, concerns about other aspects (i.e. litigation) remain]</a:t>
            </a:r>
            <a:endParaRPr lang="el-GR" sz="2400" dirty="0">
              <a:solidFill>
                <a:schemeClr val="accent1"/>
              </a:solidFill>
            </a:endParaRPr>
          </a:p>
        </p:txBody>
      </p:sp>
      <p:sp>
        <p:nvSpPr>
          <p:cNvPr id="3" name="Content Placeholder 2"/>
          <p:cNvSpPr>
            <a:spLocks noGrp="1"/>
          </p:cNvSpPr>
          <p:nvPr>
            <p:ph idx="4294967295"/>
          </p:nvPr>
        </p:nvSpPr>
        <p:spPr>
          <a:xfrm>
            <a:off x="2316164" y="981075"/>
            <a:ext cx="8351837" cy="4464050"/>
          </a:xfrm>
          <a:prstGeom prst="rect">
            <a:avLst/>
          </a:prstGeom>
        </p:spPr>
        <p:txBody>
          <a:bodyPr/>
          <a:lstStyle/>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p:txBody>
      </p:sp>
      <p:sp>
        <p:nvSpPr>
          <p:cNvPr id="8" name="Rounded Rectangle 7"/>
          <p:cNvSpPr/>
          <p:nvPr/>
        </p:nvSpPr>
        <p:spPr>
          <a:xfrm>
            <a:off x="1802138" y="1574548"/>
            <a:ext cx="405431" cy="42849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600"/>
              <a:t>Training/knowledge and reporting rates</a:t>
            </a:r>
          </a:p>
          <a:p>
            <a:pPr algn="ctr"/>
            <a:r>
              <a:rPr lang="en-US" sz="1500" b="1"/>
              <a:t> </a:t>
            </a:r>
            <a:endParaRPr lang="el-GR" sz="1500" b="1"/>
          </a:p>
        </p:txBody>
      </p:sp>
      <p:sp>
        <p:nvSpPr>
          <p:cNvPr id="6" name="Rounded Rectangle 5"/>
          <p:cNvSpPr/>
          <p:nvPr/>
        </p:nvSpPr>
        <p:spPr>
          <a:xfrm>
            <a:off x="1559512" y="1340768"/>
            <a:ext cx="8974367" cy="4824536"/>
          </a:xfrm>
          <a:prstGeom prst="roundRect">
            <a:avLst/>
          </a:prstGeom>
          <a:noFill/>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Rectangle 8"/>
          <p:cNvSpPr/>
          <p:nvPr/>
        </p:nvSpPr>
        <p:spPr>
          <a:xfrm>
            <a:off x="2279576" y="1412776"/>
            <a:ext cx="7704856" cy="46805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Gilbert, Kemp, Thoburn,  </a:t>
            </a:r>
            <a:r>
              <a:rPr lang="en-US" err="1"/>
              <a:t>Sidebotham</a:t>
            </a:r>
            <a:r>
              <a:rPr lang="en-US"/>
              <a:t>,  Radford, Glaser, &amp; MacMillan (2009) report, however, that findings on increased reporting following training are not uniform.</a:t>
            </a:r>
          </a:p>
          <a:p>
            <a:pPr algn="ctr"/>
            <a:r>
              <a:rPr lang="en-US"/>
              <a:t> Besides, concerns regarding litigation following reporting are considered significant factor in underreporting</a:t>
            </a:r>
            <a:endParaRPr lang="en-US">
              <a:highlight>
                <a:srgbClr val="C0C0C0"/>
              </a:highlight>
            </a:endParaRPr>
          </a:p>
          <a:p>
            <a:pPr algn="ctr"/>
            <a:endParaRPr lang="en-US">
              <a:highlight>
                <a:srgbClr val="C0C0C0"/>
              </a:highlight>
            </a:endParaRPr>
          </a:p>
        </p:txBody>
      </p:sp>
    </p:spTree>
    <p:extLst>
      <p:ext uri="{BB962C8B-B14F-4D97-AF65-F5344CB8AC3E}">
        <p14:creationId xmlns:p14="http://schemas.microsoft.com/office/powerpoint/2010/main" xmlns="" val="302014082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7"/>
            <a:ext cx="10872019" cy="1190627"/>
          </a:xfrm>
        </p:spPr>
        <p:txBody>
          <a:bodyPr>
            <a:normAutofit/>
          </a:bodyPr>
          <a:lstStyle/>
          <a:p>
            <a:r>
              <a:rPr lang="en-US" sz="3200" b="1" dirty="0" smtClean="0"/>
              <a:t>Reporting of child abuse and neglect is necessary</a:t>
            </a:r>
            <a:br>
              <a:rPr lang="en-US" sz="3200" b="1" dirty="0" smtClean="0"/>
            </a:br>
            <a:r>
              <a:rPr lang="en-US" sz="1050" b="1" dirty="0" smtClean="0"/>
              <a:t/>
            </a:r>
            <a:br>
              <a:rPr lang="en-US" sz="1050" b="1" dirty="0" smtClean="0"/>
            </a:br>
            <a:r>
              <a:rPr lang="en-US" sz="2000" b="1" dirty="0" smtClean="0">
                <a:solidFill>
                  <a:schemeClr val="accent1"/>
                </a:solidFill>
                <a:latin typeface="Segoe UI Light" panose="020B0502040204020203" pitchFamily="34" charset="0"/>
                <a:cs typeface="Segoe UI Light" panose="020B0502040204020203" pitchFamily="34" charset="0"/>
              </a:rPr>
              <a:t>General </a:t>
            </a:r>
            <a:r>
              <a:rPr lang="en-US" sz="2000" b="1" dirty="0">
                <a:solidFill>
                  <a:schemeClr val="accent1"/>
                </a:solidFill>
                <a:latin typeface="Segoe UI Light" panose="020B0502040204020203" pitchFamily="34" charset="0"/>
                <a:cs typeface="Segoe UI Light" panose="020B0502040204020203" pitchFamily="34" charset="0"/>
              </a:rPr>
              <a:t>comment No. 13 (2011): The right of the child to freedom from all forms of </a:t>
            </a:r>
            <a:r>
              <a:rPr lang="en-US" sz="2000" b="1" dirty="0" smtClean="0">
                <a:solidFill>
                  <a:schemeClr val="accent1"/>
                </a:solidFill>
                <a:latin typeface="Segoe UI Light" panose="020B0502040204020203" pitchFamily="34" charset="0"/>
                <a:cs typeface="Segoe UI Light" panose="020B0502040204020203" pitchFamily="34" charset="0"/>
              </a:rPr>
              <a:t>violence</a:t>
            </a:r>
            <a:r>
              <a:rPr lang="en-US" sz="2000" dirty="0" smtClean="0">
                <a:latin typeface="Segoe UI Light" panose="020B0502040204020203" pitchFamily="34" charset="0"/>
                <a:cs typeface="Segoe UI Light" panose="020B0502040204020203" pitchFamily="34" charset="0"/>
              </a:rPr>
              <a:t> (art. 49)</a:t>
            </a:r>
            <a:endParaRPr lang="el-GR" sz="3200"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838200" y="1825624"/>
            <a:ext cx="10515600" cy="4460875"/>
          </a:xfrm>
        </p:spPr>
        <p:txBody>
          <a:bodyPr>
            <a:normAutofit/>
          </a:bodyPr>
          <a:lstStyle/>
          <a:p>
            <a:r>
              <a:rPr lang="en-US" sz="2400" dirty="0" smtClean="0"/>
              <a:t>the UN Committee </a:t>
            </a:r>
            <a:r>
              <a:rPr lang="en-US" sz="2400" dirty="0"/>
              <a:t>strongly recommends that </a:t>
            </a:r>
            <a:r>
              <a:rPr lang="en-US" sz="2400" b="1" dirty="0"/>
              <a:t>all States parties develop safe, well-publicized, confidential and accessible support mechanisms for children, their representatives and others to report violence against children</a:t>
            </a:r>
            <a:r>
              <a:rPr lang="en-US" sz="2400" dirty="0"/>
              <a:t>, </a:t>
            </a:r>
            <a:endParaRPr lang="en-US" sz="2400" dirty="0" smtClean="0"/>
          </a:p>
          <a:p>
            <a:pPr lvl="1"/>
            <a:r>
              <a:rPr lang="en-US" dirty="0" smtClean="0"/>
              <a:t>including </a:t>
            </a:r>
            <a:r>
              <a:rPr lang="en-US" dirty="0"/>
              <a:t>through the use of 24-hour toll-free hotlines and other </a:t>
            </a:r>
            <a:r>
              <a:rPr lang="en-US" dirty="0" smtClean="0"/>
              <a:t>ICTs</a:t>
            </a:r>
          </a:p>
          <a:p>
            <a:endParaRPr lang="en-US" sz="2200" dirty="0" smtClean="0"/>
          </a:p>
          <a:p>
            <a:r>
              <a:rPr lang="en-US" sz="2200" dirty="0" smtClean="0"/>
              <a:t>in </a:t>
            </a:r>
            <a:r>
              <a:rPr lang="en-US" sz="2200" dirty="0"/>
              <a:t>every country, </a:t>
            </a:r>
            <a:r>
              <a:rPr lang="en-US" sz="2200" b="1" dirty="0"/>
              <a:t>the reporting of instances, suspicion or risk of violence should, at a minimum, be required by professionals working directly with </a:t>
            </a:r>
            <a:r>
              <a:rPr lang="en-US" sz="2200" b="1" dirty="0" smtClean="0"/>
              <a:t>children</a:t>
            </a:r>
            <a:endParaRPr lang="en-US" sz="2200" dirty="0" smtClean="0"/>
          </a:p>
          <a:p>
            <a:pPr lvl="1"/>
            <a:r>
              <a:rPr lang="en-US" dirty="0" smtClean="0"/>
              <a:t>when </a:t>
            </a:r>
            <a:r>
              <a:rPr lang="en-US" dirty="0"/>
              <a:t>reports are made in good faith, processes must be in place to ensure the protection of the professional making the </a:t>
            </a:r>
            <a:r>
              <a:rPr lang="en-US" dirty="0" smtClean="0"/>
              <a:t>report</a:t>
            </a:r>
            <a:endParaRPr lang="el-GR" dirty="0"/>
          </a:p>
        </p:txBody>
      </p:sp>
    </p:spTree>
    <p:extLst>
      <p:ext uri="{BB962C8B-B14F-4D97-AF65-F5344CB8AC3E}">
        <p14:creationId xmlns:p14="http://schemas.microsoft.com/office/powerpoint/2010/main" xmlns="" val="31426358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What is a report of child abuse and/or neglect</a:t>
            </a:r>
          </a:p>
        </p:txBody>
      </p:sp>
      <p:sp>
        <p:nvSpPr>
          <p:cNvPr id="3" name="Content Placeholder 2"/>
          <p:cNvSpPr>
            <a:spLocks noGrp="1"/>
          </p:cNvSpPr>
          <p:nvPr>
            <p:ph idx="1"/>
          </p:nvPr>
        </p:nvSpPr>
        <p:spPr/>
        <p:txBody>
          <a:bodyPr>
            <a:normAutofit/>
          </a:bodyPr>
          <a:lstStyle/>
          <a:p>
            <a:endParaRPr lang="en-US" dirty="0" smtClean="0"/>
          </a:p>
          <a:p>
            <a:pPr fontAlgn="base"/>
            <a:r>
              <a:rPr lang="en-US" b="1" dirty="0" smtClean="0"/>
              <a:t>sharing of someone’s concerns </a:t>
            </a:r>
            <a:r>
              <a:rPr lang="en-US" b="1" dirty="0"/>
              <a:t>regarding </a:t>
            </a:r>
            <a:r>
              <a:rPr lang="en-US" b="1" dirty="0" smtClean="0"/>
              <a:t>suspected </a:t>
            </a:r>
            <a:r>
              <a:rPr lang="en-US" b="1" dirty="0"/>
              <a:t>or </a:t>
            </a:r>
            <a:r>
              <a:rPr lang="en-US" b="1" dirty="0" smtClean="0"/>
              <a:t>known abuse and/or neglect of a child (or children) </a:t>
            </a:r>
            <a:r>
              <a:rPr lang="en-US" b="1" dirty="0"/>
              <a:t>under someone’s </a:t>
            </a:r>
            <a:r>
              <a:rPr lang="en-US" b="1" dirty="0" smtClean="0"/>
              <a:t>care to </a:t>
            </a:r>
            <a:r>
              <a:rPr lang="en-US" b="1" dirty="0"/>
              <a:t>the </a:t>
            </a:r>
            <a:r>
              <a:rPr lang="en-US" b="1" dirty="0" smtClean="0"/>
              <a:t>competent authorities</a:t>
            </a:r>
            <a:endParaRPr lang="en-US" b="1" dirty="0"/>
          </a:p>
          <a:p>
            <a:pPr fontAlgn="base"/>
            <a:endParaRPr lang="en-US" b="1" dirty="0" smtClean="0"/>
          </a:p>
          <a:p>
            <a:pPr marL="811213" lvl="1" indent="-811213" fontAlgn="base">
              <a:buNone/>
            </a:pPr>
            <a:r>
              <a:rPr lang="en-US" b="1" dirty="0" smtClean="0">
                <a:solidFill>
                  <a:schemeClr val="accent1"/>
                </a:solidFill>
              </a:rPr>
              <a:t>Note!</a:t>
            </a:r>
            <a:r>
              <a:rPr lang="en-US" dirty="0" smtClean="0"/>
              <a:t> the person who makes a report IS NOT RESPONSIBLE to investigate further the case in order to determine </a:t>
            </a:r>
            <a:r>
              <a:rPr lang="en-US" dirty="0"/>
              <a:t>whether </a:t>
            </a:r>
            <a:r>
              <a:rPr lang="en-US" dirty="0" smtClean="0"/>
              <a:t>his/her suspicions </a:t>
            </a:r>
            <a:r>
              <a:rPr lang="en-US" dirty="0"/>
              <a:t>are </a:t>
            </a:r>
            <a:r>
              <a:rPr lang="en-US" dirty="0" smtClean="0"/>
              <a:t>valid</a:t>
            </a:r>
          </a:p>
        </p:txBody>
      </p:sp>
    </p:spTree>
    <p:extLst>
      <p:ext uri="{BB962C8B-B14F-4D97-AF65-F5344CB8AC3E}">
        <p14:creationId xmlns:p14="http://schemas.microsoft.com/office/powerpoint/2010/main" xmlns="" val="22840802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Official definition of report in </a:t>
            </a:r>
            <a:r>
              <a:rPr lang="en-US" dirty="0" smtClean="0">
                <a:solidFill>
                  <a:srgbClr val="FF0000"/>
                </a:solidFill>
              </a:rPr>
              <a:t>[your country]</a:t>
            </a:r>
            <a:endParaRPr lang="el-GR" dirty="0">
              <a:solidFill>
                <a:srgbClr val="FF0000"/>
              </a:solidFill>
            </a:endParaRPr>
          </a:p>
        </p:txBody>
      </p:sp>
      <p:sp>
        <p:nvSpPr>
          <p:cNvPr id="3" name="Content Placeholder 2"/>
          <p:cNvSpPr>
            <a:spLocks noGrp="1"/>
          </p:cNvSpPr>
          <p:nvPr>
            <p:ph idx="1"/>
          </p:nvPr>
        </p:nvSpPr>
        <p:spPr/>
        <p:txBody>
          <a:bodyPr/>
          <a:lstStyle/>
          <a:p>
            <a:endParaRPr lang="el-GR" dirty="0"/>
          </a:p>
        </p:txBody>
      </p:sp>
    </p:spTree>
    <p:extLst>
      <p:ext uri="{BB962C8B-B14F-4D97-AF65-F5344CB8AC3E}">
        <p14:creationId xmlns:p14="http://schemas.microsoft.com/office/powerpoint/2010/main" xmlns="" val="11601664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smtClean="0"/>
              <a:t>Who can report suspicions for child abuse &amp; neglect</a:t>
            </a:r>
            <a:endParaRPr lang="el-GR" sz="3000" dirty="0"/>
          </a:p>
        </p:txBody>
      </p:sp>
      <p:sp>
        <p:nvSpPr>
          <p:cNvPr id="3" name="Content Placeholder 2"/>
          <p:cNvSpPr>
            <a:spLocks noGrp="1"/>
          </p:cNvSpPr>
          <p:nvPr>
            <p:ph idx="1"/>
          </p:nvPr>
        </p:nvSpPr>
        <p:spPr/>
        <p:txBody>
          <a:bodyPr/>
          <a:lstStyle/>
          <a:p>
            <a:r>
              <a:rPr lang="en-US" b="1" dirty="0" smtClean="0">
                <a:solidFill>
                  <a:schemeClr val="accent1"/>
                </a:solidFill>
              </a:rPr>
              <a:t>anyone who has concerns for the safety of a child (or children)</a:t>
            </a:r>
          </a:p>
          <a:p>
            <a:endParaRPr lang="en-US" dirty="0" smtClean="0"/>
          </a:p>
          <a:p>
            <a:r>
              <a:rPr lang="en-US" dirty="0" smtClean="0"/>
              <a:t>national laws provision </a:t>
            </a:r>
            <a:r>
              <a:rPr lang="en-US" b="1" dirty="0" smtClean="0"/>
              <a:t>legal obligation </a:t>
            </a:r>
            <a:r>
              <a:rPr lang="en-US" dirty="0" smtClean="0"/>
              <a:t>(mandates) for specific persons requiring by them </a:t>
            </a:r>
            <a:r>
              <a:rPr lang="en-US" b="1" dirty="0" smtClean="0"/>
              <a:t>to </a:t>
            </a:r>
            <a:r>
              <a:rPr lang="en-US" b="1" dirty="0"/>
              <a:t>report suspected child abuse or </a:t>
            </a:r>
            <a:r>
              <a:rPr lang="en-US" b="1" dirty="0" smtClean="0"/>
              <a:t>neglect</a:t>
            </a:r>
            <a:r>
              <a:rPr lang="en-US" dirty="0" smtClean="0"/>
              <a:t>; </a:t>
            </a:r>
          </a:p>
          <a:p>
            <a:r>
              <a:rPr lang="en-US" b="1" dirty="0" smtClean="0"/>
              <a:t>mandated reporters </a:t>
            </a:r>
            <a:r>
              <a:rPr lang="en-US" dirty="0" smtClean="0"/>
              <a:t>can be</a:t>
            </a:r>
          </a:p>
          <a:p>
            <a:pPr lvl="1"/>
            <a:r>
              <a:rPr lang="en-US" sz="2800" dirty="0" smtClean="0"/>
              <a:t>various groups of professionals</a:t>
            </a:r>
          </a:p>
          <a:p>
            <a:pPr lvl="1"/>
            <a:r>
              <a:rPr lang="en-US" sz="2800" dirty="0" smtClean="0"/>
              <a:t>civilians</a:t>
            </a:r>
            <a:endParaRPr lang="el-GR" sz="2800" dirty="0"/>
          </a:p>
        </p:txBody>
      </p:sp>
    </p:spTree>
    <p:extLst>
      <p:ext uri="{BB962C8B-B14F-4D97-AF65-F5344CB8AC3E}">
        <p14:creationId xmlns:p14="http://schemas.microsoft.com/office/powerpoint/2010/main" xmlns="" val="1805318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19605</TotalTime>
  <Words>7164</Words>
  <Application>Microsoft Office PowerPoint</Application>
  <PresentationFormat>Custom</PresentationFormat>
  <Paragraphs>576</Paragraphs>
  <Slides>57</Slides>
  <Notes>55</Notes>
  <HiddenSlides>14</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Office Theme</vt:lpstr>
      <vt:lpstr>Tackling CAN under-reporting</vt:lpstr>
      <vt:lpstr>Slide 2</vt:lpstr>
      <vt:lpstr>outline</vt:lpstr>
      <vt:lpstr>Slide 4</vt:lpstr>
      <vt:lpstr>The need to report child abuse and neglect (CAN) underlying premise of the CAN-MDS project</vt:lpstr>
      <vt:lpstr>Reporting of child abuse and neglect is necessary  General comment No. 13 (2011): The right of the child to freedom from all forms of violence (art. 49)</vt:lpstr>
      <vt:lpstr>What is a report of child abuse and/or neglect</vt:lpstr>
      <vt:lpstr>Official definition of report in [your country]</vt:lpstr>
      <vt:lpstr>Who can report suspicions for child abuse &amp; neglect</vt:lpstr>
      <vt:lpstr>Provisions on professionals' legal obligation to report cases of child abuse, neglect and violence (FRA, 2014)</vt:lpstr>
      <vt:lpstr>Provisions on professionals' legal obligation to report cases of child abuse, neglect and violence (FRA, 2014)</vt:lpstr>
      <vt:lpstr>Specific legal obligations for civilians to report cases of child abuse, neglect and violence (FRA, 2014)</vt:lpstr>
      <vt:lpstr>Legal obligations for professionals &amp; civilians to report cases of child abuse, neglect and violence in [your country]</vt:lpstr>
      <vt:lpstr>Underreporting of child abuse and neglect</vt:lpstr>
      <vt:lpstr>Slide 15</vt:lpstr>
      <vt:lpstr>Common myths around reporting child abuse</vt:lpstr>
      <vt:lpstr>Slide 17</vt:lpstr>
      <vt:lpstr>Slide 18</vt:lpstr>
      <vt:lpstr>Slide 19</vt:lpstr>
      <vt:lpstr>Slide 20</vt:lpstr>
      <vt:lpstr>Slide 21</vt:lpstr>
      <vt:lpstr>Slide 22</vt:lpstr>
      <vt:lpstr>Slide 23</vt:lpstr>
      <vt:lpstr>In [my country]….</vt:lpstr>
      <vt:lpstr>Slide 25</vt:lpstr>
      <vt:lpstr>the wider picture: Greece  [CAN surveillance in Greece: current policies and practices - Country Profile report]</vt:lpstr>
      <vt:lpstr>the wider picture: Bulgaria  [CAN surveillance in Bulgaria: current policies and practices - Country Profile report]</vt:lpstr>
      <vt:lpstr>the wider picture: France  [CAN surveillance in France: current policies and practices - Country Profile report]</vt:lpstr>
      <vt:lpstr>the wider picture: Romania  [CAN surveillance in Romania: current policies and practices - Country Profile report]</vt:lpstr>
      <vt:lpstr>CAN Epidemiological Surveillance:  the wider picture</vt:lpstr>
      <vt:lpstr>Underreporting</vt:lpstr>
      <vt:lpstr>4 main factors of underreporting</vt:lpstr>
      <vt:lpstr>Exploring individual reasons might hinder decisions to report CAN</vt:lpstr>
      <vt:lpstr>Exploring individual reasons might hinder decisions to report CAN</vt:lpstr>
      <vt:lpstr>Exploring individual reasons might hinder decisions to report CAN</vt:lpstr>
      <vt:lpstr>Exploring individual reasons might hinder decisions to report CAN</vt:lpstr>
      <vt:lpstr>Slide 37</vt:lpstr>
      <vt:lpstr>Tackling CAN underreporting</vt:lpstr>
      <vt:lpstr>Tackling CAN underreporting</vt:lpstr>
      <vt:lpstr>Capacity-building in the context of CAN-MDS</vt:lpstr>
      <vt:lpstr>Tackling CAN underreporting</vt:lpstr>
      <vt:lpstr>Operationalisation of CAN conceptual definitions</vt:lpstr>
      <vt:lpstr>Important reminders about the CAN-MDS   Operators’ tasks</vt:lpstr>
      <vt:lpstr>The CAN-MDS  response to Underreporting </vt:lpstr>
      <vt:lpstr>The CAN-MDS  connection to Underreporting </vt:lpstr>
      <vt:lpstr>Slide 46</vt:lpstr>
      <vt:lpstr>Slide 47</vt:lpstr>
      <vt:lpstr>Slide 48</vt:lpstr>
      <vt:lpstr>Slide 49</vt:lpstr>
      <vt:lpstr>Training Points and Material  [key issues listed on the slide, some background info is found in the slide notes, use them as presentation slides or to initiate Q &amp; A sessions in/during your training]</vt:lpstr>
      <vt:lpstr>Training Points and Material [key issues listed on the slide, some background info is found in the slide notes, use them as presentation slides or to initiate Q &amp; A sessions in/during your training]</vt:lpstr>
      <vt:lpstr>Training Points and Material [key issues listed on the slide, some background info is found in the slide notes, use them as presentation slides or to initiate Q &amp; A sessions in/during your training]</vt:lpstr>
      <vt:lpstr>Increasing recognition of Child Abuse and Neglect among professionals [this slide, and the notes, are meant to be included in the training; you may change the reference, add more findings and open the discussion; the point that needs to be made is the importance of training professionals to increase recognizing CAN]</vt:lpstr>
      <vt:lpstr>Increasing recognition of Child Abuse and Neglect among professionals [this slide, and the notes, are meant to be included in the training; you may change the reference, add more findings and open the discussion; the point that needs to be made is the role of suspicion threshold in mandatory reporting]</vt:lpstr>
      <vt:lpstr>Increasing recognition of Child Abuse and Neglect among professionals [this slide, and the notes, are meant to be included in the training; you may change the reference, add more findings and open the discussion; the point that needs to be made is the role training physicians to recognize CAN and/or on Child Protection within Health Care settings]</vt:lpstr>
      <vt:lpstr>Increasing recognition of Child Abuse and Neglect among professionals [this slide, and the notes, are meant to be included in the training; you may change the reference, add more findings and open the discussion; the point that needs to be made is the role training physicians to recognize CAN and/or on Child Protection within Health Care settings]</vt:lpstr>
      <vt:lpstr>Increasing recognition of Child Abuse and Neglect among professionals [this slide, and the notes, are meant to be included in the training; you may change the reference, add more findings and open the discussion; the point that needs to be made is that even after increased reporting following training, concerns about other aspects (i.e. litigation) remain]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151</cp:revision>
  <dcterms:created xsi:type="dcterms:W3CDTF">2018-11-08T14:12:16Z</dcterms:created>
  <dcterms:modified xsi:type="dcterms:W3CDTF">2022-02-01T10:44:32Z</dcterms:modified>
</cp:coreProperties>
</file>