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00" r:id="rId3"/>
    <p:sldId id="299" r:id="rId4"/>
    <p:sldId id="258" r:id="rId5"/>
    <p:sldId id="260" r:id="rId6"/>
    <p:sldId id="262" r:id="rId7"/>
    <p:sldId id="291" r:id="rId8"/>
    <p:sldId id="292" r:id="rId9"/>
    <p:sldId id="293" r:id="rId10"/>
    <p:sldId id="294" r:id="rId11"/>
    <p:sldId id="295" r:id="rId12"/>
    <p:sldId id="275" r:id="rId13"/>
    <p:sldId id="277" r:id="rId14"/>
    <p:sldId id="296" r:id="rId15"/>
    <p:sldId id="280" r:id="rId16"/>
    <p:sldId id="282" r:id="rId17"/>
    <p:sldId id="297" r:id="rId18"/>
    <p:sldId id="283" r:id="rId19"/>
    <p:sldId id="257" r:id="rId20"/>
    <p:sldId id="298" r:id="rId2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162" autoAdjust="0"/>
    <p:restoredTop sz="93190" autoAdjust="0"/>
  </p:normalViewPr>
  <p:slideViewPr>
    <p:cSldViewPr snapToGrid="0">
      <p:cViewPr varScale="1">
        <p:scale>
          <a:sx n="64" d="100"/>
          <a:sy n="64" d="100"/>
        </p:scale>
        <p:origin x="-768"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[Note: The document most useful for this phase of practice is the CAN-MDS Data Collection Protocol]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process of data entering will be presented below; the description, however, of this process is included in the Data Collection Protocol in full detail. In the phase of recording you can check terms and other information (e.g. legal issues) in the Operator’s Manual.</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p14="http://schemas.microsoft.com/office/powerpoint/2010/main" xmlns="" val="1550047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trainees whether everything is clear - if there are questions be sure that you provide replies before proceeding in the following parts.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p14="http://schemas.microsoft.com/office/powerpoint/2010/main" xmlns="" val="377934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trainees to go to page 6 of the national version of the Data Collection Protocol; use this slide as an example of what information is included in this document –namely screen shots and explanations]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extLst>
      <p:ext uri="{BB962C8B-B14F-4D97-AF65-F5344CB8AC3E}">
        <p14:creationId xmlns:p14="http://schemas.microsoft.com/office/powerpoint/2010/main" xmlns="" val="2415463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Open the CAN-MDS application for showing the inter-relation between the CAN-MDS operators’ interface and the respective description in the Data Collection Protocol. Please use your own username and password in order for the application to open in your national language]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p14="http://schemas.microsoft.com/office/powerpoint/2010/main" xmlns="" val="304980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p14="http://schemas.microsoft.com/office/powerpoint/2010/main" xmlns="" val="27998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p14="http://schemas.microsoft.com/office/powerpoint/2010/main" xmlns="" val="1215247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p14="http://schemas.microsoft.com/office/powerpoint/2010/main" xmlns="" val="5152925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p14="http://schemas.microsoft.com/office/powerpoint/2010/main" xmlns="" val="2627800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from trainees to open CAN-MDS Data collection protocol and go through the pages. Please mention the conditions covered in the data collection protocol; at this point there is no need to go through the whole manual in detail]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p14="http://schemas.microsoft.com/office/powerpoint/2010/main" xmlns="" val="1421034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from trainees to open CAN-MDS Data collection protocol and go through the pages. Please mention the conditions covered in the data collection protocol; at this point there is no need to go through the whole manual in detail]</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[Next you are going to proceed with the demonstration of the system through making a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extLst>
      <p:ext uri="{BB962C8B-B14F-4D97-AF65-F5344CB8AC3E}">
        <p14:creationId xmlns:p14="http://schemas.microsoft.com/office/powerpoint/2010/main" xmlns="" val="3371348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During this session the demonstration of CAN-MDS System will take place. First the data collection protocol will be presented; next a demonstration of using the system will take place and lastly a simulation of CAN incident recording will be conducted on the bases of some vignettes with the participation of all trainees. </a:t>
            </a:r>
          </a:p>
          <a:p>
            <a:r>
              <a:rPr lang="en-US" sz="1200" kern="1200" dirty="0" smtClean="0">
                <a:solidFill>
                  <a:schemeClr val="tx1"/>
                </a:solidFill>
                <a:latin typeface="+mn-lt"/>
                <a:ea typeface="+mn-ea"/>
                <a:cs typeface="+mn-cs"/>
              </a:rPr>
              <a:t>The first part will start with a presentation of CAN-MDS Data collection protocol as well as of the following issues:</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4062865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the main aim of the data collection protocol: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2697370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least for the piloting phase and possibly afterwards please bear in mind that: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2416555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a reminder about who could be using the CAN-MDS System; you have been invited to this training because you are belong in at least one of the above categories (you are namely an eligible professional to become CAN-MDS Operator).</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p14="http://schemas.microsoft.com/office/powerpoint/2010/main" xmlns="" val="1734047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CAN incident can be identified by each one of you through three different routes:</a:t>
            </a:r>
          </a:p>
          <a:p>
            <a:pPr lvl="0">
              <a:buFont typeface="Arial" pitchFamily="34" charset="0"/>
              <a:buChar char="•"/>
            </a:pPr>
            <a:r>
              <a:rPr lang="en-US" sz="1200" kern="1200" dirty="0" smtClean="0">
                <a:solidFill>
                  <a:schemeClr val="tx1"/>
                </a:solidFill>
                <a:latin typeface="+mn-lt"/>
                <a:ea typeface="+mn-ea"/>
                <a:cs typeface="+mn-cs"/>
              </a:rPr>
              <a:t>after the disclosure of abuse by a child-victim</a:t>
            </a:r>
          </a:p>
          <a:p>
            <a:pPr lvl="0">
              <a:buFont typeface="Arial" pitchFamily="34" charset="0"/>
              <a:buChar char="•"/>
            </a:pPr>
            <a:r>
              <a:rPr lang="en-US" sz="1200" kern="1200" dirty="0" smtClean="0">
                <a:solidFill>
                  <a:schemeClr val="tx1"/>
                </a:solidFill>
                <a:latin typeface="+mn-lt"/>
                <a:ea typeface="+mn-ea"/>
                <a:cs typeface="+mn-cs"/>
              </a:rPr>
              <a:t>by a third person (“source of information”) that can be a child’s relative, neighbor, fried, another professional, a citizen or even through anonymous information</a:t>
            </a:r>
          </a:p>
          <a:p>
            <a:pPr lvl="0">
              <a:buFont typeface="Arial" pitchFamily="34" charset="0"/>
              <a:buChar char="•"/>
            </a:pPr>
            <a:r>
              <a:rPr lang="en-US" sz="1200" kern="1200" dirty="0" smtClean="0">
                <a:solidFill>
                  <a:schemeClr val="tx1"/>
                </a:solidFill>
                <a:latin typeface="+mn-lt"/>
                <a:ea typeface="+mn-ea"/>
                <a:cs typeface="+mn-cs"/>
              </a:rPr>
              <a:t>you may recognize a suspected case of CAN through warning signs during your everyday work with children OR as a result of routine screening process (where applied)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p14="http://schemas.microsoft.com/office/powerpoint/2010/main" xmlns="" val="898110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information about a CAN incident may reach the CAN-MDS Operator</a:t>
            </a:r>
          </a:p>
          <a:p>
            <a:pPr lvl="0">
              <a:buFont typeface="Arial" pitchFamily="34" charset="0"/>
              <a:buChar char="•"/>
            </a:pPr>
            <a:r>
              <a:rPr lang="en-US" sz="1200" kern="1200" dirty="0" smtClean="0">
                <a:solidFill>
                  <a:schemeClr val="tx1"/>
                </a:solidFill>
                <a:latin typeface="+mn-lt"/>
                <a:ea typeface="+mn-ea"/>
                <a:cs typeface="+mn-cs"/>
              </a:rPr>
              <a:t>face to face (disclosure by the child or provision of information by other third person)</a:t>
            </a:r>
          </a:p>
          <a:p>
            <a:pPr lvl="0">
              <a:buFont typeface="Arial" pitchFamily="34" charset="0"/>
              <a:buChar char="•"/>
            </a:pPr>
            <a:r>
              <a:rPr lang="en-US" sz="1200" kern="1200" dirty="0" smtClean="0">
                <a:solidFill>
                  <a:schemeClr val="tx1"/>
                </a:solidFill>
                <a:latin typeface="+mn-lt"/>
                <a:ea typeface="+mn-ea"/>
                <a:cs typeface="+mn-cs"/>
              </a:rPr>
              <a:t>via telephone, SOS line, e-mail or other e-communication mean (disclosure by the child or provision of information by other third person)</a:t>
            </a:r>
          </a:p>
          <a:p>
            <a:pPr lvl="0">
              <a:buFont typeface="Arial" pitchFamily="34" charset="0"/>
              <a:buChar char="•"/>
            </a:pPr>
            <a:r>
              <a:rPr lang="en-US" sz="1200" kern="1200" dirty="0" smtClean="0">
                <a:solidFill>
                  <a:schemeClr val="tx1"/>
                </a:solidFill>
                <a:latin typeface="+mn-lt"/>
                <a:ea typeface="+mn-ea"/>
                <a:cs typeface="+mn-cs"/>
              </a:rPr>
              <a:t>real time witnessing of warning signs by the Operator him/herself (the information is not provided by other person) OR as a result of routine screening process (where applied)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p14="http://schemas.microsoft.com/office/powerpoint/2010/main" xmlns="" val="28145489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there is no available identifier of child’s identity, then the incident cannot be recorded in the CAN-MDS. If, for example, a civilian inform the Operator that s/he saw an adult slapping and yelling against a child five days ago in a bus and has no further information about the identity of the involved persons, then the incident is not eligible to be recorded in the system. On the other hand, if a third person provide the Operator with information on the identity of a child but s/he has absolutely no information for a suspected violence act against the child or an omission in child’s care, then the incident is not eligible to be recorded in the CAN-MDS. If you are not sure about some violent acts and omissions in child’s care, you can find relevant information in the Operator’s Manual.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p14="http://schemas.microsoft.com/office/powerpoint/2010/main" xmlns="" val="206785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a CAN incident –suspected or identified- is eligible to be recorded in the CAN-MDS system, then the Operator will proceed by keeping the necessary information (intake). Each operator can follow his/her usual practice for the intake; however, in order to be sure that you have collected all necessary pieces of information for the CAN-MDS it strongly recommended to use the short checklists (annexed in Data Collection Protocol). When you communicate with the National CAN-MDS Administrator to acquire the Child’s ID (given that no identifiers are recorded in the system) these information will be necessary.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p14="http://schemas.microsoft.com/office/powerpoint/2010/main" xmlns="" val="632651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0.gif"/><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Demonstration of CAN-MDS System</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dirty="0" smtClean="0">
                <a:solidFill>
                  <a:schemeClr val="bg1">
                    <a:lumMod val="50000"/>
                  </a:schemeClr>
                </a:solidFill>
                <a:ea typeface="Segoe UI Black" panose="020B0A02040204020203" pitchFamily="34" charset="0"/>
              </a:rPr>
              <a:t>data collection protocol</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r>
              <a:rPr lang="en-US" sz="3200" dirty="0">
                <a:latin typeface="Segoe UI Black" panose="020B0A02040204020203" pitchFamily="34" charset="0"/>
                <a:ea typeface="Segoe UI Black" panose="020B0A02040204020203" pitchFamily="34" charset="0"/>
              </a:rPr>
              <a:t>when a CAN case is suspected or identified</a:t>
            </a:r>
          </a:p>
        </p:txBody>
      </p:sp>
      <p:sp>
        <p:nvSpPr>
          <p:cNvPr id="5" name="TextBox 4"/>
          <p:cNvSpPr txBox="1"/>
          <p:nvPr/>
        </p:nvSpPr>
        <p:spPr>
          <a:xfrm>
            <a:off x="370390" y="1643604"/>
            <a:ext cx="11320040" cy="4560425"/>
          </a:xfrm>
          <a:prstGeom prst="rect">
            <a:avLst/>
          </a:prstGeom>
        </p:spPr>
        <p:txBody>
          <a:bodyPr wrap="square">
            <a:normAutofit lnSpcReduction="10000"/>
          </a:bodyPr>
          <a:lstStyle/>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the </a:t>
            </a:r>
            <a:r>
              <a:rPr lang="en-US" sz="2200" dirty="0">
                <a:latin typeface="Segoe UI Light" panose="020B0502040204020203" pitchFamily="34" charset="0"/>
                <a:cs typeface="Segoe UI Light" panose="020B0502040204020203" pitchFamily="34" charset="0"/>
              </a:rPr>
              <a:t>Operator proceeds with keeping information about the case (according to his/her usual practice</a:t>
            </a:r>
            <a:r>
              <a:rPr lang="en-US" sz="2200" dirty="0" smtClean="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b="1" dirty="0">
                <a:solidFill>
                  <a:schemeClr val="accent1"/>
                </a:solidFill>
                <a:latin typeface="Segoe UI Light" panose="020B0502040204020203" pitchFamily="34" charset="0"/>
                <a:cs typeface="Segoe UI Light" panose="020B0502040204020203" pitchFamily="34" charset="0"/>
              </a:rPr>
              <a:t>Please, note that implementation of routine screening policy must take place according to the existing regulations within the specific </a:t>
            </a:r>
            <a:r>
              <a:rPr lang="en-US" sz="2200" b="1" dirty="0" smtClean="0">
                <a:solidFill>
                  <a:schemeClr val="accent1"/>
                </a:solidFill>
                <a:latin typeface="Segoe UI Light" panose="020B0502040204020203" pitchFamily="34" charset="0"/>
                <a:cs typeface="Segoe UI Light" panose="020B0502040204020203" pitchFamily="34" charset="0"/>
              </a:rPr>
              <a:t>setting</a:t>
            </a: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3200" dirty="0">
                <a:latin typeface="Segoe UI Black" panose="020B0A02040204020203" pitchFamily="34" charset="0"/>
                <a:ea typeface="Segoe UI Black" panose="020B0A02040204020203" pitchFamily="34" charset="0"/>
              </a:rPr>
              <a:t>Next two actions to remember:</a:t>
            </a: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A </a:t>
            </a:r>
            <a:r>
              <a:rPr lang="en-US" sz="2200" dirty="0">
                <a:latin typeface="Segoe UI Light" panose="020B0502040204020203" pitchFamily="34" charset="0"/>
                <a:cs typeface="Segoe UI Light" panose="020B0502040204020203" pitchFamily="34" charset="0"/>
              </a:rPr>
              <a:t>checklist including CAN-MDS data elements (Annex I) helps with checking the completeness of required information, during intake</a:t>
            </a: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The </a:t>
            </a:r>
            <a:r>
              <a:rPr lang="en-US" sz="2200" dirty="0">
                <a:latin typeface="Segoe UI Light" panose="020B0502040204020203" pitchFamily="34" charset="0"/>
                <a:cs typeface="Segoe UI Light" panose="020B0502040204020203" pitchFamily="34" charset="0"/>
              </a:rPr>
              <a:t>Operator communicates with CAN-MDS Administrator to ask for a pseudonym for the child.</a:t>
            </a:r>
          </a:p>
          <a:p>
            <a:pPr marL="450850" indent="-450850">
              <a:lnSpc>
                <a:spcPct val="100800"/>
              </a:lnSpc>
              <a:buClr>
                <a:schemeClr val="tx2"/>
              </a:buClr>
              <a:buFont typeface="Wingdings 3" panose="05040102010807070707" pitchFamily="18" charset="2"/>
              <a:buChar char="´"/>
            </a:pPr>
            <a:endParaRPr lang="en-US" sz="2200" b="1"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024436316"/>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r>
              <a:rPr lang="en-US" sz="3200" dirty="0">
                <a:latin typeface="Segoe UI Black" panose="020B0A02040204020203" pitchFamily="34" charset="0"/>
                <a:ea typeface="Segoe UI Black" panose="020B0A02040204020203" pitchFamily="34" charset="0"/>
              </a:rPr>
              <a:t>entering data into CAN-MDS</a:t>
            </a:r>
          </a:p>
        </p:txBody>
      </p:sp>
      <p:sp>
        <p:nvSpPr>
          <p:cNvPr id="5" name="TextBox 4"/>
          <p:cNvSpPr txBox="1"/>
          <p:nvPr/>
        </p:nvSpPr>
        <p:spPr>
          <a:xfrm>
            <a:off x="370390" y="1643604"/>
            <a:ext cx="11320040" cy="4560425"/>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n-US" sz="2200" b="1" dirty="0">
                <a:solidFill>
                  <a:schemeClr val="accent1"/>
                </a:solidFill>
                <a:latin typeface="Segoe UI Light" panose="020B0502040204020203" pitchFamily="34" charset="0"/>
                <a:cs typeface="Segoe UI Light" panose="020B0502040204020203" pitchFamily="34" charset="0"/>
              </a:rPr>
              <a:t>instructions can be found in the Manual for Operators, in the application prompts,  and in the step-by-step description of the Data Collection Protocol, as outlined in the rest of the presentation</a:t>
            </a:r>
            <a:endParaRPr lang="en-US" sz="2200" b="1" dirty="0" smtClean="0">
              <a:solidFill>
                <a:schemeClr val="accent1"/>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3200" dirty="0">
                <a:latin typeface="Segoe UI Black" panose="020B0A02040204020203" pitchFamily="34" charset="0"/>
                <a:ea typeface="Segoe UI Black" panose="020B0A02040204020203" pitchFamily="34" charset="0"/>
              </a:rPr>
              <a:t>Next two actions to remember:</a:t>
            </a: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A </a:t>
            </a:r>
            <a:r>
              <a:rPr lang="en-US" sz="2200" dirty="0">
                <a:latin typeface="Segoe UI Light" panose="020B0502040204020203" pitchFamily="34" charset="0"/>
                <a:cs typeface="Segoe UI Light" panose="020B0502040204020203" pitchFamily="34" charset="0"/>
              </a:rPr>
              <a:t>checklist including CAN-MDS data elements (Annex I) helps with checking the completeness of required information, during intake</a:t>
            </a: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The </a:t>
            </a:r>
            <a:r>
              <a:rPr lang="en-US" sz="2200" dirty="0">
                <a:latin typeface="Segoe UI Light" panose="020B0502040204020203" pitchFamily="34" charset="0"/>
                <a:cs typeface="Segoe UI Light" panose="020B0502040204020203" pitchFamily="34" charset="0"/>
              </a:rPr>
              <a:t>Operator communicates with CAN-MDS Administrator to ask for a pseudonym for the child.</a:t>
            </a:r>
          </a:p>
          <a:p>
            <a:pPr marL="450850" indent="-450850">
              <a:lnSpc>
                <a:spcPct val="100800"/>
              </a:lnSpc>
              <a:buClr>
                <a:schemeClr val="tx2"/>
              </a:buClr>
              <a:buFont typeface="Wingdings 3" panose="05040102010807070707" pitchFamily="18" charset="2"/>
              <a:buChar char="´"/>
            </a:pPr>
            <a:endParaRPr lang="en-US" sz="2200" b="1"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078535574"/>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0542" y="2141317"/>
            <a:ext cx="4572000" cy="2207147"/>
          </a:xfrm>
          <a:prstGeom prst="rect">
            <a:avLst/>
          </a:prstGeom>
        </p:spPr>
      </p:pic>
      <p:sp>
        <p:nvSpPr>
          <p:cNvPr id="4" name="TextBox 3"/>
          <p:cNvSpPr txBox="1"/>
          <p:nvPr/>
        </p:nvSpPr>
        <p:spPr>
          <a:xfrm>
            <a:off x="910542" y="1979271"/>
            <a:ext cx="4413813" cy="2369193"/>
          </a:xfrm>
          <a:prstGeom prst="rect">
            <a:avLst/>
          </a:prstGeom>
        </p:spPr>
        <p:txBody>
          <a:bodyPr wrap="square" lIns="178594" tIns="178594" rIns="178594" bIns="178594" anchor="ctr">
            <a:normAutofit fontScale="92500"/>
          </a:bodyPr>
          <a:lstStyle/>
          <a:p>
            <a:pPr algn="ctr"/>
            <a:r>
              <a:rPr lang="en-US" sz="5062" dirty="0">
                <a:solidFill>
                  <a:srgbClr val="FFFFFF"/>
                </a:solidFill>
                <a:effectLst>
                  <a:outerShdw blurRad="20000" dist="25000" dir="2700000">
                    <a:srgbClr val="000000">
                      <a:alpha val="30000"/>
                    </a:srgbClr>
                  </a:outerShdw>
                </a:effectLst>
                <a:latin typeface="Raleway-Light"/>
              </a:rPr>
              <a:t>do you have any questions?</a:t>
            </a: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Eleaf - https://www.flickr.com/photos/12348847@N00</a:t>
            </a:r>
          </a:p>
        </p:txBody>
      </p:sp>
      <p:sp>
        <p:nvSpPr>
          <p:cNvPr id="7" name="TextBox 6"/>
          <p:cNvSpPr txBox="1"/>
          <p:nvPr/>
        </p:nvSpPr>
        <p:spPr>
          <a:xfrm>
            <a:off x="6130725" y="289366"/>
            <a:ext cx="4572000" cy="5584785"/>
          </a:xfrm>
          <a:prstGeom prst="rect">
            <a:avLst/>
          </a:prstGeom>
        </p:spPr>
        <p:txBody>
          <a:bodyPr wrap="square" lIns="178594" tIns="178594" rIns="178594" bIns="178594" anchor="b">
            <a:normAutofit/>
          </a:bodyPr>
          <a:lstStyle/>
          <a:p>
            <a:pPr algn="ctr"/>
            <a:endParaRPr lang="en-US" sz="4800" dirty="0">
              <a:solidFill>
                <a:schemeClr val="tx1">
                  <a:lumMod val="50000"/>
                  <a:lumOff val="50000"/>
                </a:schemeClr>
              </a:solidFill>
              <a:effectLst>
                <a:outerShdw blurRad="20000" dist="25000" dir="2700000">
                  <a:srgbClr val="000000">
                    <a:alpha val="30000"/>
                  </a:srgbClr>
                </a:outerShdw>
              </a:effectLst>
              <a:latin typeface="Raleway-Light"/>
            </a:endParaRPr>
          </a:p>
        </p:txBody>
      </p:sp>
    </p:spTree>
    <p:extLst>
      <p:ext uri="{BB962C8B-B14F-4D97-AF65-F5344CB8AC3E}">
        <p14:creationId xmlns:p14="http://schemas.microsoft.com/office/powerpoint/2010/main" xmlns="" val="3354690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pic>
        <p:nvPicPr>
          <p:cNvPr id="6" name="Picture 5"/>
          <p:cNvPicPr>
            <a:picLocks noChangeAspect="1"/>
          </p:cNvPicPr>
          <p:nvPr/>
        </p:nvPicPr>
        <p:blipFill rotWithShape="1">
          <a:blip r:embed="rId3"/>
          <a:srcRect l="17001" t="18397" r="16728" b="3797"/>
          <a:stretch/>
        </p:blipFill>
        <p:spPr>
          <a:xfrm>
            <a:off x="4151453" y="761035"/>
            <a:ext cx="7500395" cy="5335930"/>
          </a:xfrm>
          <a:prstGeom prst="rect">
            <a:avLst/>
          </a:prstGeom>
          <a:ln>
            <a:noFill/>
          </a:ln>
          <a:effectLst>
            <a:outerShdw blurRad="190500" algn="tl" rotWithShape="0">
              <a:srgbClr val="000000">
                <a:alpha val="70000"/>
              </a:srgbClr>
            </a:outerShdw>
          </a:effectLst>
        </p:spPr>
      </p:pic>
      <p:sp>
        <p:nvSpPr>
          <p:cNvPr id="7" name="Rectangle 6"/>
          <p:cNvSpPr/>
          <p:nvPr/>
        </p:nvSpPr>
        <p:spPr>
          <a:xfrm>
            <a:off x="414784" y="761035"/>
            <a:ext cx="3578482" cy="2308324"/>
          </a:xfrm>
          <a:prstGeom prst="rect">
            <a:avLst/>
          </a:prstGeom>
        </p:spPr>
        <p:txBody>
          <a:bodyPr wrap="square">
            <a:spAutoFit/>
          </a:bodyPr>
          <a:lstStyle/>
          <a:p>
            <a:pPr algn="ctr"/>
            <a:r>
              <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Please, go to p. 6 of the Data Collection Protocol, now:)</a:t>
            </a:r>
          </a:p>
        </p:txBody>
      </p:sp>
    </p:spTree>
    <p:extLst>
      <p:ext uri="{BB962C8B-B14F-4D97-AF65-F5344CB8AC3E}">
        <p14:creationId xmlns:p14="http://schemas.microsoft.com/office/powerpoint/2010/main" xmlns="" val="97829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sp>
        <p:nvSpPr>
          <p:cNvPr id="7" name="Rectangle 6"/>
          <p:cNvSpPr/>
          <p:nvPr/>
        </p:nvSpPr>
        <p:spPr>
          <a:xfrm>
            <a:off x="414784" y="761035"/>
            <a:ext cx="3578482" cy="646331"/>
          </a:xfrm>
          <a:prstGeom prst="rect">
            <a:avLst/>
          </a:prstGeom>
        </p:spPr>
        <p:txBody>
          <a:bodyPr wrap="square">
            <a:spAutoFit/>
          </a:bodyPr>
          <a:lstStyle/>
          <a:p>
            <a:pPr algn="ctr"/>
            <a:r>
              <a:rPr lang="en-US" sz="36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and</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8" name="Picture 7"/>
          <p:cNvPicPr/>
          <p:nvPr/>
        </p:nvPicPr>
        <p:blipFill>
          <a:blip r:embed="rId3"/>
          <a:stretch>
            <a:fillRect/>
          </a:stretch>
        </p:blipFill>
        <p:spPr>
          <a:xfrm>
            <a:off x="4131804" y="946186"/>
            <a:ext cx="7408155" cy="4829581"/>
          </a:xfrm>
          <a:prstGeom prst="rect">
            <a:avLst/>
          </a:prstGeom>
          <a:ln>
            <a:noFill/>
          </a:ln>
          <a:effectLst>
            <a:outerShdw blurRad="190500" algn="tl" rotWithShape="0">
              <a:srgbClr val="000000">
                <a:alpha val="70000"/>
              </a:srgbClr>
            </a:outerShdw>
          </a:effectLst>
        </p:spPr>
      </p:pic>
      <p:pic>
        <p:nvPicPr>
          <p:cNvPr id="10" name="Picture 9"/>
          <p:cNvPicPr>
            <a:picLocks noChangeAspect="1"/>
          </p:cNvPicPr>
          <p:nvPr/>
        </p:nvPicPr>
        <p:blipFill rotWithShape="1">
          <a:blip r:embed="rId4"/>
          <a:srcRect t="56709" b="11730"/>
          <a:stretch/>
        </p:blipFill>
        <p:spPr>
          <a:xfrm>
            <a:off x="609600" y="3856021"/>
            <a:ext cx="9144000" cy="2164465"/>
          </a:xfrm>
          <a:prstGeom prst="rect">
            <a:avLst/>
          </a:prstGeom>
        </p:spPr>
      </p:pic>
    </p:spTree>
    <p:extLst>
      <p:ext uri="{BB962C8B-B14F-4D97-AF65-F5344CB8AC3E}">
        <p14:creationId xmlns:p14="http://schemas.microsoft.com/office/powerpoint/2010/main" xmlns="" val="1322698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0299" y="1987952"/>
            <a:ext cx="9144000" cy="2057400"/>
          </a:xfrm>
          <a:prstGeom prst="rect">
            <a:avLst/>
          </a:prstGeom>
          <a:solidFill>
            <a:srgbClr val="026287"/>
          </a:solidFill>
        </p:spPr>
        <p:txBody>
          <a:bodyPr wrap="square" lIns="178594" tIns="178594" rIns="178594" bIns="178594" anchor="ctr">
            <a:normAutofit/>
          </a:bodyPr>
          <a:lstStyle/>
          <a:p>
            <a:pPr algn="ctr"/>
            <a:r>
              <a:rPr lang="en-US" sz="2531" dirty="0">
                <a:solidFill>
                  <a:srgbClr val="FFFFFF"/>
                </a:solidFill>
                <a:effectLst>
                  <a:outerShdw blurRad="20000" dist="25000" dir="2700000">
                    <a:srgbClr val="000000">
                      <a:alpha val="30000"/>
                    </a:srgbClr>
                  </a:outerShdw>
                </a:effectLst>
                <a:latin typeface="Raleway-Light"/>
              </a:rPr>
              <a:t>The next parts of the demo will describe step-by-step procedures when entering data into the CAN-MDS app.
If you need to clarify earlier phases, please consult the bits we have covered, as many times as you need to!</a:t>
            </a:r>
          </a:p>
        </p:txBody>
      </p:sp>
    </p:spTree>
    <p:extLst>
      <p:ext uri="{BB962C8B-B14F-4D97-AF65-F5344CB8AC3E}">
        <p14:creationId xmlns:p14="http://schemas.microsoft.com/office/powerpoint/2010/main" xmlns="" val="2605970651"/>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8635999" y="1171936"/>
            <a:ext cx="3193143" cy="4836978"/>
          </a:xfrm>
          <a:prstGeom prst="rect">
            <a:avLst/>
          </a:prstGeom>
          <a:solidFill>
            <a:srgbClr val="026287"/>
          </a:solidFill>
        </p:spPr>
        <p:txBody>
          <a:bodyPr wrap="square" lIns="178594" tIns="178594" rIns="178594" bIns="178594" anchor="ctr">
            <a:normAutofit fontScale="85000" lnSpcReduction="10000"/>
          </a:bodyPr>
          <a:lstStyle/>
          <a:p>
            <a:pPr algn="ctr"/>
            <a:r>
              <a:rPr lang="en-US" sz="4219" dirty="0">
                <a:solidFill>
                  <a:srgbClr val="FFFFFF"/>
                </a:solidFill>
                <a:effectLst>
                  <a:outerShdw blurRad="20000" dist="25000" dir="2700000">
                    <a:srgbClr val="000000">
                      <a:alpha val="30000"/>
                    </a:srgbClr>
                  </a:outerShdw>
                </a:effectLst>
                <a:latin typeface="Raleway-Light"/>
              </a:rPr>
              <a:t>take some time to study the color scheme and the indicators, all found on the introductory screen</a:t>
            </a:r>
          </a:p>
        </p:txBody>
      </p:sp>
      <p:pic>
        <p:nvPicPr>
          <p:cNvPr id="5" name="Picture 4"/>
          <p:cNvPicPr>
            <a:picLocks noChangeAspect="1"/>
          </p:cNvPicPr>
          <p:nvPr/>
        </p:nvPicPr>
        <p:blipFill>
          <a:blip r:embed="rId4"/>
          <a:stretch>
            <a:fillRect/>
          </a:stretch>
        </p:blipFill>
        <p:spPr>
          <a:xfrm>
            <a:off x="675685" y="1171936"/>
            <a:ext cx="7804405" cy="4691835"/>
          </a:xfrm>
          <a:prstGeom prst="rect">
            <a:avLst/>
          </a:prstGeom>
          <a:ln>
            <a:noFill/>
          </a:ln>
          <a:effectLst>
            <a:outerShdw blurRad="190500" algn="tl" rotWithShape="0">
              <a:srgbClr val="000000">
                <a:alpha val="70000"/>
              </a:srgbClr>
            </a:outerShdw>
          </a:effectLst>
        </p:spPr>
      </p:pic>
      <p:graphicFrame>
        <p:nvGraphicFramePr>
          <p:cNvPr id="6" name="Table 5"/>
          <p:cNvGraphicFramePr>
            <a:graphicFrameLocks noGrp="1"/>
          </p:cNvGraphicFramePr>
          <p:nvPr>
            <p:extLst>
              <p:ext uri="{D42A27DB-BD31-4B8C-83A1-F6EECF244321}">
                <p14:modId xmlns:p14="http://schemas.microsoft.com/office/powerpoint/2010/main" xmlns="" val="278949221"/>
              </p:ext>
            </p:extLst>
          </p:nvPr>
        </p:nvGraphicFramePr>
        <p:xfrm>
          <a:off x="275771" y="459978"/>
          <a:ext cx="8204319" cy="456565"/>
        </p:xfrm>
        <a:graphic>
          <a:graphicData uri="http://schemas.openxmlformats.org/drawingml/2006/table">
            <a:tbl>
              <a:tblPr firstRow="1" firstCol="1" bandRow="1">
                <a:tableStyleId>{5C22544A-7EE6-4342-B048-85BDC9FD1C3A}</a:tableStyleId>
              </a:tblPr>
              <a:tblGrid>
                <a:gridCol w="8204319"/>
              </a:tblGrid>
              <a:tr h="0">
                <a:tc>
                  <a:txBody>
                    <a:bodyPr/>
                    <a:lstStyle/>
                    <a:p>
                      <a:pPr>
                        <a:lnSpc>
                          <a:spcPct val="107000"/>
                        </a:lnSpc>
                        <a:spcAft>
                          <a:spcPts val="0"/>
                        </a:spcAft>
                      </a:pPr>
                      <a:r>
                        <a:rPr lang="en-US" sz="2800" dirty="0">
                          <a:effectLst/>
                        </a:rPr>
                        <a:t>e-CAN-MDS - introductory screen</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3471468858"/>
              </p:ext>
            </p:extLst>
          </p:nvPr>
        </p:nvGraphicFramePr>
        <p:xfrm>
          <a:off x="275771" y="1170276"/>
          <a:ext cx="6662057" cy="4637817"/>
        </p:xfrm>
        <a:graphic>
          <a:graphicData uri="http://schemas.openxmlformats.org/drawingml/2006/table">
            <a:tbl>
              <a:tblPr firstRow="1" firstCol="1" bandRow="1">
                <a:tableStyleId>{5C22544A-7EE6-4342-B048-85BDC9FD1C3A}</a:tableStyleId>
              </a:tblPr>
              <a:tblGrid>
                <a:gridCol w="6662057"/>
              </a:tblGrid>
              <a:tr h="235364">
                <a:tc>
                  <a:txBody>
                    <a:bodyPr/>
                    <a:lstStyle/>
                    <a:p>
                      <a:pPr algn="just">
                        <a:lnSpc>
                          <a:spcPct val="107000"/>
                        </a:lnSpc>
                        <a:spcAft>
                          <a:spcPts val="0"/>
                        </a:spcAft>
                      </a:pPr>
                      <a:r>
                        <a:rPr lang="en-US" sz="3200" dirty="0">
                          <a:effectLst/>
                        </a:rPr>
                        <a:t>Notes</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1862" marR="61862" marT="0" marB="0"/>
                </a:tc>
              </a:tr>
              <a:tr h="4115974">
                <a:tc>
                  <a:txBody>
                    <a:bodyPr/>
                    <a:lstStyle/>
                    <a:p>
                      <a:pPr>
                        <a:lnSpc>
                          <a:spcPct val="107000"/>
                        </a:lnSpc>
                        <a:spcAft>
                          <a:spcPts val="0"/>
                        </a:spcAft>
                      </a:pPr>
                      <a:r>
                        <a:rPr lang="en-US" sz="1800" dirty="0">
                          <a:effectLst/>
                        </a:rPr>
                        <a:t> </a:t>
                      </a:r>
                      <a:r>
                        <a:rPr lang="en-US" sz="1800" b="0" dirty="0" smtClean="0">
                          <a:effectLst/>
                          <a:latin typeface="Segoe UI Light" panose="020B0502040204020203" pitchFamily="34" charset="0"/>
                          <a:cs typeface="Segoe UI Light" panose="020B0502040204020203" pitchFamily="34" charset="0"/>
                        </a:rPr>
                        <a:t>In </a:t>
                      </a:r>
                      <a:r>
                        <a:rPr lang="en-US" sz="1800" b="0" dirty="0">
                          <a:effectLst/>
                          <a:latin typeface="Segoe UI Light" panose="020B0502040204020203" pitchFamily="34" charset="0"/>
                          <a:cs typeface="Segoe UI Light" panose="020B0502040204020203" pitchFamily="34" charset="0"/>
                        </a:rPr>
                        <a:t>the right side of the screen, system’s operational tools are available (including language selection drop-down menu, Operator’s Panel, Print and Log out buttons). </a:t>
                      </a:r>
                      <a:endParaRPr lang="el-GR" sz="1800" b="0" dirty="0">
                        <a:effectLst/>
                        <a:latin typeface="Segoe UI Light" panose="020B0502040204020203" pitchFamily="34" charset="0"/>
                        <a:cs typeface="Segoe UI Light" panose="020B0502040204020203" pitchFamily="34" charset="0"/>
                      </a:endParaRPr>
                    </a:p>
                    <a:p>
                      <a:pPr>
                        <a:lnSpc>
                          <a:spcPct val="107000"/>
                        </a:lnSpc>
                        <a:spcAft>
                          <a:spcPts val="0"/>
                        </a:spcAft>
                      </a:pPr>
                      <a:r>
                        <a:rPr lang="en-US" sz="1800" b="0" dirty="0">
                          <a:effectLst/>
                          <a:latin typeface="Segoe UI Light" panose="020B0502040204020203" pitchFamily="34" charset="0"/>
                          <a:cs typeface="Segoe UI Light" panose="020B0502040204020203" pitchFamily="34" charset="0"/>
                        </a:rPr>
                        <a:t> </a:t>
                      </a:r>
                      <a:endParaRPr lang="el-GR" sz="1800" b="0" dirty="0">
                        <a:effectLst/>
                        <a:latin typeface="Segoe UI Light" panose="020B0502040204020203" pitchFamily="34" charset="0"/>
                        <a:cs typeface="Segoe UI Light" panose="020B0502040204020203" pitchFamily="34" charset="0"/>
                      </a:endParaRPr>
                    </a:p>
                    <a:p>
                      <a:pPr marL="291465" indent="-291465">
                        <a:lnSpc>
                          <a:spcPct val="107000"/>
                        </a:lnSpc>
                        <a:spcAft>
                          <a:spcPts val="0"/>
                        </a:spcAft>
                      </a:pPr>
                      <a:r>
                        <a:rPr lang="en-US" sz="1800" b="0" dirty="0">
                          <a:effectLst/>
                          <a:latin typeface="Segoe UI Light" panose="020B0502040204020203" pitchFamily="34" charset="0"/>
                          <a:cs typeface="Segoe UI Light" panose="020B0502040204020203" pitchFamily="34" charset="0"/>
                        </a:rPr>
                        <a:t>TIP: </a:t>
                      </a:r>
                      <a:r>
                        <a:rPr lang="el-GR" sz="1800" b="0" dirty="0" smtClean="0">
                          <a:effectLst/>
                          <a:latin typeface="Segoe UI Light" panose="020B0502040204020203" pitchFamily="34" charset="0"/>
                          <a:cs typeface="Segoe UI Light" panose="020B0502040204020203" pitchFamily="34" charset="0"/>
                        </a:rPr>
                        <a:t>Τ</a:t>
                      </a:r>
                      <a:r>
                        <a:rPr lang="en-US" sz="1800" b="0" dirty="0">
                          <a:effectLst/>
                          <a:latin typeface="Segoe UI Light" panose="020B0502040204020203" pitchFamily="34" charset="0"/>
                          <a:cs typeface="Segoe UI Light" panose="020B0502040204020203" pitchFamily="34" charset="0"/>
                        </a:rPr>
                        <a:t>he column in the right side of the screen is actually a list of the MDS data elements that serves </a:t>
                      </a:r>
                      <a:r>
                        <a:rPr lang="en-US" sz="2400" dirty="0">
                          <a:effectLst/>
                          <a:latin typeface="Segoe UI Light" panose="020B0502040204020203" pitchFamily="34" charset="0"/>
                          <a:cs typeface="Segoe UI Light" panose="020B0502040204020203" pitchFamily="34" charset="0"/>
                        </a:rPr>
                        <a:t>in multiple ways</a:t>
                      </a:r>
                      <a:r>
                        <a:rPr lang="en-US" sz="1800" dirty="0">
                          <a:effectLst/>
                          <a:latin typeface="Segoe UI Light" panose="020B0502040204020203" pitchFamily="34" charset="0"/>
                          <a:cs typeface="Segoe UI Light" panose="020B0502040204020203" pitchFamily="34" charset="0"/>
                        </a:rPr>
                        <a:t>:</a:t>
                      </a:r>
                      <a:endParaRPr lang="el-GR" sz="1800" dirty="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n-US" sz="2000" b="0" dirty="0">
                          <a:effectLst/>
                          <a:latin typeface="Segoe UI Light" panose="020B0502040204020203" pitchFamily="34" charset="0"/>
                          <a:cs typeface="Segoe UI Light" panose="020B0502040204020203" pitchFamily="34" charset="0"/>
                        </a:rPr>
                        <a:t>indicates the sequence of data elements to be recorded</a:t>
                      </a:r>
                      <a:endParaRPr lang="el-GR" sz="2800" b="0" dirty="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n-US" sz="2000" b="0" dirty="0">
                          <a:effectLst/>
                          <a:latin typeface="Segoe UI Light" panose="020B0502040204020203" pitchFamily="34" charset="0"/>
                          <a:cs typeface="Segoe UI Light" panose="020B0502040204020203" pitchFamily="34" charset="0"/>
                        </a:rPr>
                        <a:t>indicates who records the necessary information, namely you (green boxes) or the system (orange boxes) </a:t>
                      </a:r>
                      <a:endParaRPr lang="el-GR" sz="2800" b="0" dirty="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n-US" sz="2000" b="0" dirty="0">
                          <a:effectLst/>
                          <a:latin typeface="Segoe UI Light" panose="020B0502040204020203" pitchFamily="34" charset="0"/>
                          <a:cs typeface="Segoe UI Light" panose="020B0502040204020203" pitchFamily="34" charset="0"/>
                        </a:rPr>
                        <a:t>provides you with an overview of the information already recorded and with notifications for potential duplications </a:t>
                      </a:r>
                      <a:endParaRPr lang="el-GR" sz="2800" b="0" dirty="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n-US" sz="2000" b="0" dirty="0">
                          <a:effectLst/>
                          <a:latin typeface="Segoe UI Light" panose="020B0502040204020203" pitchFamily="34" charset="0"/>
                          <a:cs typeface="Segoe UI Light" panose="020B0502040204020203" pitchFamily="34" charset="0"/>
                        </a:rPr>
                        <a:t>operates as a navigation menu among the different data </a:t>
                      </a:r>
                      <a:r>
                        <a:rPr lang="en-US" sz="2000" b="0" dirty="0" smtClean="0">
                          <a:effectLst/>
                          <a:latin typeface="Segoe UI Light" panose="020B0502040204020203" pitchFamily="34" charset="0"/>
                          <a:cs typeface="Segoe UI Light" panose="020B0502040204020203" pitchFamily="34" charset="0"/>
                        </a:rPr>
                        <a:t>elements</a:t>
                      </a:r>
                      <a:endParaRPr lang="el-GR" sz="2800" b="0" dirty="0">
                        <a:effectLst/>
                        <a:latin typeface="Segoe UI Light" panose="020B0502040204020203" pitchFamily="34" charset="0"/>
                        <a:cs typeface="Segoe UI Light" panose="020B0502040204020203" pitchFamily="34" charset="0"/>
                      </a:endParaRPr>
                    </a:p>
                  </a:txBody>
                  <a:tcPr marL="61862" marR="61862" marT="0" marB="0"/>
                </a:tc>
              </a:tr>
            </a:tbl>
          </a:graphicData>
        </a:graphic>
      </p:graphicFrame>
    </p:spTree>
    <p:extLst>
      <p:ext uri="{BB962C8B-B14F-4D97-AF65-F5344CB8AC3E}">
        <p14:creationId xmlns:p14="http://schemas.microsoft.com/office/powerpoint/2010/main" xmlns="" val="39531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20452776"/>
              </p:ext>
            </p:extLst>
          </p:nvPr>
        </p:nvGraphicFramePr>
        <p:xfrm>
          <a:off x="665170" y="858388"/>
          <a:ext cx="10017344" cy="652273"/>
        </p:xfrm>
        <a:graphic>
          <a:graphicData uri="http://schemas.openxmlformats.org/drawingml/2006/table">
            <a:tbl>
              <a:tblPr firstRow="1" firstCol="1" bandRow="1">
                <a:tableStyleId>{5C22544A-7EE6-4342-B048-85BDC9FD1C3A}</a:tableStyleId>
              </a:tblPr>
              <a:tblGrid>
                <a:gridCol w="10017344"/>
              </a:tblGrid>
              <a:tr h="0">
                <a:tc>
                  <a:txBody>
                    <a:bodyPr/>
                    <a:lstStyle/>
                    <a:p>
                      <a:pPr>
                        <a:lnSpc>
                          <a:spcPct val="107000"/>
                        </a:lnSpc>
                        <a:spcAft>
                          <a:spcPts val="0"/>
                        </a:spcAft>
                      </a:pPr>
                      <a:r>
                        <a:rPr lang="en-US" sz="2400" dirty="0">
                          <a:effectLst/>
                        </a:rPr>
                        <a:t>Operator’s Panel </a:t>
                      </a:r>
                      <a:r>
                        <a:rPr lang="el-GR" sz="2400" dirty="0">
                          <a:effectLst/>
                          <a:sym typeface="Wingdings" panose="05000000000000000000" pitchFamily="2" charset="2"/>
                        </a:rPr>
                        <a:t></a:t>
                      </a:r>
                      <a:r>
                        <a:rPr lang="el-GR" sz="2400" dirty="0">
                          <a:effectLst/>
                        </a:rPr>
                        <a:t> </a:t>
                      </a:r>
                      <a:r>
                        <a:rPr lang="en-US" sz="2400" dirty="0">
                          <a:effectLst/>
                        </a:rPr>
                        <a:t>new incident </a:t>
                      </a:r>
                      <a:r>
                        <a:rPr lang="en-US" sz="2400" dirty="0">
                          <a:effectLst/>
                          <a:sym typeface="Wingdings" panose="05000000000000000000" pitchFamily="2" charset="2"/>
                        </a:rPr>
                        <a:t></a:t>
                      </a:r>
                      <a:r>
                        <a:rPr lang="en-US" sz="2400" dirty="0">
                          <a:effectLst/>
                        </a:rPr>
                        <a:t> Agency’s ID and Operator’s ID</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r>
            </a:tbl>
          </a:graphicData>
        </a:graphic>
      </p:graphicFrame>
      <p:pic>
        <p:nvPicPr>
          <p:cNvPr id="3" name="Picture 2"/>
          <p:cNvPicPr/>
          <p:nvPr/>
        </p:nvPicPr>
        <p:blipFill rotWithShape="1">
          <a:blip r:embed="rId3" cstate="print">
            <a:extLst>
              <a:ext uri="{28A0092B-C50C-407E-A947-70E740481C1C}">
                <a14:useLocalDpi xmlns:a14="http://schemas.microsoft.com/office/drawing/2010/main" xmlns="" val="0"/>
              </a:ext>
            </a:extLst>
          </a:blip>
          <a:srcRect l="78830"/>
          <a:stretch/>
        </p:blipFill>
        <p:spPr bwMode="auto">
          <a:xfrm>
            <a:off x="776876" y="2007400"/>
            <a:ext cx="1266825" cy="3600450"/>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xmlns=""/>
            </a:ext>
          </a:extLst>
        </p:spPr>
      </p:pic>
      <p:pic>
        <p:nvPicPr>
          <p:cNvPr id="4" name="Picture 3"/>
          <p:cNvPicPr/>
          <p:nvPr/>
        </p:nvPicPr>
        <p:blipFill rotWithShape="1">
          <a:blip r:embed="rId4">
            <a:extLst>
              <a:ext uri="{28A0092B-C50C-407E-A947-70E740481C1C}">
                <a14:useLocalDpi xmlns:a14="http://schemas.microsoft.com/office/drawing/2010/main" xmlns="" val="0"/>
              </a:ext>
            </a:extLst>
          </a:blip>
          <a:srcRect l="79625" t="23231" b="67109"/>
          <a:stretch/>
        </p:blipFill>
        <p:spPr>
          <a:xfrm>
            <a:off x="2476741" y="2035291"/>
            <a:ext cx="3789363" cy="1079500"/>
          </a:xfrm>
          <a:prstGeom prst="rect">
            <a:avLst/>
          </a:prstGeom>
          <a:ln>
            <a:noFill/>
          </a:ln>
          <a:effectLst>
            <a:outerShdw blurRad="190500" algn="tl" rotWithShape="0">
              <a:srgbClr val="000000">
                <a:alpha val="70000"/>
              </a:srgbClr>
            </a:outerShdw>
          </a:effectLst>
        </p:spPr>
      </p:pic>
      <p:sp>
        <p:nvSpPr>
          <p:cNvPr id="5" name="TextBox 4"/>
          <p:cNvSpPr txBox="1"/>
          <p:nvPr/>
        </p:nvSpPr>
        <p:spPr>
          <a:xfrm>
            <a:off x="2476741" y="3807625"/>
            <a:ext cx="9144000" cy="2057400"/>
          </a:xfrm>
          <a:prstGeom prst="rect">
            <a:avLst/>
          </a:prstGeom>
          <a:solidFill>
            <a:srgbClr val="026287"/>
          </a:solidFill>
        </p:spPr>
        <p:txBody>
          <a:bodyPr wrap="square" lIns="178594" tIns="178594" rIns="178594" bIns="178594" anchor="ctr">
            <a:normAutofit/>
          </a:bodyPr>
          <a:lstStyle/>
          <a:p>
            <a:pPr algn="ctr"/>
            <a:r>
              <a:rPr lang="en-US" sz="2812" dirty="0" smtClean="0">
                <a:solidFill>
                  <a:srgbClr val="FFFFFF"/>
                </a:solidFill>
                <a:effectLst>
                  <a:outerShdw blurRad="20000" dist="25000" dir="2700000">
                    <a:srgbClr val="000000">
                      <a:alpha val="30000"/>
                    </a:srgbClr>
                  </a:outerShdw>
                </a:effectLst>
                <a:latin typeface="Raleway-Light"/>
              </a:rPr>
              <a:t>note</a:t>
            </a:r>
            <a:r>
              <a:rPr lang="en-US" sz="2812" dirty="0">
                <a:solidFill>
                  <a:srgbClr val="FFFFFF"/>
                </a:solidFill>
                <a:effectLst>
                  <a:outerShdw blurRad="20000" dist="25000" dir="2700000">
                    <a:srgbClr val="000000">
                      <a:alpha val="30000"/>
                    </a:srgbClr>
                  </a:outerShdw>
                </a:effectLst>
                <a:latin typeface="Raleway-Light"/>
              </a:rPr>
              <a:t>: your agency's and your professional code are auto-completed by the app (in orange</a:t>
            </a:r>
            <a:r>
              <a:rPr lang="en-US" sz="2812" dirty="0" smtClean="0">
                <a:solidFill>
                  <a:srgbClr val="FFFFFF"/>
                </a:solidFill>
                <a:effectLst>
                  <a:outerShdw blurRad="20000" dist="25000" dir="2700000">
                    <a:srgbClr val="000000">
                      <a:alpha val="30000"/>
                    </a:srgbClr>
                  </a:outerShdw>
                </a:effectLst>
                <a:latin typeface="Raleway-Light"/>
              </a:rPr>
              <a:t>) </a:t>
            </a:r>
            <a:r>
              <a:rPr lang="en-US" sz="2812" dirty="0">
                <a:solidFill>
                  <a:srgbClr val="FFFFFF"/>
                </a:solidFill>
                <a:effectLst>
                  <a:outerShdw blurRad="20000" dist="25000" dir="2700000">
                    <a:srgbClr val="000000">
                      <a:alpha val="30000"/>
                    </a:srgbClr>
                  </a:outerShdw>
                </a:effectLst>
                <a:latin typeface="Raleway-Light"/>
              </a:rPr>
              <a:t>(p.7)</a:t>
            </a:r>
          </a:p>
        </p:txBody>
      </p:sp>
    </p:spTree>
    <p:extLst>
      <p:ext uri="{BB962C8B-B14F-4D97-AF65-F5344CB8AC3E}">
        <p14:creationId xmlns:p14="http://schemas.microsoft.com/office/powerpoint/2010/main" xmlns="" val="11164400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12169"/>
          <a:stretch/>
        </p:blipFill>
        <p:spPr>
          <a:xfrm>
            <a:off x="174172" y="0"/>
            <a:ext cx="9144000" cy="6023429"/>
          </a:xfrm>
          <a:prstGeom prst="rect">
            <a:avLst/>
          </a:prstGeom>
        </p:spPr>
      </p:pic>
      <p:pic>
        <p:nvPicPr>
          <p:cNvPr id="3" name="Picture 2"/>
          <p:cNvPicPr>
            <a:picLocks noChangeAspect="1"/>
          </p:cNvPicPr>
          <p:nvPr/>
        </p:nvPicPr>
        <p:blipFill>
          <a:blip r:embed="rId4"/>
          <a:stretch>
            <a:fillRect/>
          </a:stretch>
        </p:blipFill>
        <p:spPr>
          <a:xfrm>
            <a:off x="-8930" y="-8930"/>
            <a:ext cx="0" cy="0"/>
          </a:xfrm>
          <a:prstGeom prst="rect">
            <a:avLst/>
          </a:prstGeom>
        </p:spPr>
      </p:pic>
      <p:sp>
        <p:nvSpPr>
          <p:cNvPr id="4" name="TextBox 3"/>
          <p:cNvSpPr txBox="1"/>
          <p:nvPr/>
        </p:nvSpPr>
        <p:spPr>
          <a:xfrm>
            <a:off x="2873829" y="3900714"/>
            <a:ext cx="8534402" cy="2057400"/>
          </a:xfrm>
          <a:prstGeom prst="rect">
            <a:avLst/>
          </a:prstGeom>
          <a:solidFill>
            <a:srgbClr val="026287"/>
          </a:solidFill>
        </p:spPr>
        <p:txBody>
          <a:bodyPr wrap="square" lIns="178594" tIns="178594" rIns="178594" bIns="178594" anchor="ctr">
            <a:normAutofit fontScale="92500"/>
          </a:bodyPr>
          <a:lstStyle/>
          <a:p>
            <a:pPr algn="ctr"/>
            <a:r>
              <a:rPr lang="en-US" sz="4219" dirty="0">
                <a:solidFill>
                  <a:srgbClr val="FFFFFF"/>
                </a:solidFill>
                <a:effectLst>
                  <a:outerShdw blurRad="20000" dist="25000" dir="2700000">
                    <a:srgbClr val="000000">
                      <a:alpha val="30000"/>
                    </a:srgbClr>
                  </a:outerShdw>
                </a:effectLst>
                <a:latin typeface="Raleway-Light"/>
              </a:rPr>
              <a:t>practice locating the operator's panel </a:t>
            </a:r>
            <a:r>
              <a:rPr lang="en-US" sz="4219" dirty="0" smtClean="0">
                <a:solidFill>
                  <a:srgbClr val="FFFFFF"/>
                </a:solidFill>
                <a:effectLst>
                  <a:outerShdw blurRad="20000" dist="25000" dir="2700000">
                    <a:srgbClr val="000000">
                      <a:alpha val="30000"/>
                    </a:srgbClr>
                  </a:outerShdw>
                </a:effectLst>
                <a:latin typeface="Raleway-Light"/>
              </a:rPr>
              <a:t>button and </a:t>
            </a:r>
            <a:r>
              <a:rPr lang="en-US" sz="4219" dirty="0">
                <a:solidFill>
                  <a:srgbClr val="FFFFFF"/>
                </a:solidFill>
                <a:effectLst>
                  <a:outerShdw blurRad="20000" dist="25000" dir="2700000">
                    <a:srgbClr val="000000">
                      <a:alpha val="30000"/>
                    </a:srgbClr>
                  </a:outerShdw>
                </a:effectLst>
                <a:latin typeface="Raleway-Light"/>
              </a:rPr>
              <a:t>opening the menu</a:t>
            </a:r>
          </a:p>
        </p:txBody>
      </p:sp>
      <p:sp>
        <p:nvSpPr>
          <p:cNvPr id="5" name="Rectangle 4"/>
          <p:cNvSpPr/>
          <p:nvPr/>
        </p:nvSpPr>
        <p:spPr>
          <a:xfrm>
            <a:off x="5239660" y="2457194"/>
            <a:ext cx="6168571" cy="1129861"/>
          </a:xfrm>
          <a:prstGeom prst="rect">
            <a:avLst/>
          </a:prstGeom>
        </p:spPr>
        <p:txBody>
          <a:bodyPr wrap="square">
            <a:spAutoFit/>
          </a:bodyPr>
          <a:lstStyle/>
          <a:p>
            <a:pPr>
              <a:lnSpc>
                <a:spcPct val="107000"/>
              </a:lnSpc>
              <a:spcAft>
                <a:spcPts val="800"/>
              </a:spcAft>
            </a:pPr>
            <a:r>
              <a:rPr lang="en-US" sz="2400" b="1" dirty="0">
                <a:latin typeface="Calibri" panose="020F0502020204030204" pitchFamily="34" charset="0"/>
                <a:ea typeface="Calibri" panose="020F0502020204030204" pitchFamily="34" charset="0"/>
                <a:cs typeface="Times New Roman" panose="02020603050405020304" pitchFamily="18" charset="0"/>
              </a:rPr>
              <a:t>New </a:t>
            </a:r>
            <a:r>
              <a:rPr lang="en-US" sz="2400" b="1" dirty="0" smtClean="0">
                <a:latin typeface="Calibri" panose="020F0502020204030204" pitchFamily="34" charset="0"/>
                <a:ea typeface="Calibri" panose="020F0502020204030204" pitchFamily="34" charset="0"/>
                <a:cs typeface="Times New Roman" panose="02020603050405020304" pitchFamily="18" charset="0"/>
              </a:rPr>
              <a:t>incident: </a:t>
            </a:r>
            <a:r>
              <a:rPr lang="en-US" sz="2000" dirty="0" smtClean="0">
                <a:latin typeface="Calibri" panose="020F0502020204030204" pitchFamily="34" charset="0"/>
                <a:ea typeface="Times New Roman" panose="02020603050405020304" pitchFamily="18" charset="0"/>
              </a:rPr>
              <a:t>By </a:t>
            </a:r>
            <a:r>
              <a:rPr lang="en-US" sz="2000" dirty="0">
                <a:latin typeface="Calibri" panose="020F0502020204030204" pitchFamily="34" charset="0"/>
                <a:ea typeface="Times New Roman" panose="02020603050405020304" pitchFamily="18" charset="0"/>
              </a:rPr>
              <a:t>pressing the “new incident” button the Operator will exit the “Operator’s Panel” and s/he will be able to proceed with the recording of a new incident.</a:t>
            </a:r>
            <a:endParaRPr lang="el-GR" sz="3200" dirty="0">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5239660" y="794657"/>
            <a:ext cx="6168571" cy="2792398"/>
          </a:xfrm>
          <a:prstGeom prst="rect">
            <a:avLst/>
          </a:prstGeom>
          <a:solidFill>
            <a:srgbClr val="026287"/>
          </a:solidFill>
        </p:spPr>
        <p:txBody>
          <a:bodyPr wrap="square" lIns="178594" tIns="178594" rIns="178594" bIns="178594" anchor="ctr">
            <a:normAutofit/>
          </a:bodyPr>
          <a:lstStyle/>
          <a:p>
            <a:pPr algn="ctr"/>
            <a:r>
              <a:rPr lang="en-US" sz="2812" dirty="0">
                <a:solidFill>
                  <a:srgbClr val="FFFFFF"/>
                </a:solidFill>
                <a:effectLst>
                  <a:outerShdw blurRad="20000" dist="25000" dir="2700000">
                    <a:srgbClr val="000000">
                      <a:alpha val="30000"/>
                    </a:srgbClr>
                  </a:outerShdw>
                </a:effectLst>
                <a:latin typeface="Raleway-Light"/>
              </a:rPr>
              <a:t>in addition to the "New Incident" button find the rest of the administrative tools included under
"Operator's Panel"
(p.10)</a:t>
            </a:r>
          </a:p>
        </p:txBody>
      </p:sp>
      <p:sp>
        <p:nvSpPr>
          <p:cNvPr id="7" name="TextBox 6"/>
          <p:cNvSpPr txBox="1"/>
          <p:nvPr/>
        </p:nvSpPr>
        <p:spPr>
          <a:xfrm>
            <a:off x="2873829" y="3900714"/>
            <a:ext cx="8534402" cy="2036852"/>
          </a:xfrm>
          <a:prstGeom prst="rect">
            <a:avLst/>
          </a:prstGeom>
          <a:solidFill>
            <a:srgbClr val="026287"/>
          </a:solidFill>
        </p:spPr>
        <p:txBody>
          <a:bodyPr wrap="square" lIns="178594" tIns="178594" rIns="178594" bIns="178594" anchor="ctr">
            <a:normAutofit fontScale="62500" lnSpcReduction="20000"/>
          </a:bodyPr>
          <a:lstStyle/>
          <a:p>
            <a:r>
              <a:rPr lang="en-US" sz="2812" dirty="0" smtClean="0">
                <a:solidFill>
                  <a:srgbClr val="FFFFFF"/>
                </a:solidFill>
                <a:effectLst>
                  <a:outerShdw blurRad="20000" dist="25000" dir="2700000">
                    <a:srgbClr val="000000">
                      <a:alpha val="30000"/>
                    </a:srgbClr>
                  </a:outerShdw>
                </a:effectLst>
                <a:latin typeface="Raleway-Light"/>
              </a:rPr>
              <a:t>A </a:t>
            </a:r>
            <a:r>
              <a:rPr lang="en-US" sz="2812" dirty="0">
                <a:solidFill>
                  <a:srgbClr val="FFFFFF"/>
                </a:solidFill>
                <a:effectLst>
                  <a:outerShdw blurRad="20000" dist="25000" dir="2700000">
                    <a:srgbClr val="000000">
                      <a:alpha val="30000"/>
                    </a:srgbClr>
                  </a:outerShdw>
                </a:effectLst>
                <a:latin typeface="Raleway-Light"/>
              </a:rPr>
              <a:t>number of administrative tools are included in the operator’s panel grouped in three </a:t>
            </a:r>
            <a:r>
              <a:rPr lang="en-US" sz="2812" dirty="0" smtClean="0">
                <a:solidFill>
                  <a:srgbClr val="FFFFFF"/>
                </a:solidFill>
                <a:effectLst>
                  <a:outerShdw blurRad="20000" dist="25000" dir="2700000">
                    <a:srgbClr val="000000">
                      <a:alpha val="30000"/>
                    </a:srgbClr>
                  </a:outerShdw>
                </a:effectLst>
                <a:latin typeface="Raleway-Light"/>
              </a:rPr>
              <a:t>categories related respectively to: </a:t>
            </a:r>
            <a:endParaRPr lang="en-US" sz="2812" dirty="0">
              <a:solidFill>
                <a:srgbClr val="FFFFFF"/>
              </a:solidFill>
              <a:effectLst>
                <a:outerShdw blurRad="20000" dist="25000" dir="2700000">
                  <a:srgbClr val="000000">
                    <a:alpha val="30000"/>
                  </a:srgbClr>
                </a:outerShdw>
              </a:effectLst>
              <a:latin typeface="Raleway-Light"/>
            </a:endParaRPr>
          </a:p>
          <a:p>
            <a:endParaRPr lang="en-US" sz="2812" dirty="0">
              <a:solidFill>
                <a:srgbClr val="FFFFFF"/>
              </a:solidFill>
              <a:effectLst>
                <a:outerShdw blurRad="20000" dist="25000" dir="2700000">
                  <a:srgbClr val="000000">
                    <a:alpha val="30000"/>
                  </a:srgbClr>
                </a:outerShdw>
              </a:effectLst>
              <a:latin typeface="Raleway-Light"/>
            </a:endParaRPr>
          </a:p>
          <a:p>
            <a:pPr marL="174625" indent="-174625"/>
            <a:r>
              <a:rPr lang="en-US" sz="2812" b="1" dirty="0" smtClean="0">
                <a:solidFill>
                  <a:srgbClr val="FFFFFF"/>
                </a:solidFill>
                <a:effectLst>
                  <a:outerShdw blurRad="20000" dist="25000" dir="2700000">
                    <a:srgbClr val="000000">
                      <a:alpha val="30000"/>
                    </a:srgbClr>
                  </a:outerShdw>
                </a:effectLst>
                <a:latin typeface="Raleway-Light"/>
              </a:rPr>
              <a:t>- account </a:t>
            </a:r>
            <a:r>
              <a:rPr lang="en-US" sz="2812" dirty="0">
                <a:solidFill>
                  <a:srgbClr val="FFFFFF"/>
                </a:solidFill>
                <a:effectLst>
                  <a:outerShdw blurRad="20000" dist="25000" dir="2700000">
                    <a:srgbClr val="000000">
                      <a:alpha val="30000"/>
                    </a:srgbClr>
                  </a:outerShdw>
                </a:effectLst>
                <a:latin typeface="Raleway-Light"/>
              </a:rPr>
              <a:t>(update and/or confirm contact details, change of password</a:t>
            </a:r>
            <a:r>
              <a:rPr lang="en-US" sz="2812" dirty="0" smtClean="0">
                <a:solidFill>
                  <a:srgbClr val="FFFFFF"/>
                </a:solidFill>
                <a:effectLst>
                  <a:outerShdw blurRad="20000" dist="25000" dir="2700000">
                    <a:srgbClr val="000000">
                      <a:alpha val="30000"/>
                    </a:srgbClr>
                  </a:outerShdw>
                </a:effectLst>
                <a:latin typeface="Raleway-Light"/>
              </a:rPr>
              <a:t>)</a:t>
            </a:r>
            <a:endParaRPr lang="en-US" sz="2812" dirty="0">
              <a:solidFill>
                <a:srgbClr val="FFFFFF"/>
              </a:solidFill>
              <a:effectLst>
                <a:outerShdw blurRad="20000" dist="25000" dir="2700000">
                  <a:srgbClr val="000000">
                    <a:alpha val="30000"/>
                  </a:srgbClr>
                </a:outerShdw>
              </a:effectLst>
              <a:latin typeface="Raleway-Light"/>
            </a:endParaRPr>
          </a:p>
          <a:p>
            <a:pPr marL="174625" indent="-174625"/>
            <a:r>
              <a:rPr lang="en-US" sz="2812" b="1" dirty="0" smtClean="0">
                <a:solidFill>
                  <a:srgbClr val="FFFFFF"/>
                </a:solidFill>
                <a:effectLst>
                  <a:outerShdw blurRad="20000" dist="25000" dir="2700000">
                    <a:srgbClr val="000000">
                      <a:alpha val="30000"/>
                    </a:srgbClr>
                  </a:outerShdw>
                </a:effectLst>
                <a:latin typeface="Raleway-Light"/>
              </a:rPr>
              <a:t>- previously </a:t>
            </a:r>
            <a:r>
              <a:rPr lang="en-US" sz="2812" b="1" dirty="0">
                <a:solidFill>
                  <a:srgbClr val="FFFFFF"/>
                </a:solidFill>
                <a:effectLst>
                  <a:outerShdw blurRad="20000" dist="25000" dir="2700000">
                    <a:srgbClr val="000000">
                      <a:alpha val="30000"/>
                    </a:srgbClr>
                  </a:outerShdw>
                </a:effectLst>
                <a:latin typeface="Raleway-Light"/>
              </a:rPr>
              <a:t>recorded incidents </a:t>
            </a:r>
            <a:r>
              <a:rPr lang="en-US" sz="2812" dirty="0">
                <a:solidFill>
                  <a:srgbClr val="FFFFFF"/>
                </a:solidFill>
                <a:effectLst>
                  <a:outerShdw blurRad="20000" dist="25000" dir="2700000">
                    <a:srgbClr val="000000">
                      <a:alpha val="30000"/>
                    </a:srgbClr>
                  </a:outerShdw>
                </a:effectLst>
                <a:latin typeface="Raleway-Light"/>
              </a:rPr>
              <a:t>(list of incidents IDs </a:t>
            </a:r>
            <a:r>
              <a:rPr lang="en-US" sz="2812" dirty="0" smtClean="0">
                <a:solidFill>
                  <a:srgbClr val="FFFFFF"/>
                </a:solidFill>
                <a:effectLst>
                  <a:outerShdw blurRad="20000" dist="25000" dir="2700000">
                    <a:srgbClr val="000000">
                      <a:alpha val="30000"/>
                    </a:srgbClr>
                  </a:outerShdw>
                </a:effectLst>
                <a:latin typeface="Raleway-Light"/>
              </a:rPr>
              <a:t>&amp; of </a:t>
            </a:r>
            <a:r>
              <a:rPr lang="en-US" sz="2812" dirty="0">
                <a:solidFill>
                  <a:srgbClr val="FFFFFF"/>
                </a:solidFill>
                <a:effectLst>
                  <a:outerShdw blurRad="20000" dist="25000" dir="2700000">
                    <a:srgbClr val="000000">
                      <a:alpha val="30000"/>
                    </a:srgbClr>
                  </a:outerShdw>
                </a:effectLst>
                <a:latin typeface="Raleway-Light"/>
              </a:rPr>
              <a:t>children IDs)</a:t>
            </a:r>
          </a:p>
          <a:p>
            <a:pPr marL="174625" indent="-174625"/>
            <a:r>
              <a:rPr lang="en-US" sz="2812" b="1" dirty="0" smtClean="0">
                <a:solidFill>
                  <a:srgbClr val="FFFFFF"/>
                </a:solidFill>
                <a:effectLst>
                  <a:outerShdw blurRad="20000" dist="25000" dir="2700000">
                    <a:srgbClr val="000000">
                      <a:alpha val="30000"/>
                    </a:srgbClr>
                  </a:outerShdw>
                </a:effectLst>
                <a:latin typeface="Raleway-Light"/>
              </a:rPr>
              <a:t>- incidents </a:t>
            </a:r>
            <a:r>
              <a:rPr lang="en-US" sz="2812" b="1" dirty="0">
                <a:solidFill>
                  <a:srgbClr val="FFFFFF"/>
                </a:solidFill>
                <a:effectLst>
                  <a:outerShdw blurRad="20000" dist="25000" dir="2700000">
                    <a:srgbClr val="000000">
                      <a:alpha val="30000"/>
                    </a:srgbClr>
                  </a:outerShdw>
                </a:effectLst>
                <a:latin typeface="Raleway-Light"/>
              </a:rPr>
              <a:t>the Operator currently works with </a:t>
            </a:r>
            <a:r>
              <a:rPr lang="en-US" sz="2812" dirty="0">
                <a:solidFill>
                  <a:srgbClr val="FFFFFF"/>
                </a:solidFill>
                <a:effectLst>
                  <a:outerShdw blurRad="20000" dist="25000" dir="2700000">
                    <a:srgbClr val="000000">
                      <a:alpha val="30000"/>
                    </a:srgbClr>
                  </a:outerShdw>
                </a:effectLst>
                <a:latin typeface="Raleway-Light"/>
              </a:rPr>
              <a:t>(list of temporary children IDs and notifications</a:t>
            </a:r>
            <a:r>
              <a:rPr lang="en-US" sz="2812" dirty="0" smtClean="0">
                <a:solidFill>
                  <a:srgbClr val="FFFFFF"/>
                </a:solidFill>
                <a:effectLst>
                  <a:outerShdw blurRad="20000" dist="25000" dir="2700000">
                    <a:srgbClr val="000000">
                      <a:alpha val="30000"/>
                    </a:srgbClr>
                  </a:outerShdw>
                </a:effectLst>
                <a:latin typeface="Raleway-Light"/>
              </a:rPr>
              <a:t>)</a:t>
            </a:r>
            <a:endParaRPr lang="en-US" sz="2812" dirty="0">
              <a:solidFill>
                <a:srgbClr val="FFFFFF"/>
              </a:solidFill>
              <a:effectLst>
                <a:outerShdw blurRad="20000" dist="25000" dir="2700000">
                  <a:srgbClr val="000000">
                    <a:alpha val="30000"/>
                  </a:srgbClr>
                </a:outerShdw>
              </a:effectLst>
              <a:latin typeface="Raleway-Light"/>
            </a:endParaRPr>
          </a:p>
        </p:txBody>
      </p:sp>
      <p:sp>
        <p:nvSpPr>
          <p:cNvPr id="8" name="TextBox 7"/>
          <p:cNvSpPr txBox="1"/>
          <p:nvPr/>
        </p:nvSpPr>
        <p:spPr>
          <a:xfrm>
            <a:off x="2873829" y="794657"/>
            <a:ext cx="8534402" cy="5122361"/>
          </a:xfrm>
          <a:prstGeom prst="rect">
            <a:avLst/>
          </a:prstGeom>
          <a:solidFill>
            <a:srgbClr val="026287"/>
          </a:solidFill>
        </p:spPr>
        <p:txBody>
          <a:bodyPr wrap="square" lIns="178594" tIns="178594" rIns="178594" bIns="178594" anchor="ctr">
            <a:normAutofit/>
          </a:bodyPr>
          <a:lstStyle/>
          <a:p>
            <a:r>
              <a:rPr lang="en-US" sz="2812" dirty="0" smtClean="0">
                <a:solidFill>
                  <a:srgbClr val="FFFFFF"/>
                </a:solidFill>
                <a:effectLst>
                  <a:outerShdw blurRad="20000" dist="25000" dir="2700000">
                    <a:srgbClr val="000000">
                      <a:alpha val="30000"/>
                    </a:srgbClr>
                  </a:outerShdw>
                </a:effectLst>
                <a:latin typeface="Raleway-Light"/>
              </a:rPr>
              <a:t>Details on the available tools under Operator’s Panel are available in pages 9-16</a:t>
            </a:r>
            <a:endParaRPr lang="en-US" sz="2812" dirty="0">
              <a:solidFill>
                <a:srgbClr val="FFFFFF"/>
              </a:solidFill>
              <a:effectLst>
                <a:outerShdw blurRad="20000" dist="25000" dir="2700000">
                  <a:srgbClr val="000000">
                    <a:alpha val="30000"/>
                  </a:srgbClr>
                </a:outerShdw>
              </a:effectLst>
              <a:latin typeface="Raleway-Light"/>
            </a:endParaRPr>
          </a:p>
        </p:txBody>
      </p:sp>
    </p:spTree>
    <p:extLst>
      <p:ext uri="{BB962C8B-B14F-4D97-AF65-F5344CB8AC3E}">
        <p14:creationId xmlns:p14="http://schemas.microsoft.com/office/powerpoint/2010/main" xmlns="" val="342874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7"/>
            <a:ext cx="11654971" cy="1190627"/>
          </a:xfrm>
        </p:spPr>
        <p:txBody>
          <a:bodyPr>
            <a:normAutofit fontScale="90000"/>
          </a:bodyPr>
          <a:lstStyle/>
          <a:p>
            <a:r>
              <a:rPr lang="en-US" dirty="0" smtClean="0"/>
              <a:t>a </a:t>
            </a:r>
            <a:r>
              <a:rPr lang="en-US" dirty="0"/>
              <a:t>CAN case is identified or suspected by the Operator</a:t>
            </a:r>
            <a:br>
              <a:rPr lang="en-US" dirty="0"/>
            </a:br>
            <a:r>
              <a:rPr lang="en-US" sz="3100" i="1" dirty="0" smtClean="0">
                <a:latin typeface="Segoe UI Light" panose="020B0502040204020203" pitchFamily="34" charset="0"/>
                <a:cs typeface="Segoe UI Light" panose="020B0502040204020203" pitchFamily="34" charset="0"/>
              </a:rPr>
              <a:t>(</a:t>
            </a:r>
            <a:r>
              <a:rPr lang="en-US" sz="3100" i="1" dirty="0">
                <a:latin typeface="Segoe UI Light" panose="020B0502040204020203" pitchFamily="34" charset="0"/>
                <a:cs typeface="Segoe UI Light" panose="020B0502040204020203" pitchFamily="34" charset="0"/>
              </a:rPr>
              <a:t>implementation of routine screening policy: depending on settings’ specifics</a:t>
            </a:r>
            <a:r>
              <a:rPr lang="en-US" sz="3100" i="1" dirty="0" smtClean="0">
                <a:latin typeface="Segoe UI Light" panose="020B0502040204020203" pitchFamily="34" charset="0"/>
                <a:cs typeface="Segoe UI Light" panose="020B0502040204020203" pitchFamily="34" charset="0"/>
              </a:rPr>
              <a:t>)</a:t>
            </a:r>
            <a:endParaRPr lang="el-GR" sz="3100" i="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199" y="1825625"/>
            <a:ext cx="11078029" cy="4351338"/>
          </a:xfrm>
        </p:spPr>
        <p:txBody>
          <a:bodyPr>
            <a:normAutofit fontScale="92500"/>
          </a:bodyPr>
          <a:lstStyle/>
          <a:p>
            <a:pPr marL="2147888" indent="-2147888">
              <a:lnSpc>
                <a:spcPct val="150000"/>
              </a:lnSpc>
              <a:buNone/>
            </a:pPr>
            <a:r>
              <a:rPr lang="en-US" b="1" dirty="0" smtClean="0"/>
              <a:t>Pages 17-45: 	Recording </a:t>
            </a:r>
            <a:r>
              <a:rPr lang="en-US" b="1" dirty="0"/>
              <a:t>process step by step</a:t>
            </a:r>
            <a:r>
              <a:rPr lang="en-US" b="1" dirty="0" smtClean="0"/>
              <a:t> </a:t>
            </a:r>
          </a:p>
          <a:p>
            <a:pPr marL="2147888" indent="-2147888">
              <a:lnSpc>
                <a:spcPct val="150000"/>
              </a:lnSpc>
              <a:buNone/>
            </a:pPr>
            <a:r>
              <a:rPr lang="en-US" b="1" dirty="0" smtClean="0"/>
              <a:t>Page 18</a:t>
            </a:r>
            <a:r>
              <a:rPr lang="en-US" dirty="0" smtClean="0"/>
              <a:t>: 	use of Child’s ID (pseudonym) or Temporary Child’s ID</a:t>
            </a:r>
          </a:p>
          <a:p>
            <a:pPr marL="2147888" indent="-2147888">
              <a:lnSpc>
                <a:spcPct val="150000"/>
              </a:lnSpc>
              <a:buNone/>
            </a:pPr>
            <a:r>
              <a:rPr lang="en-US" b="1" dirty="0" smtClean="0"/>
              <a:t>Page 19</a:t>
            </a:r>
            <a:r>
              <a:rPr lang="en-US" dirty="0" smtClean="0"/>
              <a:t>: 	record of a new incident for a KNOWN or UNKNOWN child</a:t>
            </a:r>
          </a:p>
          <a:p>
            <a:pPr marL="2147888" indent="-2147888">
              <a:lnSpc>
                <a:spcPct val="150000"/>
              </a:lnSpc>
              <a:buNone/>
            </a:pPr>
            <a:r>
              <a:rPr lang="en-US" b="1" dirty="0" smtClean="0"/>
              <a:t>Pages 20-37</a:t>
            </a:r>
            <a:r>
              <a:rPr lang="en-US" dirty="0" smtClean="0"/>
              <a:t>: 	step-by-step record of a new incident for an UNKNOWN child</a:t>
            </a:r>
          </a:p>
          <a:p>
            <a:pPr marL="2147888" indent="-2147888">
              <a:lnSpc>
                <a:spcPct val="150000"/>
              </a:lnSpc>
              <a:buNone/>
            </a:pPr>
            <a:r>
              <a:rPr lang="en-US" b="1" dirty="0" smtClean="0"/>
              <a:t>Pages 38-45</a:t>
            </a:r>
            <a:r>
              <a:rPr lang="en-US" dirty="0" smtClean="0"/>
              <a:t>: 	step-by-step </a:t>
            </a:r>
            <a:r>
              <a:rPr lang="en-US" dirty="0"/>
              <a:t>record of a new incident for an UNKNOWN child</a:t>
            </a:r>
            <a:endParaRPr lang="el-GR" dirty="0"/>
          </a:p>
        </p:txBody>
      </p:sp>
    </p:spTree>
    <p:extLst>
      <p:ext uri="{BB962C8B-B14F-4D97-AF65-F5344CB8AC3E}">
        <p14:creationId xmlns:p14="http://schemas.microsoft.com/office/powerpoint/2010/main" xmlns="" val="370156375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l-GR" sz="2400"/>
          </a:p>
        </p:txBody>
      </p:sp>
      <p:pic>
        <p:nvPicPr>
          <p:cNvPr id="2049" name="Imag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1531" y="2815333"/>
            <a:ext cx="1371600" cy="9017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3382395" y="2777581"/>
            <a:ext cx="6842064" cy="1026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467"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467"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a:latin typeface="Arial" panose="020B0604020202020204" pitchFamily="34" charset="0"/>
            </a:endParaRPr>
          </a:p>
        </p:txBody>
      </p:sp>
    </p:spTree>
    <p:extLst>
      <p:ext uri="{BB962C8B-B14F-4D97-AF65-F5344CB8AC3E}">
        <p14:creationId xmlns:p14="http://schemas.microsoft.com/office/powerpoint/2010/main" xmlns="" val="11313170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CAN case is reported to an Agency by a source of information</a:t>
            </a:r>
            <a:endParaRPr lang="el-GR" dirty="0"/>
          </a:p>
        </p:txBody>
      </p:sp>
      <p:sp>
        <p:nvSpPr>
          <p:cNvPr id="3" name="Content Placeholder 2"/>
          <p:cNvSpPr>
            <a:spLocks noGrp="1"/>
          </p:cNvSpPr>
          <p:nvPr>
            <p:ph idx="1"/>
          </p:nvPr>
        </p:nvSpPr>
        <p:spPr>
          <a:xfrm>
            <a:off x="838199" y="1825625"/>
            <a:ext cx="11078029" cy="4351338"/>
          </a:xfrm>
        </p:spPr>
        <p:txBody>
          <a:bodyPr>
            <a:normAutofit/>
          </a:bodyPr>
          <a:lstStyle/>
          <a:p>
            <a:pPr marL="2147888" indent="-2147888">
              <a:lnSpc>
                <a:spcPct val="150000"/>
              </a:lnSpc>
              <a:buNone/>
            </a:pPr>
            <a:r>
              <a:rPr lang="en-US" b="1" dirty="0" smtClean="0"/>
              <a:t>Page 46</a:t>
            </a:r>
            <a:r>
              <a:rPr lang="en-US" dirty="0" smtClean="0"/>
              <a:t>: 	what is expected by the operator</a:t>
            </a:r>
          </a:p>
          <a:p>
            <a:pPr marL="2147888" indent="-2147888">
              <a:lnSpc>
                <a:spcPct val="150000"/>
              </a:lnSpc>
              <a:buNone/>
            </a:pPr>
            <a:r>
              <a:rPr lang="en-US" dirty="0"/>
              <a:t>	</a:t>
            </a:r>
            <a:r>
              <a:rPr lang="en-US" i="1" dirty="0"/>
              <a:t>use of </a:t>
            </a:r>
            <a:r>
              <a:rPr lang="en-US" i="1" dirty="0" smtClean="0"/>
              <a:t>the </a:t>
            </a:r>
            <a:r>
              <a:rPr lang="en-US" i="1" dirty="0"/>
              <a:t>checklists in Annexes I and II </a:t>
            </a:r>
            <a:r>
              <a:rPr lang="en-US" i="1" dirty="0" smtClean="0"/>
              <a:t>for </a:t>
            </a:r>
            <a:r>
              <a:rPr lang="en-US" i="1" dirty="0"/>
              <a:t>checking about the completeness of required </a:t>
            </a:r>
            <a:r>
              <a:rPr lang="en-US" i="1" dirty="0" smtClean="0"/>
              <a:t>information</a:t>
            </a:r>
          </a:p>
          <a:p>
            <a:pPr marL="2147888" indent="-2147888">
              <a:lnSpc>
                <a:spcPct val="150000"/>
              </a:lnSpc>
              <a:buNone/>
            </a:pPr>
            <a:r>
              <a:rPr lang="en-US" b="1" dirty="0" smtClean="0"/>
              <a:t>Page 47-48</a:t>
            </a:r>
            <a:r>
              <a:rPr lang="en-US" dirty="0" smtClean="0"/>
              <a:t>: </a:t>
            </a:r>
            <a:r>
              <a:rPr lang="en-US" dirty="0"/>
              <a:t>	Suggested questions and prompts for collecting required information for </a:t>
            </a:r>
            <a:r>
              <a:rPr lang="en-US" dirty="0" smtClean="0"/>
              <a:t>CAN-MDS</a:t>
            </a:r>
          </a:p>
        </p:txBody>
      </p:sp>
    </p:spTree>
    <p:extLst>
      <p:ext uri="{BB962C8B-B14F-4D97-AF65-F5344CB8AC3E}">
        <p14:creationId xmlns:p14="http://schemas.microsoft.com/office/powerpoint/2010/main" xmlns="" val="894422475"/>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i="1" dirty="0" smtClean="0"/>
              <a:t>CAN-MDS Data Collection Protocol</a:t>
            </a:r>
          </a:p>
          <a:p>
            <a:r>
              <a:rPr lang="en-US" dirty="0" smtClean="0"/>
              <a:t>who could be using CAN-MDS to report CAN ?</a:t>
            </a:r>
          </a:p>
          <a:p>
            <a:r>
              <a:rPr lang="en-US" dirty="0" smtClean="0"/>
              <a:t>where does information about CAN case come from?</a:t>
            </a:r>
          </a:p>
          <a:p>
            <a:r>
              <a:rPr lang="en-US" dirty="0" smtClean="0"/>
              <a:t>means of communication of information for a case of CAN</a:t>
            </a:r>
          </a:p>
          <a:p>
            <a:r>
              <a:rPr lang="en-US" dirty="0" smtClean="0"/>
              <a:t>when a CAN case is suspected or identified</a:t>
            </a:r>
          </a:p>
          <a:p>
            <a:r>
              <a:rPr lang="en-US" dirty="0" smtClean="0"/>
              <a:t>step by step recording when a CAN case </a:t>
            </a:r>
          </a:p>
          <a:p>
            <a:pPr lvl="1"/>
            <a:r>
              <a:rPr lang="en-US" dirty="0" smtClean="0"/>
              <a:t>is identified or suspected by the Operator (or after disclosure)</a:t>
            </a:r>
            <a:endParaRPr lang="en-US" dirty="0" smtClean="0">
              <a:latin typeface="Segoe UI Black" panose="020B0A02040204020203" pitchFamily="34" charset="0"/>
              <a:ea typeface="Segoe UI Black" panose="020B0A02040204020203" pitchFamily="34" charset="0"/>
            </a:endParaRPr>
          </a:p>
          <a:p>
            <a:pPr lvl="1"/>
            <a:r>
              <a:rPr lang="en-US" dirty="0" smtClean="0"/>
              <a:t>is reported to an Agency by a source of information</a:t>
            </a: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810228" y="601884"/>
            <a:ext cx="3715474" cy="5116010"/>
          </a:xfrm>
          <a:prstGeom prst="rect">
            <a:avLst/>
          </a:prstGeom>
          <a:solidFill>
            <a:srgbClr val="026287"/>
          </a:solidFill>
        </p:spPr>
        <p:txBody>
          <a:bodyPr wrap="square" lIns="178594" tIns="178594" rIns="178594" bIns="178594" anchor="ctr">
            <a:normAutofit/>
          </a:bodyPr>
          <a:lstStyle/>
          <a:p>
            <a:pPr algn="ctr"/>
            <a:r>
              <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This protocol is designed to be used by national groups of CAN-MDS Operators. It offers step-by-step guidance to CAN-MDS operators (that are involved in reporting, investigation and/or administration of child protection cases) for recording and administrating cases via the CAN-MDS System</a:t>
            </a:r>
          </a:p>
        </p:txBody>
      </p:sp>
      <p:sp>
        <p:nvSpPr>
          <p:cNvPr id="6" name="TextBox 5"/>
          <p:cNvSpPr txBox="1"/>
          <p:nvPr/>
        </p:nvSpPr>
        <p:spPr>
          <a:xfrm>
            <a:off x="8553687" y="2789499"/>
            <a:ext cx="3055721" cy="2928395"/>
          </a:xfrm>
          <a:prstGeom prst="rect">
            <a:avLst/>
          </a:prstGeom>
          <a:solidFill>
            <a:srgbClr val="026287"/>
          </a:solidFill>
        </p:spPr>
        <p:txBody>
          <a:bodyPr wrap="square" lIns="178594" tIns="178594" rIns="178594" bIns="178594" anchor="ctr">
            <a:normAutofit fontScale="77500" lnSpcReduction="20000"/>
          </a:bodyPr>
          <a:lstStyle/>
          <a:p>
            <a:pPr algn="ctr"/>
            <a:r>
              <a:rPr lang="en-US" sz="253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In case that the designated Operator from an Agency is not able to proceed with a case recording, substitute eligible (and trained) staff may use this protocol to proceed with recording cases into the system.</a:t>
            </a:r>
          </a:p>
        </p:txBody>
      </p:sp>
      <p:pic>
        <p:nvPicPr>
          <p:cNvPr id="7" name="Picture 6"/>
          <p:cNvPicPr>
            <a:picLocks/>
          </p:cNvPicPr>
          <p:nvPr/>
        </p:nvPicPr>
        <p:blipFill rotWithShape="1">
          <a:blip r:embed="rId4"/>
          <a:srcRect l="16925" t="19305" r="50168" b="3472"/>
          <a:stretch/>
        </p:blipFill>
        <p:spPr>
          <a:xfrm>
            <a:off x="4930813" y="601884"/>
            <a:ext cx="3217763" cy="51160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92254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736921" y="1594414"/>
            <a:ext cx="11069255" cy="2057400"/>
          </a:xfrm>
          <a:prstGeom prst="rect">
            <a:avLst/>
          </a:prstGeom>
          <a:solidFill>
            <a:srgbClr val="026287"/>
          </a:solidFill>
        </p:spPr>
        <p:txBody>
          <a:bodyPr wrap="square" lIns="178594" tIns="178594" rIns="178594" bIns="178594" anchor="ctr">
            <a:normAutofit/>
          </a:bodyPr>
          <a:lstStyle/>
          <a:p>
            <a:pPr marL="450850" indent="-450850"/>
            <a:r>
              <a:rPr lang="en-US" sz="2812" dirty="0" smtClean="0">
                <a:solidFill>
                  <a:srgbClr val="FFFFFF"/>
                </a:solidFill>
                <a:latin typeface="Segoe UI Light" panose="020B0502040204020203" pitchFamily="34" charset="0"/>
                <a:cs typeface="Segoe UI Light" panose="020B0502040204020203" pitchFamily="34" charset="0"/>
              </a:rPr>
              <a:t>1.  </a:t>
            </a:r>
            <a:r>
              <a:rPr lang="en-US" sz="2812" dirty="0">
                <a:solidFill>
                  <a:srgbClr val="FFFFFF"/>
                </a:solidFill>
                <a:latin typeface="Segoe UI Light" panose="020B0502040204020203" pitchFamily="34" charset="0"/>
                <a:cs typeface="Segoe UI Light" panose="020B0502040204020203" pitchFamily="34" charset="0"/>
              </a:rPr>
              <a:t>the Protocol does not preclude agencies from adopting additional strategies that may be more effective for complete data recording under specific conditions</a:t>
            </a: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photonburst - https://www.flickr.com/photos/22038283@N02</a:t>
            </a:r>
          </a:p>
        </p:txBody>
      </p:sp>
      <p:sp>
        <p:nvSpPr>
          <p:cNvPr id="6" name="TextBox 5"/>
          <p:cNvSpPr txBox="1"/>
          <p:nvPr/>
        </p:nvSpPr>
        <p:spPr>
          <a:xfrm>
            <a:off x="736921" y="3758878"/>
            <a:ext cx="11069255" cy="2057400"/>
          </a:xfrm>
          <a:prstGeom prst="rect">
            <a:avLst/>
          </a:prstGeom>
          <a:solidFill>
            <a:srgbClr val="026287"/>
          </a:solidFill>
        </p:spPr>
        <p:txBody>
          <a:bodyPr wrap="square" lIns="178594" tIns="178594" rIns="178594" bIns="178594" anchor="ctr">
            <a:normAutofit/>
          </a:bodyPr>
          <a:lstStyle/>
          <a:p>
            <a:pPr marL="450850" indent="-450850"/>
            <a:r>
              <a:rPr lang="en-US" sz="3094" dirty="0" smtClean="0">
                <a:solidFill>
                  <a:srgbClr val="FFFFFF"/>
                </a:solidFill>
                <a:latin typeface="Segoe UI Light" panose="020B0502040204020203" pitchFamily="34" charset="0"/>
                <a:cs typeface="Segoe UI Light" panose="020B0502040204020203" pitchFamily="34" charset="0"/>
              </a:rPr>
              <a:t>2. </a:t>
            </a:r>
            <a:r>
              <a:rPr lang="en-US" sz="3094" dirty="0">
                <a:solidFill>
                  <a:srgbClr val="FFFFFF"/>
                </a:solidFill>
                <a:latin typeface="Segoe UI Light" panose="020B0502040204020203" pitchFamily="34" charset="0"/>
                <a:cs typeface="Segoe UI Light" panose="020B0502040204020203" pitchFamily="34" charset="0"/>
              </a:rPr>
              <a:t>the Data Collection Protocol is one of the components of the CAN-MDS Toolkit; its usage should not conflict with routine practices of the Agency/Organization</a:t>
            </a:r>
          </a:p>
        </p:txBody>
      </p:sp>
      <p:sp>
        <p:nvSpPr>
          <p:cNvPr id="7" name="Rectangle 6"/>
          <p:cNvSpPr/>
          <p:nvPr/>
        </p:nvSpPr>
        <p:spPr>
          <a:xfrm>
            <a:off x="694285" y="518107"/>
            <a:ext cx="3874779" cy="646331"/>
          </a:xfrm>
          <a:prstGeom prst="rect">
            <a:avLst/>
          </a:prstGeom>
        </p:spPr>
        <p:txBody>
          <a:bodyPr wrap="none">
            <a:spAutoFit/>
          </a:bodyPr>
          <a:lstStyle/>
          <a:p>
            <a:r>
              <a:rPr lang="en-US" sz="3600" dirty="0">
                <a:latin typeface="Segoe UI Black" panose="020B0A02040204020203" pitchFamily="34" charset="0"/>
                <a:ea typeface="Segoe UI Black" panose="020B0A02040204020203" pitchFamily="34" charset="0"/>
              </a:rPr>
              <a:t>important </a:t>
            </a:r>
            <a:r>
              <a:rPr lang="en-US" sz="3600" dirty="0" smtClean="0">
                <a:latin typeface="Segoe UI Black" panose="020B0A02040204020203" pitchFamily="34" charset="0"/>
                <a:ea typeface="Segoe UI Black" panose="020B0A02040204020203" pitchFamily="34" charset="0"/>
              </a:rPr>
              <a:t>notes</a:t>
            </a:r>
            <a:endParaRPr lang="el-GR" sz="3600" dirty="0">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xmlns="" val="1264682945"/>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pPr algn="ctr"/>
            <a:r>
              <a:rPr lang="en-US" sz="3600" dirty="0">
                <a:latin typeface="Segoe UI Black" panose="020B0A02040204020203" pitchFamily="34" charset="0"/>
                <a:ea typeface="Segoe UI Black" panose="020B0A02040204020203" pitchFamily="34" charset="0"/>
              </a:rPr>
              <a:t>Who could be using CAN-MDS to report CAN ?</a:t>
            </a: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n-US" sz="2200" dirty="0">
                <a:latin typeface="Segoe UI Light" panose="020B0502040204020203" pitchFamily="34" charset="0"/>
                <a:cs typeface="Segoe UI Light" panose="020B0502040204020203" pitchFamily="34" charset="0"/>
              </a:rPr>
              <a:t>Trained professionals working in agencies/organizations where child maltreatment cases are addressed</a:t>
            </a:r>
            <a:r>
              <a:rPr lang="en-US" sz="2200" dirty="0" smtClean="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a:latin typeface="Segoe UI Light" panose="020B0502040204020203" pitchFamily="34" charset="0"/>
                <a:cs typeface="Segoe UI Light" panose="020B0502040204020203" pitchFamily="34" charset="0"/>
              </a:rPr>
              <a:t>Agencies/organizations could be active in the following fields: education, health and mental health, social welfare/child protection, law enforcement and justice</a:t>
            </a:r>
            <a:r>
              <a:rPr lang="en-US" sz="2200" dirty="0" smtClean="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Professionals </a:t>
            </a:r>
            <a:r>
              <a:rPr lang="en-US" sz="2200" dirty="0">
                <a:latin typeface="Segoe UI Light" panose="020B0502040204020203" pitchFamily="34" charset="0"/>
                <a:cs typeface="Segoe UI Light" panose="020B0502040204020203" pitchFamily="34" charset="0"/>
              </a:rPr>
              <a:t>could be, respectively: School principals, Teachers, Pediatricians and other Medical Doctors of various specialties, Nurses, Child-Psychiatrists, Child-Psychologists, Psychiatrists, Psychologists and other licensed eligible Counselors, Social Workers, Health Visitors, Police Officers (Minors’ Departments or in general), </a:t>
            </a:r>
            <a:r>
              <a:rPr lang="en-US" sz="2200" dirty="0" smtClean="0">
                <a:latin typeface="Segoe UI Light" panose="020B0502040204020203" pitchFamily="34" charset="0"/>
                <a:cs typeface="Segoe UI Light" panose="020B0502040204020203" pitchFamily="34" charset="0"/>
              </a:rPr>
              <a:t>and Prosecutors (for minors or general)</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09857834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pPr algn="ctr"/>
            <a:r>
              <a:rPr lang="en-US" sz="3200" dirty="0">
                <a:latin typeface="Segoe UI Black" panose="020B0A02040204020203" pitchFamily="34" charset="0"/>
                <a:ea typeface="Segoe UI Black" panose="020B0A02040204020203" pitchFamily="34" charset="0"/>
              </a:rPr>
              <a:t>where does information about CAN case come from</a:t>
            </a:r>
            <a:r>
              <a:rPr lang="en-US" sz="3200" dirty="0" smtClean="0">
                <a:latin typeface="Segoe UI Black" panose="020B0A02040204020203" pitchFamily="34" charset="0"/>
                <a:ea typeface="Segoe UI Black" panose="020B0A02040204020203" pitchFamily="34" charset="0"/>
              </a:rPr>
              <a:t>?</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n-US" sz="2200" dirty="0">
                <a:latin typeface="Segoe UI Light" panose="020B0502040204020203" pitchFamily="34" charset="0"/>
                <a:cs typeface="Segoe UI Light" panose="020B0502040204020203" pitchFamily="34" charset="0"/>
              </a:rPr>
              <a:t>a case could be identified or suspected by the Operator (for example via routine screening or during their contact with the child in other settings, such as at school or in a hospital); in such cases, there is no external source of information.</a:t>
            </a: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a:latin typeface="Segoe UI Light" panose="020B0502040204020203" pitchFamily="34" charset="0"/>
                <a:cs typeface="Segoe UI Light" panose="020B0502040204020203" pitchFamily="34" charset="0"/>
              </a:rPr>
              <a:t>other sources of information could be the child-victim itself (self-reporting), a relative of the child, a friend or neighbor, professionals who are mandated to report child maltreatment cases (see national legislation) or any other citizen.</a:t>
            </a:r>
          </a:p>
        </p:txBody>
      </p:sp>
    </p:spTree>
    <p:extLst>
      <p:ext uri="{BB962C8B-B14F-4D97-AF65-F5344CB8AC3E}">
        <p14:creationId xmlns:p14="http://schemas.microsoft.com/office/powerpoint/2010/main" xmlns="" val="368895158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en-US" sz="3200" dirty="0">
                <a:latin typeface="Segoe UI Black" panose="020B0A02040204020203" pitchFamily="34" charset="0"/>
                <a:ea typeface="Segoe UI Black" panose="020B0A02040204020203" pitchFamily="34" charset="0"/>
              </a:rPr>
              <a:t>Means of Communication of information for a case of CAN</a:t>
            </a: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initial </a:t>
            </a:r>
            <a:r>
              <a:rPr lang="en-US" sz="2200" dirty="0">
                <a:latin typeface="Segoe UI Light" panose="020B0502040204020203" pitchFamily="34" charset="0"/>
                <a:cs typeface="Segoe UI Light" panose="020B0502040204020203" pitchFamily="34" charset="0"/>
              </a:rPr>
              <a:t>information about the case can be reported during a face-to-face interaction with the Professional/Operator, via telephone or in writing (by email or other means).</a:t>
            </a: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smtClean="0">
                <a:latin typeface="Segoe UI Light" panose="020B0502040204020203" pitchFamily="34" charset="0"/>
                <a:cs typeface="Segoe UI Light" panose="020B0502040204020203" pitchFamily="34" charset="0"/>
              </a:rPr>
              <a:t>the </a:t>
            </a:r>
            <a:r>
              <a:rPr lang="en-US" sz="2200" dirty="0">
                <a:latin typeface="Segoe UI Light" panose="020B0502040204020203" pitchFamily="34" charset="0"/>
                <a:cs typeface="Segoe UI Light" panose="020B0502040204020203" pitchFamily="34" charset="0"/>
              </a:rPr>
              <a:t>face-to-face interaction category includes cases where the Professional/Operator witnesses the suspected CAN case</a:t>
            </a:r>
          </a:p>
        </p:txBody>
      </p:sp>
    </p:spTree>
    <p:extLst>
      <p:ext uri="{BB962C8B-B14F-4D97-AF65-F5344CB8AC3E}">
        <p14:creationId xmlns:p14="http://schemas.microsoft.com/office/powerpoint/2010/main" xmlns="" val="87340605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en-US" sz="3200" dirty="0" smtClean="0">
                <a:latin typeface="Segoe UI Black" panose="020B0A02040204020203" pitchFamily="34" charset="0"/>
                <a:ea typeface="Segoe UI Black" panose="020B0A02040204020203" pitchFamily="34" charset="0"/>
              </a:rPr>
              <a:t>Important notes!</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n-US" sz="2800" b="1" dirty="0">
                <a:solidFill>
                  <a:schemeClr val="tx1">
                    <a:lumMod val="50000"/>
                    <a:lumOff val="50000"/>
                  </a:schemeClr>
                </a:solidFill>
                <a:latin typeface="Segoe UI Light" panose="020B0502040204020203" pitchFamily="34" charset="0"/>
                <a:cs typeface="Segoe UI Light" panose="020B0502040204020203" pitchFamily="34" charset="0"/>
              </a:rPr>
              <a:t>Minimum required information for recording in </a:t>
            </a:r>
            <a:r>
              <a:rPr lang="en-US" sz="2800" b="1" dirty="0" smtClean="0">
                <a:solidFill>
                  <a:schemeClr val="tx1">
                    <a:lumMod val="50000"/>
                    <a:lumOff val="50000"/>
                  </a:schemeClr>
                </a:solidFill>
                <a:latin typeface="Segoe UI Light" panose="020B0502040204020203" pitchFamily="34" charset="0"/>
                <a:cs typeface="Segoe UI Light" panose="020B0502040204020203" pitchFamily="34" charset="0"/>
              </a:rPr>
              <a:t>CAN-MDS</a:t>
            </a: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smtClean="0">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Child’s </a:t>
            </a: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name</a:t>
            </a: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ii. At </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least one reported act of maltreatment or omission in child’s </a:t>
            </a: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care</a:t>
            </a:r>
          </a:p>
          <a:p>
            <a:pPr>
              <a:lnSpc>
                <a:spcPct val="100800"/>
              </a:lnSpc>
              <a:buClr>
                <a:schemeClr val="tx2"/>
              </a:buCl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800" b="1"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800" b="1" dirty="0" smtClean="0">
                <a:solidFill>
                  <a:schemeClr val="tx1">
                    <a:lumMod val="50000"/>
                    <a:lumOff val="50000"/>
                  </a:schemeClr>
                </a:solidFill>
                <a:latin typeface="Segoe UI Light" panose="020B0502040204020203" pitchFamily="34" charset="0"/>
                <a:cs typeface="Segoe UI Light" panose="020B0502040204020203" pitchFamily="34" charset="0"/>
              </a:rPr>
              <a:t>Exclusion </a:t>
            </a:r>
            <a:r>
              <a:rPr lang="en-US" sz="2800" b="1" dirty="0">
                <a:solidFill>
                  <a:schemeClr val="tx1">
                    <a:lumMod val="50000"/>
                    <a:lumOff val="50000"/>
                  </a:schemeClr>
                </a:solidFill>
                <a:latin typeface="Segoe UI Light" panose="020B0502040204020203" pitchFamily="34" charset="0"/>
                <a:cs typeface="Segoe UI Light" panose="020B0502040204020203" pitchFamily="34" charset="0"/>
              </a:rPr>
              <a:t>criteria  for recording in </a:t>
            </a:r>
            <a:r>
              <a:rPr lang="en-US" sz="2800" b="1" dirty="0" smtClean="0">
                <a:solidFill>
                  <a:schemeClr val="tx1">
                    <a:lumMod val="50000"/>
                    <a:lumOff val="50000"/>
                  </a:schemeClr>
                </a:solidFill>
                <a:latin typeface="Segoe UI Light" panose="020B0502040204020203" pitchFamily="34" charset="0"/>
                <a:cs typeface="Segoe UI Light" panose="020B0502040204020203" pitchFamily="34" charset="0"/>
              </a:rPr>
              <a:t>CAN-MDS</a:t>
            </a: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smtClean="0">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the </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Child’s name is not </a:t>
            </a: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available</a:t>
            </a: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ii. no act of maltreatment nor omission to be reported</a:t>
            </a:r>
          </a:p>
          <a:p>
            <a:pPr>
              <a:lnSpc>
                <a:spcPct val="100800"/>
              </a:lnSpc>
              <a:buClr>
                <a:schemeClr val="tx2"/>
              </a:buCl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019860149"/>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14479</TotalTime>
  <Words>1920</Words>
  <Application>Microsoft Office PowerPoint</Application>
  <PresentationFormat>Custom</PresentationFormat>
  <Paragraphs>169</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Demonstration of CAN-MDS System</vt:lpstr>
      <vt:lpstr>Slide 2</vt:lpstr>
      <vt:lpstr>Outline</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a CAN case is identified or suspected by the Operator (implementation of routine screening policy: depending on settings’ specifics)</vt:lpstr>
      <vt:lpstr>a CAN case is reported to an Agency by a source of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109</cp:revision>
  <dcterms:created xsi:type="dcterms:W3CDTF">2018-11-08T14:12:16Z</dcterms:created>
  <dcterms:modified xsi:type="dcterms:W3CDTF">2022-02-01T10:44:06Z</dcterms:modified>
</cp:coreProperties>
</file>