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3"/>
  </p:notesMasterIdLst>
  <p:sldIdLst>
    <p:sldId id="256" r:id="rId2"/>
    <p:sldId id="393" r:id="rId3"/>
    <p:sldId id="389" r:id="rId4"/>
    <p:sldId id="390" r:id="rId5"/>
    <p:sldId id="391" r:id="rId6"/>
    <p:sldId id="392" r:id="rId7"/>
    <p:sldId id="383" r:id="rId8"/>
    <p:sldId id="384" r:id="rId9"/>
    <p:sldId id="385" r:id="rId10"/>
    <p:sldId id="386" r:id="rId11"/>
    <p:sldId id="387" r:id="rId12"/>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90502" autoAdjust="0"/>
  </p:normalViewPr>
  <p:slideViewPr>
    <p:cSldViewPr snapToGrid="0">
      <p:cViewPr varScale="1">
        <p:scale>
          <a:sx n="62" d="100"/>
          <a:sy n="62" d="100"/>
        </p:scale>
        <p:origin x="-1128"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p14="http://schemas.microsoft.com/office/powerpoint/2010/main" xmlns="" val="4014183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aim of this part is to make clear why CAN-MDS Operators are granted with different level of access in the information included in the system.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2782273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Any professional who belongs to one of the following groups, has a valid professional license or is legally certified and is subjected to a professional code of ethics or a similar condition, depending on the profession</a:t>
            </a:r>
            <a:endParaRPr lang="en-GB"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91235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[Suggestion: You can ask trainees to inform their own colleagues who are eligible and belong to the above categories to participate in the system]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821186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Four different levels of access are provisioned for a CAN-MDS. Assignment of access level to an Operator depends on his/her professional responsibilities concerning CAN incidents (if any), namely if his/her role focuses exclusively on reporting CAN incidents (without further involvement in cases’ administration) or includes responsibilities related to administration of cases (such as assessment, care, and support) or making decisions on legal consequences (e.g. for (alleged) offenders).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Specifically:</a:t>
            </a:r>
          </a:p>
          <a:p>
            <a:r>
              <a:rPr lang="en-GB" sz="1200" kern="1200" dirty="0" smtClean="0">
                <a:solidFill>
                  <a:schemeClr val="tx1"/>
                </a:solidFill>
                <a:latin typeface="+mn-lt"/>
                <a:ea typeface="+mn-ea"/>
                <a:cs typeface="+mn-cs"/>
              </a:rPr>
              <a:t>&lt;see</a:t>
            </a:r>
            <a:r>
              <a:rPr lang="en-GB" sz="1200" kern="1200" baseline="0" dirty="0" smtClean="0">
                <a:solidFill>
                  <a:schemeClr val="tx1"/>
                </a:solidFill>
                <a:latin typeface="+mn-lt"/>
                <a:ea typeface="+mn-ea"/>
                <a:cs typeface="+mn-cs"/>
              </a:rPr>
              <a:t> slide&gt;</a:t>
            </a:r>
            <a:endParaRPr lang="en-GB"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p14="http://schemas.microsoft.com/office/powerpoint/2010/main" xmlns="" val="16408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is the result of a relevant study where data from 8 countries are included; it probably needs adaptation according to country specifics]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p14="http://schemas.microsoft.com/office/powerpoint/2010/main" xmlns="" val="1508105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p14="http://schemas.microsoft.com/office/powerpoint/2010/main" xmlns="" val="3703941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p14="http://schemas.microsoft.com/office/powerpoint/2010/main" xmlns="" val="2260732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p14="http://schemas.microsoft.com/office/powerpoint/2010/main" xmlns="" val="1537455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8215" y="1122363"/>
            <a:ext cx="11430000" cy="2387600"/>
          </a:xfrm>
        </p:spPr>
        <p:txBody>
          <a:bodyPr>
            <a:noAutofit/>
          </a:bodyPr>
          <a:lstStyle/>
          <a:p>
            <a:r>
              <a:rPr lang="en-US" sz="4000" dirty="0" smtClean="0">
                <a:latin typeface="Segoe UI Light" pitchFamily="34" charset="0"/>
                <a:cs typeface="Segoe UI Light" pitchFamily="34" charset="0"/>
              </a:rPr>
              <a:t>CAN-MDS Operators: why different level of access</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ea typeface="Segoe UI Black" panose="020B0A02040204020203" pitchFamily="34" charset="0"/>
            </a:endParaRPr>
          </a:p>
          <a:p>
            <a:r>
              <a:rPr lang="en-US" dirty="0" smtClean="0">
                <a:solidFill>
                  <a:schemeClr val="bg1">
                    <a:lumMod val="50000"/>
                  </a:schemeClr>
                </a:solidFill>
                <a:ea typeface="Segoe UI Black" panose="020B0A02040204020203" pitchFamily="34" charset="0"/>
              </a:rPr>
              <a:t>role, responsibilities &amp; mandates of operators in management of CAN cases</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456508048"/>
              </p:ext>
            </p:extLst>
          </p:nvPr>
        </p:nvGraphicFramePr>
        <p:xfrm>
          <a:off x="0" y="287329"/>
          <a:ext cx="12192001" cy="5398008"/>
        </p:xfrm>
        <a:graphic>
          <a:graphicData uri="http://schemas.openxmlformats.org/drawingml/2006/table">
            <a:tbl>
              <a:tblPr/>
              <a:tblGrid>
                <a:gridCol w="3228975"/>
                <a:gridCol w="1285875"/>
                <a:gridCol w="7677151"/>
              </a:tblGrid>
              <a:tr h="113670">
                <a:tc>
                  <a:txBody>
                    <a:bodyPr/>
                    <a:lstStyle/>
                    <a:p>
                      <a:pPr algn="l">
                        <a:lnSpc>
                          <a:spcPct val="115000"/>
                        </a:lnSpc>
                        <a:spcAft>
                          <a:spcPts val="0"/>
                        </a:spcAft>
                      </a:pPr>
                      <a:r>
                        <a:rPr lang="en-US" sz="2200" b="1" dirty="0">
                          <a:solidFill>
                            <a:srgbClr val="000000"/>
                          </a:solidFill>
                          <a:latin typeface="Calibri"/>
                          <a:ea typeface="Times New Roman"/>
                          <a:cs typeface="Calibri"/>
                        </a:rPr>
                        <a:t>Responsibilities</a:t>
                      </a:r>
                      <a:endParaRPr lang="en-US" sz="2200" dirty="0">
                        <a:latin typeface="Calibri"/>
                        <a:ea typeface="Times New Roman"/>
                        <a:cs typeface="Times New Roman"/>
                      </a:endParaRP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en-US" sz="2200" b="1">
                          <a:solidFill>
                            <a:srgbClr val="000000"/>
                          </a:solidFill>
                          <a:latin typeface="Calibri"/>
                          <a:ea typeface="Times New Roman"/>
                          <a:cs typeface="Calibri"/>
                        </a:rPr>
                        <a:t>Level of access</a:t>
                      </a:r>
                      <a:endParaRPr lang="en-US" sz="220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n-US" sz="2200" b="1" dirty="0">
                          <a:solidFill>
                            <a:srgbClr val="000000"/>
                          </a:solidFill>
                          <a:latin typeface="Calibri"/>
                          <a:ea typeface="Times New Roman"/>
                          <a:cs typeface="Calibri"/>
                        </a:rPr>
                        <a:t>Attributes &amp; </a:t>
                      </a:r>
                      <a:r>
                        <a:rPr lang="en-US" sz="2200" b="1" i="1" dirty="0">
                          <a:solidFill>
                            <a:srgbClr val="000000"/>
                          </a:solidFill>
                          <a:latin typeface="Calibri"/>
                          <a:ea typeface="Times New Roman"/>
                          <a:cs typeface="Calibri"/>
                        </a:rPr>
                        <a:t>“rights”</a:t>
                      </a:r>
                      <a:r>
                        <a:rPr lang="en-US" sz="2200" b="1" dirty="0">
                          <a:solidFill>
                            <a:srgbClr val="000000"/>
                          </a:solidFill>
                          <a:latin typeface="Calibri"/>
                          <a:ea typeface="Times New Roman"/>
                          <a:cs typeface="Calibri"/>
                        </a:rPr>
                        <a:t> of the level of access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053694">
                <a:tc>
                  <a:txBody>
                    <a:bodyPr/>
                    <a:lstStyle/>
                    <a:p>
                      <a:pPr marL="342900" lvl="0" indent="-342900" algn="l">
                        <a:spcAft>
                          <a:spcPts val="0"/>
                        </a:spcAft>
                        <a:buFont typeface="Calibri"/>
                        <a:buChar char="-"/>
                      </a:pPr>
                      <a:r>
                        <a:rPr lang="en-US" sz="2200" dirty="0">
                          <a:solidFill>
                            <a:srgbClr val="FFC000"/>
                          </a:solidFill>
                          <a:latin typeface="Calibri"/>
                          <a:ea typeface="Times New Roman"/>
                          <a:cs typeface="Times New Roman"/>
                        </a:rPr>
                        <a:t>Conducting initial assessments for suspected CAN cases  </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FFC000"/>
                          </a:solidFill>
                          <a:latin typeface="Calibri"/>
                          <a:ea typeface="Times New Roman"/>
                          <a:cs typeface="Times New Roman"/>
                        </a:rPr>
                        <a:t>Providing services to CAN victims (diagnostic/ treatment/ consultation/ care) </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FFC000"/>
                          </a:solidFill>
                          <a:latin typeface="Calibri"/>
                          <a:ea typeface="Times New Roman"/>
                          <a:cs typeface="Times New Roman"/>
                        </a:rPr>
                        <a:t>Providing services to CAN victims’ families (supporting)</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FFC000"/>
                          </a:solidFill>
                          <a:latin typeface="Calibri"/>
                          <a:ea typeface="Times New Roman"/>
                          <a:cs typeface="Times New Roman"/>
                        </a:rPr>
                        <a:t> Following-up of CAN cases</a:t>
                      </a:r>
                      <a:endParaRPr lang="en-US" sz="2200" dirty="0">
                        <a:latin typeface="Times New Roman"/>
                        <a:ea typeface="Times New Roman"/>
                        <a:cs typeface="Times New Roman"/>
                      </a:endParaRP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en-GB" sz="2200">
                          <a:solidFill>
                            <a:srgbClr val="FFC000"/>
                          </a:solidFill>
                          <a:latin typeface="Calibri"/>
                          <a:ea typeface="Times New Roman"/>
                          <a:cs typeface="Calibri"/>
                        </a:rPr>
                        <a:t>Limited access</a:t>
                      </a:r>
                      <a:endParaRPr lang="en-US" sz="2200">
                        <a:latin typeface="Calibri"/>
                        <a:ea typeface="Times New Roman"/>
                        <a:cs typeface="Times New Roman"/>
                      </a:endParaRPr>
                    </a:p>
                    <a:p>
                      <a:pPr algn="ctr">
                        <a:lnSpc>
                          <a:spcPct val="115000"/>
                        </a:lnSpc>
                        <a:spcAft>
                          <a:spcPts val="0"/>
                        </a:spcAft>
                      </a:pPr>
                      <a:r>
                        <a:rPr lang="en-GB" sz="2200">
                          <a:solidFill>
                            <a:srgbClr val="FFC000"/>
                          </a:solidFill>
                          <a:latin typeface="Calibri"/>
                          <a:ea typeface="Times New Roman"/>
                          <a:cs typeface="Calibri"/>
                        </a:rPr>
                        <a:t>(level 2)</a:t>
                      </a:r>
                      <a:endParaRPr lang="en-US" sz="220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en-US" sz="2200" dirty="0">
                          <a:latin typeface="Calibri"/>
                          <a:ea typeface="Times New Roman"/>
                          <a:cs typeface="Calibri"/>
                        </a:rPr>
                        <a:t>Has access to view full reports of existing incidents recorded by him/her self or by any other operator but only for children’s IDs recorded by him/her self;</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Enters data for new incidents for unknown and known children’s IDs by using either Child ID or Temporary Child ID;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In case of known child, s/he has access to view full reports of all previous incidents (but not edit/update any existing incidents)</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In cases of known child, s/he has access to view contact details of Operator’s who have worked with the specific child’s ID in the past</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Has access to update his/her own contact details &amp; password</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FFC000"/>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FFC000"/>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FC000"/>
                    </a:solidFill>
                  </a:tcPr>
                </a:tc>
              </a:tr>
            </a:tbl>
          </a:graphicData>
        </a:graphic>
      </p:graphicFrame>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287329"/>
          <a:ext cx="12192001" cy="6940296"/>
        </p:xfrm>
        <a:graphic>
          <a:graphicData uri="http://schemas.openxmlformats.org/drawingml/2006/table">
            <a:tbl>
              <a:tblPr/>
              <a:tblGrid>
                <a:gridCol w="3457575"/>
                <a:gridCol w="1485900"/>
                <a:gridCol w="7248526"/>
              </a:tblGrid>
              <a:tr h="113670">
                <a:tc>
                  <a:txBody>
                    <a:bodyPr/>
                    <a:lstStyle/>
                    <a:p>
                      <a:pPr algn="l">
                        <a:lnSpc>
                          <a:spcPct val="115000"/>
                        </a:lnSpc>
                        <a:spcAft>
                          <a:spcPts val="0"/>
                        </a:spcAft>
                      </a:pPr>
                      <a:r>
                        <a:rPr lang="en-US" sz="2200" b="1" dirty="0">
                          <a:solidFill>
                            <a:srgbClr val="000000"/>
                          </a:solidFill>
                          <a:latin typeface="Calibri"/>
                          <a:ea typeface="Times New Roman"/>
                          <a:cs typeface="Calibri"/>
                        </a:rPr>
                        <a:t>Responsibilities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US" sz="2200" b="1">
                          <a:solidFill>
                            <a:srgbClr val="000000"/>
                          </a:solidFill>
                          <a:latin typeface="Calibri"/>
                          <a:ea typeface="Times New Roman"/>
                          <a:cs typeface="Calibri"/>
                        </a:rPr>
                        <a:t>Level of access</a:t>
                      </a:r>
                      <a:endParaRPr lang="en-US" sz="220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n-US" sz="2200" b="1">
                          <a:solidFill>
                            <a:srgbClr val="000000"/>
                          </a:solidFill>
                          <a:latin typeface="Calibri"/>
                          <a:ea typeface="Times New Roman"/>
                          <a:cs typeface="Calibri"/>
                        </a:rPr>
                        <a:t>Attributes &amp; </a:t>
                      </a:r>
                      <a:r>
                        <a:rPr lang="en-US" sz="2200" b="1" i="1">
                          <a:solidFill>
                            <a:srgbClr val="000000"/>
                          </a:solidFill>
                          <a:latin typeface="Calibri"/>
                          <a:ea typeface="Times New Roman"/>
                          <a:cs typeface="Calibri"/>
                        </a:rPr>
                        <a:t>“rights”</a:t>
                      </a:r>
                      <a:r>
                        <a:rPr lang="en-US" sz="2200" b="1">
                          <a:solidFill>
                            <a:srgbClr val="000000"/>
                          </a:solidFill>
                          <a:latin typeface="Calibri"/>
                          <a:ea typeface="Times New Roman"/>
                          <a:cs typeface="Calibri"/>
                        </a:rPr>
                        <a:t> of the level of access</a:t>
                      </a:r>
                      <a:endParaRPr lang="en-US" sz="220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159063">
                <a:tc>
                  <a:txBody>
                    <a:bodyPr/>
                    <a:lstStyle/>
                    <a:p>
                      <a:pPr marL="342900" lvl="0" indent="-342900" algn="l">
                        <a:spcAft>
                          <a:spcPts val="0"/>
                        </a:spcAft>
                        <a:buFont typeface="Calibri"/>
                        <a:buChar char="-"/>
                      </a:pPr>
                      <a:r>
                        <a:rPr lang="en-US" sz="2200" dirty="0">
                          <a:solidFill>
                            <a:srgbClr val="E36C0A"/>
                          </a:solidFill>
                          <a:latin typeface="Calibri"/>
                          <a:ea typeface="Times New Roman"/>
                          <a:cs typeface="Times New Roman"/>
                        </a:rPr>
                        <a:t>Notifying (optionally) authorities of (suspected) CAN cases </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E36C0A"/>
                          </a:solidFill>
                          <a:latin typeface="Calibri"/>
                          <a:ea typeface="Times New Roman"/>
                          <a:cs typeface="Times New Roman"/>
                        </a:rPr>
                        <a:t>Reporting mandatorily (suspected) CAN cases</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E36C0A"/>
                          </a:solidFill>
                          <a:latin typeface="Calibri"/>
                          <a:ea typeface="Times New Roman"/>
                          <a:cs typeface="Times New Roman"/>
                        </a:rPr>
                        <a:t>Applying screening in the general child population for CAN</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E36C0A"/>
                          </a:solidFill>
                          <a:latin typeface="Calibri"/>
                          <a:ea typeface="Times New Roman"/>
                          <a:cs typeface="Times New Roman"/>
                        </a:rPr>
                        <a:t>Providing emergency protective measures to CAN victims</a:t>
                      </a:r>
                      <a:endParaRPr lang="en-US" sz="2200" dirty="0">
                        <a:latin typeface="Times New Roman"/>
                        <a:ea typeface="Times New Roman"/>
                        <a:cs typeface="Times New Roman"/>
                      </a:endParaRPr>
                    </a:p>
                    <a:p>
                      <a:pPr marL="342900" lvl="0" indent="-342900" algn="l">
                        <a:spcAft>
                          <a:spcPts val="0"/>
                        </a:spcAft>
                        <a:buFont typeface="Calibri"/>
                        <a:buChar char="-"/>
                      </a:pPr>
                      <a:r>
                        <a:rPr lang="en-US" sz="2200" dirty="0">
                          <a:solidFill>
                            <a:srgbClr val="E36C0A"/>
                          </a:solidFill>
                          <a:latin typeface="Calibri"/>
                          <a:ea typeface="Times New Roman"/>
                          <a:cs typeface="Times New Roman"/>
                        </a:rPr>
                        <a:t>Providing legal advice/ consultation/ advocacy for CAN cases</a:t>
                      </a:r>
                      <a:endParaRPr lang="en-US" sz="2200" dirty="0">
                        <a:latin typeface="Times New Roman"/>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GB" sz="2200" b="1" dirty="0">
                          <a:solidFill>
                            <a:srgbClr val="F79646"/>
                          </a:solidFill>
                          <a:latin typeface="Calibri"/>
                          <a:ea typeface="Times New Roman"/>
                          <a:cs typeface="Calibri"/>
                        </a:rPr>
                        <a:t>Limited access</a:t>
                      </a:r>
                      <a:endParaRPr lang="en-US" sz="2200" dirty="0">
                        <a:latin typeface="Calibri"/>
                        <a:ea typeface="Times New Roman"/>
                        <a:cs typeface="Times New Roman"/>
                      </a:endParaRPr>
                    </a:p>
                    <a:p>
                      <a:pPr algn="ctr">
                        <a:lnSpc>
                          <a:spcPct val="115000"/>
                        </a:lnSpc>
                        <a:spcAft>
                          <a:spcPts val="0"/>
                        </a:spcAft>
                      </a:pPr>
                      <a:r>
                        <a:rPr lang="en-GB" sz="2200" b="1" dirty="0">
                          <a:solidFill>
                            <a:srgbClr val="F79646"/>
                          </a:solidFill>
                          <a:latin typeface="Calibri"/>
                          <a:ea typeface="Times New Roman"/>
                          <a:cs typeface="Calibri"/>
                        </a:rPr>
                        <a:t>(level 3)</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en-US" sz="2200">
                          <a:latin typeface="Calibri"/>
                          <a:ea typeface="Times New Roman"/>
                          <a:cs typeface="Calibri"/>
                        </a:rPr>
                        <a:t>Has access to view full reports of existing incidents recorded by him/her self and brief description of incidents recorded by any other operator but only for children’s IDs recorded by him/her self;</a:t>
                      </a:r>
                      <a:endParaRPr lang="en-US" sz="2200">
                        <a:latin typeface="Calibri"/>
                        <a:ea typeface="Times New Roman"/>
                        <a:cs typeface="Times New Roman"/>
                      </a:endParaRPr>
                    </a:p>
                    <a:p>
                      <a:pPr marL="342900" lvl="0" indent="-342900" algn="l">
                        <a:lnSpc>
                          <a:spcPct val="115000"/>
                        </a:lnSpc>
                        <a:spcAft>
                          <a:spcPts val="0"/>
                        </a:spcAft>
                        <a:buFont typeface="Symbol"/>
                        <a:buChar char=""/>
                      </a:pPr>
                      <a:r>
                        <a:rPr lang="en-US" sz="2200">
                          <a:latin typeface="Calibri"/>
                          <a:ea typeface="Times New Roman"/>
                          <a:cs typeface="Calibri"/>
                        </a:rPr>
                        <a:t>Enters data for new incidents for unknown and known children’s IDs by using either Child ID or Temporary Child ID; </a:t>
                      </a:r>
                      <a:endParaRPr lang="en-US" sz="2200">
                        <a:latin typeface="Calibri"/>
                        <a:ea typeface="Times New Roman"/>
                        <a:cs typeface="Times New Roman"/>
                      </a:endParaRPr>
                    </a:p>
                    <a:p>
                      <a:pPr marL="342900" lvl="0" indent="-342900" algn="l">
                        <a:lnSpc>
                          <a:spcPct val="115000"/>
                        </a:lnSpc>
                        <a:spcAft>
                          <a:spcPts val="0"/>
                        </a:spcAft>
                        <a:buFont typeface="Symbol"/>
                        <a:buChar char=""/>
                      </a:pPr>
                      <a:r>
                        <a:rPr lang="en-US" sz="2200">
                          <a:latin typeface="Calibri"/>
                          <a:ea typeface="Times New Roman"/>
                          <a:cs typeface="Calibri"/>
                        </a:rPr>
                        <a:t>In case of known child, s/he has access to view brief description of existing incidents that have been recorded by him/her self or by any other operators (but not edit/update any existing incidents)</a:t>
                      </a:r>
                      <a:endParaRPr lang="en-US" sz="2200">
                        <a:latin typeface="Calibri"/>
                        <a:ea typeface="Times New Roman"/>
                        <a:cs typeface="Times New Roman"/>
                      </a:endParaRPr>
                    </a:p>
                    <a:p>
                      <a:pPr marL="342900" lvl="0" indent="-342900" algn="l">
                        <a:lnSpc>
                          <a:spcPct val="115000"/>
                        </a:lnSpc>
                        <a:spcAft>
                          <a:spcPts val="0"/>
                        </a:spcAft>
                        <a:buFont typeface="Symbol"/>
                        <a:buChar char=""/>
                      </a:pPr>
                      <a:r>
                        <a:rPr lang="en-US" sz="2200">
                          <a:latin typeface="Calibri"/>
                          <a:ea typeface="Times New Roman"/>
                          <a:cs typeface="Calibri"/>
                        </a:rPr>
                        <a:t>In cases of known child, s/he has access to view contact details of Operator’s who have worked with the specific child in the past</a:t>
                      </a:r>
                      <a:endParaRPr lang="en-US" sz="2200">
                        <a:latin typeface="Calibri"/>
                        <a:ea typeface="Times New Roman"/>
                        <a:cs typeface="Times New Roman"/>
                      </a:endParaRPr>
                    </a:p>
                    <a:p>
                      <a:pPr marL="342900" lvl="0" indent="-342900" algn="l">
                        <a:lnSpc>
                          <a:spcPct val="115000"/>
                        </a:lnSpc>
                        <a:spcAft>
                          <a:spcPts val="0"/>
                        </a:spcAft>
                        <a:buFont typeface="Symbol"/>
                        <a:buChar char=""/>
                      </a:pPr>
                      <a:r>
                        <a:rPr lang="en-US" sz="2200">
                          <a:latin typeface="Calibri"/>
                          <a:ea typeface="Times New Roman"/>
                          <a:cs typeface="Calibri"/>
                        </a:rPr>
                        <a:t>Has access to update his/her own contact details &amp; password</a:t>
                      </a:r>
                      <a:endParaRPr lang="en-US" sz="220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F79646"/>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F79646"/>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79646"/>
                    </a:solidFill>
                  </a:tcPr>
                </a:tc>
              </a:tr>
            </a:tbl>
          </a:graphicData>
        </a:graphic>
      </p:graphicFrame>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l-GR" sz="2400"/>
          </a:p>
        </p:txBody>
      </p:sp>
      <p:pic>
        <p:nvPicPr>
          <p:cNvPr id="2049" name="Imag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1531" y="2815333"/>
            <a:ext cx="1371600" cy="9017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3382395" y="2777581"/>
            <a:ext cx="6842064" cy="10261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467" i="1" dirty="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467" i="1" dirty="0">
                <a:latin typeface="Calibri" panose="020F0502020204030204" pitchFamily="34" charset="0"/>
                <a:ea typeface="Calibri" panose="020F0502020204030204" pitchFamily="34" charset="0"/>
                <a:cs typeface="Times New Roman" panose="02020603050405020304" pitchFamily="18" charset="0"/>
              </a:rPr>
              <a:t>’</a:t>
            </a:r>
            <a:r>
              <a:rPr lang="en-GB" altLang="el-GR" sz="1467" i="1" dirty="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a:t>
            </a:r>
            <a:r>
              <a:rPr lang="en-GB" altLang="el-GR" sz="1467" i="1">
                <a:latin typeface="Times New Roman" panose="02020603050405020304" pitchFamily="18" charset="0"/>
                <a:ea typeface="Calibri" panose="020F0502020204030204" pitchFamily="34" charset="0"/>
                <a:cs typeface="Times New Roman" panose="02020603050405020304" pitchFamily="18" charset="0"/>
              </a:rPr>
              <a:t>this </a:t>
            </a:r>
            <a:r>
              <a:rPr lang="en-GB" altLang="el-GR" sz="1467" i="1" smtClean="0">
                <a:latin typeface="Times New Roman" panose="02020603050405020304" pitchFamily="18" charset="0"/>
                <a:ea typeface="Calibri" panose="020F0502020204030204" pitchFamily="34" charset="0"/>
                <a:cs typeface="Times New Roman" panose="02020603050405020304" pitchFamily="18" charset="0"/>
              </a:rPr>
              <a:t>publication represents </a:t>
            </a:r>
            <a:r>
              <a:rPr lang="en-GB" altLang="el-GR" sz="1467" i="1" dirty="0">
                <a:latin typeface="Times New Roman" panose="02020603050405020304" pitchFamily="18" charset="0"/>
                <a:ea typeface="Calibri" panose="020F0502020204030204" pitchFamily="34" charset="0"/>
                <a:cs typeface="Times New Roman" panose="02020603050405020304" pitchFamily="18" charset="0"/>
              </a:rPr>
              <a:t>only the views of the authors and is their sole responsibility. The European Commission does not accept any responsibility for use that may be made of the information it contains.</a:t>
            </a:r>
            <a:endParaRPr lang="en-GB" altLang="el-GR" sz="2400" dirty="0">
              <a:latin typeface="Arial" panose="020B0604020202020204" pitchFamily="34" charset="0"/>
            </a:endParaRPr>
          </a:p>
        </p:txBody>
      </p:sp>
    </p:spTree>
    <p:extLst>
      <p:ext uri="{BB962C8B-B14F-4D97-AF65-F5344CB8AC3E}">
        <p14:creationId xmlns:p14="http://schemas.microsoft.com/office/powerpoint/2010/main" xmlns="" val="2879743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who can become a CAN-MDS Operator?</a:t>
            </a:r>
          </a:p>
          <a:p>
            <a:r>
              <a:rPr lang="en-US" dirty="0" smtClean="0"/>
              <a:t>prerequisites for an eligible professional to become CAN-MDS Operator</a:t>
            </a:r>
          </a:p>
          <a:p>
            <a:r>
              <a:rPr lang="en-US" dirty="0" smtClean="0"/>
              <a:t>defining Level of Access to CAN-MDS according to responsibilities of stakeholders in managing CAN cases</a:t>
            </a:r>
          </a:p>
          <a:p>
            <a:pPr lvl="1"/>
            <a:r>
              <a:rPr lang="en-US" dirty="0" smtClean="0"/>
              <a:t>Examples</a:t>
            </a:r>
          </a:p>
          <a:p>
            <a:r>
              <a:rPr lang="en-US" dirty="0" smtClean="0">
                <a:solidFill>
                  <a:srgbClr val="000000"/>
                </a:solidFill>
                <a:ea typeface="Times New Roman"/>
                <a:cs typeface="Calibri"/>
              </a:rPr>
              <a:t>attributes &amp; “rights” per level of access</a:t>
            </a:r>
            <a:r>
              <a:rPr lang="en-GB" dirty="0" smtClean="0"/>
              <a:t/>
            </a:r>
            <a:br>
              <a:rPr lang="en-GB" dirty="0" smtClean="0"/>
            </a:b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Who can become a CAN-MDS Operator and How?</a:t>
            </a:r>
            <a:r>
              <a:rPr lang="en-GB" i="1" dirty="0" smtClean="0"/>
              <a:t/>
            </a:r>
            <a:br>
              <a:rPr lang="en-GB" i="1" dirty="0" smtClean="0"/>
            </a:br>
            <a:r>
              <a:rPr lang="en-US" dirty="0" smtClean="0">
                <a:latin typeface="Segoe UI Light" pitchFamily="34" charset="0"/>
                <a:cs typeface="Segoe UI Light" pitchFamily="34" charset="0"/>
              </a:rPr>
              <a:t>Eligible professional backgrounds</a:t>
            </a:r>
            <a:endParaRPr lang="en-US" dirty="0">
              <a:latin typeface="Segoe UI Light" pitchFamily="34" charset="0"/>
              <a:cs typeface="Segoe UI Light" pitchFamily="34" charset="0"/>
            </a:endParaRPr>
          </a:p>
        </p:txBody>
      </p:sp>
      <p:sp>
        <p:nvSpPr>
          <p:cNvPr id="3" name="Content Placeholder 2"/>
          <p:cNvSpPr>
            <a:spLocks noGrp="1"/>
          </p:cNvSpPr>
          <p:nvPr>
            <p:ph idx="1"/>
          </p:nvPr>
        </p:nvSpPr>
        <p:spPr>
          <a:xfrm>
            <a:off x="838199" y="1711322"/>
            <a:ext cx="11130643" cy="4351338"/>
          </a:xfrm>
        </p:spPr>
        <p:txBody>
          <a:bodyPr>
            <a:noAutofit/>
          </a:bodyPr>
          <a:lstStyle/>
          <a:p>
            <a:r>
              <a:rPr lang="en-US" sz="1900" b="1" dirty="0" smtClean="0"/>
              <a:t>Welfare related professions</a:t>
            </a:r>
            <a:r>
              <a:rPr lang="en-US" sz="1900" dirty="0" smtClean="0"/>
              <a:t>: Social Workers, Health Visitors, Care providers in institutions, other personnel (e.g. working in </a:t>
            </a:r>
            <a:r>
              <a:rPr lang="en-US" sz="1900" dirty="0" err="1" smtClean="0"/>
              <a:t>antitrafficking</a:t>
            </a:r>
            <a:r>
              <a:rPr lang="en-US" sz="1900" dirty="0" smtClean="0"/>
              <a:t> agencies, directorates for disability, Child Ombudspersons etc.) </a:t>
            </a:r>
            <a:endParaRPr lang="en-GB" sz="1900" dirty="0" smtClean="0"/>
          </a:p>
          <a:p>
            <a:r>
              <a:rPr lang="en-US" sz="1900" b="1" dirty="0" smtClean="0"/>
              <a:t>Justice-related professions</a:t>
            </a:r>
            <a:r>
              <a:rPr lang="en-US" sz="1900" dirty="0" smtClean="0"/>
              <a:t>: Judges (family courts, juvenile courts), Probation Officers, Public Prosecutors, Forensic surgeons' professionals, Lawyers, other justice related professionals) </a:t>
            </a:r>
            <a:endParaRPr lang="en-GB" sz="1900" dirty="0" smtClean="0"/>
          </a:p>
          <a:p>
            <a:r>
              <a:rPr lang="en-US" sz="1900" b="1" dirty="0" smtClean="0"/>
              <a:t>Health related professions</a:t>
            </a:r>
            <a:r>
              <a:rPr lang="en-US" sz="1900" dirty="0" smtClean="0"/>
              <a:t>: Medical Doctors (general doctors and specialized doctors such as gynecologists, pediatricians, orthopedists, and radiologists), Midwives, Nurses, and Dentists </a:t>
            </a:r>
            <a:endParaRPr lang="en-GB" sz="1900" dirty="0" smtClean="0"/>
          </a:p>
          <a:p>
            <a:r>
              <a:rPr lang="en-US" sz="1900" b="1" dirty="0" smtClean="0"/>
              <a:t>Mental health professions</a:t>
            </a:r>
            <a:r>
              <a:rPr lang="en-US" sz="1900" dirty="0" smtClean="0"/>
              <a:t>: Child-Psychiatrists, Psychiatrists, Psychologists, Licensed Counselors (Youth Counselors, Family Counselors, etc.) </a:t>
            </a:r>
            <a:endParaRPr lang="en-GB" sz="1900" dirty="0" smtClean="0"/>
          </a:p>
          <a:p>
            <a:r>
              <a:rPr lang="en-US" sz="1900" b="1" dirty="0" smtClean="0"/>
              <a:t>Law enforcement related professions</a:t>
            </a:r>
            <a:r>
              <a:rPr lang="en-US" sz="1900" dirty="0" smtClean="0"/>
              <a:t>:  Police Officers (in general and specialized police investigators e.g. in forensic interviews, for crimes against minors etc.) </a:t>
            </a:r>
            <a:endParaRPr lang="en-GB" sz="1900" dirty="0" smtClean="0"/>
          </a:p>
          <a:p>
            <a:r>
              <a:rPr lang="en-US" sz="1900" b="1" dirty="0" smtClean="0"/>
              <a:t>Education-related professions</a:t>
            </a:r>
            <a:r>
              <a:rPr lang="en-US" sz="1900" dirty="0" smtClean="0"/>
              <a:t>: 	Teachers/Educators (pre-school, kindergarten, primary and secondary education, for children with special needs), School Principals </a:t>
            </a:r>
            <a:endParaRPr lang="en-GB" sz="1900" dirty="0" smtClean="0"/>
          </a:p>
          <a:p>
            <a:r>
              <a:rPr lang="en-US" sz="1900" b="1" dirty="0" smtClean="0"/>
              <a:t>Other professionals:</a:t>
            </a:r>
            <a:r>
              <a:rPr lang="en-US" sz="1900" dirty="0" smtClean="0"/>
              <a:t> Researchers, Data administrators, other school personnel (e.g. school guards), other Public officials (e.g. ministries' employees), other NGOs personnel (e.g. volunteers, priests, nuns)</a:t>
            </a:r>
            <a:endParaRPr lang="en-U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Prerequisites for an eligible professional to become CAN-MDS Operator</a:t>
            </a:r>
            <a:endParaRPr lang="en-US" dirty="0"/>
          </a:p>
        </p:txBody>
      </p:sp>
      <p:sp>
        <p:nvSpPr>
          <p:cNvPr id="3" name="Content Placeholder 2"/>
          <p:cNvSpPr>
            <a:spLocks noGrp="1"/>
          </p:cNvSpPr>
          <p:nvPr>
            <p:ph idx="1"/>
          </p:nvPr>
        </p:nvSpPr>
        <p:spPr/>
        <p:txBody>
          <a:bodyPr/>
          <a:lstStyle/>
          <a:p>
            <a:endParaRPr lang="en-GB" i="1" dirty="0" smtClean="0"/>
          </a:p>
          <a:p>
            <a:pPr lvl="0"/>
            <a:r>
              <a:rPr lang="en-US" i="1" dirty="0" smtClean="0"/>
              <a:t>to be active (not a student, not a pensioner)</a:t>
            </a:r>
            <a:endParaRPr lang="en-GB" dirty="0" smtClean="0"/>
          </a:p>
          <a:p>
            <a:pPr lvl="0"/>
            <a:r>
              <a:rPr lang="en-US" i="1" dirty="0" smtClean="0"/>
              <a:t>to work in an organization/agency and participating as a representative on behalf of his/her agency</a:t>
            </a:r>
            <a:endParaRPr lang="en-GB" dirty="0" smtClean="0"/>
          </a:p>
          <a:p>
            <a:pPr lvl="0"/>
            <a:r>
              <a:rPr lang="en-US" i="1" dirty="0" smtClean="0"/>
              <a:t>to successfully complete the short training (and be certified)</a:t>
            </a:r>
            <a:endParaRPr lang="en-GB" dirty="0" smtClean="0"/>
          </a:p>
          <a:p>
            <a:endParaRPr lang="en-US"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531491" y="2531490"/>
            <a:ext cx="6253611" cy="1190627"/>
          </a:xfrm>
        </p:spPr>
        <p:txBody>
          <a:bodyPr>
            <a:noAutofit/>
          </a:bodyPr>
          <a:lstStyle/>
          <a:p>
            <a:pPr algn="ctr"/>
            <a:r>
              <a:rPr lang="en-US" sz="2400" dirty="0" smtClean="0"/>
              <a:t>Defining Level of Access to CAN-MDS according to responsibilities of stakeholders in managing CAN cases</a:t>
            </a:r>
            <a:endParaRPr lang="en-US" sz="2400" dirty="0"/>
          </a:p>
        </p:txBody>
      </p:sp>
      <p:graphicFrame>
        <p:nvGraphicFramePr>
          <p:cNvPr id="4" name="Table 3"/>
          <p:cNvGraphicFramePr>
            <a:graphicFrameLocks noGrp="1"/>
          </p:cNvGraphicFramePr>
          <p:nvPr/>
        </p:nvGraphicFramePr>
        <p:xfrm>
          <a:off x="1248238" y="231282"/>
          <a:ext cx="10916558" cy="5760720"/>
        </p:xfrm>
        <a:graphic>
          <a:graphicData uri="http://schemas.openxmlformats.org/drawingml/2006/table">
            <a:tbl>
              <a:tblPr/>
              <a:tblGrid>
                <a:gridCol w="8761178"/>
                <a:gridCol w="2155380"/>
              </a:tblGrid>
              <a:tr h="0">
                <a:tc>
                  <a:txBody>
                    <a:bodyPr/>
                    <a:lstStyle/>
                    <a:p>
                      <a:pPr>
                        <a:lnSpc>
                          <a:spcPct val="115000"/>
                        </a:lnSpc>
                        <a:spcAft>
                          <a:spcPts val="0"/>
                        </a:spcAft>
                      </a:pPr>
                      <a:r>
                        <a:rPr lang="en-GB" sz="2000" b="1" dirty="0" smtClean="0">
                          <a:latin typeface="Segoe UI Light" pitchFamily="34" charset="0"/>
                          <a:ea typeface="Times New Roman"/>
                          <a:cs typeface="Segoe UI Light" pitchFamily="34" charset="0"/>
                        </a:rPr>
                        <a:t>Responsibilities in managing CAN</a:t>
                      </a:r>
                      <a:r>
                        <a:rPr lang="en-GB" sz="2000" b="1" baseline="0" dirty="0" smtClean="0">
                          <a:latin typeface="Segoe UI Light" pitchFamily="34" charset="0"/>
                          <a:ea typeface="Times New Roman"/>
                          <a:cs typeface="Segoe UI Light" pitchFamily="34" charset="0"/>
                        </a:rPr>
                        <a:t> cases</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nSpc>
                          <a:spcPct val="115000"/>
                        </a:lnSpc>
                        <a:spcAft>
                          <a:spcPts val="0"/>
                        </a:spcAft>
                      </a:pPr>
                      <a:r>
                        <a:rPr lang="en-GB" sz="2000" b="1" dirty="0">
                          <a:solidFill>
                            <a:srgbClr val="FFFFFF"/>
                          </a:solidFill>
                          <a:latin typeface="Segoe UI Light" pitchFamily="34" charset="0"/>
                          <a:ea typeface="Times New Roman"/>
                          <a:cs typeface="Segoe UI Light" pitchFamily="34" charset="0"/>
                        </a:rPr>
                        <a:t>Level of access</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r>
              <a:tr h="0">
                <a:tc>
                  <a:txBody>
                    <a:bodyPr/>
                    <a:lstStyle/>
                    <a:p>
                      <a:pPr>
                        <a:lnSpc>
                          <a:spcPct val="115000"/>
                        </a:lnSpc>
                        <a:spcAft>
                          <a:spcPts val="0"/>
                        </a:spcAft>
                      </a:pPr>
                      <a:r>
                        <a:rPr lang="en-GB" sz="2000" b="1" dirty="0">
                          <a:latin typeface="Segoe UI Light" pitchFamily="34" charset="0"/>
                          <a:ea typeface="Times New Roman"/>
                          <a:cs typeface="Segoe UI Light" pitchFamily="34" charset="0"/>
                        </a:rPr>
                        <a:t>System Administrator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tc>
                  <a:txBody>
                    <a:bodyPr/>
                    <a:lstStyle/>
                    <a:p>
                      <a:pPr algn="ctr">
                        <a:lnSpc>
                          <a:spcPct val="115000"/>
                        </a:lnSpc>
                        <a:spcAft>
                          <a:spcPts val="0"/>
                        </a:spcAft>
                      </a:pPr>
                      <a:r>
                        <a:rPr lang="en-GB" sz="2000" b="1" dirty="0">
                          <a:solidFill>
                            <a:srgbClr val="4F81BD"/>
                          </a:solidFill>
                          <a:latin typeface="Segoe UI Light" pitchFamily="34" charset="0"/>
                          <a:ea typeface="Times New Roman"/>
                          <a:cs typeface="Segoe UI Light" pitchFamily="34" charset="0"/>
                        </a:rPr>
                        <a:t>Full Access </a:t>
                      </a:r>
                      <a:r>
                        <a:rPr lang="en-GB" sz="2000" b="1" dirty="0" smtClean="0">
                          <a:solidFill>
                            <a:srgbClr val="4F81BD"/>
                          </a:solidFill>
                          <a:latin typeface="Segoe UI Light" pitchFamily="34" charset="0"/>
                          <a:ea typeface="Times New Roman"/>
                          <a:cs typeface="Segoe UI Light" pitchFamily="34" charset="0"/>
                        </a:rPr>
                        <a:t>    (level 0)</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tr>
              <a:tr h="0">
                <a:tc>
                  <a:txBody>
                    <a:bodyPr/>
                    <a:lstStyle/>
                    <a:p>
                      <a:pPr>
                        <a:lnSpc>
                          <a:spcPct val="115000"/>
                        </a:lnSpc>
                        <a:spcAft>
                          <a:spcPts val="0"/>
                        </a:spcAft>
                      </a:pPr>
                      <a:r>
                        <a:rPr lang="en-GB" sz="2000" b="1" dirty="0">
                          <a:latin typeface="Segoe UI Light" pitchFamily="34" charset="0"/>
                          <a:ea typeface="Times New Roman"/>
                          <a:cs typeface="Segoe UI Light" pitchFamily="34" charset="0"/>
                        </a:rPr>
                        <a:t>Making decisions on legal action </a:t>
                      </a:r>
                      <a:r>
                        <a:rPr lang="en-GB" sz="2000" dirty="0">
                          <a:latin typeface="Segoe UI Light" pitchFamily="34" charset="0"/>
                          <a:ea typeface="Times New Roman"/>
                          <a:cs typeface="Segoe UI Light" pitchFamily="34" charset="0"/>
                        </a:rPr>
                        <a:t>such as </a:t>
                      </a:r>
                      <a:endParaRPr lang="en-GB" sz="28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to remove the child from the family</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to remove parental rights</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to decide whether sufficient evidence exists to prosecute (alleged) offenders</a:t>
                      </a:r>
                      <a:endParaRPr lang="en-GB" sz="32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n-GB" sz="2000" b="1" dirty="0">
                          <a:solidFill>
                            <a:srgbClr val="4F81BD"/>
                          </a:solidFill>
                          <a:latin typeface="Segoe UI Light" pitchFamily="34" charset="0"/>
                          <a:ea typeface="Times New Roman"/>
                          <a:cs typeface="Segoe UI Light" pitchFamily="34" charset="0"/>
                        </a:rPr>
                        <a:t>Full View access (level 1)</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r>
              <a:tr h="0">
                <a:tc>
                  <a:txBody>
                    <a:bodyPr/>
                    <a:lstStyle/>
                    <a:p>
                      <a:pPr>
                        <a:lnSpc>
                          <a:spcPct val="115000"/>
                        </a:lnSpc>
                        <a:spcAft>
                          <a:spcPts val="0"/>
                        </a:spcAft>
                      </a:pPr>
                      <a:r>
                        <a:rPr lang="en-GB" sz="2000" b="1" dirty="0">
                          <a:latin typeface="Segoe UI Light" pitchFamily="34" charset="0"/>
                          <a:ea typeface="Times New Roman"/>
                          <a:cs typeface="Segoe UI Light" pitchFamily="34" charset="0"/>
                        </a:rPr>
                        <a:t>Involvement in administration of reported/detected cases &amp; follow-up</a:t>
                      </a:r>
                      <a:endParaRPr lang="en-GB" sz="28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Conducting initial assessments for suspected CAN cases  </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Providing services to CAN victims (diagnostic/ treatment/ consultation/care) </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Providing services to CAN victims’ families (supporting)</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dirty="0">
                          <a:latin typeface="Segoe UI Light" pitchFamily="34" charset="0"/>
                          <a:ea typeface="Times New Roman"/>
                          <a:cs typeface="Segoe UI Light" pitchFamily="34" charset="0"/>
                        </a:rPr>
                        <a:t> Following-up of CAN cases</a:t>
                      </a:r>
                      <a:endParaRPr lang="en-GB" sz="32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n-GB" sz="2000" b="1" dirty="0">
                          <a:solidFill>
                            <a:srgbClr val="4F81BD"/>
                          </a:solidFill>
                          <a:latin typeface="Segoe UI Light" pitchFamily="34" charset="0"/>
                          <a:ea typeface="Times New Roman"/>
                          <a:cs typeface="Segoe UI Light" pitchFamily="34" charset="0"/>
                        </a:rPr>
                        <a:t>Limited access (level 2)</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r>
              <a:tr h="0">
                <a:tc>
                  <a:txBody>
                    <a:bodyPr/>
                    <a:lstStyle/>
                    <a:p>
                      <a:pPr>
                        <a:lnSpc>
                          <a:spcPct val="115000"/>
                        </a:lnSpc>
                        <a:spcAft>
                          <a:spcPts val="0"/>
                        </a:spcAft>
                      </a:pPr>
                      <a:r>
                        <a:rPr lang="en-GB" sz="2000" b="1">
                          <a:latin typeface="Segoe UI Light" pitchFamily="34" charset="0"/>
                          <a:ea typeface="Times New Roman"/>
                          <a:cs typeface="Segoe UI Light" pitchFamily="34" charset="0"/>
                        </a:rPr>
                        <a:t>Non actual involvement in administration of reported/detected cases </a:t>
                      </a:r>
                      <a:endParaRPr lang="en-GB" sz="280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a:latin typeface="Segoe UI Light" pitchFamily="34" charset="0"/>
                          <a:ea typeface="Times New Roman"/>
                          <a:cs typeface="Segoe UI Light" pitchFamily="34" charset="0"/>
                        </a:rPr>
                        <a:t>Notifying (optionally) authorities of (suspected) CAN cases </a:t>
                      </a:r>
                      <a:endParaRPr lang="en-GB" sz="320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a:latin typeface="Segoe UI Light" pitchFamily="34" charset="0"/>
                          <a:ea typeface="Times New Roman"/>
                          <a:cs typeface="Segoe UI Light" pitchFamily="34" charset="0"/>
                        </a:rPr>
                        <a:t>Reporting mandatorily (suspected) CAN cases</a:t>
                      </a:r>
                      <a:endParaRPr lang="en-GB" sz="320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a:latin typeface="Segoe UI Light" pitchFamily="34" charset="0"/>
                          <a:ea typeface="Times New Roman"/>
                          <a:cs typeface="Segoe UI Light" pitchFamily="34" charset="0"/>
                        </a:rPr>
                        <a:t>Applying screening in the general child population for CAN</a:t>
                      </a:r>
                      <a:endParaRPr lang="en-GB" sz="320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a:latin typeface="Segoe UI Light" pitchFamily="34" charset="0"/>
                          <a:ea typeface="Times New Roman"/>
                          <a:cs typeface="Segoe UI Light" pitchFamily="34" charset="0"/>
                        </a:rPr>
                        <a:t>Providing emergency protective measures to CAN victims</a:t>
                      </a:r>
                      <a:endParaRPr lang="en-GB" sz="3200">
                        <a:latin typeface="Segoe UI Light" pitchFamily="34" charset="0"/>
                        <a:ea typeface="Times New Roman"/>
                        <a:cs typeface="Segoe UI Light" pitchFamily="34" charset="0"/>
                      </a:endParaRPr>
                    </a:p>
                    <a:p>
                      <a:pPr marL="342900" lvl="0" indent="-342900">
                        <a:spcAft>
                          <a:spcPts val="0"/>
                        </a:spcAft>
                        <a:buFont typeface="Calibri"/>
                        <a:buChar char="-"/>
                      </a:pPr>
                      <a:r>
                        <a:rPr lang="en-GB" sz="2000">
                          <a:latin typeface="Segoe UI Light" pitchFamily="34" charset="0"/>
                          <a:ea typeface="Times New Roman"/>
                          <a:cs typeface="Segoe UI Light" pitchFamily="34" charset="0"/>
                        </a:rPr>
                        <a:t>Providing legal advice/ consultation/ advocacy for CAN cases</a:t>
                      </a:r>
                      <a:endParaRPr lang="en-GB" sz="320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n-GB" sz="2000" b="1" dirty="0">
                          <a:solidFill>
                            <a:srgbClr val="4F81BD"/>
                          </a:solidFill>
                          <a:latin typeface="Segoe UI Light" pitchFamily="34" charset="0"/>
                          <a:ea typeface="Times New Roman"/>
                          <a:cs typeface="Segoe UI Light" pitchFamily="34" charset="0"/>
                        </a:rPr>
                        <a:t>Limited access (level 3)</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r>
            </a:tbl>
          </a:graphicData>
        </a:graphic>
      </p:graphicFrame>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7086" y="283150"/>
          <a:ext cx="11914414" cy="6579084"/>
        </p:xfrm>
        <a:graphic>
          <a:graphicData uri="http://schemas.openxmlformats.org/drawingml/2006/table">
            <a:tbl>
              <a:tblPr/>
              <a:tblGrid>
                <a:gridCol w="1534590"/>
                <a:gridCol w="5720510"/>
                <a:gridCol w="4659314"/>
              </a:tblGrid>
              <a:tr h="296737">
                <a:tc gridSpan="3">
                  <a:txBody>
                    <a:bodyPr/>
                    <a:lstStyle/>
                    <a:p>
                      <a:pPr algn="ctr" fontAlgn="t"/>
                      <a:r>
                        <a:rPr lang="en-US" sz="1800" dirty="0">
                          <a:solidFill>
                            <a:srgbClr val="FFFFFF"/>
                          </a:solidFill>
                        </a:rPr>
                        <a:t>EXAMPLES FOR ASSIGNING LEVEL OF ACCESS TO OPERATORS ACCORDING TO THEIR PROFESSION, ROLE AND RESPONSIBILITIES</a:t>
                      </a:r>
                      <a:br>
                        <a:rPr lang="en-US" sz="1800" dirty="0">
                          <a:solidFill>
                            <a:srgbClr val="FFFFFF"/>
                          </a:solidFill>
                        </a:rPr>
                      </a:br>
                      <a:r>
                        <a:rPr lang="en-US" sz="2400" b="1" dirty="0">
                          <a:solidFill>
                            <a:srgbClr val="FFFF00"/>
                          </a:solidFill>
                        </a:rPr>
                        <a:t>(to be adapted per country)</a:t>
                      </a:r>
                      <a:endParaRPr lang="en-US" sz="1800" b="1" dirty="0">
                        <a:solidFill>
                          <a:srgbClr val="FFFF00"/>
                        </a:solidFill>
                      </a:endParaRP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180622">
                <a:tc>
                  <a:txBody>
                    <a:bodyPr/>
                    <a:lstStyle/>
                    <a:p>
                      <a:pPr algn="ctr" fontAlgn="t"/>
                      <a:r>
                        <a:rPr lang="en-US" sz="1600">
                          <a:solidFill>
                            <a:srgbClr val="FFFFFF"/>
                          </a:solidFill>
                        </a:rPr>
                        <a:t>Full View Access (Level 1)</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a:txBody>
                    <a:bodyPr/>
                    <a:lstStyle/>
                    <a:p>
                      <a:pPr algn="ctr" fontAlgn="t"/>
                      <a:r>
                        <a:rPr lang="en-US" sz="1600" dirty="0">
                          <a:solidFill>
                            <a:srgbClr val="FFFFFF"/>
                          </a:solidFill>
                        </a:rPr>
                        <a:t>Limited Access (Level 2)</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a:txBody>
                    <a:bodyPr/>
                    <a:lstStyle/>
                    <a:p>
                      <a:pPr algn="ctr" fontAlgn="t"/>
                      <a:r>
                        <a:rPr lang="en-US" sz="1600">
                          <a:solidFill>
                            <a:srgbClr val="FFFFFF"/>
                          </a:solidFill>
                        </a:rPr>
                        <a:t>Limited Access (Level 3)</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r>
              <a:tr h="4941308">
                <a:tc>
                  <a:txBody>
                    <a:bodyPr/>
                    <a:lstStyle/>
                    <a:p>
                      <a:pPr fontAlgn="t">
                        <a:buFont typeface="Wingdings 3" pitchFamily="18" charset="2"/>
                        <a:buChar char="´"/>
                      </a:pPr>
                      <a:r>
                        <a:rPr lang="en-US" sz="1500" b="1" dirty="0"/>
                        <a:t>Public Prosecutors working in Judicial Services</a:t>
                      </a:r>
                      <a:endParaRPr lang="en-US" sz="1500" dirty="0"/>
                    </a:p>
                    <a:p>
                      <a:pPr fontAlgn="t">
                        <a:buFont typeface="Wingdings 3" pitchFamily="18" charset="2"/>
                        <a:buChar char="´"/>
                      </a:pPr>
                      <a:r>
                        <a:rPr lang="en-US" sz="1500" b="1" dirty="0"/>
                        <a:t>Social Workers working in the Child Protection System (where applicable)</a:t>
                      </a:r>
                      <a:endParaRPr lang="en-US"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buFont typeface="Wingdings 3" pitchFamily="18" charset="2"/>
                        <a:buChar char="´"/>
                      </a:pPr>
                      <a:r>
                        <a:rPr lang="en-US" sz="1500" dirty="0"/>
                        <a:t>Social Workers working in Social Welfare Services</a:t>
                      </a:r>
                    </a:p>
                    <a:p>
                      <a:pPr fontAlgn="t">
                        <a:buFont typeface="Wingdings 3" pitchFamily="18" charset="2"/>
                        <a:buChar char="´"/>
                      </a:pPr>
                      <a:r>
                        <a:rPr lang="en-US" sz="1500" dirty="0"/>
                        <a:t>Social Workers working in Accredited NGOs/ Community Organizations</a:t>
                      </a:r>
                    </a:p>
                    <a:p>
                      <a:pPr fontAlgn="t">
                        <a:buFont typeface="Wingdings 3" pitchFamily="18" charset="2"/>
                        <a:buChar char="´"/>
                      </a:pPr>
                      <a:r>
                        <a:rPr lang="en-US" sz="1500" dirty="0"/>
                        <a:t>Mental Health Professionals (psychologists, psychiatrists) working in Mental Health services</a:t>
                      </a:r>
                    </a:p>
                    <a:p>
                      <a:pPr fontAlgn="t">
                        <a:buFont typeface="Wingdings 3" pitchFamily="18" charset="2"/>
                        <a:buChar char="´"/>
                      </a:pPr>
                      <a:r>
                        <a:rPr lang="en-US" sz="1500" dirty="0"/>
                        <a:t>Child Psychiatrists working in Health Care Services</a:t>
                      </a:r>
                    </a:p>
                    <a:p>
                      <a:pPr fontAlgn="t">
                        <a:buFont typeface="Wingdings 3" pitchFamily="18" charset="2"/>
                        <a:buChar char="´"/>
                      </a:pPr>
                      <a:r>
                        <a:rPr lang="en-US" sz="1500" dirty="0"/>
                        <a:t>Child Psychiatrists working in Mental Health Services</a:t>
                      </a:r>
                    </a:p>
                    <a:p>
                      <a:pPr fontAlgn="t">
                        <a:buFont typeface="Wingdings 3" pitchFamily="18" charset="2"/>
                        <a:buChar char="´"/>
                      </a:pPr>
                      <a:r>
                        <a:rPr lang="en-US" sz="1500" dirty="0"/>
                        <a:t>Psychologists working in Child Protection/Social Welfare Services</a:t>
                      </a:r>
                    </a:p>
                    <a:p>
                      <a:pPr fontAlgn="t">
                        <a:buFont typeface="Wingdings 3" pitchFamily="18" charset="2"/>
                        <a:buChar char="´"/>
                      </a:pPr>
                      <a:r>
                        <a:rPr lang="en-US" sz="1500" dirty="0"/>
                        <a:t>Psychologists working in Health Care Services</a:t>
                      </a:r>
                    </a:p>
                    <a:p>
                      <a:pPr fontAlgn="t">
                        <a:buFont typeface="Wingdings 3" pitchFamily="18" charset="2"/>
                        <a:buChar char="´"/>
                      </a:pPr>
                      <a:r>
                        <a:rPr lang="en-US" sz="1500" dirty="0"/>
                        <a:t>Psychologists working in Mental Health Services</a:t>
                      </a:r>
                    </a:p>
                    <a:p>
                      <a:pPr fontAlgn="t">
                        <a:buFont typeface="Wingdings 3" pitchFamily="18" charset="2"/>
                        <a:buChar char="´"/>
                      </a:pPr>
                      <a:r>
                        <a:rPr lang="en-US" sz="1500" dirty="0" err="1"/>
                        <a:t>Paediatricians</a:t>
                      </a:r>
                      <a:r>
                        <a:rPr lang="en-US" sz="1500" dirty="0"/>
                        <a:t> working in Health Care Services</a:t>
                      </a:r>
                    </a:p>
                    <a:p>
                      <a:pPr fontAlgn="t">
                        <a:buFont typeface="Wingdings 3" pitchFamily="18" charset="2"/>
                        <a:buChar char="´"/>
                      </a:pPr>
                      <a:r>
                        <a:rPr lang="en-US" sz="1500" dirty="0"/>
                        <a:t>Medical Doctors (different specialties, e.g. </a:t>
                      </a:r>
                      <a:r>
                        <a:rPr lang="en-US" sz="1500" dirty="0" err="1"/>
                        <a:t>orthopaedists</a:t>
                      </a:r>
                      <a:r>
                        <a:rPr lang="en-US" sz="1500" dirty="0"/>
                        <a:t>, radiologists) working in Health Care Services</a:t>
                      </a:r>
                    </a:p>
                    <a:p>
                      <a:pPr fontAlgn="t">
                        <a:buFont typeface="Wingdings 3" pitchFamily="18" charset="2"/>
                        <a:buChar char="´"/>
                      </a:pPr>
                      <a:r>
                        <a:rPr lang="en-US" sz="1500" dirty="0"/>
                        <a:t>Police Officers working in Law Enforcement-related Services</a:t>
                      </a:r>
                    </a:p>
                    <a:p>
                      <a:pPr fontAlgn="t">
                        <a:buFont typeface="Wingdings 3" pitchFamily="18" charset="2"/>
                        <a:buChar char="´"/>
                      </a:pPr>
                      <a:r>
                        <a:rPr lang="en-US" sz="1500" dirty="0"/>
                        <a:t>Mental Health Professionals (psychologists, psychiatrists) working in Law Enforcement related services</a:t>
                      </a:r>
                    </a:p>
                    <a:p>
                      <a:pPr fontAlgn="t">
                        <a:buFont typeface="Wingdings 3" pitchFamily="18" charset="2"/>
                        <a:buChar char="´"/>
                      </a:pPr>
                      <a:r>
                        <a:rPr lang="en-US" sz="1500" dirty="0"/>
                        <a:t>Licensed </a:t>
                      </a:r>
                      <a:r>
                        <a:rPr lang="en-US" sz="1500" dirty="0" err="1"/>
                        <a:t>Counsellors</a:t>
                      </a:r>
                      <a:r>
                        <a:rPr lang="en-US" sz="1500" dirty="0"/>
                        <a:t> working in CPS/Social Welfare Services</a:t>
                      </a:r>
                    </a:p>
                    <a:p>
                      <a:pPr fontAlgn="t">
                        <a:buFont typeface="Wingdings 3" pitchFamily="18" charset="2"/>
                        <a:buChar char="´"/>
                      </a:pPr>
                      <a:r>
                        <a:rPr lang="en-US" sz="1500" dirty="0"/>
                        <a:t>Licensed </a:t>
                      </a:r>
                      <a:r>
                        <a:rPr lang="en-US" sz="1500" dirty="0" err="1"/>
                        <a:t>Counsellors</a:t>
                      </a:r>
                      <a:r>
                        <a:rPr lang="en-US" sz="1500" dirty="0"/>
                        <a:t> working in Mental Health Services</a:t>
                      </a:r>
                    </a:p>
                    <a:p>
                      <a:pPr fontAlgn="t">
                        <a:buFont typeface="Wingdings 3" pitchFamily="18" charset="2"/>
                        <a:buChar char="´"/>
                      </a:pPr>
                      <a:r>
                        <a:rPr lang="en-US" sz="1500" dirty="0"/>
                        <a:t>Judges working in Judicial Services</a:t>
                      </a:r>
                    </a:p>
                    <a:p>
                      <a:pPr fontAlgn="t">
                        <a:buFont typeface="Wingdings 3" pitchFamily="18" charset="2"/>
                        <a:buChar char="´"/>
                      </a:pPr>
                      <a:r>
                        <a:rPr lang="en-US" sz="1500" dirty="0" err="1"/>
                        <a:t>Gynaecologists</a:t>
                      </a:r>
                      <a:r>
                        <a:rPr lang="en-US" sz="1500" dirty="0"/>
                        <a:t> working in Health Care Services</a:t>
                      </a:r>
                    </a:p>
                    <a:p>
                      <a:pPr fontAlgn="t">
                        <a:buFont typeface="Wingdings 3" pitchFamily="18" charset="2"/>
                        <a:buChar char="´"/>
                      </a:pPr>
                      <a:r>
                        <a:rPr lang="en-US" sz="1500" dirty="0"/>
                        <a:t>Nurses working in CPS/Social Welfare Services</a:t>
                      </a:r>
                    </a:p>
                    <a:p>
                      <a:pPr fontAlgn="t">
                        <a:buFont typeface="Wingdings 3" pitchFamily="18" charset="2"/>
                        <a:buChar char="´"/>
                      </a:pPr>
                      <a:r>
                        <a:rPr lang="en-US" sz="1500" dirty="0"/>
                        <a:t>Midwives working in CPS/Social Welfare Services</a:t>
                      </a:r>
                    </a:p>
                    <a:p>
                      <a:pPr fontAlgn="t">
                        <a:buFont typeface="Wingdings 3" pitchFamily="18" charset="2"/>
                        <a:buChar char="´"/>
                      </a:pPr>
                      <a:r>
                        <a:rPr lang="en-US" sz="1500" dirty="0"/>
                        <a:t>Data administrators working in existing related registries</a:t>
                      </a:r>
                    </a:p>
                    <a:p>
                      <a:pPr fontAlgn="t">
                        <a:buFont typeface="Wingdings 3" pitchFamily="18" charset="2"/>
                        <a:buChar char="´"/>
                      </a:pPr>
                      <a:r>
                        <a:rPr lang="en-US" sz="1500" dirty="0"/>
                        <a:t>Legitimate researchers working on human subject protection</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buFont typeface="Wingdings 3" pitchFamily="18" charset="2"/>
                        <a:buChar char="´"/>
                      </a:pPr>
                      <a:r>
                        <a:rPr lang="en-US" sz="1500" dirty="0"/>
                        <a:t>Social Workers working in Health Care Services</a:t>
                      </a:r>
                    </a:p>
                    <a:p>
                      <a:pPr fontAlgn="t">
                        <a:buFont typeface="Wingdings 3" pitchFamily="18" charset="2"/>
                        <a:buChar char="´"/>
                      </a:pPr>
                      <a:r>
                        <a:rPr lang="en-US" sz="1500" dirty="0"/>
                        <a:t>Mental Health Professionals (psychologists, psychiatrists, licensed </a:t>
                      </a:r>
                      <a:r>
                        <a:rPr lang="en-US" sz="1500" dirty="0" err="1"/>
                        <a:t>counsellors</a:t>
                      </a:r>
                      <a:r>
                        <a:rPr lang="en-US" sz="1500" dirty="0"/>
                        <a:t>) working in Accredited NGOs/Community Organizations</a:t>
                      </a:r>
                    </a:p>
                    <a:p>
                      <a:pPr fontAlgn="t">
                        <a:buFont typeface="Wingdings 3" pitchFamily="18" charset="2"/>
                        <a:buChar char="´"/>
                      </a:pPr>
                      <a:r>
                        <a:rPr lang="en-US" sz="1500" dirty="0"/>
                        <a:t>Social Workers working in Education Services</a:t>
                      </a:r>
                    </a:p>
                    <a:p>
                      <a:pPr fontAlgn="t">
                        <a:buFont typeface="Wingdings 3" pitchFamily="18" charset="2"/>
                        <a:buChar char="´"/>
                      </a:pPr>
                      <a:r>
                        <a:rPr lang="en-US" sz="1500" dirty="0"/>
                        <a:t>Social Workers working in Mental Health Services</a:t>
                      </a:r>
                    </a:p>
                    <a:p>
                      <a:pPr fontAlgn="t">
                        <a:buFont typeface="Wingdings 3" pitchFamily="18" charset="2"/>
                        <a:buChar char="´"/>
                      </a:pPr>
                      <a:r>
                        <a:rPr lang="en-US" sz="1500" dirty="0"/>
                        <a:t>Care Providers in Institutions working in the Child Protection System/ Social Welfare Services</a:t>
                      </a:r>
                    </a:p>
                    <a:p>
                      <a:pPr fontAlgn="t">
                        <a:buFont typeface="Wingdings 3" pitchFamily="18" charset="2"/>
                        <a:buChar char="´"/>
                      </a:pPr>
                      <a:r>
                        <a:rPr lang="en-US" sz="1500" dirty="0"/>
                        <a:t>Psychologists working in Educational Services</a:t>
                      </a:r>
                    </a:p>
                    <a:p>
                      <a:pPr fontAlgn="t">
                        <a:buFont typeface="Wingdings 3" pitchFamily="18" charset="2"/>
                        <a:buChar char="´"/>
                      </a:pPr>
                      <a:r>
                        <a:rPr lang="en-US" sz="1500" dirty="0"/>
                        <a:t>Licensed </a:t>
                      </a:r>
                      <a:r>
                        <a:rPr lang="en-US" sz="1500" dirty="0" err="1"/>
                        <a:t>Counsellors</a:t>
                      </a:r>
                      <a:r>
                        <a:rPr lang="en-US" sz="1500" dirty="0"/>
                        <a:t> working in Education</a:t>
                      </a:r>
                    </a:p>
                    <a:p>
                      <a:pPr fontAlgn="t">
                        <a:buFont typeface="Wingdings 3" pitchFamily="18" charset="2"/>
                        <a:buChar char="´"/>
                      </a:pPr>
                      <a:r>
                        <a:rPr lang="en-US" sz="1500" dirty="0"/>
                        <a:t>Probation Officers working in Judicial Services</a:t>
                      </a:r>
                    </a:p>
                    <a:p>
                      <a:pPr fontAlgn="t">
                        <a:buFont typeface="Wingdings 3" pitchFamily="18" charset="2"/>
                        <a:buChar char="´"/>
                      </a:pPr>
                      <a:r>
                        <a:rPr lang="en-US" sz="1500" dirty="0"/>
                        <a:t>Other Justice-related professions working in Judicial Services</a:t>
                      </a:r>
                    </a:p>
                    <a:p>
                      <a:pPr fontAlgn="t">
                        <a:buFont typeface="Wingdings 3" pitchFamily="18" charset="2"/>
                        <a:buChar char="´"/>
                      </a:pPr>
                      <a:r>
                        <a:rPr lang="en-US" sz="1500" dirty="0"/>
                        <a:t>Nurses working in Accredited NGOs/Community Organizations</a:t>
                      </a:r>
                    </a:p>
                    <a:p>
                      <a:pPr fontAlgn="t">
                        <a:buFont typeface="Wingdings 3" pitchFamily="18" charset="2"/>
                        <a:buChar char="´"/>
                      </a:pPr>
                      <a:r>
                        <a:rPr lang="en-US" sz="1500" dirty="0"/>
                        <a:t>Teachers/educators (pre-school, kindergarten, primary &amp; secondary </a:t>
                      </a:r>
                      <a:r>
                        <a:rPr lang="en-US" sz="1500" dirty="0" err="1"/>
                        <a:t>educa-tion</a:t>
                      </a:r>
                      <a:r>
                        <a:rPr lang="en-US" sz="1500" dirty="0"/>
                        <a:t>, special education, school principals) working in Educational services</a:t>
                      </a:r>
                    </a:p>
                    <a:p>
                      <a:pPr fontAlgn="t">
                        <a:buFont typeface="Wingdings 3" pitchFamily="18" charset="2"/>
                        <a:buChar char="´"/>
                      </a:pPr>
                      <a:r>
                        <a:rPr lang="en-US" sz="1500" dirty="0"/>
                        <a:t>Other personnel working in </a:t>
                      </a:r>
                      <a:r>
                        <a:rPr lang="en-US" sz="1500" dirty="0" err="1"/>
                        <a:t>antitrafficking</a:t>
                      </a:r>
                      <a:r>
                        <a:rPr lang="en-US" sz="1500" dirty="0"/>
                        <a:t>, directorate for disability, Child Ombudsman, etc.) working in Independent Authorities</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1449" y="487354"/>
          <a:ext cx="11849102" cy="5398008"/>
        </p:xfrm>
        <a:graphic>
          <a:graphicData uri="http://schemas.openxmlformats.org/drawingml/2006/table">
            <a:tbl>
              <a:tblPr/>
              <a:tblGrid>
                <a:gridCol w="2193935"/>
                <a:gridCol w="1435091"/>
                <a:gridCol w="8220076"/>
              </a:tblGrid>
              <a:tr h="113670">
                <a:tc>
                  <a:txBody>
                    <a:bodyPr/>
                    <a:lstStyle/>
                    <a:p>
                      <a:pPr algn="l">
                        <a:lnSpc>
                          <a:spcPct val="115000"/>
                        </a:lnSpc>
                        <a:spcAft>
                          <a:spcPts val="0"/>
                        </a:spcAft>
                      </a:pPr>
                      <a:r>
                        <a:rPr lang="en-US" sz="2200" b="1" dirty="0">
                          <a:solidFill>
                            <a:srgbClr val="000000"/>
                          </a:solidFill>
                          <a:latin typeface="Calibri"/>
                          <a:ea typeface="Times New Roman"/>
                          <a:cs typeface="Calibri"/>
                        </a:rPr>
                        <a:t>Responsibilities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US" sz="2200" b="1">
                          <a:solidFill>
                            <a:srgbClr val="000000"/>
                          </a:solidFill>
                          <a:latin typeface="Calibri"/>
                          <a:ea typeface="Times New Roman"/>
                          <a:cs typeface="Calibri"/>
                        </a:rPr>
                        <a:t>Level of access</a:t>
                      </a:r>
                      <a:endParaRPr lang="en-US" sz="220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n-US" sz="2200" b="1" dirty="0">
                          <a:solidFill>
                            <a:srgbClr val="000000"/>
                          </a:solidFill>
                          <a:latin typeface="Calibri"/>
                          <a:ea typeface="Times New Roman"/>
                          <a:cs typeface="Calibri"/>
                        </a:rPr>
                        <a:t>Attributes &amp; </a:t>
                      </a:r>
                      <a:r>
                        <a:rPr lang="en-US" sz="2200" b="1" i="1" dirty="0">
                          <a:solidFill>
                            <a:srgbClr val="000000"/>
                          </a:solidFill>
                          <a:latin typeface="Calibri"/>
                          <a:ea typeface="Times New Roman"/>
                          <a:cs typeface="Calibri"/>
                        </a:rPr>
                        <a:t>“rights”</a:t>
                      </a:r>
                      <a:r>
                        <a:rPr lang="en-US" sz="2200" b="1" dirty="0">
                          <a:solidFill>
                            <a:srgbClr val="000000"/>
                          </a:solidFill>
                          <a:latin typeface="Calibri"/>
                          <a:ea typeface="Times New Roman"/>
                          <a:cs typeface="Calibri"/>
                        </a:rPr>
                        <a:t> of the level of access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264432">
                <a:tc>
                  <a:txBody>
                    <a:bodyPr/>
                    <a:lstStyle/>
                    <a:p>
                      <a:pPr algn="l">
                        <a:lnSpc>
                          <a:spcPct val="115000"/>
                        </a:lnSpc>
                        <a:spcAft>
                          <a:spcPts val="0"/>
                        </a:spcAft>
                      </a:pPr>
                      <a:r>
                        <a:rPr lang="en-GB" sz="2200" b="1" dirty="0">
                          <a:solidFill>
                            <a:srgbClr val="76923C"/>
                          </a:solidFill>
                          <a:latin typeface="Calibri"/>
                          <a:ea typeface="Times New Roman"/>
                          <a:cs typeface="Calibri"/>
                        </a:rPr>
                        <a:t>System Administrator</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GB" sz="2200" b="1" dirty="0">
                          <a:solidFill>
                            <a:srgbClr val="76923C"/>
                          </a:solidFill>
                          <a:latin typeface="Calibri"/>
                          <a:ea typeface="Times New Roman"/>
                          <a:cs typeface="Calibri"/>
                        </a:rPr>
                        <a:t>Full Access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en-US" sz="2200" dirty="0">
                          <a:latin typeface="Calibri"/>
                          <a:ea typeface="Times New Roman"/>
                          <a:cs typeface="Calibri"/>
                        </a:rPr>
                        <a:t>Has access to view full reports of all existing incidents for any children’s IDs recorded by him/her self or any other operator;</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Enters data for new incidents for unknown and known children’s IDs by using either Child ID or Temporary Child ID;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Has access to edit/update all existing incidents (both, information related to incident and information related to child and family) that have been recorded by him/her self or other operator</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Has access to administrative environment (agencies and users accounts, full aggregated and disaggregated data, send notifications)</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Has the access to view and edit contact details and accounts of any Operator </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32616">
                <a:tc>
                  <a:txBody>
                    <a:bodyPr/>
                    <a:lstStyle/>
                    <a:p>
                      <a:pPr algn="l">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76923C"/>
                    </a:solidFill>
                  </a:tcPr>
                </a:tc>
              </a:tr>
            </a:tbl>
          </a:graphicData>
        </a:graphic>
      </p:graphicFrame>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201604"/>
          <a:ext cx="12192001" cy="5783580"/>
        </p:xfrm>
        <a:graphic>
          <a:graphicData uri="http://schemas.openxmlformats.org/drawingml/2006/table">
            <a:tbl>
              <a:tblPr/>
              <a:tblGrid>
                <a:gridCol w="2343150"/>
                <a:gridCol w="1943100"/>
                <a:gridCol w="7905751"/>
              </a:tblGrid>
              <a:tr h="113670">
                <a:tc>
                  <a:txBody>
                    <a:bodyPr/>
                    <a:lstStyle/>
                    <a:p>
                      <a:pPr algn="l">
                        <a:lnSpc>
                          <a:spcPct val="115000"/>
                        </a:lnSpc>
                        <a:spcAft>
                          <a:spcPts val="0"/>
                        </a:spcAft>
                      </a:pPr>
                      <a:r>
                        <a:rPr lang="en-US" sz="2200" b="1" dirty="0">
                          <a:solidFill>
                            <a:srgbClr val="000000"/>
                          </a:solidFill>
                          <a:latin typeface="Calibri"/>
                          <a:ea typeface="Times New Roman"/>
                          <a:cs typeface="Calibri"/>
                        </a:rPr>
                        <a:t>Responsibilities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US" sz="2200" b="1">
                          <a:solidFill>
                            <a:srgbClr val="000000"/>
                          </a:solidFill>
                          <a:latin typeface="Calibri"/>
                          <a:ea typeface="Times New Roman"/>
                          <a:cs typeface="Calibri"/>
                        </a:rPr>
                        <a:t>Level of access</a:t>
                      </a:r>
                      <a:endParaRPr lang="en-US" sz="220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n-US" sz="2200" b="1">
                          <a:solidFill>
                            <a:srgbClr val="000000"/>
                          </a:solidFill>
                          <a:latin typeface="Calibri"/>
                          <a:ea typeface="Times New Roman"/>
                          <a:cs typeface="Calibri"/>
                        </a:rPr>
                        <a:t>Attributes &amp; </a:t>
                      </a:r>
                      <a:r>
                        <a:rPr lang="en-US" sz="2200" b="1" i="1">
                          <a:solidFill>
                            <a:srgbClr val="000000"/>
                          </a:solidFill>
                          <a:latin typeface="Calibri"/>
                          <a:ea typeface="Times New Roman"/>
                          <a:cs typeface="Calibri"/>
                        </a:rPr>
                        <a:t>“rights”</a:t>
                      </a:r>
                      <a:r>
                        <a:rPr lang="en-US" sz="2200" b="1">
                          <a:solidFill>
                            <a:srgbClr val="000000"/>
                          </a:solidFill>
                          <a:latin typeface="Calibri"/>
                          <a:ea typeface="Times New Roman"/>
                          <a:cs typeface="Calibri"/>
                        </a:rPr>
                        <a:t> of the level of access</a:t>
                      </a:r>
                      <a:endParaRPr lang="en-US" sz="220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264432">
                <a:tc>
                  <a:txBody>
                    <a:bodyPr/>
                    <a:lstStyle/>
                    <a:p>
                      <a:pPr marL="342900" lvl="0" indent="-342900" algn="l">
                        <a:spcAft>
                          <a:spcPts val="0"/>
                        </a:spcAft>
                        <a:buFont typeface="Calibri"/>
                        <a:buChar char="-"/>
                      </a:pPr>
                      <a:r>
                        <a:rPr lang="en-US" sz="2200" dirty="0">
                          <a:solidFill>
                            <a:srgbClr val="548DD4"/>
                          </a:solidFill>
                          <a:latin typeface="Calibri"/>
                          <a:ea typeface="Times New Roman"/>
                          <a:cs typeface="Times New Roman"/>
                        </a:rPr>
                        <a:t>Making decision on whether sufficient evidence exists to prosecute (alleged) offenders</a:t>
                      </a:r>
                      <a:endParaRPr lang="en-US" sz="2200" dirty="0">
                        <a:latin typeface="Times New Roman"/>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GB" sz="2200" b="1" dirty="0">
                          <a:solidFill>
                            <a:srgbClr val="4F81BD"/>
                          </a:solidFill>
                          <a:latin typeface="Calibri"/>
                          <a:ea typeface="Times New Roman"/>
                          <a:cs typeface="Calibri"/>
                        </a:rPr>
                        <a:t>Full View access</a:t>
                      </a:r>
                      <a:endParaRPr lang="en-US" sz="2200" dirty="0">
                        <a:latin typeface="Calibri"/>
                        <a:ea typeface="Times New Roman"/>
                        <a:cs typeface="Times New Roman"/>
                      </a:endParaRPr>
                    </a:p>
                    <a:p>
                      <a:pPr algn="ctr">
                        <a:lnSpc>
                          <a:spcPct val="115000"/>
                        </a:lnSpc>
                        <a:spcAft>
                          <a:spcPts val="0"/>
                        </a:spcAft>
                      </a:pPr>
                      <a:r>
                        <a:rPr lang="en-GB" sz="2200" b="1" dirty="0">
                          <a:solidFill>
                            <a:srgbClr val="4F81BD"/>
                          </a:solidFill>
                          <a:latin typeface="Calibri"/>
                          <a:ea typeface="Times New Roman"/>
                          <a:cs typeface="Calibri"/>
                        </a:rPr>
                        <a:t>(level 1)</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en-US" sz="2200" dirty="0">
                          <a:latin typeface="Calibri"/>
                          <a:ea typeface="Times New Roman"/>
                          <a:cs typeface="Calibri"/>
                        </a:rPr>
                        <a:t>Has access to view full reports of existing incidents recorded by him/her self or any other operator but only for children’s IDs recorded by him/her self;</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Enters data for new incidents for unknown and known children’s IDs by using either Child ID or Temporary Child ID;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In case of known child, s/he has access to view full reports of all previous incidents and edit/update existing incidents (only information related to incident) that have been recorded by him/her self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In case of known child, s/he has access to view contact details of Operator’s who have worked with the specific child’s ID in the past</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en-US" sz="2200" dirty="0">
                          <a:latin typeface="Calibri"/>
                          <a:ea typeface="Times New Roman"/>
                          <a:cs typeface="Calibri"/>
                        </a:rPr>
                        <a:t>Has access to update his/her own contact details &amp; password</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548DD4"/>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548DD4"/>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548DD4"/>
                    </a:solidFill>
                  </a:tcPr>
                </a:tc>
              </a:tr>
            </a:tbl>
          </a:graphicData>
        </a:graphic>
      </p:graphicFrame>
    </p:spTree>
  </p:cSld>
  <p:clrMapOvr>
    <a:masterClrMapping/>
  </p:clrMapOvr>
  <p:transition>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14625</TotalTime>
  <Words>1686</Words>
  <Application>Microsoft Office PowerPoint</Application>
  <PresentationFormat>Custom</PresentationFormat>
  <Paragraphs>156</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CAN-MDS Operators: why different level of access</vt:lpstr>
      <vt:lpstr>Slide 2</vt:lpstr>
      <vt:lpstr>outline</vt:lpstr>
      <vt:lpstr>Who can become a CAN-MDS Operator and How? Eligible professional backgrounds</vt:lpstr>
      <vt:lpstr>Prerequisites for an eligible professional to become CAN-MDS Operator</vt:lpstr>
      <vt:lpstr>Defining Level of Access to CAN-MDS according to responsibilities of stakeholders in managing CAN cases</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96</cp:revision>
  <dcterms:created xsi:type="dcterms:W3CDTF">2018-11-08T14:12:16Z</dcterms:created>
  <dcterms:modified xsi:type="dcterms:W3CDTF">2022-02-01T10:43:34Z</dcterms:modified>
</cp:coreProperties>
</file>