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Default Extension="docx" ContentType="application/vnd.openxmlformats-officedocument.wordprocessingml.document"/>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Lst>
  <p:notesMasterIdLst>
    <p:notesMasterId r:id="rId30"/>
  </p:notesMasterIdLst>
  <p:sldIdLst>
    <p:sldId id="256" r:id="rId2"/>
    <p:sldId id="363" r:id="rId3"/>
    <p:sldId id="362" r:id="rId4"/>
    <p:sldId id="329" r:id="rId5"/>
    <p:sldId id="334" r:id="rId6"/>
    <p:sldId id="326" r:id="rId7"/>
    <p:sldId id="327" r:id="rId8"/>
    <p:sldId id="347" r:id="rId9"/>
    <p:sldId id="350" r:id="rId10"/>
    <p:sldId id="349" r:id="rId11"/>
    <p:sldId id="354" r:id="rId12"/>
    <p:sldId id="348" r:id="rId13"/>
    <p:sldId id="351" r:id="rId14"/>
    <p:sldId id="355" r:id="rId15"/>
    <p:sldId id="356" r:id="rId16"/>
    <p:sldId id="357" r:id="rId17"/>
    <p:sldId id="328" r:id="rId18"/>
    <p:sldId id="358" r:id="rId19"/>
    <p:sldId id="345" r:id="rId20"/>
    <p:sldId id="335" r:id="rId21"/>
    <p:sldId id="337" r:id="rId22"/>
    <p:sldId id="338" r:id="rId23"/>
    <p:sldId id="339" r:id="rId24"/>
    <p:sldId id="333" r:id="rId25"/>
    <p:sldId id="331" r:id="rId26"/>
    <p:sldId id="325" r:id="rId27"/>
    <p:sldId id="359" r:id="rId28"/>
    <p:sldId id="361" r:id="rId29"/>
  </p:sldIdLst>
  <p:sldSz cx="9144000" cy="5143500" type="screen16x9"/>
  <p:notesSz cx="6858000" cy="9144000"/>
  <p:defaultTextStyle>
    <a:defPPr>
      <a:defRPr lang="el-GR"/>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guide id="3" orient="horz" pos="1620">
          <p15:clr>
            <a:srgbClr val="A4A3A4"/>
          </p15:clr>
        </p15:guide>
        <p15:guide id="4"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0215" autoAdjust="0"/>
    <p:restoredTop sz="92115" autoAdjust="0"/>
  </p:normalViewPr>
  <p:slideViewPr>
    <p:cSldViewPr snapToGrid="0">
      <p:cViewPr varScale="1">
        <p:scale>
          <a:sx n="84" d="100"/>
          <a:sy n="84" d="100"/>
        </p:scale>
        <p:origin x="-1098" y="-90"/>
      </p:cViewPr>
      <p:guideLst>
        <p:guide orient="horz" pos="2160"/>
        <p:guide orient="horz" pos="1620"/>
        <p:guide pos="3840"/>
        <p:guide pos="2880"/>
      </p:guideLst>
    </p:cSldViewPr>
  </p:slideViewPr>
  <p:notesTextViewPr>
    <p:cViewPr>
      <p:scale>
        <a:sx n="75" d="100"/>
        <a:sy n="75"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C624EB-1C4B-4232-B975-72A2D3EFBEC8}" type="datetimeFigureOut">
              <a:rPr lang="el-GR" smtClean="0"/>
              <a:pPr/>
              <a:t>1/2/2022</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E7539B-C323-4049-8909-F9628D885A5E}" type="slidenum">
              <a:rPr lang="el-GR" smtClean="0"/>
              <a:pPr/>
              <a:t>‹#›</a:t>
            </a:fld>
            <a:endParaRPr lang="el-GR"/>
          </a:p>
        </p:txBody>
      </p:sp>
    </p:spTree>
    <p:extLst>
      <p:ext uri="{BB962C8B-B14F-4D97-AF65-F5344CB8AC3E}">
        <p14:creationId xmlns:p14="http://schemas.microsoft.com/office/powerpoint/2010/main" xmlns="" val="3638204054"/>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www.can-mds.infowood.gr/" TargetMode="External"/><Relationship Id="rId2" Type="http://schemas.openxmlformats.org/officeDocument/2006/relationships/slide" Target="../slides/slide26.xml"/><Relationship Id="rId1" Type="http://schemas.openxmlformats.org/officeDocument/2006/relationships/notesMaster" Target="../notesMasters/notesMaster1.xml"/><Relationship Id="rId4" Type="http://schemas.openxmlformats.org/officeDocument/2006/relationships/hyperlink" Target="http://www.can-via-mds.eu/" TargetMode="Externa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INSTRUCTION – Ask trainees to open the national Operator’s Manual. </a:t>
            </a:r>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a:t>
            </a:fld>
            <a:endParaRPr lang="el-GR"/>
          </a:p>
        </p:txBody>
      </p:sp>
    </p:spTree>
    <p:extLst>
      <p:ext uri="{BB962C8B-B14F-4D97-AF65-F5344CB8AC3E}">
        <p14:creationId xmlns:p14="http://schemas.microsoft.com/office/powerpoint/2010/main" xmlns="" val="12916489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900" kern="1200" dirty="0" smtClean="0">
                <a:solidFill>
                  <a:schemeClr val="tx1"/>
                </a:solidFill>
                <a:latin typeface="+mn-lt"/>
                <a:ea typeface="+mn-ea"/>
                <a:cs typeface="+mn-cs"/>
              </a:rPr>
              <a:t>&lt;see forms-check lists  in the slide and describe their content&gt;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11</a:t>
            </a:fld>
            <a:endParaRPr lang="el-GR"/>
          </a:p>
        </p:txBody>
      </p:sp>
    </p:spTree>
    <p:extLst>
      <p:ext uri="{BB962C8B-B14F-4D97-AF65-F5344CB8AC3E}">
        <p14:creationId xmlns:p14="http://schemas.microsoft.com/office/powerpoint/2010/main" xmlns="" val="42254670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900" kern="1200" dirty="0" smtClean="0">
                <a:solidFill>
                  <a:schemeClr val="tx1"/>
                </a:solidFill>
                <a:latin typeface="+mn-lt"/>
                <a:ea typeface="+mn-ea"/>
                <a:cs typeface="+mn-cs"/>
              </a:rPr>
              <a:t>Here is a flowchart of the provisioned operation of a potential CAN-MDS system: starting from reporting procedures, the recording procedures, the monitoring at a case-level, the central data administration and the dissemination of appropriate information to different stakeholders;</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1164F1-9960-41AA-B1B3-EB707D8C7D2C}" type="slidenum">
              <a:rPr lang="el-GR" smtClean="0"/>
              <a:pPr/>
              <a:t>12</a:t>
            </a:fld>
            <a:endParaRPr lang="el-GR"/>
          </a:p>
        </p:txBody>
      </p:sp>
    </p:spTree>
    <p:extLst>
      <p:ext uri="{BB962C8B-B14F-4D97-AF65-F5344CB8AC3E}">
        <p14:creationId xmlns:p14="http://schemas.microsoft.com/office/powerpoint/2010/main" xmlns="" val="23529717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latin typeface="+mn-lt"/>
                <a:ea typeface="+mn-ea"/>
                <a:cs typeface="+mn-cs"/>
              </a:rPr>
              <a:t>How data elements are described in the Operator’s Manual?</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7BC572B-C8FC-4CBA-80A9-D3880EE50F16}" type="slidenum">
              <a:rPr lang="el-GR" smtClean="0"/>
              <a:pPr/>
              <a:t>13</a:t>
            </a:fld>
            <a:endParaRPr lang="el-GR"/>
          </a:p>
        </p:txBody>
      </p:sp>
    </p:spTree>
    <p:extLst>
      <p:ext uri="{BB962C8B-B14F-4D97-AF65-F5344CB8AC3E}">
        <p14:creationId xmlns:p14="http://schemas.microsoft.com/office/powerpoint/2010/main" xmlns="" val="24835005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900" kern="1200" dirty="0" smtClean="0">
                <a:solidFill>
                  <a:schemeClr val="tx1"/>
                </a:solidFill>
                <a:latin typeface="+mn-lt"/>
                <a:ea typeface="+mn-ea"/>
                <a:cs typeface="+mn-cs"/>
              </a:rPr>
              <a:t>Here we can see the data elements that were presented before in the form they are included in the e-app CAN-MDS system. </a:t>
            </a:r>
          </a:p>
          <a:p>
            <a:r>
              <a:rPr lang="en-US" sz="900" kern="1200" dirty="0" smtClean="0">
                <a:solidFill>
                  <a:schemeClr val="tx1"/>
                </a:solidFill>
                <a:latin typeface="+mn-lt"/>
                <a:ea typeface="+mn-ea"/>
                <a:cs typeface="+mn-cs"/>
              </a:rPr>
              <a:t>The whole toolkit is based on this 18-element MDS: as you will notice, no data are included for substantiation, perpetrators or severity of harm (given that not all stakeholders are able to provide this information and mainly because the aim is to create an all-inclusive database and not only substantiated cases by justice or CPS authorities);</a:t>
            </a:r>
          </a:p>
          <a:p>
            <a:r>
              <a:rPr lang="en-US" sz="900" kern="1200" dirty="0" smtClean="0">
                <a:solidFill>
                  <a:schemeClr val="tx1"/>
                </a:solidFill>
                <a:latin typeface="+mn-lt"/>
                <a:ea typeface="+mn-ea"/>
                <a:cs typeface="+mn-cs"/>
              </a:rPr>
              <a:t>For any individual data element an effort was made to be </a:t>
            </a:r>
            <a:r>
              <a:rPr lang="en-US" sz="900" kern="1200" dirty="0" err="1" smtClean="0">
                <a:solidFill>
                  <a:schemeClr val="tx1"/>
                </a:solidFill>
                <a:latin typeface="+mn-lt"/>
                <a:ea typeface="+mn-ea"/>
                <a:cs typeface="+mn-cs"/>
              </a:rPr>
              <a:t>operationalized</a:t>
            </a:r>
            <a:r>
              <a:rPr lang="en-US" sz="900" kern="1200" dirty="0" smtClean="0">
                <a:solidFill>
                  <a:schemeClr val="tx1"/>
                </a:solidFill>
                <a:latin typeface="+mn-lt"/>
                <a:ea typeface="+mn-ea"/>
                <a:cs typeface="+mn-cs"/>
              </a:rPr>
              <a:t> as much as possible. </a:t>
            </a:r>
          </a:p>
          <a:p>
            <a:r>
              <a:rPr lang="en-US" sz="900" kern="1200" dirty="0" smtClean="0">
                <a:solidFill>
                  <a:schemeClr val="tx1"/>
                </a:solidFill>
                <a:latin typeface="+mn-lt"/>
                <a:ea typeface="+mn-ea"/>
                <a:cs typeface="+mn-cs"/>
              </a:rPr>
              <a:t>The element “form(s) of maltreatment” which is the core data element of the system is </a:t>
            </a:r>
            <a:r>
              <a:rPr lang="en-US" sz="900" kern="1200" dirty="0" err="1" smtClean="0">
                <a:solidFill>
                  <a:schemeClr val="tx1"/>
                </a:solidFill>
                <a:latin typeface="+mn-lt"/>
                <a:ea typeface="+mn-ea"/>
                <a:cs typeface="+mn-cs"/>
              </a:rPr>
              <a:t>operationalized</a:t>
            </a:r>
            <a:r>
              <a:rPr lang="en-US" sz="900" kern="1200" dirty="0" smtClean="0">
                <a:solidFill>
                  <a:schemeClr val="tx1"/>
                </a:solidFill>
                <a:latin typeface="+mn-lt"/>
                <a:ea typeface="+mn-ea"/>
                <a:cs typeface="+mn-cs"/>
              </a:rPr>
              <a:t> on the basis of … (see slide blue frame)</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7A5B808-B173-457B-8766-C37406316B0C}" type="slidenum">
              <a:rPr lang="el-GR" smtClean="0"/>
              <a:pPr/>
              <a:t>14</a:t>
            </a:fld>
            <a:endParaRPr lang="el-GR"/>
          </a:p>
        </p:txBody>
      </p:sp>
    </p:spTree>
    <p:extLst>
      <p:ext uri="{BB962C8B-B14F-4D97-AF65-F5344CB8AC3E}">
        <p14:creationId xmlns:p14="http://schemas.microsoft.com/office/powerpoint/2010/main" xmlns="" val="8329267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900" kern="1200" dirty="0" smtClean="0">
                <a:solidFill>
                  <a:schemeClr val="tx1"/>
                </a:solidFill>
                <a:latin typeface="+mn-lt"/>
                <a:ea typeface="+mn-ea"/>
                <a:cs typeface="+mn-cs"/>
              </a:rPr>
              <a:t>For each of the 18 data elements specific attributes are described such as: </a:t>
            </a:r>
          </a:p>
          <a:p>
            <a:r>
              <a:rPr lang="en-US" sz="900" kern="1200" dirty="0" smtClean="0">
                <a:solidFill>
                  <a:schemeClr val="tx1"/>
                </a:solidFill>
                <a:latin typeface="+mn-lt"/>
                <a:ea typeface="+mn-ea"/>
                <a:cs typeface="+mn-cs"/>
              </a:rPr>
              <a:t>Definition; </a:t>
            </a:r>
          </a:p>
          <a:p>
            <a:r>
              <a:rPr lang="en-US" sz="900" kern="1200" dirty="0" smtClean="0">
                <a:solidFill>
                  <a:schemeClr val="tx1"/>
                </a:solidFill>
                <a:latin typeface="+mn-lt"/>
                <a:ea typeface="+mn-ea"/>
                <a:cs typeface="+mn-cs"/>
              </a:rPr>
              <a:t>Completion (by whom? The operator-the system-the administrator); </a:t>
            </a:r>
          </a:p>
          <a:p>
            <a:r>
              <a:rPr lang="en-US" sz="900" kern="1200" dirty="0" smtClean="0">
                <a:solidFill>
                  <a:schemeClr val="tx1"/>
                </a:solidFill>
                <a:latin typeface="+mn-lt"/>
                <a:ea typeface="+mn-ea"/>
                <a:cs typeface="+mn-cs"/>
              </a:rPr>
              <a:t>Obligation (mandatory completion; condition –under certain conditions; only for Operator’s information); </a:t>
            </a:r>
          </a:p>
          <a:p>
            <a:r>
              <a:rPr lang="en-US" sz="900" kern="1200" dirty="0" smtClean="0">
                <a:solidFill>
                  <a:schemeClr val="tx1"/>
                </a:solidFill>
                <a:latin typeface="+mn-lt"/>
                <a:ea typeface="+mn-ea"/>
                <a:cs typeface="+mn-cs"/>
              </a:rPr>
              <a:t>Multiplicity (single/unique selection or multiple selections –more than one values); </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15</a:t>
            </a:fld>
            <a:endParaRPr lang="el-GR"/>
          </a:p>
        </p:txBody>
      </p:sp>
    </p:spTree>
    <p:extLst>
      <p:ext uri="{BB962C8B-B14F-4D97-AF65-F5344CB8AC3E}">
        <p14:creationId xmlns:p14="http://schemas.microsoft.com/office/powerpoint/2010/main" xmlns="" val="38753961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900" kern="1200" dirty="0" smtClean="0">
                <a:solidFill>
                  <a:schemeClr val="tx1"/>
                </a:solidFill>
                <a:latin typeface="+mn-lt"/>
                <a:ea typeface="+mn-ea"/>
                <a:cs typeface="+mn-cs"/>
              </a:rPr>
              <a:t>Also:</a:t>
            </a:r>
          </a:p>
          <a:p>
            <a:r>
              <a:rPr lang="en-US" sz="900" kern="1200" dirty="0" smtClean="0">
                <a:solidFill>
                  <a:schemeClr val="tx1"/>
                </a:solidFill>
                <a:latin typeface="+mn-lt"/>
                <a:ea typeface="+mn-ea"/>
                <a:cs typeface="+mn-cs"/>
              </a:rPr>
              <a:t>Data type (case-based data: date; time; value from a pre-coded list of values; number) or data deriving from other data (identifiers; duration; auto-generated value; pre-existing value; restricted supplementary data); relevance with other DE (to which axes the DE is related and to which specific other Des-if any); values permitted </a:t>
            </a:r>
            <a:r>
              <a:rPr lang="en-US" sz="900" i="1" kern="1200" dirty="0" smtClean="0">
                <a:solidFill>
                  <a:schemeClr val="tx1"/>
                </a:solidFill>
                <a:latin typeface="+mn-lt"/>
                <a:ea typeface="+mn-ea"/>
                <a:cs typeface="+mn-cs"/>
              </a:rPr>
              <a:t>(List of applicable pre-coded values defined in Part III “Data Dictionary”</a:t>
            </a:r>
            <a:r>
              <a:rPr lang="en-GB" sz="900" i="1" kern="1200" dirty="0" smtClean="0">
                <a:solidFill>
                  <a:schemeClr val="tx1"/>
                </a:solidFill>
                <a:latin typeface="+mn-lt"/>
                <a:ea typeface="+mn-ea"/>
                <a:cs typeface="+mn-cs"/>
              </a:rPr>
              <a:t>) </a:t>
            </a:r>
            <a:r>
              <a:rPr lang="en-US" sz="900" kern="1200" dirty="0" smtClean="0">
                <a:solidFill>
                  <a:schemeClr val="tx1"/>
                </a:solidFill>
                <a:latin typeface="+mn-lt"/>
                <a:ea typeface="+mn-ea"/>
                <a:cs typeface="+mn-cs"/>
              </a:rPr>
              <a:t>and some notes</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16</a:t>
            </a:fld>
            <a:endParaRPr lang="el-GR"/>
          </a:p>
        </p:txBody>
      </p:sp>
    </p:spTree>
    <p:extLst>
      <p:ext uri="{BB962C8B-B14F-4D97-AF65-F5344CB8AC3E}">
        <p14:creationId xmlns:p14="http://schemas.microsoft.com/office/powerpoint/2010/main" xmlns="" val="1822492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latin typeface="+mn-lt"/>
                <a:ea typeface="+mn-ea"/>
                <a:cs typeface="+mn-cs"/>
              </a:rPr>
              <a:t>In regards to the content of </a:t>
            </a:r>
            <a:r>
              <a:rPr lang="en-US" sz="900" i="1" kern="1200" dirty="0" smtClean="0">
                <a:solidFill>
                  <a:schemeClr val="tx1"/>
                </a:solidFill>
                <a:latin typeface="+mn-lt"/>
                <a:ea typeface="+mn-ea"/>
                <a:cs typeface="+mn-cs"/>
              </a:rPr>
              <a:t>PART 3 “CAN-MDS Data-Dictionary Terms &amp; Definitions”</a:t>
            </a:r>
            <a:endParaRPr lang="en-US" sz="900" kern="1200" dirty="0" smtClean="0">
              <a:solidFill>
                <a:schemeClr val="tx1"/>
              </a:solidFill>
              <a:latin typeface="+mn-lt"/>
              <a:ea typeface="+mn-ea"/>
              <a:cs typeface="+mn-cs"/>
            </a:endParaRPr>
          </a:p>
          <a:p>
            <a:r>
              <a:rPr lang="en-US" sz="900" kern="1200" dirty="0" smtClean="0">
                <a:solidFill>
                  <a:schemeClr val="tx1"/>
                </a:solidFill>
                <a:latin typeface="+mn-lt"/>
                <a:ea typeface="+mn-ea"/>
                <a:cs typeface="+mn-cs"/>
              </a:rPr>
              <a:t>An introductory note is included along with information about the structure of the Data-Dictionary and its limitations. </a:t>
            </a:r>
          </a:p>
          <a:p>
            <a:r>
              <a:rPr lang="en-US" sz="900" kern="1200" dirty="0" smtClean="0">
                <a:solidFill>
                  <a:schemeClr val="tx1"/>
                </a:solidFill>
                <a:latin typeface="+mn-lt"/>
                <a:ea typeface="+mn-ea"/>
                <a:cs typeface="+mn-cs"/>
              </a:rPr>
              <a:t>Next, a </a:t>
            </a:r>
            <a:r>
              <a:rPr lang="en-US" sz="900" i="1" kern="1200" dirty="0" smtClean="0">
                <a:solidFill>
                  <a:schemeClr val="tx1"/>
                </a:solidFill>
                <a:latin typeface="+mn-lt"/>
                <a:ea typeface="+mn-ea"/>
                <a:cs typeface="+mn-cs"/>
              </a:rPr>
              <a:t>description of permissible values follows for any individual data element under each of the five axes (</a:t>
            </a:r>
            <a:r>
              <a:rPr lang="en-US" sz="900" kern="1200" dirty="0" smtClean="0">
                <a:solidFill>
                  <a:schemeClr val="tx1"/>
                </a:solidFill>
                <a:latin typeface="+mn-lt"/>
                <a:ea typeface="+mn-ea"/>
                <a:cs typeface="+mn-cs"/>
              </a:rPr>
              <a:t>RECORD; INCIDENT; CHILD; FAMILY and SERVICES).</a:t>
            </a:r>
          </a:p>
          <a:p>
            <a:r>
              <a:rPr lang="en-US" sz="900" kern="1200" dirty="0" smtClean="0">
                <a:solidFill>
                  <a:schemeClr val="tx1"/>
                </a:solidFill>
                <a:latin typeface="+mn-lt"/>
                <a:ea typeface="+mn-ea"/>
                <a:cs typeface="+mn-cs"/>
              </a:rPr>
              <a:t>Lastly, Part 3 includes a detailed index of </a:t>
            </a:r>
            <a:r>
              <a:rPr lang="en-US" sz="900" i="1" kern="1200" dirty="0" smtClean="0">
                <a:solidFill>
                  <a:schemeClr val="tx1"/>
                </a:solidFill>
                <a:latin typeface="+mn-lt"/>
                <a:ea typeface="+mn-ea"/>
                <a:cs typeface="+mn-cs"/>
              </a:rPr>
              <a:t>terms and definitions</a:t>
            </a:r>
            <a:r>
              <a:rPr lang="en-US" sz="900" kern="1200" dirty="0" smtClean="0">
                <a:solidFill>
                  <a:schemeClr val="tx1"/>
                </a:solidFill>
                <a:latin typeface="+mn-lt"/>
                <a:ea typeface="+mn-ea"/>
                <a:cs typeface="+mn-cs"/>
              </a:rPr>
              <a:t> of the CAN-MDS</a:t>
            </a:r>
            <a:endParaRPr lang="el-GR" dirty="0"/>
          </a:p>
        </p:txBody>
      </p:sp>
      <p:sp>
        <p:nvSpPr>
          <p:cNvPr id="4" name="Slide Number Placeholder 3"/>
          <p:cNvSpPr>
            <a:spLocks noGrp="1"/>
          </p:cNvSpPr>
          <p:nvPr>
            <p:ph type="sldNum" sz="quarter" idx="10"/>
          </p:nvPr>
        </p:nvSpPr>
        <p:spPr/>
        <p:txBody>
          <a:bodyPr/>
          <a:lstStyle/>
          <a:p>
            <a:fld id="{B7BC572B-C8FC-4CBA-80A9-D3880EE50F16}" type="slidenum">
              <a:rPr lang="el-GR" smtClean="0"/>
              <a:pPr/>
              <a:t>17</a:t>
            </a:fld>
            <a:endParaRPr lang="el-GR"/>
          </a:p>
        </p:txBody>
      </p:sp>
    </p:spTree>
    <p:extLst>
      <p:ext uri="{BB962C8B-B14F-4D97-AF65-F5344CB8AC3E}">
        <p14:creationId xmlns:p14="http://schemas.microsoft.com/office/powerpoint/2010/main" xmlns="" val="37945047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dirty="0" smtClean="0"/>
              <a:t>How</a:t>
            </a:r>
            <a:r>
              <a:rPr lang="en-US" baseline="0" dirty="0" smtClean="0"/>
              <a:t> the data </a:t>
            </a:r>
            <a:r>
              <a:rPr lang="en-US" baseline="0" dirty="0" err="1" smtClean="0"/>
              <a:t>dictiona</a:t>
            </a:r>
            <a:r>
              <a:rPr lang="en-US" sz="900" kern="1200" dirty="0" err="1" smtClean="0">
                <a:solidFill>
                  <a:schemeClr val="tx1"/>
                </a:solidFill>
                <a:latin typeface="+mn-lt"/>
                <a:ea typeface="+mn-ea"/>
                <a:cs typeface="+mn-cs"/>
              </a:rPr>
              <a:t>This</a:t>
            </a:r>
            <a:r>
              <a:rPr lang="en-US" sz="900" kern="1200" dirty="0" smtClean="0">
                <a:solidFill>
                  <a:schemeClr val="tx1"/>
                </a:solidFill>
                <a:latin typeface="+mn-lt"/>
                <a:ea typeface="+mn-ea"/>
                <a:cs typeface="+mn-cs"/>
              </a:rPr>
              <a:t> is how the data dictionary is structured concerning </a:t>
            </a:r>
            <a:r>
              <a:rPr lang="en-US" sz="900" i="1" kern="1200" dirty="0" smtClean="0">
                <a:solidFill>
                  <a:schemeClr val="tx1"/>
                </a:solidFill>
                <a:latin typeface="+mn-lt"/>
                <a:ea typeface="+mn-ea"/>
                <a:cs typeface="+mn-cs"/>
              </a:rPr>
              <a:t>Permissible values</a:t>
            </a:r>
            <a:r>
              <a:rPr lang="en-US" sz="900" kern="1200" dirty="0" smtClean="0">
                <a:solidFill>
                  <a:schemeClr val="tx1"/>
                </a:solidFill>
                <a:latin typeface="+mn-lt"/>
                <a:ea typeface="+mn-ea"/>
                <a:cs typeface="+mn-cs"/>
              </a:rPr>
              <a:t> and </a:t>
            </a:r>
            <a:r>
              <a:rPr lang="en-US" sz="900" i="1" kern="1200" dirty="0" smtClean="0">
                <a:solidFill>
                  <a:schemeClr val="tx1"/>
                </a:solidFill>
                <a:latin typeface="+mn-lt"/>
                <a:ea typeface="+mn-ea"/>
                <a:cs typeface="+mn-cs"/>
              </a:rPr>
              <a:t>Definition of terms</a:t>
            </a:r>
            <a:endParaRPr lang="en-US" sz="900" kern="1200" dirty="0" smtClean="0">
              <a:solidFill>
                <a:schemeClr val="tx1"/>
              </a:solidFill>
              <a:latin typeface="+mn-lt"/>
              <a:ea typeface="+mn-ea"/>
              <a:cs typeface="+mn-cs"/>
            </a:endParaRPr>
          </a:p>
          <a:p>
            <a:pPr>
              <a:buFontTx/>
              <a:buNone/>
            </a:pPr>
            <a:endParaRPr lang="en-US" baseline="0" dirty="0" smtClean="0"/>
          </a:p>
          <a:p>
            <a:pPr>
              <a:buFontTx/>
              <a:buNone/>
            </a:pPr>
            <a:r>
              <a:rPr lang="en-US" baseline="0" dirty="0" smtClean="0"/>
              <a:t>&lt;see slide&gt;</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18</a:t>
            </a:fld>
            <a:endParaRPr lang="el-GR"/>
          </a:p>
        </p:txBody>
      </p:sp>
    </p:spTree>
    <p:extLst>
      <p:ext uri="{BB962C8B-B14F-4D97-AF65-F5344CB8AC3E}">
        <p14:creationId xmlns:p14="http://schemas.microsoft.com/office/powerpoint/2010/main" xmlns="" val="33695341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a:r>
              <a:rPr lang="en-US" sz="900" b="0" dirty="0" smtClean="0"/>
              <a:t>In the next slides the data element SOURCE OF INFORMATION is presented as an example (4</a:t>
            </a:r>
            <a:r>
              <a:rPr lang="en-US" sz="900" b="0" baseline="30000" dirty="0" smtClean="0"/>
              <a:t>th</a:t>
            </a:r>
            <a:r>
              <a:rPr lang="en-US" sz="900" b="0" dirty="0" smtClean="0"/>
              <a:t> Data Element under Axis “Record”)</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19</a:t>
            </a:fld>
            <a:endParaRPr lang="el-GR"/>
          </a:p>
        </p:txBody>
      </p:sp>
    </p:spTree>
    <p:extLst>
      <p:ext uri="{BB962C8B-B14F-4D97-AF65-F5344CB8AC3E}">
        <p14:creationId xmlns:p14="http://schemas.microsoft.com/office/powerpoint/2010/main" xmlns="" val="14644397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900" kern="1200" dirty="0" smtClean="0">
                <a:solidFill>
                  <a:schemeClr val="tx1"/>
                </a:solidFill>
                <a:latin typeface="+mn-lt"/>
                <a:ea typeface="+mn-ea"/>
                <a:cs typeface="+mn-cs"/>
              </a:rPr>
              <a:t>[Instruction: after the first picture-screen shot from the manual you can proceed with the presentation of the information included in the slide step by step]</a:t>
            </a:r>
          </a:p>
          <a:p>
            <a:r>
              <a:rPr lang="en-US" sz="900" kern="1200" dirty="0" smtClean="0">
                <a:solidFill>
                  <a:schemeClr val="tx1"/>
                </a:solidFill>
                <a:latin typeface="+mn-lt"/>
                <a:ea typeface="+mn-ea"/>
                <a:cs typeface="+mn-cs"/>
              </a:rPr>
              <a:t>Note: you can ask from trainees to go to p. 24 of the Operator’s Manual</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20</a:t>
            </a:fld>
            <a:endParaRPr lang="el-GR"/>
          </a:p>
        </p:txBody>
      </p:sp>
    </p:spTree>
    <p:extLst>
      <p:ext uri="{BB962C8B-B14F-4D97-AF65-F5344CB8AC3E}">
        <p14:creationId xmlns:p14="http://schemas.microsoft.com/office/powerpoint/2010/main" xmlns="" val="38352808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900" kern="1200" dirty="0" smtClean="0">
                <a:solidFill>
                  <a:schemeClr val="tx1"/>
                </a:solidFill>
                <a:latin typeface="+mn-lt"/>
                <a:ea typeface="+mn-ea"/>
                <a:cs typeface="+mn-cs"/>
              </a:rPr>
              <a:t>In this session a brief overview of the toolkit is presented. The focus will be in the Operator’s Manual, the main tool for the professionals-operators of the CAN-MDS System, its content and structure. Examples will be presented in order to ensure common understanding on how the professional can use the Manual. </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a:t>
            </a:fld>
            <a:endParaRPr lang="el-GR"/>
          </a:p>
        </p:txBody>
      </p:sp>
    </p:spTree>
    <p:extLst>
      <p:ext uri="{BB962C8B-B14F-4D97-AF65-F5344CB8AC3E}">
        <p14:creationId xmlns:p14="http://schemas.microsoft.com/office/powerpoint/2010/main" xmlns="" val="23169480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900" kern="1200" dirty="0" smtClean="0">
                <a:solidFill>
                  <a:schemeClr val="tx1"/>
                </a:solidFill>
                <a:latin typeface="+mn-lt"/>
                <a:ea typeface="+mn-ea"/>
                <a:cs typeface="+mn-cs"/>
              </a:rPr>
              <a:t>[Instruction: Proceed with the presentation of the slide step by step]</a:t>
            </a:r>
          </a:p>
          <a:p>
            <a:r>
              <a:rPr lang="en-US" sz="900" kern="1200" dirty="0" smtClean="0">
                <a:solidFill>
                  <a:schemeClr val="tx1"/>
                </a:solidFill>
                <a:latin typeface="+mn-lt"/>
                <a:ea typeface="+mn-ea"/>
                <a:cs typeface="+mn-cs"/>
              </a:rPr>
              <a:t>Note: you can ask from trainees to go to p. 24 of the Operator’s Manual</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21</a:t>
            </a:fld>
            <a:endParaRPr lang="el-GR"/>
          </a:p>
        </p:txBody>
      </p:sp>
    </p:spTree>
    <p:extLst>
      <p:ext uri="{BB962C8B-B14F-4D97-AF65-F5344CB8AC3E}">
        <p14:creationId xmlns:p14="http://schemas.microsoft.com/office/powerpoint/2010/main" xmlns="" val="15924170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900" kern="1200" dirty="0" smtClean="0">
                <a:solidFill>
                  <a:schemeClr val="tx1"/>
                </a:solidFill>
                <a:latin typeface="+mn-lt"/>
                <a:ea typeface="+mn-ea"/>
                <a:cs typeface="+mn-cs"/>
              </a:rPr>
              <a:t>[Instruction: Proceed with the presentation of the slide step by step]</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22</a:t>
            </a:fld>
            <a:endParaRPr lang="el-GR"/>
          </a:p>
        </p:txBody>
      </p:sp>
    </p:spTree>
    <p:extLst>
      <p:ext uri="{BB962C8B-B14F-4D97-AF65-F5344CB8AC3E}">
        <p14:creationId xmlns:p14="http://schemas.microsoft.com/office/powerpoint/2010/main" xmlns="" val="13801663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900" kern="1200" dirty="0" smtClean="0">
                <a:solidFill>
                  <a:schemeClr val="tx1"/>
                </a:solidFill>
                <a:latin typeface="+mn-lt"/>
                <a:ea typeface="+mn-ea"/>
                <a:cs typeface="+mn-cs"/>
              </a:rPr>
              <a:t>[Note: Ask trainees if it is clear what the Operator’s Manual is and how to use it; it is important to ensure that everybody understand the structure and description of the data elements]</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23</a:t>
            </a:fld>
            <a:endParaRPr lang="el-GR"/>
          </a:p>
        </p:txBody>
      </p:sp>
    </p:spTree>
    <p:extLst>
      <p:ext uri="{BB962C8B-B14F-4D97-AF65-F5344CB8AC3E}">
        <p14:creationId xmlns:p14="http://schemas.microsoft.com/office/powerpoint/2010/main" xmlns="" val="24659562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900" kern="1200" dirty="0" smtClean="0">
                <a:solidFill>
                  <a:schemeClr val="tx1"/>
                </a:solidFill>
                <a:latin typeface="+mn-lt"/>
                <a:ea typeface="+mn-ea"/>
                <a:cs typeface="+mn-cs"/>
              </a:rPr>
              <a:t>Next the remaining components of the CAN-MDS Toolkit for Operators is presented at a glance.</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24</a:t>
            </a:fld>
            <a:endParaRPr lang="el-GR"/>
          </a:p>
        </p:txBody>
      </p:sp>
    </p:spTree>
    <p:extLst>
      <p:ext uri="{BB962C8B-B14F-4D97-AF65-F5344CB8AC3E}">
        <p14:creationId xmlns:p14="http://schemas.microsoft.com/office/powerpoint/2010/main" xmlns="" val="35850304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900" kern="1200" dirty="0" smtClean="0">
                <a:solidFill>
                  <a:schemeClr val="tx1"/>
                </a:solidFill>
                <a:latin typeface="+mn-lt"/>
                <a:ea typeface="+mn-ea"/>
                <a:cs typeface="+mn-cs"/>
              </a:rPr>
              <a:t>This is a brief description of the Data collection protocol; </a:t>
            </a:r>
            <a:r>
              <a:rPr lang="en-US" sz="900" b="1" kern="1200" dirty="0" smtClean="0">
                <a:solidFill>
                  <a:schemeClr val="tx1"/>
                </a:solidFill>
                <a:latin typeface="+mn-lt"/>
                <a:ea typeface="+mn-ea"/>
                <a:cs typeface="+mn-cs"/>
              </a:rPr>
              <a:t>data collection protocol is a practical tool that connects the information included in the operator’s manual with the online CAN-MDS application. </a:t>
            </a:r>
            <a:endParaRPr lang="en-US" sz="900" kern="1200" dirty="0" smtClean="0">
              <a:solidFill>
                <a:schemeClr val="tx1"/>
              </a:solidFill>
              <a:latin typeface="+mn-lt"/>
              <a:ea typeface="+mn-ea"/>
              <a:cs typeface="+mn-cs"/>
            </a:endParaRPr>
          </a:p>
          <a:p>
            <a:r>
              <a:rPr lang="en-US" sz="900" kern="1200" dirty="0" smtClean="0">
                <a:solidFill>
                  <a:schemeClr val="tx1"/>
                </a:solidFill>
                <a:latin typeface="+mn-lt"/>
                <a:ea typeface="+mn-ea"/>
                <a:cs typeface="+mn-cs"/>
              </a:rPr>
              <a:t> </a:t>
            </a:r>
          </a:p>
          <a:p>
            <a:r>
              <a:rPr lang="en-US" sz="900" kern="1200" dirty="0" smtClean="0">
                <a:solidFill>
                  <a:schemeClr val="tx1"/>
                </a:solidFill>
                <a:latin typeface="+mn-lt"/>
                <a:ea typeface="+mn-ea"/>
                <a:cs typeface="+mn-cs"/>
              </a:rPr>
              <a:t>The main part of the protocol is dedicated to data recording. The process is presented step by step through screen-shots and the necessary information. </a:t>
            </a:r>
          </a:p>
          <a:p>
            <a:r>
              <a:rPr lang="en-US" sz="900" kern="1200" dirty="0" smtClean="0">
                <a:solidFill>
                  <a:schemeClr val="tx1"/>
                </a:solidFill>
                <a:latin typeface="+mn-lt"/>
                <a:ea typeface="+mn-ea"/>
                <a:cs typeface="+mn-cs"/>
              </a:rPr>
              <a:t>In addition, some practical tools are included as the suggested prompts for the intake and the forms-check lists to be used for ensuring the collection of all necessary information. </a:t>
            </a:r>
          </a:p>
          <a:p>
            <a:r>
              <a:rPr lang="en-US" sz="900" kern="1200" dirty="0" smtClean="0">
                <a:solidFill>
                  <a:schemeClr val="tx1"/>
                </a:solidFill>
                <a:latin typeface="+mn-lt"/>
                <a:ea typeface="+mn-ea"/>
                <a:cs typeface="+mn-cs"/>
              </a:rPr>
              <a:t>It is noted that the protocol is expected to be used during the first records; afterwards, when Operators will become familiar with the application, data collection protocol is expected to be used only for specific cases (e.g. addition of a new incident under the identity of an already known child).</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25</a:t>
            </a:fld>
            <a:endParaRPr lang="el-GR"/>
          </a:p>
        </p:txBody>
      </p:sp>
    </p:spTree>
    <p:extLst>
      <p:ext uri="{BB962C8B-B14F-4D97-AF65-F5344CB8AC3E}">
        <p14:creationId xmlns:p14="http://schemas.microsoft.com/office/powerpoint/2010/main" xmlns="" val="26101127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latin typeface="Segoe UI Light" pitchFamily="34" charset="0"/>
                <a:ea typeface="Calibri" pitchFamily="34" charset="0"/>
                <a:cs typeface="Segoe UI Light" pitchFamily="34" charset="0"/>
              </a:rPr>
              <a:t>And here is the OPERATOR’S APPLICATION: CURRENTLY AT </a:t>
            </a:r>
            <a:r>
              <a:rPr lang="en-US" sz="1200" dirty="0" smtClean="0">
                <a:latin typeface="Segoe UI Light" pitchFamily="34" charset="0"/>
                <a:ea typeface="Calibri" pitchFamily="34" charset="0"/>
                <a:cs typeface="Segoe UI Light" pitchFamily="34" charset="0"/>
                <a:hlinkClick r:id="rId3"/>
              </a:rPr>
              <a:t>www.can-mds.infowood.gr</a:t>
            </a:r>
            <a:r>
              <a:rPr lang="en-US" sz="1200" dirty="0" smtClean="0">
                <a:latin typeface="Segoe UI Light" pitchFamily="34" charset="0"/>
                <a:ea typeface="Calibri" pitchFamily="34" charset="0"/>
                <a:cs typeface="Segoe UI Light" pitchFamily="34" charset="0"/>
              </a:rPr>
              <a:t>  </a:t>
            </a:r>
            <a:r>
              <a:rPr lang="en-US" sz="1200" dirty="0" smtClean="0">
                <a:latin typeface="Segoe UI Light" pitchFamily="34" charset="0"/>
                <a:cs typeface="Segoe UI Light" pitchFamily="34" charset="0"/>
              </a:rPr>
              <a:t/>
            </a:r>
            <a:br>
              <a:rPr lang="en-US" sz="1200" dirty="0" smtClean="0">
                <a:latin typeface="Segoe UI Light" pitchFamily="34" charset="0"/>
                <a:cs typeface="Segoe UI Light" pitchFamily="34" charset="0"/>
              </a:rPr>
            </a:br>
            <a:r>
              <a:rPr lang="en-US" sz="1200" i="1" dirty="0" smtClean="0">
                <a:latin typeface="Segoe UI Light" pitchFamily="34" charset="0"/>
                <a:ea typeface="Calibri" pitchFamily="34" charset="0"/>
                <a:cs typeface="Segoe UI Light" pitchFamily="34" charset="0"/>
              </a:rPr>
              <a:t>(Once the revised app is ready it will be moved under </a:t>
            </a:r>
            <a:r>
              <a:rPr lang="en-US" sz="1200" i="1" dirty="0" smtClean="0">
                <a:latin typeface="Segoe UI Light" pitchFamily="34" charset="0"/>
                <a:ea typeface="Calibri" pitchFamily="34" charset="0"/>
                <a:cs typeface="Segoe UI Light" pitchFamily="34" charset="0"/>
                <a:hlinkClick r:id="rId4"/>
              </a:rPr>
              <a:t>www.can-via-mds.eu</a:t>
            </a:r>
            <a:r>
              <a:rPr lang="en-US" sz="1200" i="1" dirty="0" smtClean="0">
                <a:latin typeface="Segoe UI Light" pitchFamily="34" charset="0"/>
                <a:ea typeface="Calibri" pitchFamily="34" charset="0"/>
                <a:cs typeface="Segoe UI Light" pitchFamily="34" charset="0"/>
              </a:rPr>
              <a:t>) </a:t>
            </a:r>
          </a:p>
          <a:p>
            <a:endParaRPr lang="en-US" dirty="0" smtClean="0">
              <a:latin typeface="Calibri" pitchFamily="34" charset="0"/>
              <a:ea typeface="Calibri" pitchFamily="34" charset="0"/>
              <a:cs typeface="Times New Roman" pitchFamily="18" charset="0"/>
            </a:endParaRPr>
          </a:p>
          <a:p>
            <a:r>
              <a:rPr lang="en-US" dirty="0" smtClean="0">
                <a:latin typeface="Calibri" pitchFamily="34" charset="0"/>
                <a:ea typeface="Calibri" pitchFamily="34" charset="0"/>
                <a:cs typeface="Times New Roman" pitchFamily="18" charset="0"/>
              </a:rPr>
              <a:t>SAMPLE OPERATORS’ IDENTITIES </a:t>
            </a:r>
            <a:r>
              <a:rPr lang="en-US" b="1" dirty="0" smtClean="0">
                <a:latin typeface="Calibri" pitchFamily="34" charset="0"/>
                <a:ea typeface="Calibri" pitchFamily="34" charset="0"/>
                <a:cs typeface="Times New Roman" pitchFamily="18" charset="0"/>
              </a:rPr>
              <a:t>[PLEASE USE YOUROWN USERNAMES</a:t>
            </a:r>
            <a:r>
              <a:rPr lang="en-US" b="1" baseline="0" dirty="0" smtClean="0">
                <a:latin typeface="Calibri" pitchFamily="34" charset="0"/>
                <a:ea typeface="Calibri" pitchFamily="34" charset="0"/>
                <a:cs typeface="Times New Roman" pitchFamily="18" charset="0"/>
              </a:rPr>
              <a:t> AND PASSWORDS</a:t>
            </a:r>
            <a:r>
              <a:rPr lang="en-US" b="1" dirty="0" smtClean="0">
                <a:latin typeface="Calibri" pitchFamily="34" charset="0"/>
                <a:ea typeface="Calibri" pitchFamily="34" charset="0"/>
                <a:cs typeface="Times New Roman" pitchFamily="18" charset="0"/>
              </a:rPr>
              <a:t>]</a:t>
            </a:r>
          </a:p>
          <a:p>
            <a:r>
              <a:rPr lang="en-US" i="1" dirty="0" smtClean="0">
                <a:latin typeface="Calibri" pitchFamily="34" charset="0"/>
                <a:ea typeface="Calibri" pitchFamily="34" charset="0"/>
                <a:cs typeface="Times New Roman" pitchFamily="18" charset="0"/>
              </a:rPr>
              <a:t>Usernames: Operator 0; Operator 1; Operator 2; Operator 3. Password: 12345</a:t>
            </a:r>
            <a:r>
              <a:rPr lang="en-US" i="1" dirty="0" smtClean="0">
                <a:latin typeface="Arial" pitchFamily="34" charset="0"/>
                <a:cs typeface="Arial" pitchFamily="34" charset="0"/>
              </a:rPr>
              <a:t/>
            </a:r>
            <a:br>
              <a:rPr lang="en-US" i="1" dirty="0" smtClean="0">
                <a:latin typeface="Arial" pitchFamily="34" charset="0"/>
                <a:cs typeface="Arial" pitchFamily="34" charset="0"/>
              </a:rPr>
            </a:br>
            <a:r>
              <a:rPr lang="en-US" b="1" dirty="0" smtClean="0">
                <a:latin typeface="Calibri" pitchFamily="34" charset="0"/>
                <a:ea typeface="Calibri" pitchFamily="34" charset="0"/>
                <a:cs typeface="Times New Roman" pitchFamily="18" charset="0"/>
              </a:rPr>
              <a:t>Note: 	</a:t>
            </a:r>
            <a:r>
              <a:rPr lang="en-US" dirty="0" smtClean="0">
                <a:latin typeface="Calibri" pitchFamily="34" charset="0"/>
                <a:ea typeface="Calibri" pitchFamily="34" charset="0"/>
                <a:cs typeface="Times New Roman" pitchFamily="18" charset="0"/>
              </a:rPr>
              <a:t>You can add new incidents for children unknown or already known to system </a:t>
            </a:r>
          </a:p>
          <a:p>
            <a:r>
              <a:rPr lang="en-US" dirty="0" smtClean="0">
                <a:latin typeface="Calibri" pitchFamily="34" charset="0"/>
                <a:ea typeface="Calibri" pitchFamily="34" charset="0"/>
                <a:cs typeface="Times New Roman" pitchFamily="18" charset="0"/>
              </a:rPr>
              <a:t>	(Sample known children: Child ID: 55555, 66666, 77777, 88888)</a:t>
            </a:r>
            <a:endParaRPr lang="en-US" dirty="0" smtClean="0"/>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26</a:t>
            </a:fld>
            <a:endParaRPr lang="el-GR"/>
          </a:p>
        </p:txBody>
      </p:sp>
    </p:spTree>
    <p:extLst>
      <p:ext uri="{BB962C8B-B14F-4D97-AF65-F5344CB8AC3E}">
        <p14:creationId xmlns:p14="http://schemas.microsoft.com/office/powerpoint/2010/main" xmlns="" val="121541394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900" kern="1200" dirty="0" smtClean="0">
                <a:solidFill>
                  <a:schemeClr val="tx1"/>
                </a:solidFill>
                <a:latin typeface="+mn-lt"/>
                <a:ea typeface="+mn-ea"/>
                <a:cs typeface="+mn-cs"/>
              </a:rPr>
              <a:t>In this slide are presented possible uses of data collected through a CAN-MDS Surveillance System, such as: </a:t>
            </a:r>
          </a:p>
          <a:p>
            <a:pPr lvl="0">
              <a:buFont typeface="Wingdings" pitchFamily="2" charset="2"/>
              <a:buChar char="§"/>
            </a:pPr>
            <a:r>
              <a:rPr lang="en-US" sz="900" b="1" kern="1200" dirty="0" smtClean="0">
                <a:solidFill>
                  <a:schemeClr val="tx1"/>
                </a:solidFill>
                <a:latin typeface="+mn-lt"/>
                <a:ea typeface="+mn-ea"/>
                <a:cs typeface="+mn-cs"/>
              </a:rPr>
              <a:t>to periodically measure the incidence of CAN and its specific forms </a:t>
            </a:r>
            <a:endParaRPr lang="en-US" sz="1200" dirty="0" smtClean="0"/>
          </a:p>
          <a:p>
            <a:pPr lvl="0">
              <a:buFont typeface="Wingdings" pitchFamily="2" charset="2"/>
              <a:buChar char="§"/>
            </a:pPr>
            <a:r>
              <a:rPr lang="en-US" sz="900" b="1" kern="1200" dirty="0" smtClean="0">
                <a:solidFill>
                  <a:schemeClr val="tx1"/>
                </a:solidFill>
                <a:latin typeface="+mn-lt"/>
                <a:ea typeface="+mn-ea"/>
                <a:cs typeface="+mn-cs"/>
              </a:rPr>
              <a:t>to be used as a baseline </a:t>
            </a:r>
            <a:r>
              <a:rPr lang="en-US" sz="900" kern="1200" dirty="0" smtClean="0">
                <a:solidFill>
                  <a:schemeClr val="tx1"/>
                </a:solidFill>
                <a:latin typeface="+mn-lt"/>
                <a:ea typeface="+mn-ea"/>
                <a:cs typeface="+mn-cs"/>
              </a:rPr>
              <a:t>for evaluation of services’ needs &amp; prioritization of resources’ allocation for CAN prevention </a:t>
            </a:r>
            <a:r>
              <a:rPr lang="en-US" sz="900" b="1" kern="1200" dirty="0" smtClean="0">
                <a:solidFill>
                  <a:schemeClr val="tx1"/>
                </a:solidFill>
                <a:latin typeface="+mn-lt"/>
                <a:ea typeface="+mn-ea"/>
                <a:cs typeface="+mn-cs"/>
              </a:rPr>
              <a:t>AND </a:t>
            </a:r>
            <a:endParaRPr lang="en-US" sz="1200" dirty="0" smtClean="0"/>
          </a:p>
          <a:p>
            <a:pPr lvl="0">
              <a:buFont typeface="Wingdings" pitchFamily="2" charset="2"/>
              <a:buChar char="§"/>
            </a:pPr>
            <a:r>
              <a:rPr lang="en-US" sz="900" kern="1200" dirty="0" smtClean="0">
                <a:solidFill>
                  <a:schemeClr val="tx1"/>
                </a:solidFill>
                <a:latin typeface="+mn-lt"/>
                <a:ea typeface="+mn-ea"/>
                <a:cs typeface="+mn-cs"/>
              </a:rPr>
              <a:t>to outline the administrative practices applied for CAN cases</a:t>
            </a:r>
            <a:endParaRPr lang="en-US" sz="1200" dirty="0" smtClean="0"/>
          </a:p>
          <a:p>
            <a:pPr lvl="0">
              <a:buFont typeface="Wingdings" pitchFamily="2" charset="2"/>
              <a:buChar char="§"/>
            </a:pPr>
            <a:r>
              <a:rPr lang="en-US" sz="900" kern="1200" dirty="0" smtClean="0">
                <a:solidFill>
                  <a:schemeClr val="tx1"/>
                </a:solidFill>
                <a:latin typeface="+mn-lt"/>
                <a:ea typeface="+mn-ea"/>
                <a:cs typeface="+mn-cs"/>
              </a:rPr>
              <a:t>to operate as a communication channel among sectors involved in administration of CAN cases</a:t>
            </a:r>
            <a:r>
              <a:rPr lang="en-US" sz="900" kern="1200" baseline="30000" dirty="0" smtClean="0">
                <a:solidFill>
                  <a:schemeClr val="tx1"/>
                </a:solidFill>
                <a:latin typeface="+mn-lt"/>
                <a:ea typeface="+mn-ea"/>
                <a:cs typeface="+mn-cs"/>
              </a:rPr>
              <a:t>1</a:t>
            </a:r>
            <a:endParaRPr lang="en-US" sz="1200" dirty="0" smtClean="0"/>
          </a:p>
          <a:p>
            <a:pPr lvl="0">
              <a:buFont typeface="Wingdings" pitchFamily="2" charset="2"/>
              <a:buChar char="§"/>
            </a:pPr>
            <a:r>
              <a:rPr lang="en-US" sz="900" kern="1200" dirty="0" smtClean="0">
                <a:solidFill>
                  <a:schemeClr val="tx1"/>
                </a:solidFill>
                <a:latin typeface="+mn-lt"/>
                <a:ea typeface="+mn-ea"/>
                <a:cs typeface="+mn-cs"/>
              </a:rPr>
              <a:t>to provide feedback to services at a case-level for already known cases</a:t>
            </a:r>
            <a:endParaRPr lang="en-US" sz="1200" dirty="0"/>
          </a:p>
        </p:txBody>
      </p:sp>
      <p:sp>
        <p:nvSpPr>
          <p:cNvPr id="4" name="Slide Number Placeholder 3"/>
          <p:cNvSpPr>
            <a:spLocks noGrp="1"/>
          </p:cNvSpPr>
          <p:nvPr>
            <p:ph type="sldNum" sz="quarter" idx="10"/>
          </p:nvPr>
        </p:nvSpPr>
        <p:spPr/>
        <p:txBody>
          <a:bodyPr/>
          <a:lstStyle/>
          <a:p>
            <a:fld id="{451164F1-9960-41AA-B1B3-EB707D8C7D2C}" type="slidenum">
              <a:rPr lang="el-GR" smtClean="0"/>
              <a:pPr/>
              <a:t>27</a:t>
            </a:fld>
            <a:endParaRPr lang="el-GR"/>
          </a:p>
        </p:txBody>
      </p:sp>
    </p:spTree>
    <p:extLst>
      <p:ext uri="{BB962C8B-B14F-4D97-AF65-F5344CB8AC3E}">
        <p14:creationId xmlns:p14="http://schemas.microsoft.com/office/powerpoint/2010/main" xmlns="" val="33868087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900" kern="1200" dirty="0" smtClean="0">
                <a:solidFill>
                  <a:schemeClr val="tx1"/>
                </a:solidFill>
                <a:latin typeface="+mn-lt"/>
                <a:ea typeface="+mn-ea"/>
                <a:cs typeface="+mn-cs"/>
              </a:rPr>
              <a:t>This potential use of data could become a </a:t>
            </a:r>
            <a:r>
              <a:rPr lang="en-US" sz="900" i="1" kern="1200" dirty="0" smtClean="0">
                <a:solidFill>
                  <a:schemeClr val="tx1"/>
                </a:solidFill>
                <a:latin typeface="+mn-lt"/>
                <a:ea typeface="+mn-ea"/>
                <a:cs typeface="+mn-cs"/>
              </a:rPr>
              <a:t>motive</a:t>
            </a:r>
            <a:r>
              <a:rPr lang="en-US" sz="900" kern="1200" dirty="0" smtClean="0">
                <a:solidFill>
                  <a:schemeClr val="tx1"/>
                </a:solidFill>
                <a:latin typeface="+mn-lt"/>
                <a:ea typeface="+mn-ea"/>
                <a:cs typeface="+mn-cs"/>
              </a:rPr>
              <a:t> for professionals/system’s operators against under recording due to lack of incentive for recording and of feedback leading to the perception that there is no action on the record.</a:t>
            </a:r>
          </a:p>
          <a:p>
            <a:endParaRPr lang="el-GR"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1164F1-9960-41AA-B1B3-EB707D8C7D2C}" type="slidenum">
              <a:rPr lang="el-GR" smtClean="0"/>
              <a:pPr/>
              <a:t>28</a:t>
            </a:fld>
            <a:endParaRPr lang="el-GR"/>
          </a:p>
        </p:txBody>
      </p:sp>
    </p:spTree>
    <p:extLst>
      <p:ext uri="{BB962C8B-B14F-4D97-AF65-F5344CB8AC3E}">
        <p14:creationId xmlns:p14="http://schemas.microsoft.com/office/powerpoint/2010/main" xmlns="" val="2751634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900" kern="1200" dirty="0" smtClean="0">
                <a:solidFill>
                  <a:schemeClr val="tx1"/>
                </a:solidFill>
                <a:latin typeface="+mn-lt"/>
                <a:ea typeface="+mn-ea"/>
                <a:cs typeface="+mn-cs"/>
              </a:rPr>
              <a:t>The Operator’s Manual is a main part of the CAN-MDS Toolkit; other components of the toolkit are the data collection protocol and the electronic application.</a:t>
            </a:r>
          </a:p>
          <a:p>
            <a:r>
              <a:rPr lang="en-US" sz="900" kern="1200" dirty="0" smtClean="0">
                <a:solidFill>
                  <a:schemeClr val="tx1"/>
                </a:solidFill>
                <a:latin typeface="+mn-lt"/>
                <a:ea typeface="+mn-ea"/>
                <a:cs typeface="+mn-cs"/>
              </a:rPr>
              <a:t> </a:t>
            </a:r>
          </a:p>
          <a:p>
            <a:r>
              <a:rPr lang="en-US" sz="900" kern="1200" dirty="0" smtClean="0">
                <a:solidFill>
                  <a:schemeClr val="tx1"/>
                </a:solidFill>
                <a:latin typeface="+mn-lt"/>
                <a:ea typeface="+mn-ea"/>
                <a:cs typeface="+mn-cs"/>
              </a:rPr>
              <a:t>[INSTRUCTION-Ask from trainees to open the </a:t>
            </a:r>
            <a:r>
              <a:rPr lang="en-US" sz="900" kern="1200" dirty="0" err="1" smtClean="0">
                <a:solidFill>
                  <a:schemeClr val="tx1"/>
                </a:solidFill>
                <a:latin typeface="+mn-lt"/>
                <a:ea typeface="+mn-ea"/>
                <a:cs typeface="+mn-cs"/>
              </a:rPr>
              <a:t>pdf</a:t>
            </a:r>
            <a:r>
              <a:rPr lang="en-US" sz="900" kern="1200" dirty="0" smtClean="0">
                <a:solidFill>
                  <a:schemeClr val="tx1"/>
                </a:solidFill>
                <a:latin typeface="+mn-lt"/>
                <a:ea typeface="+mn-ea"/>
                <a:cs typeface="+mn-cs"/>
              </a:rPr>
              <a:t> “operator’s manual” and go through the content for the 3 parts]</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4</a:t>
            </a:fld>
            <a:endParaRPr lang="el-GR"/>
          </a:p>
        </p:txBody>
      </p:sp>
    </p:spTree>
    <p:extLst>
      <p:ext uri="{BB962C8B-B14F-4D97-AF65-F5344CB8AC3E}">
        <p14:creationId xmlns:p14="http://schemas.microsoft.com/office/powerpoint/2010/main" xmlns="" val="7559384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900" kern="1200" dirty="0" smtClean="0">
                <a:solidFill>
                  <a:schemeClr val="tx1"/>
                </a:solidFill>
                <a:latin typeface="+mn-lt"/>
                <a:ea typeface="+mn-ea"/>
                <a:cs typeface="+mn-cs"/>
              </a:rPr>
              <a:t>As for its content, the Operator’s Manual includes all necessary background and practical information for professionals who are going to use the CAN-MDS system as “Operators” concerning</a:t>
            </a:r>
          </a:p>
          <a:p>
            <a:endParaRPr lang="en-US" sz="1700" dirty="0" smtClean="0"/>
          </a:p>
          <a:p>
            <a:r>
              <a:rPr lang="en-US" sz="1700" dirty="0" smtClean="0"/>
              <a:t>&lt;see slide&gt;</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5</a:t>
            </a:fld>
            <a:endParaRPr lang="el-GR"/>
          </a:p>
        </p:txBody>
      </p:sp>
    </p:spTree>
    <p:extLst>
      <p:ext uri="{BB962C8B-B14F-4D97-AF65-F5344CB8AC3E}">
        <p14:creationId xmlns:p14="http://schemas.microsoft.com/office/powerpoint/2010/main" xmlns="" val="4224723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latin typeface="+mn-lt"/>
                <a:ea typeface="+mn-ea"/>
                <a:cs typeface="+mn-cs"/>
              </a:rPr>
              <a:t>The structure of </a:t>
            </a:r>
            <a:r>
              <a:rPr lang="en-US" sz="900" i="1" kern="1200" dirty="0" smtClean="0">
                <a:solidFill>
                  <a:schemeClr val="tx1"/>
                </a:solidFill>
                <a:latin typeface="+mn-lt"/>
                <a:ea typeface="+mn-ea"/>
                <a:cs typeface="+mn-cs"/>
              </a:rPr>
              <a:t>PART 1 Introducing the CAN-MDS</a:t>
            </a:r>
            <a:r>
              <a:rPr lang="en-US" sz="900" kern="1200" dirty="0" smtClean="0">
                <a:solidFill>
                  <a:schemeClr val="tx1"/>
                </a:solidFill>
                <a:latin typeface="+mn-lt"/>
                <a:ea typeface="+mn-ea"/>
                <a:cs typeface="+mn-cs"/>
              </a:rPr>
              <a:t> includes</a:t>
            </a:r>
          </a:p>
          <a:p>
            <a:r>
              <a:rPr lang="en-US" sz="900" kern="1200" dirty="0" smtClean="0">
                <a:solidFill>
                  <a:schemeClr val="tx1"/>
                </a:solidFill>
                <a:latin typeface="+mn-lt"/>
                <a:ea typeface="+mn-ea"/>
                <a:cs typeface="+mn-cs"/>
              </a:rPr>
              <a:t>&lt;see slide&gt;</a:t>
            </a:r>
          </a:p>
          <a:p>
            <a:r>
              <a:rPr lang="en-US" sz="900" b="1" kern="1200" dirty="0" smtClean="0">
                <a:solidFill>
                  <a:schemeClr val="tx1"/>
                </a:solidFill>
                <a:latin typeface="+mn-lt"/>
                <a:ea typeface="+mn-ea"/>
                <a:cs typeface="+mn-cs"/>
              </a:rPr>
              <a:t>CAN-MDS Toolkit </a:t>
            </a:r>
            <a:endParaRPr lang="en-US" sz="900" kern="1200" dirty="0" smtClean="0">
              <a:solidFill>
                <a:schemeClr val="tx1"/>
              </a:solidFill>
              <a:latin typeface="+mn-lt"/>
              <a:ea typeface="+mn-ea"/>
              <a:cs typeface="+mn-cs"/>
            </a:endParaRPr>
          </a:p>
          <a:p>
            <a:r>
              <a:rPr lang="en-US" sz="900" i="1" kern="1200" dirty="0" smtClean="0">
                <a:solidFill>
                  <a:schemeClr val="tx1"/>
                </a:solidFill>
                <a:latin typeface="+mn-lt"/>
                <a:ea typeface="+mn-ea"/>
                <a:cs typeface="+mn-cs"/>
              </a:rPr>
              <a:t> - What a CAN-MDS Operator can contribute to CAN-MDS</a:t>
            </a:r>
            <a:endParaRPr lang="en-US" sz="900" kern="1200" dirty="0" smtClean="0">
              <a:solidFill>
                <a:schemeClr val="tx1"/>
              </a:solidFill>
              <a:latin typeface="+mn-lt"/>
              <a:ea typeface="+mn-ea"/>
              <a:cs typeface="+mn-cs"/>
            </a:endParaRPr>
          </a:p>
          <a:p>
            <a:r>
              <a:rPr lang="en-US" sz="900" i="1" kern="1200" dirty="0" smtClean="0">
                <a:solidFill>
                  <a:schemeClr val="tx1"/>
                </a:solidFill>
                <a:latin typeface="+mn-lt"/>
                <a:ea typeface="+mn-ea"/>
                <a:cs typeface="+mn-cs"/>
              </a:rPr>
              <a:t>- What CAN-MDS can provide to a CAN-MDS Operator</a:t>
            </a:r>
            <a:endParaRPr lang="en-US" sz="900" kern="1200" dirty="0" smtClean="0">
              <a:solidFill>
                <a:schemeClr val="tx1"/>
              </a:solidFill>
              <a:latin typeface="+mn-lt"/>
              <a:ea typeface="+mn-ea"/>
              <a:cs typeface="+mn-cs"/>
            </a:endParaRPr>
          </a:p>
          <a:p>
            <a:r>
              <a:rPr lang="en-US" sz="900" b="1" kern="1200" dirty="0" smtClean="0">
                <a:solidFill>
                  <a:schemeClr val="tx1"/>
                </a:solidFill>
                <a:latin typeface="+mn-lt"/>
                <a:ea typeface="+mn-ea"/>
                <a:cs typeface="+mn-cs"/>
              </a:rPr>
              <a:t>Ethics in CAN-MDS - </a:t>
            </a:r>
            <a:r>
              <a:rPr lang="en-US" sz="900" b="1" i="1" kern="1200" dirty="0" smtClean="0">
                <a:solidFill>
                  <a:schemeClr val="tx1"/>
                </a:solidFill>
                <a:latin typeface="+mn-lt"/>
                <a:ea typeface="+mn-ea"/>
                <a:cs typeface="+mn-cs"/>
              </a:rPr>
              <a:t>privacy and confidentiality considerations </a:t>
            </a:r>
            <a:endParaRPr lang="en-US" sz="900" kern="1200" dirty="0" smtClean="0">
              <a:solidFill>
                <a:schemeClr val="tx1"/>
              </a:solidFill>
              <a:latin typeface="+mn-lt"/>
              <a:ea typeface="+mn-ea"/>
              <a:cs typeface="+mn-cs"/>
            </a:endParaRPr>
          </a:p>
          <a:p>
            <a:r>
              <a:rPr lang="en-US" sz="900" kern="1200" dirty="0" smtClean="0">
                <a:solidFill>
                  <a:schemeClr val="tx1"/>
                </a:solidFill>
                <a:latin typeface="+mn-lt"/>
                <a:ea typeface="+mn-ea"/>
                <a:cs typeface="+mn-cs"/>
              </a:rPr>
              <a:t>- What is provisioned by the Law and GDPR</a:t>
            </a:r>
          </a:p>
          <a:p>
            <a:r>
              <a:rPr lang="en-US" sz="900" kern="1200" dirty="0" smtClean="0">
                <a:solidFill>
                  <a:schemeClr val="tx1"/>
                </a:solidFill>
                <a:latin typeface="+mn-lt"/>
                <a:ea typeface="+mn-ea"/>
                <a:cs typeface="+mn-cs"/>
              </a:rPr>
              <a:t>     - Professionals’ Codes of Ethics</a:t>
            </a:r>
          </a:p>
          <a:p>
            <a:r>
              <a:rPr lang="en-US" sz="900" kern="1200" dirty="0" smtClean="0">
                <a:solidFill>
                  <a:schemeClr val="tx1"/>
                </a:solidFill>
                <a:latin typeface="+mn-lt"/>
                <a:ea typeface="+mn-ea"/>
                <a:cs typeface="+mn-cs"/>
              </a:rPr>
              <a:t>     - CAN-MDS Stakeholders, Operations, Tasks and Responsibilities</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7BC572B-C8FC-4CBA-80A9-D3880EE50F16}" type="slidenum">
              <a:rPr lang="el-GR" smtClean="0"/>
              <a:pPr/>
              <a:t>6</a:t>
            </a:fld>
            <a:endParaRPr lang="el-GR"/>
          </a:p>
        </p:txBody>
      </p:sp>
    </p:spTree>
    <p:extLst>
      <p:ext uri="{BB962C8B-B14F-4D97-AF65-F5344CB8AC3E}">
        <p14:creationId xmlns:p14="http://schemas.microsoft.com/office/powerpoint/2010/main" xmlns="" val="4665476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latin typeface="+mn-lt"/>
                <a:ea typeface="+mn-ea"/>
                <a:cs typeface="+mn-cs"/>
              </a:rPr>
              <a:t>Here is the content of </a:t>
            </a:r>
            <a:r>
              <a:rPr lang="en-US" sz="900" i="1" kern="1200" dirty="0" smtClean="0">
                <a:solidFill>
                  <a:schemeClr val="tx1"/>
                </a:solidFill>
                <a:latin typeface="+mn-lt"/>
                <a:ea typeface="+mn-ea"/>
                <a:cs typeface="+mn-cs"/>
              </a:rPr>
              <a:t>PART 2 “The Operator’s Guide” </a:t>
            </a:r>
            <a:r>
              <a:rPr lang="en-US" sz="900" kern="1200" dirty="0" smtClean="0">
                <a:solidFill>
                  <a:schemeClr val="tx1"/>
                </a:solidFill>
                <a:latin typeface="+mn-lt"/>
                <a:ea typeface="+mn-ea"/>
                <a:cs typeface="+mn-cs"/>
              </a:rPr>
              <a:t>&lt;see slide&gt;</a:t>
            </a:r>
          </a:p>
          <a:p>
            <a:r>
              <a:rPr lang="en-US" sz="900" b="1" kern="1200" dirty="0" smtClean="0">
                <a:solidFill>
                  <a:schemeClr val="tx1"/>
                </a:solidFill>
                <a:latin typeface="+mn-lt"/>
                <a:ea typeface="+mn-ea"/>
                <a:cs typeface="+mn-cs"/>
              </a:rPr>
              <a:t>CAN-MDS v1 - </a:t>
            </a:r>
            <a:r>
              <a:rPr lang="en-US" sz="900" b="1" i="1" kern="1200" dirty="0" smtClean="0">
                <a:solidFill>
                  <a:schemeClr val="tx1"/>
                </a:solidFill>
                <a:latin typeface="+mn-lt"/>
                <a:ea typeface="+mn-ea"/>
                <a:cs typeface="+mn-cs"/>
              </a:rPr>
              <a:t>data collection and data reporting including: </a:t>
            </a:r>
            <a:r>
              <a:rPr lang="en-US" sz="900" kern="1200" dirty="0" smtClean="0">
                <a:solidFill>
                  <a:schemeClr val="tx1"/>
                </a:solidFill>
                <a:latin typeface="+mn-lt"/>
                <a:ea typeface="+mn-ea"/>
                <a:cs typeface="+mn-cs"/>
              </a:rPr>
              <a:t>Entering new data in the CAN-MDS</a:t>
            </a:r>
          </a:p>
          <a:p>
            <a:r>
              <a:rPr lang="en-US" sz="900" i="1" kern="1200" dirty="0" smtClean="0">
                <a:solidFill>
                  <a:schemeClr val="tx1"/>
                </a:solidFill>
                <a:latin typeface="+mn-lt"/>
                <a:ea typeface="+mn-ea"/>
                <a:cs typeface="+mn-cs"/>
              </a:rPr>
              <a:t>CAN-MDS data entry; CAN-MDS data reporting; CAN-MDS data extraction; </a:t>
            </a:r>
            <a:r>
              <a:rPr lang="en-US" sz="900" kern="1200" dirty="0" smtClean="0">
                <a:solidFill>
                  <a:schemeClr val="tx1"/>
                </a:solidFill>
                <a:latin typeface="+mn-lt"/>
                <a:ea typeface="+mn-ea"/>
                <a:cs typeface="+mn-cs"/>
              </a:rPr>
              <a:t>CAN-MDS Flowchart</a:t>
            </a:r>
          </a:p>
          <a:p>
            <a:r>
              <a:rPr lang="en-US" sz="900" b="1" kern="1200" dirty="0" smtClean="0">
                <a:solidFill>
                  <a:schemeClr val="tx1"/>
                </a:solidFill>
                <a:latin typeface="+mn-lt"/>
                <a:ea typeface="+mn-ea"/>
                <a:cs typeface="+mn-cs"/>
              </a:rPr>
              <a:t>Data elements in the Operator’s Guide - </a:t>
            </a:r>
            <a:r>
              <a:rPr lang="en-US" sz="900" b="1" i="1" kern="1200" dirty="0" smtClean="0">
                <a:solidFill>
                  <a:schemeClr val="tx1"/>
                </a:solidFill>
                <a:latin typeface="+mn-lt"/>
                <a:ea typeface="+mn-ea"/>
                <a:cs typeface="+mn-cs"/>
              </a:rPr>
              <a:t>outline of presentation: </a:t>
            </a:r>
            <a:r>
              <a:rPr lang="en-US" sz="900" kern="1200" dirty="0" smtClean="0">
                <a:solidFill>
                  <a:schemeClr val="tx1"/>
                </a:solidFill>
                <a:latin typeface="+mn-lt"/>
                <a:ea typeface="+mn-ea"/>
                <a:cs typeface="+mn-cs"/>
              </a:rPr>
              <a:t>Attributes per data element (DE) and             </a:t>
            </a:r>
          </a:p>
          <a:p>
            <a:r>
              <a:rPr lang="en-US" sz="900" kern="1200" dirty="0" smtClean="0">
                <a:solidFill>
                  <a:schemeClr val="tx1"/>
                </a:solidFill>
                <a:latin typeface="+mn-lt"/>
                <a:ea typeface="+mn-ea"/>
                <a:cs typeface="+mn-cs"/>
              </a:rPr>
              <a:t>Overview of DE attributes. Some more details are presented in the next slides</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7BC572B-C8FC-4CBA-80A9-D3880EE50F16}" type="slidenum">
              <a:rPr lang="el-GR" smtClean="0"/>
              <a:pPr/>
              <a:t>7</a:t>
            </a:fld>
            <a:endParaRPr lang="el-GR"/>
          </a:p>
        </p:txBody>
      </p:sp>
    </p:spTree>
    <p:extLst>
      <p:ext uri="{BB962C8B-B14F-4D97-AF65-F5344CB8AC3E}">
        <p14:creationId xmlns:p14="http://schemas.microsoft.com/office/powerpoint/2010/main" xmlns="" val="14632594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900" b="1" kern="1200" dirty="0" smtClean="0">
                <a:solidFill>
                  <a:schemeClr val="tx1"/>
                </a:solidFill>
                <a:latin typeface="+mn-lt"/>
                <a:ea typeface="+mn-ea"/>
                <a:cs typeface="+mn-cs"/>
              </a:rPr>
              <a:t>CAN-MDS Axes and data elements</a:t>
            </a:r>
            <a:endParaRPr lang="en-US" sz="900" kern="1200" dirty="0" smtClean="0">
              <a:solidFill>
                <a:schemeClr val="tx1"/>
              </a:solidFill>
              <a:latin typeface="+mn-lt"/>
              <a:ea typeface="+mn-ea"/>
              <a:cs typeface="+mn-cs"/>
            </a:endParaRPr>
          </a:p>
          <a:p>
            <a:r>
              <a:rPr lang="en-US" sz="900" kern="1200" dirty="0" smtClean="0">
                <a:solidFill>
                  <a:schemeClr val="tx1"/>
                </a:solidFill>
                <a:latin typeface="+mn-lt"/>
                <a:ea typeface="+mn-ea"/>
                <a:cs typeface="+mn-cs"/>
              </a:rPr>
              <a:t>CAN-MDS consists of 18 data elements that are classified under 5 main categories (record, incident, child, living environment/primary caregivers and services). </a:t>
            </a:r>
          </a:p>
          <a:p>
            <a:r>
              <a:rPr lang="en-US" sz="900" kern="1200" dirty="0" smtClean="0">
                <a:solidFill>
                  <a:schemeClr val="tx1"/>
                </a:solidFill>
                <a:latin typeface="+mn-lt"/>
                <a:ea typeface="+mn-ea"/>
                <a:cs typeface="+mn-cs"/>
              </a:rPr>
              <a:t>4 of the Data Elements are clearly administrative (IDs-identifiers); 2 data elements are relevant to the response of Operator for a specific incident; 4 data elements are relevant to the specific CAN incident, 4 to the child and the remaining 4 to child’s family.</a:t>
            </a:r>
          </a:p>
          <a:p>
            <a:r>
              <a:rPr lang="en-US" sz="900" kern="1200" dirty="0" smtClean="0">
                <a:solidFill>
                  <a:schemeClr val="tx1"/>
                </a:solidFill>
                <a:latin typeface="+mn-lt"/>
                <a:ea typeface="+mn-ea"/>
                <a:cs typeface="+mn-cs"/>
              </a:rPr>
              <a:t>This information can be equally provided by all professionals working with children, regardless the sector where they are working</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7DD4F69-2BDB-4404-B061-D21098C8844C}" type="slidenum">
              <a:rPr lang="el-GR" smtClean="0"/>
              <a:pPr/>
              <a:t>8</a:t>
            </a:fld>
            <a:endParaRPr lang="el-GR"/>
          </a:p>
        </p:txBody>
      </p:sp>
    </p:spTree>
    <p:extLst>
      <p:ext uri="{BB962C8B-B14F-4D97-AF65-F5344CB8AC3E}">
        <p14:creationId xmlns:p14="http://schemas.microsoft.com/office/powerpoint/2010/main" xmlns="" val="29132920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eaLnBrk="1" fontAlgn="t" latinLnBrk="0" hangingPunct="1"/>
            <a:endParaRPr lang="en-US" sz="1200" b="0" i="0" u="none" strike="noStrike" kern="1200" dirty="0" smtClean="0">
              <a:solidFill>
                <a:schemeClr val="tx1"/>
              </a:solidFill>
              <a:effectLst/>
              <a:latin typeface="+mn-lt"/>
              <a:ea typeface="+mn-ea"/>
              <a:cs typeface="+mn-cs"/>
            </a:endParaRPr>
          </a:p>
          <a:p>
            <a:r>
              <a:rPr lang="en-US" sz="900" kern="1200" dirty="0" smtClean="0">
                <a:solidFill>
                  <a:schemeClr val="tx1"/>
                </a:solidFill>
                <a:latin typeface="+mn-lt"/>
                <a:ea typeface="+mn-ea"/>
                <a:cs typeface="+mn-cs"/>
              </a:rPr>
              <a:t>Next, data collection and reporting through CAN-MDS is presented</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7BC572B-C8FC-4CBA-80A9-D3880EE50F16}" type="slidenum">
              <a:rPr lang="el-GR" smtClean="0"/>
              <a:pPr/>
              <a:t>9</a:t>
            </a:fld>
            <a:endParaRPr lang="el-GR"/>
          </a:p>
        </p:txBody>
      </p:sp>
    </p:spTree>
    <p:extLst>
      <p:ext uri="{BB962C8B-B14F-4D97-AF65-F5344CB8AC3E}">
        <p14:creationId xmlns:p14="http://schemas.microsoft.com/office/powerpoint/2010/main" xmlns="" val="10954559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latin typeface="+mn-lt"/>
                <a:ea typeface="+mn-ea"/>
                <a:cs typeface="+mn-cs"/>
              </a:rPr>
              <a:t>In addition to the Operator’s manual, it is essential that you locate and save a copy of the Data Collection Protocol file.</a:t>
            </a:r>
          </a:p>
          <a:p>
            <a:r>
              <a:rPr lang="en-US" sz="900" kern="1200" dirty="0" smtClean="0">
                <a:solidFill>
                  <a:schemeClr val="tx1"/>
                </a:solidFill>
                <a:latin typeface="+mn-lt"/>
                <a:ea typeface="+mn-ea"/>
                <a:cs typeface="+mn-cs"/>
              </a:rPr>
              <a:t> </a:t>
            </a:r>
          </a:p>
          <a:p>
            <a:r>
              <a:rPr lang="en-US" sz="900" kern="1200" dirty="0" smtClean="0">
                <a:solidFill>
                  <a:schemeClr val="tx1"/>
                </a:solidFill>
                <a:latin typeface="+mn-lt"/>
                <a:ea typeface="+mn-ea"/>
                <a:cs typeface="+mn-cs"/>
              </a:rPr>
              <a:t>[Instruction - Please, before practicing print or select on your laptop/tablet page 49 and page 50 of the document. You will need those as you do the practice case intake. These are presented in the next slide]</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10</a:t>
            </a:fld>
            <a:endParaRPr lang="el-GR"/>
          </a:p>
        </p:txBody>
      </p:sp>
    </p:spTree>
    <p:extLst>
      <p:ext uri="{BB962C8B-B14F-4D97-AF65-F5344CB8AC3E}">
        <p14:creationId xmlns:p14="http://schemas.microsoft.com/office/powerpoint/2010/main" xmlns="" val="2981975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smtClean="0"/>
              <a:t>Click to edit Master title style</a:t>
            </a:r>
            <a:endParaRPr lang="el-GR"/>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892" indent="0" algn="ctr">
              <a:buNone/>
              <a:defRPr sz="1500"/>
            </a:lvl2pPr>
            <a:lvl3pPr marL="685783" indent="0" algn="ctr">
              <a:buNone/>
              <a:defRPr sz="140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smtClean="0"/>
              <a:t>Click to edit Master subtitle style</a:t>
            </a:r>
            <a:endParaRPr lang="el-GR"/>
          </a:p>
        </p:txBody>
      </p:sp>
      <p:sp>
        <p:nvSpPr>
          <p:cNvPr id="4" name="Date Placeholder 3"/>
          <p:cNvSpPr>
            <a:spLocks noGrp="1"/>
          </p:cNvSpPr>
          <p:nvPr>
            <p:ph type="dt" sz="half" idx="10"/>
          </p:nvPr>
        </p:nvSpPr>
        <p:spPr>
          <a:xfrm>
            <a:off x="628650" y="4767264"/>
            <a:ext cx="2057400" cy="273844"/>
          </a:xfrm>
          <a:prstGeom prst="rect">
            <a:avLst/>
          </a:prstGeom>
        </p:spPr>
        <p:txBody>
          <a:bodyPr lIns="68580" tIns="34290" rIns="68580" bIns="34290"/>
          <a:lstStyle/>
          <a:p>
            <a:fld id="{D1171834-D8E4-4048-9618-347FE0F40CD6}" type="datetimeFigureOut">
              <a:rPr lang="el-GR" smtClean="0"/>
              <a:pPr/>
              <a:t>1/2/2022</a:t>
            </a:fld>
            <a:endParaRPr lang="el-GR"/>
          </a:p>
        </p:txBody>
      </p:sp>
      <p:sp>
        <p:nvSpPr>
          <p:cNvPr id="5" name="Footer Placeholder 4"/>
          <p:cNvSpPr>
            <a:spLocks noGrp="1"/>
          </p:cNvSpPr>
          <p:nvPr>
            <p:ph type="ftr" sz="quarter" idx="11"/>
          </p:nvPr>
        </p:nvSpPr>
        <p:spPr>
          <a:xfrm>
            <a:off x="3028950" y="4767264"/>
            <a:ext cx="3086100" cy="273844"/>
          </a:xfrm>
          <a:prstGeom prst="rect">
            <a:avLst/>
          </a:prstGeom>
        </p:spPr>
        <p:txBody>
          <a:bodyPr lIns="68580" tIns="34290" rIns="68580" bIns="34290"/>
          <a:lstStyle/>
          <a:p>
            <a:endParaRPr lang="el-GR"/>
          </a:p>
        </p:txBody>
      </p:sp>
      <p:sp>
        <p:nvSpPr>
          <p:cNvPr id="6" name="Slide Number Placeholder 5"/>
          <p:cNvSpPr>
            <a:spLocks noGrp="1"/>
          </p:cNvSpPr>
          <p:nvPr>
            <p:ph type="sldNum" sz="quarter" idx="12"/>
          </p:nvPr>
        </p:nvSpPr>
        <p:spPr>
          <a:xfrm>
            <a:off x="6457950" y="4767264"/>
            <a:ext cx="2057400" cy="273844"/>
          </a:xfrm>
          <a:prstGeom prst="rect">
            <a:avLst/>
          </a:prstGeom>
        </p:spPr>
        <p:txBody>
          <a:bodyPr lIns="68580" tIns="34290" rIns="68580" bIns="34290"/>
          <a:lstStyle/>
          <a:p>
            <a:fld id="{D1A4E1EE-31C1-4BD3-9FDE-FC3A40BE5FB6}" type="slidenum">
              <a:rPr lang="el-GR" smtClean="0"/>
              <a:pPr/>
              <a:t>‹#›</a:t>
            </a:fld>
            <a:endParaRPr lang="el-GR"/>
          </a:p>
        </p:txBody>
      </p:sp>
    </p:spTree>
    <p:extLst>
      <p:ext uri="{BB962C8B-B14F-4D97-AF65-F5344CB8AC3E}">
        <p14:creationId xmlns:p14="http://schemas.microsoft.com/office/powerpoint/2010/main" xmlns="" val="359524985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a:xfrm>
            <a:off x="628650" y="4767264"/>
            <a:ext cx="2057400" cy="273844"/>
          </a:xfrm>
          <a:prstGeom prst="rect">
            <a:avLst/>
          </a:prstGeom>
        </p:spPr>
        <p:txBody>
          <a:bodyPr lIns="68580" tIns="34290" rIns="68580" bIns="34290"/>
          <a:lstStyle/>
          <a:p>
            <a:fld id="{D1171834-D8E4-4048-9618-347FE0F40CD6}" type="datetimeFigureOut">
              <a:rPr lang="el-GR" smtClean="0"/>
              <a:pPr/>
              <a:t>1/2/2022</a:t>
            </a:fld>
            <a:endParaRPr lang="el-GR"/>
          </a:p>
        </p:txBody>
      </p:sp>
      <p:sp>
        <p:nvSpPr>
          <p:cNvPr id="5" name="Footer Placeholder 4"/>
          <p:cNvSpPr>
            <a:spLocks noGrp="1"/>
          </p:cNvSpPr>
          <p:nvPr>
            <p:ph type="ftr" sz="quarter" idx="11"/>
          </p:nvPr>
        </p:nvSpPr>
        <p:spPr>
          <a:xfrm>
            <a:off x="3028950" y="4767264"/>
            <a:ext cx="3086100" cy="273844"/>
          </a:xfrm>
          <a:prstGeom prst="rect">
            <a:avLst/>
          </a:prstGeom>
        </p:spPr>
        <p:txBody>
          <a:bodyPr lIns="68580" tIns="34290" rIns="68580" bIns="34290"/>
          <a:lstStyle/>
          <a:p>
            <a:endParaRPr lang="el-GR"/>
          </a:p>
        </p:txBody>
      </p:sp>
      <p:sp>
        <p:nvSpPr>
          <p:cNvPr id="6" name="Slide Number Placeholder 5"/>
          <p:cNvSpPr>
            <a:spLocks noGrp="1"/>
          </p:cNvSpPr>
          <p:nvPr>
            <p:ph type="sldNum" sz="quarter" idx="12"/>
          </p:nvPr>
        </p:nvSpPr>
        <p:spPr>
          <a:xfrm>
            <a:off x="6457950" y="4767264"/>
            <a:ext cx="2057400" cy="273844"/>
          </a:xfrm>
          <a:prstGeom prst="rect">
            <a:avLst/>
          </a:prstGeom>
        </p:spPr>
        <p:txBody>
          <a:bodyPr lIns="68580" tIns="34290" rIns="68580" bIns="34290"/>
          <a:lstStyle/>
          <a:p>
            <a:fld id="{D1A4E1EE-31C1-4BD3-9FDE-FC3A40BE5FB6}" type="slidenum">
              <a:rPr lang="el-GR" smtClean="0"/>
              <a:pPr/>
              <a:t>‹#›</a:t>
            </a:fld>
            <a:endParaRPr lang="el-GR"/>
          </a:p>
        </p:txBody>
      </p:sp>
    </p:spTree>
    <p:extLst>
      <p:ext uri="{BB962C8B-B14F-4D97-AF65-F5344CB8AC3E}">
        <p14:creationId xmlns:p14="http://schemas.microsoft.com/office/powerpoint/2010/main" xmlns="" val="4037482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43"/>
            <a:ext cx="1971675" cy="4358879"/>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628651" y="273843"/>
            <a:ext cx="5800725" cy="435887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a:xfrm>
            <a:off x="628650" y="4767264"/>
            <a:ext cx="2057400" cy="273844"/>
          </a:xfrm>
          <a:prstGeom prst="rect">
            <a:avLst/>
          </a:prstGeom>
        </p:spPr>
        <p:txBody>
          <a:bodyPr lIns="68580" tIns="34290" rIns="68580" bIns="34290"/>
          <a:lstStyle/>
          <a:p>
            <a:fld id="{D1171834-D8E4-4048-9618-347FE0F40CD6}" type="datetimeFigureOut">
              <a:rPr lang="el-GR" smtClean="0"/>
              <a:pPr/>
              <a:t>1/2/2022</a:t>
            </a:fld>
            <a:endParaRPr lang="el-GR"/>
          </a:p>
        </p:txBody>
      </p:sp>
      <p:sp>
        <p:nvSpPr>
          <p:cNvPr id="5" name="Footer Placeholder 4"/>
          <p:cNvSpPr>
            <a:spLocks noGrp="1"/>
          </p:cNvSpPr>
          <p:nvPr>
            <p:ph type="ftr" sz="quarter" idx="11"/>
          </p:nvPr>
        </p:nvSpPr>
        <p:spPr>
          <a:xfrm>
            <a:off x="3028950" y="4767264"/>
            <a:ext cx="3086100" cy="273844"/>
          </a:xfrm>
          <a:prstGeom prst="rect">
            <a:avLst/>
          </a:prstGeom>
        </p:spPr>
        <p:txBody>
          <a:bodyPr lIns="68580" tIns="34290" rIns="68580" bIns="34290"/>
          <a:lstStyle/>
          <a:p>
            <a:endParaRPr lang="el-GR"/>
          </a:p>
        </p:txBody>
      </p:sp>
      <p:sp>
        <p:nvSpPr>
          <p:cNvPr id="6" name="Slide Number Placeholder 5"/>
          <p:cNvSpPr>
            <a:spLocks noGrp="1"/>
          </p:cNvSpPr>
          <p:nvPr>
            <p:ph type="sldNum" sz="quarter" idx="12"/>
          </p:nvPr>
        </p:nvSpPr>
        <p:spPr>
          <a:xfrm>
            <a:off x="6457950" y="4767264"/>
            <a:ext cx="2057400" cy="273844"/>
          </a:xfrm>
          <a:prstGeom prst="rect">
            <a:avLst/>
          </a:prstGeom>
        </p:spPr>
        <p:txBody>
          <a:bodyPr lIns="68580" tIns="34290" rIns="68580" bIns="34290"/>
          <a:lstStyle/>
          <a:p>
            <a:fld id="{D1A4E1EE-31C1-4BD3-9FDE-FC3A40BE5FB6}" type="slidenum">
              <a:rPr lang="el-GR" smtClean="0"/>
              <a:pPr/>
              <a:t>‹#›</a:t>
            </a:fld>
            <a:endParaRPr lang="el-GR"/>
          </a:p>
        </p:txBody>
      </p:sp>
    </p:spTree>
    <p:extLst>
      <p:ext uri="{BB962C8B-B14F-4D97-AF65-F5344CB8AC3E}">
        <p14:creationId xmlns:p14="http://schemas.microsoft.com/office/powerpoint/2010/main" xmlns="" val="3303490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6"/>
            <a:ext cx="7886700" cy="892970"/>
          </a:xfrm>
        </p:spPr>
        <p:txBody>
          <a:bodyPr/>
          <a:lstStyle/>
          <a:p>
            <a:r>
              <a:rPr lang="en-US" dirty="0" smtClean="0"/>
              <a:t>Click to edit Master title style</a:t>
            </a:r>
            <a:endParaRPr lang="el-GR" dirty="0"/>
          </a:p>
        </p:txBody>
      </p:sp>
      <p:sp>
        <p:nvSpPr>
          <p:cNvPr id="3" name="Content Placeholder 2"/>
          <p:cNvSpPr>
            <a:spLocks noGrp="1"/>
          </p:cNvSpPr>
          <p:nvPr>
            <p:ph idx="1"/>
          </p:nvPr>
        </p:nvSpPr>
        <p:spPr/>
        <p:txBody>
          <a:bodyPr/>
          <a:lstStyle>
            <a:lvl1pPr marL="271457" indent="-271457">
              <a:buClr>
                <a:schemeClr val="accent1"/>
              </a:buClr>
              <a:buFont typeface="Wingdings 3" panose="05040102010807070707" pitchFamily="18" charset="2"/>
              <a:buChar char="´"/>
              <a:defRPr/>
            </a:lvl1pPr>
            <a:lvl2pPr marL="607204" indent="-264313">
              <a:buClr>
                <a:schemeClr val="accent1">
                  <a:lumMod val="75000"/>
                </a:schemeClr>
              </a:buClr>
              <a:buFont typeface="Wingdings 3" panose="05040102010807070707" pitchFamily="18" charset="2"/>
              <a:buChar char="´"/>
              <a:defRPr/>
            </a:lvl2pPr>
            <a:lvl3pPr marL="942952" indent="-257168">
              <a:buClr>
                <a:schemeClr val="accent1">
                  <a:lumMod val="50000"/>
                </a:schemeClr>
              </a:buClr>
              <a:buFont typeface="Wingdings 3" panose="05040102010807070707" pitchFamily="18" charset="2"/>
              <a:buChar char="´"/>
              <a:defRPr/>
            </a:lvl3pPr>
            <a:lvl4pPr marL="1278699" indent="-250025">
              <a:buClr>
                <a:schemeClr val="tx2">
                  <a:lumMod val="50000"/>
                </a:schemeClr>
              </a:buClr>
              <a:buFont typeface="Wingdings 3" panose="05040102010807070707" pitchFamily="18" charset="2"/>
              <a:buChar char="´"/>
              <a:defRPr/>
            </a:lvl4pPr>
            <a:lvl5pPr marL="1614448" indent="-242882">
              <a:buClr>
                <a:schemeClr val="tx2">
                  <a:lumMod val="75000"/>
                </a:schemeClr>
              </a:buClr>
              <a:buFont typeface="Wingdings 3" panose="05040102010807070707" pitchFamily="18" charset="2"/>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l-GR" dirty="0"/>
          </a:p>
        </p:txBody>
      </p:sp>
      <p:sp>
        <p:nvSpPr>
          <p:cNvPr id="4" name="Date Placeholder 3"/>
          <p:cNvSpPr>
            <a:spLocks noGrp="1"/>
          </p:cNvSpPr>
          <p:nvPr>
            <p:ph type="dt" sz="half" idx="10"/>
          </p:nvPr>
        </p:nvSpPr>
        <p:spPr>
          <a:xfrm>
            <a:off x="628650" y="4767264"/>
            <a:ext cx="2057400" cy="273844"/>
          </a:xfrm>
          <a:prstGeom prst="rect">
            <a:avLst/>
          </a:prstGeom>
        </p:spPr>
        <p:txBody>
          <a:bodyPr lIns="68580" tIns="34290" rIns="68580" bIns="34290"/>
          <a:lstStyle/>
          <a:p>
            <a:fld id="{D1171834-D8E4-4048-9618-347FE0F40CD6}" type="datetimeFigureOut">
              <a:rPr lang="el-GR" smtClean="0"/>
              <a:pPr/>
              <a:t>1/2/2022</a:t>
            </a:fld>
            <a:endParaRPr lang="el-GR"/>
          </a:p>
        </p:txBody>
      </p:sp>
      <p:sp>
        <p:nvSpPr>
          <p:cNvPr id="5" name="Footer Placeholder 4"/>
          <p:cNvSpPr>
            <a:spLocks noGrp="1"/>
          </p:cNvSpPr>
          <p:nvPr>
            <p:ph type="ftr" sz="quarter" idx="11"/>
          </p:nvPr>
        </p:nvSpPr>
        <p:spPr>
          <a:xfrm>
            <a:off x="3028950" y="4767264"/>
            <a:ext cx="3086100" cy="273844"/>
          </a:xfrm>
          <a:prstGeom prst="rect">
            <a:avLst/>
          </a:prstGeom>
        </p:spPr>
        <p:txBody>
          <a:bodyPr lIns="68580" tIns="34290" rIns="68580" bIns="34290"/>
          <a:lstStyle/>
          <a:p>
            <a:endParaRPr lang="el-GR"/>
          </a:p>
        </p:txBody>
      </p:sp>
      <p:sp>
        <p:nvSpPr>
          <p:cNvPr id="6" name="Slide Number Placeholder 5"/>
          <p:cNvSpPr>
            <a:spLocks noGrp="1"/>
          </p:cNvSpPr>
          <p:nvPr>
            <p:ph type="sldNum" sz="quarter" idx="12"/>
          </p:nvPr>
        </p:nvSpPr>
        <p:spPr>
          <a:xfrm>
            <a:off x="6457950" y="4767264"/>
            <a:ext cx="2057400" cy="273844"/>
          </a:xfrm>
          <a:prstGeom prst="rect">
            <a:avLst/>
          </a:prstGeom>
        </p:spPr>
        <p:txBody>
          <a:bodyPr lIns="68580" tIns="34290" rIns="68580" bIns="34290"/>
          <a:lstStyle/>
          <a:p>
            <a:fld id="{D1A4E1EE-31C1-4BD3-9FDE-FC3A40BE5FB6}" type="slidenum">
              <a:rPr lang="el-GR" smtClean="0"/>
              <a:pPr/>
              <a:t>‹#›</a:t>
            </a:fld>
            <a:endParaRPr lang="el-GR"/>
          </a:p>
        </p:txBody>
      </p:sp>
      <p:cxnSp>
        <p:nvCxnSpPr>
          <p:cNvPr id="8" name="Straight Connector 7"/>
          <p:cNvCxnSpPr/>
          <p:nvPr userDrawn="1"/>
        </p:nvCxnSpPr>
        <p:spPr>
          <a:xfrm>
            <a:off x="628650" y="1172522"/>
            <a:ext cx="78867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86792485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5"/>
            <a:ext cx="7886700" cy="2139553"/>
          </a:xfrm>
        </p:spPr>
        <p:txBody>
          <a:bodyPr anchor="b"/>
          <a:lstStyle>
            <a:lvl1pPr>
              <a:defRPr sz="4500"/>
            </a:lvl1pPr>
          </a:lstStyle>
          <a:p>
            <a:r>
              <a:rPr lang="en-US" smtClean="0"/>
              <a:t>Click to edit Master title style</a:t>
            </a:r>
            <a:endParaRPr lang="el-GR"/>
          </a:p>
        </p:txBody>
      </p:sp>
      <p:sp>
        <p:nvSpPr>
          <p:cNvPr id="3" name="Text Placeholder 2"/>
          <p:cNvSpPr>
            <a:spLocks noGrp="1"/>
          </p:cNvSpPr>
          <p:nvPr>
            <p:ph type="body" idx="1"/>
          </p:nvPr>
        </p:nvSpPr>
        <p:spPr>
          <a:xfrm>
            <a:off x="623888" y="3442099"/>
            <a:ext cx="7886700" cy="1125140"/>
          </a:xfrm>
        </p:spPr>
        <p:txBody>
          <a:bodyPr/>
          <a:lstStyle>
            <a:lvl1pPr marL="0" indent="0">
              <a:buNone/>
              <a:defRPr sz="1800">
                <a:solidFill>
                  <a:schemeClr val="tx1">
                    <a:tint val="75000"/>
                  </a:schemeClr>
                </a:solidFill>
              </a:defRPr>
            </a:lvl1pPr>
            <a:lvl2pPr marL="342892" indent="0">
              <a:buNone/>
              <a:defRPr sz="1500">
                <a:solidFill>
                  <a:schemeClr val="tx1">
                    <a:tint val="75000"/>
                  </a:schemeClr>
                </a:solidFill>
              </a:defRPr>
            </a:lvl2pPr>
            <a:lvl3pPr marL="685783" indent="0">
              <a:buNone/>
              <a:defRPr sz="1400">
                <a:solidFill>
                  <a:schemeClr val="tx1">
                    <a:tint val="75000"/>
                  </a:schemeClr>
                </a:solidFill>
              </a:defRPr>
            </a:lvl3pPr>
            <a:lvl4pPr marL="1028675"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8" indent="0">
              <a:buNone/>
              <a:defRPr sz="1200">
                <a:solidFill>
                  <a:schemeClr val="tx1">
                    <a:tint val="75000"/>
                  </a:schemeClr>
                </a:solidFill>
              </a:defRPr>
            </a:lvl7pPr>
            <a:lvl8pPr marL="2400240" indent="0">
              <a:buNone/>
              <a:defRPr sz="1200">
                <a:solidFill>
                  <a:schemeClr val="tx1">
                    <a:tint val="75000"/>
                  </a:schemeClr>
                </a:solidFill>
              </a:defRPr>
            </a:lvl8pPr>
            <a:lvl9pPr marL="2743132"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28650" y="4767264"/>
            <a:ext cx="2057400" cy="273844"/>
          </a:xfrm>
          <a:prstGeom prst="rect">
            <a:avLst/>
          </a:prstGeom>
        </p:spPr>
        <p:txBody>
          <a:bodyPr lIns="68580" tIns="34290" rIns="68580" bIns="34290"/>
          <a:lstStyle/>
          <a:p>
            <a:fld id="{D1171834-D8E4-4048-9618-347FE0F40CD6}" type="datetimeFigureOut">
              <a:rPr lang="el-GR" smtClean="0"/>
              <a:pPr/>
              <a:t>1/2/2022</a:t>
            </a:fld>
            <a:endParaRPr lang="el-GR"/>
          </a:p>
        </p:txBody>
      </p:sp>
      <p:sp>
        <p:nvSpPr>
          <p:cNvPr id="5" name="Footer Placeholder 4"/>
          <p:cNvSpPr>
            <a:spLocks noGrp="1"/>
          </p:cNvSpPr>
          <p:nvPr>
            <p:ph type="ftr" sz="quarter" idx="11"/>
          </p:nvPr>
        </p:nvSpPr>
        <p:spPr>
          <a:xfrm>
            <a:off x="3028950" y="4767264"/>
            <a:ext cx="3086100" cy="273844"/>
          </a:xfrm>
          <a:prstGeom prst="rect">
            <a:avLst/>
          </a:prstGeom>
        </p:spPr>
        <p:txBody>
          <a:bodyPr lIns="68580" tIns="34290" rIns="68580" bIns="34290"/>
          <a:lstStyle/>
          <a:p>
            <a:endParaRPr lang="el-GR"/>
          </a:p>
        </p:txBody>
      </p:sp>
      <p:sp>
        <p:nvSpPr>
          <p:cNvPr id="6" name="Slide Number Placeholder 5"/>
          <p:cNvSpPr>
            <a:spLocks noGrp="1"/>
          </p:cNvSpPr>
          <p:nvPr>
            <p:ph type="sldNum" sz="quarter" idx="12"/>
          </p:nvPr>
        </p:nvSpPr>
        <p:spPr>
          <a:xfrm>
            <a:off x="6457950" y="4767264"/>
            <a:ext cx="2057400" cy="273844"/>
          </a:xfrm>
          <a:prstGeom prst="rect">
            <a:avLst/>
          </a:prstGeom>
        </p:spPr>
        <p:txBody>
          <a:bodyPr lIns="68580" tIns="34290" rIns="68580" bIns="34290"/>
          <a:lstStyle/>
          <a:p>
            <a:fld id="{D1A4E1EE-31C1-4BD3-9FDE-FC3A40BE5FB6}" type="slidenum">
              <a:rPr lang="el-GR" smtClean="0"/>
              <a:pPr/>
              <a:t>‹#›</a:t>
            </a:fld>
            <a:endParaRPr lang="el-GR"/>
          </a:p>
        </p:txBody>
      </p:sp>
    </p:spTree>
    <p:extLst>
      <p:ext uri="{BB962C8B-B14F-4D97-AF65-F5344CB8AC3E}">
        <p14:creationId xmlns:p14="http://schemas.microsoft.com/office/powerpoint/2010/main" xmlns="" val="32398648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628650" y="1369218"/>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4629150" y="1369218"/>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Date Placeholder 4"/>
          <p:cNvSpPr>
            <a:spLocks noGrp="1"/>
          </p:cNvSpPr>
          <p:nvPr>
            <p:ph type="dt" sz="half" idx="10"/>
          </p:nvPr>
        </p:nvSpPr>
        <p:spPr>
          <a:xfrm>
            <a:off x="628650" y="4767264"/>
            <a:ext cx="2057400" cy="273844"/>
          </a:xfrm>
          <a:prstGeom prst="rect">
            <a:avLst/>
          </a:prstGeom>
        </p:spPr>
        <p:txBody>
          <a:bodyPr lIns="68580" tIns="34290" rIns="68580" bIns="34290"/>
          <a:lstStyle/>
          <a:p>
            <a:fld id="{D1171834-D8E4-4048-9618-347FE0F40CD6}" type="datetimeFigureOut">
              <a:rPr lang="el-GR" smtClean="0"/>
              <a:pPr/>
              <a:t>1/2/2022</a:t>
            </a:fld>
            <a:endParaRPr lang="el-GR"/>
          </a:p>
        </p:txBody>
      </p:sp>
      <p:sp>
        <p:nvSpPr>
          <p:cNvPr id="6" name="Footer Placeholder 5"/>
          <p:cNvSpPr>
            <a:spLocks noGrp="1"/>
          </p:cNvSpPr>
          <p:nvPr>
            <p:ph type="ftr" sz="quarter" idx="11"/>
          </p:nvPr>
        </p:nvSpPr>
        <p:spPr>
          <a:xfrm>
            <a:off x="3028950" y="4767264"/>
            <a:ext cx="3086100" cy="273844"/>
          </a:xfrm>
          <a:prstGeom prst="rect">
            <a:avLst/>
          </a:prstGeom>
        </p:spPr>
        <p:txBody>
          <a:bodyPr lIns="68580" tIns="34290" rIns="68580" bIns="34290"/>
          <a:lstStyle/>
          <a:p>
            <a:endParaRPr lang="el-GR"/>
          </a:p>
        </p:txBody>
      </p:sp>
      <p:sp>
        <p:nvSpPr>
          <p:cNvPr id="7" name="Slide Number Placeholder 6"/>
          <p:cNvSpPr>
            <a:spLocks noGrp="1"/>
          </p:cNvSpPr>
          <p:nvPr>
            <p:ph type="sldNum" sz="quarter" idx="12"/>
          </p:nvPr>
        </p:nvSpPr>
        <p:spPr>
          <a:xfrm>
            <a:off x="6457950" y="4767264"/>
            <a:ext cx="2057400" cy="273844"/>
          </a:xfrm>
          <a:prstGeom prst="rect">
            <a:avLst/>
          </a:prstGeom>
        </p:spPr>
        <p:txBody>
          <a:bodyPr lIns="68580" tIns="34290" rIns="68580" bIns="34290"/>
          <a:lstStyle/>
          <a:p>
            <a:fld id="{D1A4E1EE-31C1-4BD3-9FDE-FC3A40BE5FB6}" type="slidenum">
              <a:rPr lang="el-GR" smtClean="0"/>
              <a:pPr/>
              <a:t>‹#›</a:t>
            </a:fld>
            <a:endParaRPr lang="el-GR"/>
          </a:p>
        </p:txBody>
      </p:sp>
    </p:spTree>
    <p:extLst>
      <p:ext uri="{BB962C8B-B14F-4D97-AF65-F5344CB8AC3E}">
        <p14:creationId xmlns:p14="http://schemas.microsoft.com/office/powerpoint/2010/main" xmlns="" val="27940423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6"/>
            <a:ext cx="7886700" cy="994172"/>
          </a:xfrm>
        </p:spPr>
        <p:txBody>
          <a:bodyPr/>
          <a:lstStyle/>
          <a:p>
            <a:r>
              <a:rPr lang="en-US" smtClean="0"/>
              <a:t>Click to edit Master title style</a:t>
            </a:r>
            <a:endParaRPr lang="el-GR"/>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892" indent="0">
              <a:buNone/>
              <a:defRPr sz="1500" b="1"/>
            </a:lvl2pPr>
            <a:lvl3pPr marL="685783" indent="0">
              <a:buNone/>
              <a:defRPr sz="140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4629151" y="1260872"/>
            <a:ext cx="3887391" cy="617934"/>
          </a:xfrm>
        </p:spPr>
        <p:txBody>
          <a:bodyPr anchor="b"/>
          <a:lstStyle>
            <a:lvl1pPr marL="0" indent="0">
              <a:buNone/>
              <a:defRPr sz="1800" b="1"/>
            </a:lvl1pPr>
            <a:lvl2pPr marL="342892" indent="0">
              <a:buNone/>
              <a:defRPr sz="1500" b="1"/>
            </a:lvl2pPr>
            <a:lvl3pPr marL="685783" indent="0">
              <a:buNone/>
              <a:defRPr sz="140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1" y="1878806"/>
            <a:ext cx="3887391"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7" name="Date Placeholder 6"/>
          <p:cNvSpPr>
            <a:spLocks noGrp="1"/>
          </p:cNvSpPr>
          <p:nvPr>
            <p:ph type="dt" sz="half" idx="10"/>
          </p:nvPr>
        </p:nvSpPr>
        <p:spPr>
          <a:xfrm>
            <a:off x="628650" y="4767264"/>
            <a:ext cx="2057400" cy="273844"/>
          </a:xfrm>
          <a:prstGeom prst="rect">
            <a:avLst/>
          </a:prstGeom>
        </p:spPr>
        <p:txBody>
          <a:bodyPr lIns="68580" tIns="34290" rIns="68580" bIns="34290"/>
          <a:lstStyle/>
          <a:p>
            <a:fld id="{D1171834-D8E4-4048-9618-347FE0F40CD6}" type="datetimeFigureOut">
              <a:rPr lang="el-GR" smtClean="0"/>
              <a:pPr/>
              <a:t>1/2/2022</a:t>
            </a:fld>
            <a:endParaRPr lang="el-GR"/>
          </a:p>
        </p:txBody>
      </p:sp>
      <p:sp>
        <p:nvSpPr>
          <p:cNvPr id="8" name="Footer Placeholder 7"/>
          <p:cNvSpPr>
            <a:spLocks noGrp="1"/>
          </p:cNvSpPr>
          <p:nvPr>
            <p:ph type="ftr" sz="quarter" idx="11"/>
          </p:nvPr>
        </p:nvSpPr>
        <p:spPr>
          <a:xfrm>
            <a:off x="3028950" y="4767264"/>
            <a:ext cx="3086100" cy="273844"/>
          </a:xfrm>
          <a:prstGeom prst="rect">
            <a:avLst/>
          </a:prstGeom>
        </p:spPr>
        <p:txBody>
          <a:bodyPr lIns="68580" tIns="34290" rIns="68580" bIns="34290"/>
          <a:lstStyle/>
          <a:p>
            <a:endParaRPr lang="el-GR"/>
          </a:p>
        </p:txBody>
      </p:sp>
      <p:sp>
        <p:nvSpPr>
          <p:cNvPr id="9" name="Slide Number Placeholder 8"/>
          <p:cNvSpPr>
            <a:spLocks noGrp="1"/>
          </p:cNvSpPr>
          <p:nvPr>
            <p:ph type="sldNum" sz="quarter" idx="12"/>
          </p:nvPr>
        </p:nvSpPr>
        <p:spPr>
          <a:xfrm>
            <a:off x="6457950" y="4767264"/>
            <a:ext cx="2057400" cy="273844"/>
          </a:xfrm>
          <a:prstGeom prst="rect">
            <a:avLst/>
          </a:prstGeom>
        </p:spPr>
        <p:txBody>
          <a:bodyPr lIns="68580" tIns="34290" rIns="68580" bIns="34290"/>
          <a:lstStyle/>
          <a:p>
            <a:fld id="{D1A4E1EE-31C1-4BD3-9FDE-FC3A40BE5FB6}" type="slidenum">
              <a:rPr lang="el-GR" smtClean="0"/>
              <a:pPr/>
              <a:t>‹#›</a:t>
            </a:fld>
            <a:endParaRPr lang="el-GR"/>
          </a:p>
        </p:txBody>
      </p:sp>
    </p:spTree>
    <p:extLst>
      <p:ext uri="{BB962C8B-B14F-4D97-AF65-F5344CB8AC3E}">
        <p14:creationId xmlns:p14="http://schemas.microsoft.com/office/powerpoint/2010/main" xmlns="" val="148327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Date Placeholder 2"/>
          <p:cNvSpPr>
            <a:spLocks noGrp="1"/>
          </p:cNvSpPr>
          <p:nvPr>
            <p:ph type="dt" sz="half" idx="10"/>
          </p:nvPr>
        </p:nvSpPr>
        <p:spPr>
          <a:xfrm>
            <a:off x="628650" y="4767264"/>
            <a:ext cx="2057400" cy="273844"/>
          </a:xfrm>
          <a:prstGeom prst="rect">
            <a:avLst/>
          </a:prstGeom>
        </p:spPr>
        <p:txBody>
          <a:bodyPr lIns="68580" tIns="34290" rIns="68580" bIns="34290"/>
          <a:lstStyle/>
          <a:p>
            <a:fld id="{D1171834-D8E4-4048-9618-347FE0F40CD6}" type="datetimeFigureOut">
              <a:rPr lang="el-GR" smtClean="0"/>
              <a:pPr/>
              <a:t>1/2/2022</a:t>
            </a:fld>
            <a:endParaRPr lang="el-GR"/>
          </a:p>
        </p:txBody>
      </p:sp>
      <p:sp>
        <p:nvSpPr>
          <p:cNvPr id="4" name="Footer Placeholder 3"/>
          <p:cNvSpPr>
            <a:spLocks noGrp="1"/>
          </p:cNvSpPr>
          <p:nvPr>
            <p:ph type="ftr" sz="quarter" idx="11"/>
          </p:nvPr>
        </p:nvSpPr>
        <p:spPr>
          <a:xfrm>
            <a:off x="3028950" y="4767264"/>
            <a:ext cx="3086100" cy="273844"/>
          </a:xfrm>
          <a:prstGeom prst="rect">
            <a:avLst/>
          </a:prstGeom>
        </p:spPr>
        <p:txBody>
          <a:bodyPr lIns="68580" tIns="34290" rIns="68580" bIns="34290"/>
          <a:lstStyle/>
          <a:p>
            <a:endParaRPr lang="el-GR"/>
          </a:p>
        </p:txBody>
      </p:sp>
      <p:sp>
        <p:nvSpPr>
          <p:cNvPr id="5" name="Slide Number Placeholder 4"/>
          <p:cNvSpPr>
            <a:spLocks noGrp="1"/>
          </p:cNvSpPr>
          <p:nvPr>
            <p:ph type="sldNum" sz="quarter" idx="12"/>
          </p:nvPr>
        </p:nvSpPr>
        <p:spPr>
          <a:xfrm>
            <a:off x="6457950" y="4767264"/>
            <a:ext cx="2057400" cy="273844"/>
          </a:xfrm>
          <a:prstGeom prst="rect">
            <a:avLst/>
          </a:prstGeom>
        </p:spPr>
        <p:txBody>
          <a:bodyPr lIns="68580" tIns="34290" rIns="68580" bIns="34290"/>
          <a:lstStyle/>
          <a:p>
            <a:fld id="{D1A4E1EE-31C1-4BD3-9FDE-FC3A40BE5FB6}" type="slidenum">
              <a:rPr lang="el-GR" smtClean="0"/>
              <a:pPr/>
              <a:t>‹#›</a:t>
            </a:fld>
            <a:endParaRPr lang="el-GR"/>
          </a:p>
        </p:txBody>
      </p:sp>
    </p:spTree>
    <p:extLst>
      <p:ext uri="{BB962C8B-B14F-4D97-AF65-F5344CB8AC3E}">
        <p14:creationId xmlns:p14="http://schemas.microsoft.com/office/powerpoint/2010/main" xmlns="" val="3249222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767264"/>
            <a:ext cx="2057400" cy="273844"/>
          </a:xfrm>
          <a:prstGeom prst="rect">
            <a:avLst/>
          </a:prstGeom>
        </p:spPr>
        <p:txBody>
          <a:bodyPr lIns="68580" tIns="34290" rIns="68580" bIns="34290"/>
          <a:lstStyle/>
          <a:p>
            <a:fld id="{D1171834-D8E4-4048-9618-347FE0F40CD6}" type="datetimeFigureOut">
              <a:rPr lang="el-GR" smtClean="0"/>
              <a:pPr/>
              <a:t>1/2/2022</a:t>
            </a:fld>
            <a:endParaRPr lang="el-GR"/>
          </a:p>
        </p:txBody>
      </p:sp>
      <p:sp>
        <p:nvSpPr>
          <p:cNvPr id="3" name="Footer Placeholder 2"/>
          <p:cNvSpPr>
            <a:spLocks noGrp="1"/>
          </p:cNvSpPr>
          <p:nvPr>
            <p:ph type="ftr" sz="quarter" idx="11"/>
          </p:nvPr>
        </p:nvSpPr>
        <p:spPr>
          <a:xfrm>
            <a:off x="3028950" y="4767264"/>
            <a:ext cx="3086100" cy="273844"/>
          </a:xfrm>
          <a:prstGeom prst="rect">
            <a:avLst/>
          </a:prstGeom>
        </p:spPr>
        <p:txBody>
          <a:bodyPr lIns="68580" tIns="34290" rIns="68580" bIns="34290"/>
          <a:lstStyle/>
          <a:p>
            <a:endParaRPr lang="el-GR"/>
          </a:p>
        </p:txBody>
      </p:sp>
      <p:sp>
        <p:nvSpPr>
          <p:cNvPr id="4" name="Slide Number Placeholder 3"/>
          <p:cNvSpPr>
            <a:spLocks noGrp="1"/>
          </p:cNvSpPr>
          <p:nvPr>
            <p:ph type="sldNum" sz="quarter" idx="12"/>
          </p:nvPr>
        </p:nvSpPr>
        <p:spPr>
          <a:xfrm>
            <a:off x="6457950" y="4767264"/>
            <a:ext cx="2057400" cy="273844"/>
          </a:xfrm>
          <a:prstGeom prst="rect">
            <a:avLst/>
          </a:prstGeom>
        </p:spPr>
        <p:txBody>
          <a:bodyPr lIns="68580" tIns="34290" rIns="68580" bIns="34290"/>
          <a:lstStyle/>
          <a:p>
            <a:fld id="{D1A4E1EE-31C1-4BD3-9FDE-FC3A40BE5FB6}" type="slidenum">
              <a:rPr lang="el-GR" smtClean="0"/>
              <a:pPr/>
              <a:t>‹#›</a:t>
            </a:fld>
            <a:endParaRPr lang="el-GR"/>
          </a:p>
        </p:txBody>
      </p:sp>
    </p:spTree>
    <p:extLst>
      <p:ext uri="{BB962C8B-B14F-4D97-AF65-F5344CB8AC3E}">
        <p14:creationId xmlns:p14="http://schemas.microsoft.com/office/powerpoint/2010/main" xmlns="" val="4034045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smtClean="0"/>
              <a:t>Click to edit Master title style</a:t>
            </a:r>
            <a:endParaRPr lang="el-GR"/>
          </a:p>
        </p:txBody>
      </p:sp>
      <p:sp>
        <p:nvSpPr>
          <p:cNvPr id="3" name="Content Placeholder 2"/>
          <p:cNvSpPr>
            <a:spLocks noGrp="1"/>
          </p:cNvSpPr>
          <p:nvPr>
            <p:ph idx="1"/>
          </p:nvPr>
        </p:nvSpPr>
        <p:spPr>
          <a:xfrm>
            <a:off x="3887391" y="740570"/>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892" indent="0">
              <a:buNone/>
              <a:defRPr sz="1100"/>
            </a:lvl2pPr>
            <a:lvl3pPr marL="685783" indent="0">
              <a:buNone/>
              <a:defRPr sz="900"/>
            </a:lvl3pPr>
            <a:lvl4pPr marL="1028675" indent="0">
              <a:buNone/>
              <a:defRPr sz="800"/>
            </a:lvl4pPr>
            <a:lvl5pPr marL="1371566" indent="0">
              <a:buNone/>
              <a:defRPr sz="800"/>
            </a:lvl5pPr>
            <a:lvl6pPr marL="1714457" indent="0">
              <a:buNone/>
              <a:defRPr sz="800"/>
            </a:lvl6pPr>
            <a:lvl7pPr marL="2057348" indent="0">
              <a:buNone/>
              <a:defRPr sz="800"/>
            </a:lvl7pPr>
            <a:lvl8pPr marL="2400240" indent="0">
              <a:buNone/>
              <a:defRPr sz="800"/>
            </a:lvl8pPr>
            <a:lvl9pPr marL="2743132" indent="0">
              <a:buNone/>
              <a:defRPr sz="800"/>
            </a:lvl9pPr>
          </a:lstStyle>
          <a:p>
            <a:pPr lvl="0"/>
            <a:r>
              <a:rPr lang="en-US" smtClean="0"/>
              <a:t>Click to edit Master text styles</a:t>
            </a:r>
          </a:p>
        </p:txBody>
      </p:sp>
      <p:sp>
        <p:nvSpPr>
          <p:cNvPr id="5" name="Date Placeholder 4"/>
          <p:cNvSpPr>
            <a:spLocks noGrp="1"/>
          </p:cNvSpPr>
          <p:nvPr>
            <p:ph type="dt" sz="half" idx="10"/>
          </p:nvPr>
        </p:nvSpPr>
        <p:spPr>
          <a:xfrm>
            <a:off x="628650" y="4767264"/>
            <a:ext cx="2057400" cy="273844"/>
          </a:xfrm>
          <a:prstGeom prst="rect">
            <a:avLst/>
          </a:prstGeom>
        </p:spPr>
        <p:txBody>
          <a:bodyPr lIns="68580" tIns="34290" rIns="68580" bIns="34290"/>
          <a:lstStyle/>
          <a:p>
            <a:fld id="{D1171834-D8E4-4048-9618-347FE0F40CD6}" type="datetimeFigureOut">
              <a:rPr lang="el-GR" smtClean="0"/>
              <a:pPr/>
              <a:t>1/2/2022</a:t>
            </a:fld>
            <a:endParaRPr lang="el-GR"/>
          </a:p>
        </p:txBody>
      </p:sp>
      <p:sp>
        <p:nvSpPr>
          <p:cNvPr id="6" name="Footer Placeholder 5"/>
          <p:cNvSpPr>
            <a:spLocks noGrp="1"/>
          </p:cNvSpPr>
          <p:nvPr>
            <p:ph type="ftr" sz="quarter" idx="11"/>
          </p:nvPr>
        </p:nvSpPr>
        <p:spPr>
          <a:xfrm>
            <a:off x="3028950" y="4767264"/>
            <a:ext cx="3086100" cy="273844"/>
          </a:xfrm>
          <a:prstGeom prst="rect">
            <a:avLst/>
          </a:prstGeom>
        </p:spPr>
        <p:txBody>
          <a:bodyPr lIns="68580" tIns="34290" rIns="68580" bIns="34290"/>
          <a:lstStyle/>
          <a:p>
            <a:endParaRPr lang="el-GR"/>
          </a:p>
        </p:txBody>
      </p:sp>
      <p:sp>
        <p:nvSpPr>
          <p:cNvPr id="7" name="Slide Number Placeholder 6"/>
          <p:cNvSpPr>
            <a:spLocks noGrp="1"/>
          </p:cNvSpPr>
          <p:nvPr>
            <p:ph type="sldNum" sz="quarter" idx="12"/>
          </p:nvPr>
        </p:nvSpPr>
        <p:spPr>
          <a:xfrm>
            <a:off x="6457950" y="4767264"/>
            <a:ext cx="2057400" cy="273844"/>
          </a:xfrm>
          <a:prstGeom prst="rect">
            <a:avLst/>
          </a:prstGeom>
        </p:spPr>
        <p:txBody>
          <a:bodyPr lIns="68580" tIns="34290" rIns="68580" bIns="34290"/>
          <a:lstStyle/>
          <a:p>
            <a:fld id="{D1A4E1EE-31C1-4BD3-9FDE-FC3A40BE5FB6}" type="slidenum">
              <a:rPr lang="el-GR" smtClean="0"/>
              <a:pPr/>
              <a:t>‹#›</a:t>
            </a:fld>
            <a:endParaRPr lang="el-GR"/>
          </a:p>
        </p:txBody>
      </p:sp>
    </p:spTree>
    <p:extLst>
      <p:ext uri="{BB962C8B-B14F-4D97-AF65-F5344CB8AC3E}">
        <p14:creationId xmlns:p14="http://schemas.microsoft.com/office/powerpoint/2010/main" xmlns="" val="42324058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smtClean="0"/>
              <a:t>Click to edit Master title style</a:t>
            </a:r>
            <a:endParaRPr lang="el-GR"/>
          </a:p>
        </p:txBody>
      </p:sp>
      <p:sp>
        <p:nvSpPr>
          <p:cNvPr id="3" name="Picture Placeholder 2"/>
          <p:cNvSpPr>
            <a:spLocks noGrp="1"/>
          </p:cNvSpPr>
          <p:nvPr>
            <p:ph type="pic" idx="1"/>
          </p:nvPr>
        </p:nvSpPr>
        <p:spPr>
          <a:xfrm>
            <a:off x="3887391" y="740570"/>
            <a:ext cx="4629150" cy="3655219"/>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endParaRPr lang="el-GR"/>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892" indent="0">
              <a:buNone/>
              <a:defRPr sz="1100"/>
            </a:lvl2pPr>
            <a:lvl3pPr marL="685783" indent="0">
              <a:buNone/>
              <a:defRPr sz="900"/>
            </a:lvl3pPr>
            <a:lvl4pPr marL="1028675" indent="0">
              <a:buNone/>
              <a:defRPr sz="800"/>
            </a:lvl4pPr>
            <a:lvl5pPr marL="1371566" indent="0">
              <a:buNone/>
              <a:defRPr sz="800"/>
            </a:lvl5pPr>
            <a:lvl6pPr marL="1714457" indent="0">
              <a:buNone/>
              <a:defRPr sz="800"/>
            </a:lvl6pPr>
            <a:lvl7pPr marL="2057348" indent="0">
              <a:buNone/>
              <a:defRPr sz="800"/>
            </a:lvl7pPr>
            <a:lvl8pPr marL="2400240" indent="0">
              <a:buNone/>
              <a:defRPr sz="800"/>
            </a:lvl8pPr>
            <a:lvl9pPr marL="2743132" indent="0">
              <a:buNone/>
              <a:defRPr sz="800"/>
            </a:lvl9pPr>
          </a:lstStyle>
          <a:p>
            <a:pPr lvl="0"/>
            <a:r>
              <a:rPr lang="en-US" smtClean="0"/>
              <a:t>Click to edit Master text styles</a:t>
            </a:r>
          </a:p>
        </p:txBody>
      </p:sp>
      <p:sp>
        <p:nvSpPr>
          <p:cNvPr id="5" name="Date Placeholder 4"/>
          <p:cNvSpPr>
            <a:spLocks noGrp="1"/>
          </p:cNvSpPr>
          <p:nvPr>
            <p:ph type="dt" sz="half" idx="10"/>
          </p:nvPr>
        </p:nvSpPr>
        <p:spPr>
          <a:xfrm>
            <a:off x="628650" y="4767264"/>
            <a:ext cx="2057400" cy="273844"/>
          </a:xfrm>
          <a:prstGeom prst="rect">
            <a:avLst/>
          </a:prstGeom>
        </p:spPr>
        <p:txBody>
          <a:bodyPr lIns="68580" tIns="34290" rIns="68580" bIns="34290"/>
          <a:lstStyle/>
          <a:p>
            <a:fld id="{D1171834-D8E4-4048-9618-347FE0F40CD6}" type="datetimeFigureOut">
              <a:rPr lang="el-GR" smtClean="0"/>
              <a:pPr/>
              <a:t>1/2/2022</a:t>
            </a:fld>
            <a:endParaRPr lang="el-GR"/>
          </a:p>
        </p:txBody>
      </p:sp>
      <p:sp>
        <p:nvSpPr>
          <p:cNvPr id="6" name="Footer Placeholder 5"/>
          <p:cNvSpPr>
            <a:spLocks noGrp="1"/>
          </p:cNvSpPr>
          <p:nvPr>
            <p:ph type="ftr" sz="quarter" idx="11"/>
          </p:nvPr>
        </p:nvSpPr>
        <p:spPr>
          <a:xfrm>
            <a:off x="3028950" y="4767264"/>
            <a:ext cx="3086100" cy="273844"/>
          </a:xfrm>
          <a:prstGeom prst="rect">
            <a:avLst/>
          </a:prstGeom>
        </p:spPr>
        <p:txBody>
          <a:bodyPr lIns="68580" tIns="34290" rIns="68580" bIns="34290"/>
          <a:lstStyle/>
          <a:p>
            <a:endParaRPr lang="el-GR"/>
          </a:p>
        </p:txBody>
      </p:sp>
      <p:sp>
        <p:nvSpPr>
          <p:cNvPr id="7" name="Slide Number Placeholder 6"/>
          <p:cNvSpPr>
            <a:spLocks noGrp="1"/>
          </p:cNvSpPr>
          <p:nvPr>
            <p:ph type="sldNum" sz="quarter" idx="12"/>
          </p:nvPr>
        </p:nvSpPr>
        <p:spPr>
          <a:xfrm>
            <a:off x="6457950" y="4767264"/>
            <a:ext cx="2057400" cy="273844"/>
          </a:xfrm>
          <a:prstGeom prst="rect">
            <a:avLst/>
          </a:prstGeom>
        </p:spPr>
        <p:txBody>
          <a:bodyPr lIns="68580" tIns="34290" rIns="68580" bIns="34290"/>
          <a:lstStyle/>
          <a:p>
            <a:fld id="{D1A4E1EE-31C1-4BD3-9FDE-FC3A40BE5FB6}" type="slidenum">
              <a:rPr lang="el-GR" smtClean="0"/>
              <a:pPr/>
              <a:t>‹#›</a:t>
            </a:fld>
            <a:endParaRPr lang="el-GR"/>
          </a:p>
        </p:txBody>
      </p:sp>
    </p:spTree>
    <p:extLst>
      <p:ext uri="{BB962C8B-B14F-4D97-AF65-F5344CB8AC3E}">
        <p14:creationId xmlns:p14="http://schemas.microsoft.com/office/powerpoint/2010/main" xmlns="" val="1136920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6"/>
            <a:ext cx="7886700" cy="994172"/>
          </a:xfrm>
          <a:prstGeom prst="rect">
            <a:avLst/>
          </a:prstGeom>
        </p:spPr>
        <p:txBody>
          <a:bodyPr vert="horz" lIns="68580" tIns="34290" rIns="68580" bIns="3429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628650" y="1369218"/>
            <a:ext cx="7886700" cy="3263504"/>
          </a:xfrm>
          <a:prstGeom prst="rect">
            <a:avLst/>
          </a:prstGeom>
        </p:spPr>
        <p:txBody>
          <a:bodyPr vert="horz" lIns="68580" tIns="34290" rIns="68580" bIns="3429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pic>
        <p:nvPicPr>
          <p:cNvPr id="8" name="Picture 2"/>
          <p:cNvPicPr>
            <a:picLocks noChangeAspect="1" noChangeArrowheads="1"/>
          </p:cNvPicPr>
          <p:nvPr userDrawn="1"/>
        </p:nvPicPr>
        <p:blipFill>
          <a:blip r:embed="rId13" cstate="print"/>
          <a:srcRect/>
          <a:stretch>
            <a:fillRect/>
          </a:stretch>
        </p:blipFill>
        <p:spPr bwMode="auto">
          <a:xfrm>
            <a:off x="6723683" y="4733927"/>
            <a:ext cx="2186955" cy="381304"/>
          </a:xfrm>
          <a:prstGeom prst="rect">
            <a:avLst/>
          </a:prstGeom>
          <a:noFill/>
          <a:ln w="9525">
            <a:noFill/>
            <a:miter lim="800000"/>
            <a:headEnd/>
            <a:tailEnd/>
          </a:ln>
        </p:spPr>
      </p:pic>
      <p:sp>
        <p:nvSpPr>
          <p:cNvPr id="9" name="Rectangle 3"/>
          <p:cNvSpPr>
            <a:spLocks noChangeArrowheads="1"/>
          </p:cNvSpPr>
          <p:nvPr userDrawn="1"/>
        </p:nvSpPr>
        <p:spPr bwMode="auto">
          <a:xfrm>
            <a:off x="2248746" y="4728582"/>
            <a:ext cx="3078212" cy="438582"/>
          </a:xfrm>
          <a:prstGeom prst="rect">
            <a:avLst/>
          </a:prstGeom>
          <a:noFill/>
          <a:ln w="9525">
            <a:noFill/>
            <a:miter lim="800000"/>
            <a:headEnd/>
            <a:tailEnd/>
          </a:ln>
          <a:effectLst/>
        </p:spPr>
        <p:txBody>
          <a:bodyPr wrap="square" lIns="68580" tIns="34290" rIns="68580" bIns="34290" anchor="ctr">
            <a:spAutoFit/>
          </a:bodyPr>
          <a:lstStyle/>
          <a:p>
            <a:pPr algn="r">
              <a:tabLst>
                <a:tab pos="1977580" algn="ctr"/>
                <a:tab pos="3955157" algn="r"/>
              </a:tabLst>
            </a:pPr>
            <a:r>
              <a:rPr lang="en-US" sz="800" dirty="0" smtClean="0">
                <a:solidFill>
                  <a:srgbClr val="595959"/>
                </a:solidFill>
                <a:latin typeface="Agency FB" pitchFamily="34" charset="0"/>
                <a:cs typeface="Times New Roman" pitchFamily="18" charset="0"/>
              </a:rPr>
              <a:t>“Coordinated Response to Child Abuse &amp; Neglect via Minimum Data Set: </a:t>
            </a:r>
            <a:r>
              <a:rPr lang="en-US" sz="800" i="1" dirty="0" smtClean="0">
                <a:solidFill>
                  <a:srgbClr val="595959"/>
                </a:solidFill>
                <a:latin typeface="Agency FB" pitchFamily="34" charset="0"/>
                <a:cs typeface="Times New Roman" pitchFamily="18" charset="0"/>
              </a:rPr>
              <a:t>from planning to practice</a:t>
            </a:r>
            <a:r>
              <a:rPr lang="en-US" sz="800" dirty="0" smtClean="0">
                <a:solidFill>
                  <a:srgbClr val="595959"/>
                </a:solidFill>
                <a:latin typeface="Agency FB" pitchFamily="34" charset="0"/>
                <a:cs typeface="Times New Roman" pitchFamily="18" charset="0"/>
              </a:rPr>
              <a:t>” [GA</a:t>
            </a:r>
            <a:r>
              <a:rPr lang="en-US" sz="800" baseline="0" dirty="0" smtClean="0">
                <a:solidFill>
                  <a:srgbClr val="595959"/>
                </a:solidFill>
                <a:latin typeface="Agency FB" pitchFamily="34" charset="0"/>
                <a:cs typeface="Times New Roman" pitchFamily="18" charset="0"/>
              </a:rPr>
              <a:t> </a:t>
            </a:r>
            <a:r>
              <a:rPr lang="en-US" sz="800" baseline="0" dirty="0" err="1" smtClean="0">
                <a:solidFill>
                  <a:srgbClr val="595959"/>
                </a:solidFill>
                <a:latin typeface="Agency FB" pitchFamily="34" charset="0"/>
                <a:cs typeface="Times New Roman" pitchFamily="18" charset="0"/>
              </a:rPr>
              <a:t>Nr</a:t>
            </a:r>
            <a:r>
              <a:rPr lang="en-US" sz="800" dirty="0" smtClean="0">
                <a:solidFill>
                  <a:srgbClr val="595959"/>
                </a:solidFill>
                <a:latin typeface="Agency FB" pitchFamily="34" charset="0"/>
                <a:cs typeface="Times New Roman" pitchFamily="18" charset="0"/>
              </a:rPr>
              <a:t>: 810508 — CAN-MDS II — Funded by EU REC Programme 2014-2020]1</a:t>
            </a:r>
          </a:p>
          <a:p>
            <a:pPr algn="ctr">
              <a:tabLst>
                <a:tab pos="1977580" algn="ctr"/>
                <a:tab pos="3955157" algn="r"/>
              </a:tabLst>
            </a:pPr>
            <a:r>
              <a:rPr lang="en-US" sz="800" b="1" dirty="0" smtClean="0">
                <a:solidFill>
                  <a:schemeClr val="accent1"/>
                </a:solidFill>
                <a:latin typeface="Agency FB" pitchFamily="34" charset="0"/>
                <a:cs typeface="Times New Roman" pitchFamily="18" charset="0"/>
              </a:rPr>
              <a:t>CAN-MDS Operators Seminar</a:t>
            </a:r>
            <a:endParaRPr lang="en-US" sz="1100" b="1" dirty="0">
              <a:solidFill>
                <a:schemeClr val="accent1"/>
              </a:solidFill>
            </a:endParaRPr>
          </a:p>
        </p:txBody>
      </p:sp>
      <p:cxnSp>
        <p:nvCxnSpPr>
          <p:cNvPr id="10" name="Straight Connector 10"/>
          <p:cNvCxnSpPr/>
          <p:nvPr userDrawn="1"/>
        </p:nvCxnSpPr>
        <p:spPr>
          <a:xfrm>
            <a:off x="-8681" y="4727625"/>
            <a:ext cx="9153000" cy="0"/>
          </a:xfrm>
          <a:prstGeom prst="line">
            <a:avLst/>
          </a:prstGeom>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14" cstate="print"/>
          <a:stretch>
            <a:fillRect/>
          </a:stretch>
        </p:blipFill>
        <p:spPr>
          <a:xfrm>
            <a:off x="1327066" y="4848692"/>
            <a:ext cx="353501" cy="234298"/>
          </a:xfrm>
          <a:prstGeom prst="rect">
            <a:avLst/>
          </a:prstGeom>
        </p:spPr>
      </p:pic>
      <p:sp>
        <p:nvSpPr>
          <p:cNvPr id="12" name="Rectangle 11"/>
          <p:cNvSpPr/>
          <p:nvPr userDrawn="1"/>
        </p:nvSpPr>
        <p:spPr>
          <a:xfrm>
            <a:off x="133350" y="4772025"/>
            <a:ext cx="1133475" cy="304800"/>
          </a:xfrm>
          <a:prstGeom prst="rect">
            <a:avLst/>
          </a:prstGeom>
        </p:spPr>
        <p:style>
          <a:lnRef idx="2">
            <a:schemeClr val="accent2"/>
          </a:lnRef>
          <a:fillRef idx="1">
            <a:schemeClr val="lt1"/>
          </a:fillRef>
          <a:effectRef idx="0">
            <a:schemeClr val="accent2"/>
          </a:effectRef>
          <a:fontRef idx="minor">
            <a:schemeClr val="dk1"/>
          </a:fontRef>
        </p:style>
        <p:txBody>
          <a:bodyPr lIns="68580" tIns="34290" rIns="68580" bIns="34290" rtlCol="0" anchor="ctr"/>
          <a:lstStyle/>
          <a:p>
            <a:pPr algn="ctr"/>
            <a:r>
              <a:rPr lang="en-US" dirty="0" smtClean="0">
                <a:solidFill>
                  <a:srgbClr val="FF0000"/>
                </a:solidFill>
              </a:rPr>
              <a:t>Your logo</a:t>
            </a:r>
            <a:endParaRPr lang="el-GR" dirty="0">
              <a:solidFill>
                <a:srgbClr val="FF0000"/>
              </a:solidFill>
            </a:endParaRPr>
          </a:p>
        </p:txBody>
      </p:sp>
    </p:spTree>
    <p:extLst>
      <p:ext uri="{BB962C8B-B14F-4D97-AF65-F5344CB8AC3E}">
        <p14:creationId xmlns:p14="http://schemas.microsoft.com/office/powerpoint/2010/main" xmlns="" val="41956351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685783" rtl="0" eaLnBrk="1" latinLnBrk="0" hangingPunct="1">
        <a:lnSpc>
          <a:spcPct val="90000"/>
        </a:lnSpc>
        <a:spcBef>
          <a:spcPct val="0"/>
        </a:spcBef>
        <a:buNone/>
        <a:defRPr sz="2700" kern="1200">
          <a:solidFill>
            <a:schemeClr val="tx1"/>
          </a:solidFill>
          <a:latin typeface="Segoe UI Black" panose="020B0A02040204020203" pitchFamily="34" charset="0"/>
          <a:ea typeface="Segoe UI Black" panose="020B0A02040204020203" pitchFamily="34" charset="0"/>
          <a:cs typeface="+mj-cs"/>
        </a:defRPr>
      </a:lvl1pPr>
    </p:titleStyle>
    <p:bodyStyle>
      <a:lvl1pPr marL="171446" indent="-171446" algn="l" defTabSz="685783" rtl="0" eaLnBrk="1" latinLnBrk="0" hangingPunct="1">
        <a:lnSpc>
          <a:spcPct val="90000"/>
        </a:lnSpc>
        <a:spcBef>
          <a:spcPts val="750"/>
        </a:spcBef>
        <a:buFont typeface="Arial" panose="020B0604020202020204" pitchFamily="34" charset="0"/>
        <a:buChar char="•"/>
        <a:defRPr sz="2100" kern="1200">
          <a:solidFill>
            <a:schemeClr val="tx1"/>
          </a:solidFill>
          <a:latin typeface="Segoe UI Light" panose="020B0502040204020203" pitchFamily="34" charset="0"/>
          <a:ea typeface="+mn-ea"/>
          <a:cs typeface="Segoe UI Light" panose="020B0502040204020203" pitchFamily="34" charset="0"/>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Segoe UI Light" panose="020B0502040204020203" pitchFamily="34" charset="0"/>
          <a:ea typeface="+mn-ea"/>
          <a:cs typeface="Segoe UI Light" panose="020B0502040204020203" pitchFamily="34" charset="0"/>
        </a:defRPr>
      </a:lvl3pPr>
      <a:lvl4pPr marL="1200120"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Segoe UI Light" panose="020B0502040204020203" pitchFamily="34" charset="0"/>
          <a:ea typeface="+mn-ea"/>
          <a:cs typeface="Segoe UI Light" panose="020B0502040204020203" pitchFamily="34" charset="0"/>
        </a:defRPr>
      </a:lvl4pPr>
      <a:lvl5pPr marL="1543012"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Segoe UI Light" panose="020B0502040204020203" pitchFamily="34" charset="0"/>
          <a:ea typeface="+mn-ea"/>
          <a:cs typeface="Segoe UI Light" panose="020B0502040204020203" pitchFamily="34" charset="0"/>
        </a:defRPr>
      </a:lvl5pPr>
      <a:lvl6pPr marL="1885903"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el-GR"/>
      </a:defPPr>
      <a:lvl1pPr marL="0" algn="l" defTabSz="685783" rtl="0" eaLnBrk="1" latinLnBrk="0" hangingPunct="1">
        <a:defRPr sz="1400" kern="1200">
          <a:solidFill>
            <a:schemeClr val="tx1"/>
          </a:solidFill>
          <a:latin typeface="+mn-lt"/>
          <a:ea typeface="+mn-ea"/>
          <a:cs typeface="+mn-cs"/>
        </a:defRPr>
      </a:lvl1pPr>
      <a:lvl2pPr marL="342892" algn="l" defTabSz="685783" rtl="0" eaLnBrk="1" latinLnBrk="0" hangingPunct="1">
        <a:defRPr sz="1400" kern="1200">
          <a:solidFill>
            <a:schemeClr val="tx1"/>
          </a:solidFill>
          <a:latin typeface="+mn-lt"/>
          <a:ea typeface="+mn-ea"/>
          <a:cs typeface="+mn-cs"/>
        </a:defRPr>
      </a:lvl2pPr>
      <a:lvl3pPr marL="685783" algn="l" defTabSz="685783" rtl="0" eaLnBrk="1" latinLnBrk="0" hangingPunct="1">
        <a:defRPr sz="1400" kern="1200">
          <a:solidFill>
            <a:schemeClr val="tx1"/>
          </a:solidFill>
          <a:latin typeface="+mn-lt"/>
          <a:ea typeface="+mn-ea"/>
          <a:cs typeface="+mn-cs"/>
        </a:defRPr>
      </a:lvl3pPr>
      <a:lvl4pPr marL="1028675" algn="l" defTabSz="685783" rtl="0" eaLnBrk="1" latinLnBrk="0" hangingPunct="1">
        <a:defRPr sz="1400" kern="1200">
          <a:solidFill>
            <a:schemeClr val="tx1"/>
          </a:solidFill>
          <a:latin typeface="+mn-lt"/>
          <a:ea typeface="+mn-ea"/>
          <a:cs typeface="+mn-cs"/>
        </a:defRPr>
      </a:lvl4pPr>
      <a:lvl5pPr marL="1371566" algn="l" defTabSz="685783" rtl="0" eaLnBrk="1" latinLnBrk="0" hangingPunct="1">
        <a:defRPr sz="1400" kern="1200">
          <a:solidFill>
            <a:schemeClr val="tx1"/>
          </a:solidFill>
          <a:latin typeface="+mn-lt"/>
          <a:ea typeface="+mn-ea"/>
          <a:cs typeface="+mn-cs"/>
        </a:defRPr>
      </a:lvl5pPr>
      <a:lvl6pPr marL="1714457" algn="l" defTabSz="685783" rtl="0" eaLnBrk="1" latinLnBrk="0" hangingPunct="1">
        <a:defRPr sz="1400" kern="1200">
          <a:solidFill>
            <a:schemeClr val="tx1"/>
          </a:solidFill>
          <a:latin typeface="+mn-lt"/>
          <a:ea typeface="+mn-ea"/>
          <a:cs typeface="+mn-cs"/>
        </a:defRPr>
      </a:lvl6pPr>
      <a:lvl7pPr marL="2057348" algn="l" defTabSz="685783" rtl="0" eaLnBrk="1" latinLnBrk="0" hangingPunct="1">
        <a:defRPr sz="1400" kern="1200">
          <a:solidFill>
            <a:schemeClr val="tx1"/>
          </a:solidFill>
          <a:latin typeface="+mn-lt"/>
          <a:ea typeface="+mn-ea"/>
          <a:cs typeface="+mn-cs"/>
        </a:defRPr>
      </a:lvl7pPr>
      <a:lvl8pPr marL="2400240" algn="l" defTabSz="685783" rtl="0" eaLnBrk="1" latinLnBrk="0" hangingPunct="1">
        <a:defRPr sz="1400" kern="1200">
          <a:solidFill>
            <a:schemeClr val="tx1"/>
          </a:solidFill>
          <a:latin typeface="+mn-lt"/>
          <a:ea typeface="+mn-ea"/>
          <a:cs typeface="+mn-cs"/>
        </a:defRPr>
      </a:lvl8pPr>
      <a:lvl9pPr marL="2743132" algn="l" defTabSz="685783"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package" Target="../embeddings/Microsoft_Office_Word_Document1.docx"/></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package" Target="../embeddings/Microsoft_Office_Word_Document2.docx"/></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000" dirty="0" smtClean="0">
                <a:latin typeface="Segoe UI Light" pitchFamily="34" charset="0"/>
                <a:cs typeface="Segoe UI Light" pitchFamily="34" charset="0"/>
              </a:rPr>
              <a:t>CAN-MDS Rationale</a:t>
            </a:r>
            <a:endParaRPr lang="el-GR" sz="4000" dirty="0">
              <a:latin typeface="Segoe UI Light" pitchFamily="34" charset="0"/>
              <a:cs typeface="Segoe UI Light" pitchFamily="34" charset="0"/>
            </a:endParaRPr>
          </a:p>
        </p:txBody>
      </p:sp>
      <p:sp>
        <p:nvSpPr>
          <p:cNvPr id="3" name="Subtitle 2"/>
          <p:cNvSpPr>
            <a:spLocks noGrp="1"/>
          </p:cNvSpPr>
          <p:nvPr>
            <p:ph type="subTitle" idx="1"/>
          </p:nvPr>
        </p:nvSpPr>
        <p:spPr>
          <a:xfrm>
            <a:off x="708950" y="2701528"/>
            <a:ext cx="7737676" cy="1241822"/>
          </a:xfrm>
        </p:spPr>
        <p:txBody>
          <a:bodyPr>
            <a:noAutofit/>
          </a:bodyPr>
          <a:lstStyle/>
          <a:p>
            <a:endParaRPr lang="en-US" dirty="0" smtClean="0">
              <a:solidFill>
                <a:schemeClr val="bg1">
                  <a:lumMod val="50000"/>
                </a:schemeClr>
              </a:solidFill>
              <a:latin typeface="Segoe UI Black" panose="020B0A02040204020203" pitchFamily="34" charset="0"/>
              <a:ea typeface="Segoe UI Black" panose="020B0A02040204020203" pitchFamily="34" charset="0"/>
              <a:cs typeface="+mj-cs"/>
            </a:endParaRPr>
          </a:p>
          <a:p>
            <a:r>
              <a:rPr lang="en-US" sz="2400" dirty="0" smtClean="0">
                <a:solidFill>
                  <a:schemeClr val="tx1">
                    <a:lumMod val="50000"/>
                    <a:lumOff val="50000"/>
                  </a:schemeClr>
                </a:solidFill>
              </a:rPr>
              <a:t>CAN-MDS Operator’s Manual</a:t>
            </a:r>
            <a:endParaRPr lang="en-US" sz="2400" dirty="0">
              <a:solidFill>
                <a:schemeClr val="tx1">
                  <a:lumMod val="50000"/>
                  <a:lumOff val="50000"/>
                </a:schemeClr>
              </a:solidFill>
              <a:ea typeface="Segoe UI Black" panose="020B0A02040204020203" pitchFamily="34" charset="0"/>
            </a:endParaRPr>
          </a:p>
        </p:txBody>
      </p:sp>
    </p:spTree>
    <p:extLst>
      <p:ext uri="{BB962C8B-B14F-4D97-AF65-F5344CB8AC3E}">
        <p14:creationId xmlns:p14="http://schemas.microsoft.com/office/powerpoint/2010/main" xmlns="" val="29500401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PROCESS </a:t>
            </a:r>
            <a:r>
              <a:rPr lang="en-US" i="1" dirty="0"/>
              <a:t>at a </a:t>
            </a:r>
            <a:r>
              <a:rPr lang="en-US" i="1" dirty="0" smtClean="0"/>
              <a:t>glance</a:t>
            </a:r>
            <a:endParaRPr lang="el-GR" dirty="0"/>
          </a:p>
        </p:txBody>
      </p:sp>
      <p:sp>
        <p:nvSpPr>
          <p:cNvPr id="3" name="Content Placeholder 2"/>
          <p:cNvSpPr>
            <a:spLocks noGrp="1"/>
          </p:cNvSpPr>
          <p:nvPr>
            <p:ph idx="1"/>
          </p:nvPr>
        </p:nvSpPr>
        <p:spPr>
          <a:xfrm>
            <a:off x="628650" y="1369219"/>
            <a:ext cx="5410200" cy="3263504"/>
          </a:xfrm>
        </p:spPr>
        <p:txBody>
          <a:bodyPr/>
          <a:lstStyle/>
          <a:p>
            <a:r>
              <a:rPr lang="en-US" dirty="0" smtClean="0"/>
              <a:t>Step-by-step </a:t>
            </a:r>
            <a:r>
              <a:rPr lang="en-US" dirty="0"/>
              <a:t>process for </a:t>
            </a:r>
            <a:r>
              <a:rPr lang="en-US" i="1" dirty="0"/>
              <a:t>entering new data </a:t>
            </a:r>
            <a:r>
              <a:rPr lang="en-US" dirty="0"/>
              <a:t>is available in </a:t>
            </a:r>
            <a:r>
              <a:rPr lang="en-US" b="1" i="1" dirty="0" smtClean="0"/>
              <a:t>CAN-MDS Data Collection Protocol</a:t>
            </a:r>
          </a:p>
          <a:p>
            <a:pPr lvl="1"/>
            <a:r>
              <a:rPr lang="en-US" dirty="0" smtClean="0"/>
              <a:t>It </a:t>
            </a:r>
            <a:r>
              <a:rPr lang="en-US" dirty="0"/>
              <a:t>is noted that the whole process of data entering is based on selection among pre-defined codes under each individual data element </a:t>
            </a:r>
            <a:r>
              <a:rPr lang="en-US" dirty="0" smtClean="0"/>
              <a:t>(</a:t>
            </a:r>
            <a:r>
              <a:rPr lang="en-US" dirty="0"/>
              <a:t>fields to be completed with text are not available</a:t>
            </a:r>
            <a:r>
              <a:rPr lang="en-US" dirty="0" smtClean="0"/>
              <a:t>)</a:t>
            </a:r>
          </a:p>
          <a:p>
            <a:pPr lvl="1"/>
            <a:endParaRPr lang="el-GR" dirty="0"/>
          </a:p>
          <a:p>
            <a:endParaRPr lang="el-GR" dirty="0"/>
          </a:p>
        </p:txBody>
      </p:sp>
      <p:pic>
        <p:nvPicPr>
          <p:cNvPr id="4" name="Picture 3"/>
          <p:cNvPicPr>
            <a:picLocks/>
          </p:cNvPicPr>
          <p:nvPr/>
        </p:nvPicPr>
        <p:blipFill rotWithShape="1">
          <a:blip r:embed="rId3"/>
          <a:srcRect l="16925" t="19305" r="50168" b="3472"/>
          <a:stretch/>
        </p:blipFill>
        <p:spPr>
          <a:xfrm>
            <a:off x="6227541" y="1166816"/>
            <a:ext cx="2287810" cy="3524310"/>
          </a:xfrm>
          <a:prstGeom prst="rect">
            <a:avLst/>
          </a:prstGeom>
          <a:ln>
            <a:noFill/>
          </a:ln>
          <a:effectLst>
            <a:outerShdw blurRad="292100" dist="139700" dir="2700000" algn="tl" rotWithShape="0">
              <a:srgbClr val="333333">
                <a:alpha val="65000"/>
              </a:srgbClr>
            </a:outerShdw>
          </a:effectLst>
        </p:spPr>
      </p:pic>
      <p:sp>
        <p:nvSpPr>
          <p:cNvPr id="5" name="Rectangle 4"/>
          <p:cNvSpPr/>
          <p:nvPr/>
        </p:nvSpPr>
        <p:spPr>
          <a:xfrm>
            <a:off x="1219199" y="3694699"/>
            <a:ext cx="4572000" cy="862287"/>
          </a:xfrm>
          <a:prstGeom prst="rect">
            <a:avLst/>
          </a:prstGeom>
        </p:spPr>
        <p:txBody>
          <a:bodyPr lIns="68580" tIns="34290" rIns="68580" bIns="34290">
            <a:spAutoFit/>
          </a:bodyPr>
          <a:lstStyle/>
          <a:p>
            <a:pPr algn="r" defTabSz="685783">
              <a:lnSpc>
                <a:spcPct val="90000"/>
              </a:lnSpc>
              <a:spcBef>
                <a:spcPts val="750"/>
              </a:spcBef>
            </a:pPr>
            <a:r>
              <a:rPr lang="en-US" sz="2400" dirty="0" smtClean="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see also pp. 47-48</a:t>
            </a:r>
            <a:r>
              <a:rPr lang="en-US" sz="2400"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
 of Data Collection Protocol</a:t>
            </a:r>
          </a:p>
        </p:txBody>
      </p:sp>
    </p:spTree>
    <p:extLst>
      <p:ext uri="{BB962C8B-B14F-4D97-AF65-F5344CB8AC3E}">
        <p14:creationId xmlns:p14="http://schemas.microsoft.com/office/powerpoint/2010/main" xmlns="" val="4222597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53" presetClass="entr" presetSubtype="16"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par>
                          <p:cTn id="20" fill="hold">
                            <p:stCondLst>
                              <p:cond delay="1000"/>
                            </p:stCondLst>
                            <p:childTnLst>
                              <p:par>
                                <p:cTn id="21" presetID="53" presetClass="entr" presetSubtype="16"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fltVal val="0"/>
                                          </p:val>
                                        </p:tav>
                                        <p:tav tm="100000">
                                          <p:val>
                                            <p:strVal val="#ppt_w"/>
                                          </p:val>
                                        </p:tav>
                                      </p:tavLst>
                                    </p:anim>
                                    <p:anim calcmode="lin" valueType="num">
                                      <p:cBhvr>
                                        <p:cTn id="24" dur="500" fill="hold"/>
                                        <p:tgtEl>
                                          <p:spTgt spid="5"/>
                                        </p:tgtEl>
                                        <p:attrNameLst>
                                          <p:attrName>ppt_h</p:attrName>
                                        </p:attrNameLst>
                                      </p:cBhvr>
                                      <p:tavLst>
                                        <p:tav tm="0">
                                          <p:val>
                                            <p:fltVal val="0"/>
                                          </p:val>
                                        </p:tav>
                                        <p:tav tm="100000">
                                          <p:val>
                                            <p:strVal val="#ppt_h"/>
                                          </p:val>
                                        </p:tav>
                                      </p:tavLst>
                                    </p:anim>
                                    <p:animEffect transition="in" filter="fade">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6698" y="-6698"/>
            <a:ext cx="0" cy="0"/>
          </a:xfrm>
          <a:prstGeom prst="rect">
            <a:avLst/>
          </a:prstGeom>
        </p:spPr>
      </p:pic>
      <p:sp>
        <p:nvSpPr>
          <p:cNvPr id="4" name="TextBox 3"/>
          <p:cNvSpPr txBox="1"/>
          <p:nvPr/>
        </p:nvSpPr>
        <p:spPr>
          <a:xfrm>
            <a:off x="272762" y="140278"/>
            <a:ext cx="8704984" cy="910010"/>
          </a:xfrm>
          <a:prstGeom prst="rect">
            <a:avLst/>
          </a:prstGeom>
          <a:noFill/>
        </p:spPr>
        <p:txBody>
          <a:bodyPr wrap="square" lIns="133946" tIns="133946" rIns="133946" bIns="133946" anchor="ctr">
            <a:noAutofit/>
          </a:bodyPr>
          <a:lstStyle/>
          <a:p>
            <a:pPr defTabSz="685783">
              <a:lnSpc>
                <a:spcPct val="110000"/>
              </a:lnSpc>
              <a:spcBef>
                <a:spcPts val="750"/>
              </a:spcBef>
            </a:pPr>
            <a:r>
              <a:rPr lang="en-US" sz="2100" dirty="0" smtClean="0">
                <a:latin typeface="Segoe UI Black" panose="020B0A02040204020203" pitchFamily="34" charset="0"/>
                <a:ea typeface="Segoe UI Black" panose="020B0A02040204020203" pitchFamily="34" charset="0"/>
                <a:cs typeface="+mj-cs"/>
              </a:rPr>
              <a:t>RECORDING </a:t>
            </a:r>
            <a:r>
              <a:rPr lang="en-US" sz="2100" dirty="0">
                <a:latin typeface="Segoe UI Black" panose="020B0A02040204020203" pitchFamily="34" charset="0"/>
                <a:ea typeface="Segoe UI Black" panose="020B0A02040204020203" pitchFamily="34" charset="0"/>
                <a:cs typeface="+mj-cs"/>
              </a:rPr>
              <a:t>FORMS </a:t>
            </a:r>
            <a:r>
              <a:rPr lang="en-US" sz="1800" dirty="0" smtClean="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help Operators to collect and retain all information on the case that they will use to inform National Administrator and enter case into CAN-MDS</a:t>
            </a:r>
            <a:endParaRPr lang="en-US" sz="1800"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endParaRPr>
          </a:p>
        </p:txBody>
      </p:sp>
      <p:pic>
        <p:nvPicPr>
          <p:cNvPr id="6" name="Picture 5"/>
          <p:cNvPicPr>
            <a:picLocks/>
          </p:cNvPicPr>
          <p:nvPr/>
        </p:nvPicPr>
        <p:blipFill rotWithShape="1">
          <a:blip r:embed="rId4"/>
          <a:srcRect l="16925" t="19305" r="50168" b="3472"/>
          <a:stretch/>
        </p:blipFill>
        <p:spPr>
          <a:xfrm>
            <a:off x="413039" y="1143807"/>
            <a:ext cx="2147533" cy="3399619"/>
          </a:xfrm>
          <a:prstGeom prst="rect">
            <a:avLst/>
          </a:prstGeom>
          <a:ln>
            <a:noFill/>
          </a:ln>
          <a:effectLst>
            <a:outerShdw blurRad="292100" dist="139700" dir="2700000" algn="tl" rotWithShape="0">
              <a:srgbClr val="333333">
                <a:alpha val="65000"/>
              </a:srgbClr>
            </a:outerShdw>
          </a:effectLst>
        </p:spPr>
      </p:pic>
      <p:pic>
        <p:nvPicPr>
          <p:cNvPr id="7" name="Picture 6"/>
          <p:cNvPicPr>
            <a:picLocks noChangeAspect="1"/>
          </p:cNvPicPr>
          <p:nvPr/>
        </p:nvPicPr>
        <p:blipFill rotWithShape="1">
          <a:blip r:embed="rId5"/>
          <a:srcRect l="17162" t="18332" r="16550" b="10455"/>
          <a:stretch/>
        </p:blipFill>
        <p:spPr>
          <a:xfrm>
            <a:off x="2961409" y="1104841"/>
            <a:ext cx="5413942" cy="3524310"/>
          </a:xfrm>
          <a:prstGeom prst="rect">
            <a:avLst/>
          </a:prstGeom>
        </p:spPr>
      </p:pic>
      <p:sp>
        <p:nvSpPr>
          <p:cNvPr id="2" name="Rectangle 1"/>
          <p:cNvSpPr/>
          <p:nvPr/>
        </p:nvSpPr>
        <p:spPr>
          <a:xfrm>
            <a:off x="8199991" y="4166801"/>
            <a:ext cx="978473" cy="284693"/>
          </a:xfrm>
          <a:prstGeom prst="rect">
            <a:avLst/>
          </a:prstGeom>
        </p:spPr>
        <p:txBody>
          <a:bodyPr wrap="none" lIns="68580" tIns="34290" rIns="68580" bIns="34290">
            <a:spAutoFit/>
          </a:bodyPr>
          <a:lstStyle/>
          <a:p>
            <a:r>
              <a:rPr lang="en-US"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(pp. 49-50)</a:t>
            </a:r>
            <a:endParaRPr lang="el-GR" dirty="0"/>
          </a:p>
        </p:txBody>
      </p:sp>
    </p:spTree>
    <p:extLst>
      <p:ext uri="{BB962C8B-B14F-4D97-AF65-F5344CB8AC3E}">
        <p14:creationId xmlns:p14="http://schemas.microsoft.com/office/powerpoint/2010/main" xmlns="" val="178340696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
          <p:cNvSpPr/>
          <p:nvPr/>
        </p:nvSpPr>
        <p:spPr>
          <a:xfrm>
            <a:off x="3079255" y="185173"/>
            <a:ext cx="3276000" cy="213533"/>
          </a:xfrm>
          <a:prstGeom prst="rect">
            <a:avLst/>
          </a:prstGeom>
          <a:ln w="12700">
            <a:solidFill>
              <a:schemeClr val="accent1"/>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lIns="128016" tIns="64008" rIns="128016" bIns="64008" rtlCol="0" anchor="ctr"/>
          <a:lstStyle/>
          <a:p>
            <a:pPr algn="ctr"/>
            <a:r>
              <a:rPr lang="en-US" sz="800" b="1" dirty="0"/>
              <a:t>CAN case </a:t>
            </a:r>
            <a:r>
              <a:rPr lang="en-US" sz="800" dirty="0"/>
              <a:t>(suspected or substantiated)</a:t>
            </a:r>
          </a:p>
        </p:txBody>
      </p:sp>
      <p:sp>
        <p:nvSpPr>
          <p:cNvPr id="10" name="Rectangle 9"/>
          <p:cNvSpPr/>
          <p:nvPr/>
        </p:nvSpPr>
        <p:spPr>
          <a:xfrm>
            <a:off x="6002787" y="545089"/>
            <a:ext cx="2419469" cy="200609"/>
          </a:xfrm>
          <a:prstGeom prst="rect">
            <a:avLst/>
          </a:prstGeom>
          <a:ln w="12700">
            <a:solidFill>
              <a:schemeClr val="accent1"/>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lIns="128016" tIns="64008" rIns="128016" bIns="64008" rtlCol="0" anchor="ctr"/>
          <a:lstStyle/>
          <a:p>
            <a:pPr algn="ctr"/>
            <a:r>
              <a:rPr lang="en-US" sz="800" dirty="0"/>
              <a:t>Bring to the attention of reporter</a:t>
            </a:r>
          </a:p>
          <a:p>
            <a:pPr algn="ctr"/>
            <a:r>
              <a:rPr lang="en-US" sz="800" b="1" dirty="0"/>
              <a:t>Reported by external source</a:t>
            </a:r>
          </a:p>
        </p:txBody>
      </p:sp>
      <p:sp>
        <p:nvSpPr>
          <p:cNvPr id="11" name="Rectangle 10"/>
          <p:cNvSpPr/>
          <p:nvPr/>
        </p:nvSpPr>
        <p:spPr>
          <a:xfrm>
            <a:off x="3079255" y="866170"/>
            <a:ext cx="3276000" cy="293244"/>
          </a:xfrm>
          <a:prstGeom prst="rect">
            <a:avLst/>
          </a:prstGeom>
          <a:ln w="12700">
            <a:solidFill>
              <a:schemeClr val="accent1"/>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lIns="128016" tIns="64008" rIns="128016" bIns="64008" rtlCol="0" anchor="ctr"/>
          <a:lstStyle/>
          <a:p>
            <a:pPr algn="ctr"/>
            <a:r>
              <a:rPr lang="en-US" sz="800" b="1" dirty="0"/>
              <a:t>CAN  case reaches one/more related services </a:t>
            </a:r>
          </a:p>
          <a:p>
            <a:pPr algn="ctr"/>
            <a:r>
              <a:rPr lang="en-US" sz="800" b="1" dirty="0"/>
              <a:t>(eligible data source of CAN-MDS System)</a:t>
            </a:r>
          </a:p>
        </p:txBody>
      </p:sp>
      <p:sp>
        <p:nvSpPr>
          <p:cNvPr id="12" name="Rectangle 11"/>
          <p:cNvSpPr/>
          <p:nvPr/>
        </p:nvSpPr>
        <p:spPr>
          <a:xfrm>
            <a:off x="256540" y="545512"/>
            <a:ext cx="2268000" cy="213533"/>
          </a:xfrm>
          <a:prstGeom prst="rect">
            <a:avLst/>
          </a:prstGeom>
          <a:ln w="12700">
            <a:solidFill>
              <a:schemeClr val="accent1"/>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lIns="128016" tIns="64008" rIns="128016" bIns="64008" rtlCol="0" anchor="ctr"/>
          <a:lstStyle/>
          <a:p>
            <a:pPr algn="ctr"/>
            <a:r>
              <a:rPr lang="en-US" sz="800" b="1" dirty="0"/>
              <a:t>CAN case detected by service </a:t>
            </a:r>
          </a:p>
          <a:p>
            <a:pPr algn="ctr"/>
            <a:r>
              <a:rPr lang="en-US" sz="800" dirty="0"/>
              <a:t>(via routine screening or not)</a:t>
            </a:r>
            <a:endParaRPr lang="el-GR" sz="800" dirty="0"/>
          </a:p>
        </p:txBody>
      </p:sp>
      <p:cxnSp>
        <p:nvCxnSpPr>
          <p:cNvPr id="13" name="Elbow Connector 8"/>
          <p:cNvCxnSpPr>
            <a:endCxn id="10" idx="0"/>
          </p:cNvCxnSpPr>
          <p:nvPr/>
        </p:nvCxnSpPr>
        <p:spPr>
          <a:xfrm>
            <a:off x="6355259" y="291935"/>
            <a:ext cx="857259" cy="253150"/>
          </a:xfrm>
          <a:prstGeom prst="bentConnector2">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14" name="Elbow Connector 9"/>
          <p:cNvCxnSpPr>
            <a:stCxn id="12" idx="2"/>
            <a:endCxn id="11" idx="1"/>
          </p:cNvCxnSpPr>
          <p:nvPr/>
        </p:nvCxnSpPr>
        <p:spPr>
          <a:xfrm rot="16200000" flipH="1">
            <a:off x="2108029" y="41564"/>
            <a:ext cx="253754" cy="1688715"/>
          </a:xfrm>
          <a:prstGeom prst="bentConnector2">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15" name="Elbow Connector 12"/>
          <p:cNvCxnSpPr>
            <a:stCxn id="10" idx="2"/>
            <a:endCxn id="11" idx="3"/>
          </p:cNvCxnSpPr>
          <p:nvPr/>
        </p:nvCxnSpPr>
        <p:spPr>
          <a:xfrm rot="5400000">
            <a:off x="6650339" y="450617"/>
            <a:ext cx="267099" cy="857259"/>
          </a:xfrm>
          <a:prstGeom prst="bentConnector2">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52" idx="2"/>
            <a:endCxn id="11" idx="0"/>
          </p:cNvCxnSpPr>
          <p:nvPr/>
        </p:nvCxnSpPr>
        <p:spPr>
          <a:xfrm flipH="1">
            <a:off x="4717255" y="759040"/>
            <a:ext cx="9290" cy="107132"/>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11" idx="2"/>
            <a:endCxn id="18" idx="0"/>
          </p:cNvCxnSpPr>
          <p:nvPr/>
        </p:nvCxnSpPr>
        <p:spPr>
          <a:xfrm flipH="1">
            <a:off x="4714918" y="1159416"/>
            <a:ext cx="2349" cy="16015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2218447" y="1319564"/>
            <a:ext cx="4992935" cy="960900"/>
          </a:xfrm>
          <a:prstGeom prst="rect">
            <a:avLst/>
          </a:prstGeom>
          <a:ln>
            <a:solidFill>
              <a:schemeClr val="accent6">
                <a:lumMod val="75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lIns="128016" tIns="64008" rIns="128016" bIns="64008" rtlCol="0" anchor="t" anchorCtr="0"/>
          <a:lstStyle/>
          <a:p>
            <a:pPr algn="ctr"/>
            <a:r>
              <a:rPr lang="en-US" sz="800" b="1" dirty="0"/>
              <a:t>Recording of Case to System</a:t>
            </a:r>
          </a:p>
          <a:p>
            <a:pPr algn="ctr"/>
            <a:r>
              <a:rPr lang="en-US" sz="800" dirty="0"/>
              <a:t>(following the operational definitions in the Guide for CAN-MDS Operators)</a:t>
            </a:r>
          </a:p>
        </p:txBody>
      </p:sp>
      <p:sp>
        <p:nvSpPr>
          <p:cNvPr id="19" name="Rectangle 18"/>
          <p:cNvSpPr/>
          <p:nvPr/>
        </p:nvSpPr>
        <p:spPr>
          <a:xfrm>
            <a:off x="2315976" y="1634114"/>
            <a:ext cx="1440161" cy="592967"/>
          </a:xfrm>
          <a:prstGeom prst="rect">
            <a:avLst/>
          </a:prstGeom>
          <a:ln w="12700">
            <a:solidFill>
              <a:schemeClr val="accent6">
                <a:lumMod val="75000"/>
              </a:schemeClr>
            </a:solidFill>
            <a:prstDash val="lgDash"/>
          </a:ln>
          <a:effectLst>
            <a:outerShdw blurRad="50800" dist="38100" dir="10800000" algn="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lIns="36000" tIns="64008" rIns="72000" bIns="64008" rtlCol="0" anchor="ctr"/>
          <a:lstStyle/>
          <a:p>
            <a:r>
              <a:rPr lang="en-US" sz="600" b="1" dirty="0"/>
              <a:t>CAN-MDS  Operator </a:t>
            </a:r>
            <a:r>
              <a:rPr lang="en-US" sz="600" dirty="0"/>
              <a:t>(trained professional)</a:t>
            </a:r>
          </a:p>
          <a:p>
            <a:pPr marL="180971" algn="just"/>
            <a:r>
              <a:rPr lang="en-US" sz="600" b="1" dirty="0">
                <a:solidFill>
                  <a:schemeClr val="accent6">
                    <a:lumMod val="75000"/>
                  </a:schemeClr>
                </a:solidFill>
              </a:rPr>
              <a:t>[different levels of access]</a:t>
            </a:r>
          </a:p>
          <a:p>
            <a:pPr marL="180971" algn="just"/>
            <a:r>
              <a:rPr lang="en-US" sz="600" b="1" dirty="0">
                <a:solidFill>
                  <a:schemeClr val="accent6">
                    <a:lumMod val="75000"/>
                  </a:schemeClr>
                </a:solidFill>
              </a:rPr>
              <a:t>Limited-Level 3</a:t>
            </a:r>
          </a:p>
          <a:p>
            <a:pPr marL="180971" algn="just"/>
            <a:r>
              <a:rPr lang="en-US" sz="600" b="1" dirty="0">
                <a:solidFill>
                  <a:schemeClr val="accent6">
                    <a:lumMod val="75000"/>
                  </a:schemeClr>
                </a:solidFill>
              </a:rPr>
              <a:t>Limited-Level 2</a:t>
            </a:r>
          </a:p>
          <a:p>
            <a:pPr marL="180971" algn="just"/>
            <a:r>
              <a:rPr lang="en-US" sz="600" b="1" dirty="0">
                <a:solidFill>
                  <a:schemeClr val="accent6">
                    <a:lumMod val="75000"/>
                  </a:schemeClr>
                </a:solidFill>
              </a:rPr>
              <a:t>Full view-Level 1</a:t>
            </a:r>
          </a:p>
          <a:p>
            <a:pPr marL="180971" algn="just"/>
            <a:r>
              <a:rPr lang="en-US" sz="600" b="1" dirty="0">
                <a:solidFill>
                  <a:schemeClr val="accent6">
                    <a:lumMod val="75000"/>
                  </a:schemeClr>
                </a:solidFill>
              </a:rPr>
              <a:t>Full -Administrator</a:t>
            </a:r>
            <a:endParaRPr lang="en-US" sz="600" dirty="0"/>
          </a:p>
        </p:txBody>
      </p:sp>
      <p:sp>
        <p:nvSpPr>
          <p:cNvPr id="20" name="Rectangle 19"/>
          <p:cNvSpPr/>
          <p:nvPr/>
        </p:nvSpPr>
        <p:spPr>
          <a:xfrm>
            <a:off x="3923928" y="1629698"/>
            <a:ext cx="3240360" cy="597383"/>
          </a:xfrm>
          <a:prstGeom prst="rect">
            <a:avLst/>
          </a:prstGeom>
          <a:ln w="12700">
            <a:solidFill>
              <a:schemeClr val="accent6">
                <a:lumMod val="75000"/>
              </a:schemeClr>
            </a:solidFill>
            <a:prstDash val="lgDash"/>
          </a:ln>
          <a:effectLst>
            <a:outerShdw blurRad="50800" dist="38100" dir="10800000" algn="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lIns="108000" tIns="64008" rIns="108000" bIns="64008" rtlCol="0" anchor="ctr"/>
          <a:lstStyle/>
          <a:p>
            <a:pPr algn="ctr"/>
            <a:r>
              <a:rPr lang="en-US" sz="800" b="1" dirty="0"/>
              <a:t>Following Procedures’ protocol record information to CAN-MDS System </a:t>
            </a:r>
          </a:p>
          <a:p>
            <a:pPr algn="just"/>
            <a:endParaRPr lang="en-US" sz="800" dirty="0"/>
          </a:p>
          <a:p>
            <a:pPr algn="just"/>
            <a:r>
              <a:rPr lang="en-US" sz="800" dirty="0"/>
              <a:t>Axes: </a:t>
            </a:r>
          </a:p>
          <a:p>
            <a:pPr algn="just"/>
            <a:r>
              <a:rPr lang="en-US" sz="800" dirty="0"/>
              <a:t>[Record], Child, Incident, Family, Services</a:t>
            </a:r>
          </a:p>
        </p:txBody>
      </p:sp>
      <p:sp>
        <p:nvSpPr>
          <p:cNvPr id="21" name="Rectangle 20"/>
          <p:cNvSpPr/>
          <p:nvPr/>
        </p:nvSpPr>
        <p:spPr>
          <a:xfrm>
            <a:off x="3079255" y="2427268"/>
            <a:ext cx="3276000" cy="533834"/>
          </a:xfrm>
          <a:prstGeom prst="rect">
            <a:avLst/>
          </a:prstGeom>
          <a:ln>
            <a:solidFill>
              <a:schemeClr val="accent3">
                <a:lumMod val="75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lIns="128016" tIns="64008" rIns="128016" bIns="64008" rtlCol="0" anchor="t" anchorCtr="0"/>
          <a:lstStyle/>
          <a:p>
            <a:pPr algn="ctr"/>
            <a:r>
              <a:rPr lang="en-US" sz="800" b="1" dirty="0">
                <a:solidFill>
                  <a:schemeClr val="accent3">
                    <a:lumMod val="75000"/>
                  </a:schemeClr>
                </a:solidFill>
              </a:rPr>
              <a:t>Recorded CAN case </a:t>
            </a:r>
            <a:endParaRPr lang="el-GR" sz="800" b="1" dirty="0">
              <a:solidFill>
                <a:schemeClr val="accent3">
                  <a:lumMod val="75000"/>
                </a:schemeClr>
              </a:solidFill>
            </a:endParaRPr>
          </a:p>
        </p:txBody>
      </p:sp>
      <p:sp>
        <p:nvSpPr>
          <p:cNvPr id="22" name="Rectangle 21"/>
          <p:cNvSpPr/>
          <p:nvPr/>
        </p:nvSpPr>
        <p:spPr>
          <a:xfrm>
            <a:off x="3190564" y="2631463"/>
            <a:ext cx="1501675" cy="266087"/>
          </a:xfrm>
          <a:prstGeom prst="rect">
            <a:avLst/>
          </a:prstGeom>
          <a:ln w="12700">
            <a:solidFill>
              <a:schemeClr val="accent3">
                <a:lumMod val="75000"/>
              </a:schemeClr>
            </a:solidFill>
            <a:prstDash val="lgDash"/>
          </a:ln>
          <a:effectLst>
            <a:outerShdw blurRad="50800" dist="38100" dir="10800000" algn="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lIns="128016" tIns="64008" rIns="128016" bIns="64008" rtlCol="0" anchor="ctr"/>
          <a:lstStyle/>
          <a:p>
            <a:r>
              <a:rPr lang="en-US" sz="800" b="1" dirty="0">
                <a:solidFill>
                  <a:schemeClr val="accent3">
                    <a:lumMod val="75000"/>
                  </a:schemeClr>
                </a:solidFill>
              </a:rPr>
              <a:t>Known case </a:t>
            </a:r>
          </a:p>
          <a:p>
            <a:r>
              <a:rPr lang="en-US" sz="800" dirty="0">
                <a:solidFill>
                  <a:schemeClr val="accent3">
                    <a:lumMod val="75000"/>
                  </a:schemeClr>
                </a:solidFill>
              </a:rPr>
              <a:t>(identified by the system)</a:t>
            </a:r>
          </a:p>
        </p:txBody>
      </p:sp>
      <p:sp>
        <p:nvSpPr>
          <p:cNvPr id="23" name="Rectangle 22"/>
          <p:cNvSpPr/>
          <p:nvPr/>
        </p:nvSpPr>
        <p:spPr>
          <a:xfrm>
            <a:off x="4788026" y="2631463"/>
            <a:ext cx="1472740" cy="266087"/>
          </a:xfrm>
          <a:prstGeom prst="rect">
            <a:avLst/>
          </a:prstGeom>
          <a:ln w="12700">
            <a:solidFill>
              <a:schemeClr val="accent3">
                <a:lumMod val="75000"/>
              </a:schemeClr>
            </a:solidFill>
            <a:prstDash val="lgDash"/>
          </a:ln>
          <a:effectLst>
            <a:outerShdw blurRad="50800" dist="38100" dir="10800000" algn="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lIns="108000" tIns="64008" rIns="108000" bIns="64008" rtlCol="0" anchor="ctr"/>
          <a:lstStyle/>
          <a:p>
            <a:r>
              <a:rPr lang="en-US" sz="800" b="1" dirty="0">
                <a:solidFill>
                  <a:schemeClr val="accent3">
                    <a:lumMod val="75000"/>
                  </a:schemeClr>
                </a:solidFill>
              </a:rPr>
              <a:t>New case </a:t>
            </a:r>
          </a:p>
          <a:p>
            <a:r>
              <a:rPr lang="en-US" sz="800" dirty="0">
                <a:solidFill>
                  <a:schemeClr val="accent3">
                    <a:lumMod val="75000"/>
                  </a:schemeClr>
                </a:solidFill>
              </a:rPr>
              <a:t>(not identified by the system)</a:t>
            </a:r>
          </a:p>
        </p:txBody>
      </p:sp>
      <p:sp>
        <p:nvSpPr>
          <p:cNvPr id="24" name="Rectangle 23"/>
          <p:cNvSpPr/>
          <p:nvPr/>
        </p:nvSpPr>
        <p:spPr>
          <a:xfrm>
            <a:off x="155731" y="2555995"/>
            <a:ext cx="1463942" cy="360338"/>
          </a:xfrm>
          <a:prstGeom prst="rect">
            <a:avLst/>
          </a:prstGeom>
          <a:ln w="12700">
            <a:solidFill>
              <a:schemeClr val="accent3">
                <a:lumMod val="75000"/>
              </a:schemeClr>
            </a:solidFill>
            <a:prstDash val="lgDash"/>
          </a:ln>
          <a:effectLst>
            <a:outerShdw blurRad="50800" dist="38100" dir="8100000" algn="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lIns="128016" tIns="64008" rIns="128016" bIns="64008" rtlCol="0" anchor="ctr"/>
          <a:lstStyle/>
          <a:p>
            <a:pPr algn="ctr"/>
            <a:r>
              <a:rPr lang="en-US" sz="800" b="1" dirty="0">
                <a:solidFill>
                  <a:schemeClr val="accent3">
                    <a:lumMod val="75000"/>
                  </a:schemeClr>
                </a:solidFill>
              </a:rPr>
              <a:t>Follow up at case level</a:t>
            </a:r>
          </a:p>
          <a:p>
            <a:pPr algn="ctr"/>
            <a:r>
              <a:rPr lang="en-US" sz="800" b="1" dirty="0">
                <a:solidFill>
                  <a:schemeClr val="accent3">
                    <a:lumMod val="75000"/>
                  </a:schemeClr>
                </a:solidFill>
              </a:rPr>
              <a:t>Feedback to operator</a:t>
            </a:r>
          </a:p>
          <a:p>
            <a:pPr algn="ctr"/>
            <a:r>
              <a:rPr lang="en-GB" sz="800" b="1" dirty="0">
                <a:solidFill>
                  <a:schemeClr val="accent6">
                    <a:lumMod val="75000"/>
                  </a:schemeClr>
                </a:solidFill>
              </a:rPr>
              <a:t>[Limited access-Level 2]</a:t>
            </a:r>
            <a:endParaRPr lang="el-GR" sz="800" dirty="0">
              <a:solidFill>
                <a:schemeClr val="accent6">
                  <a:lumMod val="75000"/>
                </a:schemeClr>
              </a:solidFill>
            </a:endParaRPr>
          </a:p>
        </p:txBody>
      </p:sp>
      <p:cxnSp>
        <p:nvCxnSpPr>
          <p:cNvPr id="25" name="Elbow Connector 59"/>
          <p:cNvCxnSpPr>
            <a:stCxn id="24" idx="0"/>
            <a:endCxn id="18" idx="1"/>
          </p:cNvCxnSpPr>
          <p:nvPr/>
        </p:nvCxnSpPr>
        <p:spPr>
          <a:xfrm rot="5400000" flipH="1" flipV="1">
            <a:off x="1175078" y="1512643"/>
            <a:ext cx="755982" cy="1330737"/>
          </a:xfrm>
          <a:prstGeom prst="bentConnector2">
            <a:avLst/>
          </a:prstGeom>
          <a:ln>
            <a:solidFill>
              <a:schemeClr val="accent3">
                <a:lumMod val="75000"/>
              </a:schemeClr>
            </a:solidFill>
            <a:prstDash val="lgDash"/>
            <a:tailEnd type="arrow"/>
          </a:ln>
        </p:spPr>
        <p:style>
          <a:lnRef idx="1">
            <a:schemeClr val="accent1"/>
          </a:lnRef>
          <a:fillRef idx="0">
            <a:schemeClr val="accent1"/>
          </a:fillRef>
          <a:effectRef idx="0">
            <a:schemeClr val="accent1"/>
          </a:effectRef>
          <a:fontRef idx="minor">
            <a:schemeClr val="tx1"/>
          </a:fontRef>
        </p:style>
      </p:cxnSp>
      <p:cxnSp>
        <p:nvCxnSpPr>
          <p:cNvPr id="26" name="Shape 67"/>
          <p:cNvCxnSpPr>
            <a:stCxn id="22" idx="1"/>
            <a:endCxn id="24" idx="3"/>
          </p:cNvCxnSpPr>
          <p:nvPr/>
        </p:nvCxnSpPr>
        <p:spPr>
          <a:xfrm rot="10800000">
            <a:off x="1619674" y="2736165"/>
            <a:ext cx="1570891" cy="28342"/>
          </a:xfrm>
          <a:prstGeom prst="bentConnector3">
            <a:avLst>
              <a:gd name="adj1" fmla="val 50000"/>
            </a:avLst>
          </a:prstGeom>
          <a:ln>
            <a:prstDash val="lgDash"/>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3079255" y="3381511"/>
            <a:ext cx="3276000" cy="695750"/>
          </a:xfrm>
          <a:prstGeom prst="rect">
            <a:avLst/>
          </a:prstGeom>
          <a:ln>
            <a:solidFill>
              <a:schemeClr val="accent2">
                <a:lumMod val="75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lIns="128016" tIns="64008" rIns="128016" bIns="64008" rtlCol="0" anchor="t" anchorCtr="0"/>
          <a:lstStyle/>
          <a:p>
            <a:pPr algn="ctr"/>
            <a:r>
              <a:rPr lang="en-US" sz="800" b="1" dirty="0"/>
              <a:t>Centralized data base</a:t>
            </a:r>
          </a:p>
          <a:p>
            <a:pPr algn="ctr"/>
            <a:r>
              <a:rPr lang="en-US" sz="800" dirty="0"/>
              <a:t>(on the Agency-Administrator’s premises)</a:t>
            </a:r>
          </a:p>
          <a:p>
            <a:pPr algn="ctr"/>
            <a:r>
              <a:rPr lang="en-US" sz="800" b="1" dirty="0">
                <a:solidFill>
                  <a:schemeClr val="accent6">
                    <a:lumMod val="75000"/>
                  </a:schemeClr>
                </a:solidFill>
              </a:rPr>
              <a:t>[</a:t>
            </a:r>
            <a:r>
              <a:rPr lang="en-GB" sz="800" b="1" dirty="0">
                <a:solidFill>
                  <a:schemeClr val="accent6">
                    <a:lumMod val="75000"/>
                  </a:schemeClr>
                </a:solidFill>
              </a:rPr>
              <a:t>Full Access -Administrator]</a:t>
            </a:r>
            <a:endParaRPr lang="el-GR" sz="800" dirty="0">
              <a:solidFill>
                <a:schemeClr val="accent6">
                  <a:lumMod val="75000"/>
                </a:schemeClr>
              </a:solidFill>
            </a:endParaRPr>
          </a:p>
        </p:txBody>
      </p:sp>
      <p:cxnSp>
        <p:nvCxnSpPr>
          <p:cNvPr id="28" name="Straight Arrow Connector 27"/>
          <p:cNvCxnSpPr>
            <a:stCxn id="19" idx="3"/>
            <a:endCxn id="20" idx="1"/>
          </p:cNvCxnSpPr>
          <p:nvPr/>
        </p:nvCxnSpPr>
        <p:spPr>
          <a:xfrm flipV="1">
            <a:off x="3756136" y="1928389"/>
            <a:ext cx="167792" cy="2208"/>
          </a:xfrm>
          <a:prstGeom prst="straightConnector1">
            <a:avLst/>
          </a:prstGeom>
          <a:ln>
            <a:tailEnd type="arrow"/>
          </a:ln>
        </p:spPr>
        <p:style>
          <a:lnRef idx="1">
            <a:schemeClr val="accent6"/>
          </a:lnRef>
          <a:fillRef idx="0">
            <a:schemeClr val="accent6"/>
          </a:fillRef>
          <a:effectRef idx="0">
            <a:schemeClr val="accent6"/>
          </a:effectRef>
          <a:fontRef idx="minor">
            <a:schemeClr val="tx1"/>
          </a:fontRef>
        </p:style>
      </p:cxnSp>
      <p:sp>
        <p:nvSpPr>
          <p:cNvPr id="29" name="Rectangle 28"/>
          <p:cNvSpPr/>
          <p:nvPr/>
        </p:nvSpPr>
        <p:spPr>
          <a:xfrm>
            <a:off x="3167362" y="3816600"/>
            <a:ext cx="3096345" cy="198148"/>
          </a:xfrm>
          <a:prstGeom prst="rect">
            <a:avLst/>
          </a:prstGeom>
          <a:ln w="12700">
            <a:solidFill>
              <a:schemeClr val="accent2">
                <a:lumMod val="75000"/>
              </a:schemeClr>
            </a:solidFill>
            <a:prstDash val="dash"/>
          </a:ln>
          <a:effectLst>
            <a:outerShdw blurRad="50800" dist="38100" dir="8100000" algn="tr" rotWithShape="0">
              <a:prstClr val="black">
                <a:alpha val="40000"/>
              </a:prst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lIns="128016" tIns="64008" rIns="128016" bIns="64008" rtlCol="0" anchor="ctr"/>
          <a:lstStyle/>
          <a:p>
            <a:pPr algn="ctr"/>
            <a:r>
              <a:rPr lang="en-US" sz="800" b="1" dirty="0"/>
              <a:t>Data processing</a:t>
            </a:r>
          </a:p>
          <a:p>
            <a:pPr algn="just"/>
            <a:r>
              <a:rPr lang="en-US" sz="800" dirty="0"/>
              <a:t>Storage, Editing, Analysis &amp; Interpretation, Report generation</a:t>
            </a:r>
            <a:endParaRPr lang="el-GR" sz="800" dirty="0"/>
          </a:p>
        </p:txBody>
      </p:sp>
      <p:sp>
        <p:nvSpPr>
          <p:cNvPr id="30" name="Rectangle 29"/>
          <p:cNvSpPr/>
          <p:nvPr/>
        </p:nvSpPr>
        <p:spPr>
          <a:xfrm>
            <a:off x="8623884" y="1292237"/>
            <a:ext cx="352309" cy="1028265"/>
          </a:xfrm>
          <a:prstGeom prst="rect">
            <a:avLst/>
          </a:prstGeom>
          <a:solidFill>
            <a:schemeClr val="accent6">
              <a:lumMod val="75000"/>
            </a:schemeClr>
          </a:solidFill>
          <a:ln w="19050">
            <a:noFill/>
            <a:prstDash val="lgDash"/>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6"/>
          </a:lnRef>
          <a:fillRef idx="1">
            <a:schemeClr val="lt1"/>
          </a:fillRef>
          <a:effectRef idx="0">
            <a:schemeClr val="accent6"/>
          </a:effectRef>
          <a:fontRef idx="minor">
            <a:schemeClr val="dk1"/>
          </a:fontRef>
        </p:style>
        <p:txBody>
          <a:bodyPr vert="vert270" lIns="128016" tIns="64008" rIns="128016" bIns="64008" rtlCol="0" anchor="ctr"/>
          <a:lstStyle/>
          <a:p>
            <a:pPr algn="ctr"/>
            <a:r>
              <a:rPr lang="en-US" sz="800" b="1" dirty="0">
                <a:solidFill>
                  <a:schemeClr val="bg1"/>
                </a:solidFill>
              </a:rPr>
              <a:t>Recording procedure</a:t>
            </a:r>
            <a:endParaRPr lang="el-GR" sz="800" dirty="0">
              <a:solidFill>
                <a:schemeClr val="bg1"/>
              </a:solidFill>
            </a:endParaRPr>
          </a:p>
        </p:txBody>
      </p:sp>
      <p:sp>
        <p:nvSpPr>
          <p:cNvPr id="31" name="Rectangle 30"/>
          <p:cNvSpPr/>
          <p:nvPr/>
        </p:nvSpPr>
        <p:spPr>
          <a:xfrm>
            <a:off x="8623884" y="3378918"/>
            <a:ext cx="352309" cy="703234"/>
          </a:xfrm>
          <a:prstGeom prst="rect">
            <a:avLst/>
          </a:prstGeom>
          <a:solidFill>
            <a:schemeClr val="accent2">
              <a:lumMod val="75000"/>
            </a:schemeClr>
          </a:solidFill>
          <a:ln w="19050">
            <a:noFill/>
            <a:prstDash val="lgDash"/>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6"/>
          </a:lnRef>
          <a:fillRef idx="1">
            <a:schemeClr val="lt1"/>
          </a:fillRef>
          <a:effectRef idx="0">
            <a:schemeClr val="accent6"/>
          </a:effectRef>
          <a:fontRef idx="minor">
            <a:schemeClr val="dk1"/>
          </a:fontRef>
        </p:style>
        <p:txBody>
          <a:bodyPr vert="vert270" lIns="128016" tIns="64008" rIns="128016" bIns="64008" rtlCol="0" anchor="ctr"/>
          <a:lstStyle/>
          <a:p>
            <a:pPr algn="ctr"/>
            <a:r>
              <a:rPr lang="en-US" sz="800" b="1" dirty="0">
                <a:solidFill>
                  <a:schemeClr val="bg1"/>
                </a:solidFill>
              </a:rPr>
              <a:t>Data Administration</a:t>
            </a:r>
          </a:p>
        </p:txBody>
      </p:sp>
      <p:sp>
        <p:nvSpPr>
          <p:cNvPr id="32" name="Rectangle 31"/>
          <p:cNvSpPr/>
          <p:nvPr/>
        </p:nvSpPr>
        <p:spPr>
          <a:xfrm>
            <a:off x="8623884" y="2400577"/>
            <a:ext cx="352309" cy="885768"/>
          </a:xfrm>
          <a:prstGeom prst="rect">
            <a:avLst/>
          </a:prstGeom>
          <a:solidFill>
            <a:schemeClr val="accent3">
              <a:lumMod val="75000"/>
            </a:schemeClr>
          </a:solidFill>
          <a:ln w="19050">
            <a:noFill/>
            <a:prstDash val="lgDash"/>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6"/>
          </a:lnRef>
          <a:fillRef idx="1">
            <a:schemeClr val="lt1"/>
          </a:fillRef>
          <a:effectRef idx="0">
            <a:schemeClr val="accent6"/>
          </a:effectRef>
          <a:fontRef idx="minor">
            <a:schemeClr val="dk1"/>
          </a:fontRef>
        </p:style>
        <p:txBody>
          <a:bodyPr vert="vert270" lIns="128016" tIns="64008" rIns="128016" bIns="64008" rtlCol="0" anchor="ctr"/>
          <a:lstStyle/>
          <a:p>
            <a:pPr algn="ctr"/>
            <a:r>
              <a:rPr lang="en-US" sz="800" b="1" dirty="0">
                <a:solidFill>
                  <a:schemeClr val="bg1"/>
                </a:solidFill>
              </a:rPr>
              <a:t>Follow-up at case level</a:t>
            </a:r>
            <a:endParaRPr lang="el-GR" sz="800" dirty="0">
              <a:solidFill>
                <a:schemeClr val="bg1"/>
              </a:solidFill>
            </a:endParaRPr>
          </a:p>
        </p:txBody>
      </p:sp>
      <p:sp>
        <p:nvSpPr>
          <p:cNvPr id="33" name="Rectangle 32"/>
          <p:cNvSpPr/>
          <p:nvPr/>
        </p:nvSpPr>
        <p:spPr>
          <a:xfrm>
            <a:off x="8623884" y="158475"/>
            <a:ext cx="352309" cy="1040976"/>
          </a:xfrm>
          <a:prstGeom prst="rect">
            <a:avLst/>
          </a:prstGeom>
          <a:solidFill>
            <a:schemeClr val="accent1"/>
          </a:solidFill>
          <a:ln w="19050">
            <a:noFill/>
            <a:prstDash val="lgDash"/>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6"/>
          </a:lnRef>
          <a:fillRef idx="1">
            <a:schemeClr val="lt1"/>
          </a:fillRef>
          <a:effectRef idx="0">
            <a:schemeClr val="accent6"/>
          </a:effectRef>
          <a:fontRef idx="minor">
            <a:schemeClr val="dk1"/>
          </a:fontRef>
        </p:style>
        <p:txBody>
          <a:bodyPr vert="vert270" lIns="128016" tIns="64008" rIns="128016" bIns="64008" rtlCol="0" anchor="ctr"/>
          <a:lstStyle/>
          <a:p>
            <a:pPr algn="ctr"/>
            <a:r>
              <a:rPr lang="en-US" sz="800" b="1" dirty="0">
                <a:solidFill>
                  <a:schemeClr val="bg1"/>
                </a:solidFill>
              </a:rPr>
              <a:t>Reporting procedure</a:t>
            </a:r>
            <a:endParaRPr lang="el-GR" sz="800" dirty="0">
              <a:solidFill>
                <a:schemeClr val="bg1"/>
              </a:solidFill>
            </a:endParaRPr>
          </a:p>
        </p:txBody>
      </p:sp>
      <p:sp>
        <p:nvSpPr>
          <p:cNvPr id="35" name="Rectangle 34"/>
          <p:cNvSpPr/>
          <p:nvPr/>
        </p:nvSpPr>
        <p:spPr>
          <a:xfrm>
            <a:off x="3079255" y="4177570"/>
            <a:ext cx="3276000" cy="500414"/>
          </a:xfrm>
          <a:prstGeom prst="rect">
            <a:avLst/>
          </a:prstGeom>
          <a:ln>
            <a:solidFill>
              <a:schemeClr val="tx2">
                <a:lumMod val="5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lIns="128016" tIns="64008" rIns="128016" bIns="64008" rtlCol="0" anchor="ctr"/>
          <a:lstStyle/>
          <a:p>
            <a:pPr algn="ctr"/>
            <a:r>
              <a:rPr lang="en-US" sz="800" b="1" dirty="0"/>
              <a:t>Data dissemination</a:t>
            </a:r>
          </a:p>
          <a:p>
            <a:pPr algn="ctr"/>
            <a:r>
              <a:rPr lang="en-US" sz="800" dirty="0"/>
              <a:t>at primary, secondary and tertiary level</a:t>
            </a:r>
            <a:endParaRPr lang="el-GR" sz="800" dirty="0"/>
          </a:p>
        </p:txBody>
      </p:sp>
      <p:cxnSp>
        <p:nvCxnSpPr>
          <p:cNvPr id="36" name="Straight Arrow Connector 35"/>
          <p:cNvCxnSpPr>
            <a:stCxn id="29" idx="2"/>
            <a:endCxn id="35" idx="0"/>
          </p:cNvCxnSpPr>
          <p:nvPr/>
        </p:nvCxnSpPr>
        <p:spPr>
          <a:xfrm>
            <a:off x="4715535" y="4014748"/>
            <a:ext cx="1721" cy="162822"/>
          </a:xfrm>
          <a:prstGeom prst="straightConnector1">
            <a:avLst/>
          </a:prstGeom>
          <a:ln w="2540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a:off x="8623884" y="4178613"/>
            <a:ext cx="352309" cy="540060"/>
          </a:xfrm>
          <a:prstGeom prst="rect">
            <a:avLst/>
          </a:prstGeom>
          <a:solidFill>
            <a:schemeClr val="tx2">
              <a:lumMod val="50000"/>
            </a:schemeClr>
          </a:solidFill>
          <a:ln w="19050">
            <a:noFill/>
            <a:prstDash val="lgDash"/>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6"/>
          </a:lnRef>
          <a:fillRef idx="1">
            <a:schemeClr val="lt1"/>
          </a:fillRef>
          <a:effectRef idx="0">
            <a:schemeClr val="accent6"/>
          </a:effectRef>
          <a:fontRef idx="minor">
            <a:schemeClr val="dk1"/>
          </a:fontRef>
        </p:style>
        <p:txBody>
          <a:bodyPr vert="vert270" lIns="108000" tIns="36000" rIns="108000" bIns="36000" rtlCol="0" anchor="ctr"/>
          <a:lstStyle/>
          <a:p>
            <a:pPr algn="ctr"/>
            <a:r>
              <a:rPr lang="en-US" sz="800" b="1" dirty="0">
                <a:solidFill>
                  <a:schemeClr val="bg1"/>
                </a:solidFill>
              </a:rPr>
              <a:t>Dissemination</a:t>
            </a:r>
            <a:endParaRPr lang="el-GR" sz="800" dirty="0">
              <a:solidFill>
                <a:schemeClr val="bg1"/>
              </a:solidFill>
            </a:endParaRPr>
          </a:p>
        </p:txBody>
      </p:sp>
      <p:cxnSp>
        <p:nvCxnSpPr>
          <p:cNvPr id="38" name="Elbow Connector 59"/>
          <p:cNvCxnSpPr>
            <a:stCxn id="41" idx="3"/>
            <a:endCxn id="11" idx="3"/>
          </p:cNvCxnSpPr>
          <p:nvPr/>
        </p:nvCxnSpPr>
        <p:spPr>
          <a:xfrm rot="16200000" flipV="1">
            <a:off x="5257511" y="2110553"/>
            <a:ext cx="3160781" cy="965271"/>
          </a:xfrm>
          <a:prstGeom prst="bentConnector2">
            <a:avLst/>
          </a:prstGeom>
          <a:ln>
            <a:solidFill>
              <a:schemeClr val="tx2">
                <a:lumMod val="50000"/>
              </a:schemeClr>
            </a:solidFill>
            <a:prstDash val="lgDash"/>
            <a:tailEnd type="arrow"/>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256540" y="4186445"/>
            <a:ext cx="2268000" cy="213393"/>
          </a:xfrm>
          <a:prstGeom prst="rect">
            <a:avLst/>
          </a:prstGeom>
          <a:ln w="12700">
            <a:solidFill>
              <a:schemeClr val="tx2">
                <a:lumMod val="50000"/>
              </a:schemeClr>
            </a:solidFill>
            <a:prstDash val="solid"/>
          </a:ln>
          <a:effectLst>
            <a:outerShdw blurRad="50800" dist="38100" dir="8100000" algn="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lIns="128016" tIns="64008" rIns="128016" bIns="64008" rtlCol="0" anchor="ctr"/>
          <a:lstStyle/>
          <a:p>
            <a:pPr algn="ctr"/>
            <a:r>
              <a:rPr lang="en-US" sz="700" b="1" dirty="0"/>
              <a:t>Secondary level  - Central services </a:t>
            </a:r>
          </a:p>
          <a:p>
            <a:pPr algn="ctr"/>
            <a:r>
              <a:rPr lang="en-US" sz="700" b="1" dirty="0">
                <a:solidFill>
                  <a:schemeClr val="accent6">
                    <a:lumMod val="75000"/>
                  </a:schemeClr>
                </a:solidFill>
              </a:rPr>
              <a:t>[Limited access-Level R]</a:t>
            </a:r>
            <a:endParaRPr lang="el-GR" sz="700" b="1" dirty="0">
              <a:solidFill>
                <a:schemeClr val="accent6">
                  <a:lumMod val="75000"/>
                </a:schemeClr>
              </a:solidFill>
            </a:endParaRPr>
          </a:p>
        </p:txBody>
      </p:sp>
      <p:cxnSp>
        <p:nvCxnSpPr>
          <p:cNvPr id="40" name="Elbow Connector 59"/>
          <p:cNvCxnSpPr>
            <a:stCxn id="35" idx="1"/>
            <a:endCxn id="39" idx="3"/>
          </p:cNvCxnSpPr>
          <p:nvPr/>
        </p:nvCxnSpPr>
        <p:spPr>
          <a:xfrm rot="10800000">
            <a:off x="2524555" y="4293145"/>
            <a:ext cx="554715" cy="134636"/>
          </a:xfrm>
          <a:prstGeom prst="bentConnector3">
            <a:avLst>
              <a:gd name="adj1" fmla="val 50000"/>
            </a:avLst>
          </a:prstGeom>
          <a:ln>
            <a:solidFill>
              <a:schemeClr val="tx2">
                <a:lumMod val="50000"/>
              </a:schemeClr>
            </a:solidFill>
            <a:prstDash val="lgDash"/>
            <a:tailEnd type="arrow"/>
          </a:ln>
        </p:spPr>
        <p:style>
          <a:lnRef idx="1">
            <a:schemeClr val="accent1"/>
          </a:lnRef>
          <a:fillRef idx="0">
            <a:schemeClr val="accent1"/>
          </a:fillRef>
          <a:effectRef idx="0">
            <a:schemeClr val="accent1"/>
          </a:effectRef>
          <a:fontRef idx="minor">
            <a:schemeClr val="tx1"/>
          </a:fontRef>
        </p:style>
      </p:cxnSp>
      <p:sp>
        <p:nvSpPr>
          <p:cNvPr id="41" name="Rectangle 40"/>
          <p:cNvSpPr/>
          <p:nvPr/>
        </p:nvSpPr>
        <p:spPr>
          <a:xfrm rot="16200000">
            <a:off x="7070325" y="4171753"/>
            <a:ext cx="500414" cy="504056"/>
          </a:xfrm>
          <a:prstGeom prst="rect">
            <a:avLst/>
          </a:prstGeom>
          <a:ln w="12700">
            <a:solidFill>
              <a:schemeClr val="tx2">
                <a:lumMod val="50000"/>
              </a:schemeClr>
            </a:solidFill>
            <a:prstDash val="lgDash"/>
          </a:ln>
          <a:effectLst>
            <a:outerShdw blurRad="50800" dist="38100" dir="8100000" algn="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lIns="108000" tIns="36000" rIns="108000" bIns="36000" rtlCol="0" anchor="ctr"/>
          <a:lstStyle/>
          <a:p>
            <a:pPr algn="ctr"/>
            <a:r>
              <a:rPr lang="en-US" sz="500" b="1" dirty="0"/>
              <a:t>Primary level (agencies)</a:t>
            </a:r>
            <a:endParaRPr lang="el-GR" sz="500" dirty="0"/>
          </a:p>
        </p:txBody>
      </p:sp>
      <p:sp>
        <p:nvSpPr>
          <p:cNvPr id="42" name="Rectangle 41"/>
          <p:cNvSpPr/>
          <p:nvPr/>
        </p:nvSpPr>
        <p:spPr>
          <a:xfrm>
            <a:off x="256540" y="4439876"/>
            <a:ext cx="2268000" cy="213393"/>
          </a:xfrm>
          <a:prstGeom prst="rect">
            <a:avLst/>
          </a:prstGeom>
          <a:ln w="12700">
            <a:solidFill>
              <a:schemeClr val="tx2">
                <a:lumMod val="50000"/>
              </a:schemeClr>
            </a:solidFill>
            <a:prstDash val="solid"/>
          </a:ln>
          <a:effectLst>
            <a:outerShdw blurRad="50800" dist="38100" dir="8100000" algn="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lIns="128016" tIns="64008" rIns="128016" bIns="64008" rtlCol="0" anchor="ctr"/>
          <a:lstStyle/>
          <a:p>
            <a:pPr algn="ctr"/>
            <a:r>
              <a:rPr lang="en-US" sz="700" b="1" dirty="0"/>
              <a:t>Tertiary level - Ministries/ Policy makers</a:t>
            </a:r>
          </a:p>
          <a:p>
            <a:pPr algn="ctr"/>
            <a:r>
              <a:rPr lang="en-US" sz="700" b="1" dirty="0">
                <a:solidFill>
                  <a:schemeClr val="accent6">
                    <a:lumMod val="75000"/>
                  </a:schemeClr>
                </a:solidFill>
              </a:rPr>
              <a:t>[Limited access-Level R]</a:t>
            </a:r>
            <a:endParaRPr lang="el-GR" sz="700" b="1" dirty="0">
              <a:solidFill>
                <a:schemeClr val="accent6">
                  <a:lumMod val="75000"/>
                </a:schemeClr>
              </a:solidFill>
            </a:endParaRPr>
          </a:p>
        </p:txBody>
      </p:sp>
      <p:cxnSp>
        <p:nvCxnSpPr>
          <p:cNvPr id="43" name="Elbow Connector 59"/>
          <p:cNvCxnSpPr>
            <a:stCxn id="35" idx="1"/>
            <a:endCxn id="42" idx="3"/>
          </p:cNvCxnSpPr>
          <p:nvPr/>
        </p:nvCxnSpPr>
        <p:spPr>
          <a:xfrm rot="10800000" flipV="1">
            <a:off x="2524555" y="4427779"/>
            <a:ext cx="554715" cy="118796"/>
          </a:xfrm>
          <a:prstGeom prst="bentConnector3">
            <a:avLst>
              <a:gd name="adj1" fmla="val 50000"/>
            </a:avLst>
          </a:prstGeom>
          <a:ln>
            <a:solidFill>
              <a:schemeClr val="tx2">
                <a:lumMod val="50000"/>
              </a:schemeClr>
            </a:solidFill>
            <a:prstDash val="lgDash"/>
            <a:tailEnd type="arrow"/>
          </a:ln>
        </p:spPr>
        <p:style>
          <a:lnRef idx="1">
            <a:schemeClr val="accent1"/>
          </a:lnRef>
          <a:fillRef idx="0">
            <a:schemeClr val="accent1"/>
          </a:fillRef>
          <a:effectRef idx="0">
            <a:schemeClr val="accent1"/>
          </a:effectRef>
          <a:fontRef idx="minor">
            <a:schemeClr val="tx1"/>
          </a:fontRef>
        </p:style>
      </p:cxnSp>
      <p:sp>
        <p:nvSpPr>
          <p:cNvPr id="44" name="Rectangle 43"/>
          <p:cNvSpPr/>
          <p:nvPr/>
        </p:nvSpPr>
        <p:spPr>
          <a:xfrm>
            <a:off x="155733" y="2978755"/>
            <a:ext cx="1463942" cy="280262"/>
          </a:xfrm>
          <a:prstGeom prst="rect">
            <a:avLst/>
          </a:prstGeom>
          <a:ln w="12700">
            <a:solidFill>
              <a:schemeClr val="accent3">
                <a:lumMod val="75000"/>
              </a:schemeClr>
            </a:solidFill>
            <a:prstDash val="solid"/>
          </a:ln>
          <a:effectLst>
            <a:outerShdw blurRad="50800" dist="38100" dir="8100000" algn="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lIns="128016" tIns="64008" rIns="128016" bIns="64008" rtlCol="0" anchor="ctr"/>
          <a:lstStyle/>
          <a:p>
            <a:pPr algn="ctr"/>
            <a:r>
              <a:rPr lang="en-US" sz="700" b="1" dirty="0">
                <a:solidFill>
                  <a:schemeClr val="accent3">
                    <a:lumMod val="75000"/>
                  </a:schemeClr>
                </a:solidFill>
              </a:rPr>
              <a:t>Agencies investigating the case</a:t>
            </a:r>
          </a:p>
          <a:p>
            <a:pPr algn="ctr"/>
            <a:r>
              <a:rPr lang="en-US" sz="700" b="1" dirty="0">
                <a:solidFill>
                  <a:schemeClr val="accent6">
                    <a:lumMod val="75000"/>
                  </a:schemeClr>
                </a:solidFill>
              </a:rPr>
              <a:t>[</a:t>
            </a:r>
            <a:r>
              <a:rPr lang="en-GB" sz="700" b="1" dirty="0">
                <a:solidFill>
                  <a:schemeClr val="accent6">
                    <a:lumMod val="75000"/>
                  </a:schemeClr>
                </a:solidFill>
              </a:rPr>
              <a:t>Full View access-Level 1]</a:t>
            </a:r>
            <a:endParaRPr lang="en-US" sz="700" b="1" dirty="0">
              <a:solidFill>
                <a:schemeClr val="accent6">
                  <a:lumMod val="75000"/>
                </a:schemeClr>
              </a:solidFill>
            </a:endParaRPr>
          </a:p>
        </p:txBody>
      </p:sp>
      <p:cxnSp>
        <p:nvCxnSpPr>
          <p:cNvPr id="45" name="Shape 156"/>
          <p:cNvCxnSpPr>
            <a:stCxn id="35" idx="3"/>
            <a:endCxn id="41" idx="0"/>
          </p:cNvCxnSpPr>
          <p:nvPr/>
        </p:nvCxnSpPr>
        <p:spPr>
          <a:xfrm flipV="1">
            <a:off x="6355267" y="4423780"/>
            <a:ext cx="713243" cy="3998"/>
          </a:xfrm>
          <a:prstGeom prst="bentConnector3">
            <a:avLst>
              <a:gd name="adj1" fmla="val 50000"/>
            </a:avLst>
          </a:prstGeom>
          <a:ln>
            <a:solidFill>
              <a:schemeClr val="tx2">
                <a:lumMod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6" name="Elbow Connector 59"/>
          <p:cNvCxnSpPr>
            <a:stCxn id="22" idx="2"/>
            <a:endCxn id="44" idx="3"/>
          </p:cNvCxnSpPr>
          <p:nvPr/>
        </p:nvCxnSpPr>
        <p:spPr>
          <a:xfrm rot="5400000">
            <a:off x="2669870" y="1847354"/>
            <a:ext cx="221337" cy="2321727"/>
          </a:xfrm>
          <a:prstGeom prst="bentConnector2">
            <a:avLst/>
          </a:prstGeom>
          <a:ln>
            <a:solidFill>
              <a:schemeClr val="accent3">
                <a:lumMod val="75000"/>
              </a:schemeClr>
            </a:solidFill>
            <a:prstDash val="lgDash"/>
            <a:tailEnd type="arrow"/>
          </a:ln>
        </p:spPr>
        <p:style>
          <a:lnRef idx="1">
            <a:schemeClr val="accent1"/>
          </a:lnRef>
          <a:fillRef idx="0">
            <a:schemeClr val="accent1"/>
          </a:fillRef>
          <a:effectRef idx="0">
            <a:schemeClr val="accent1"/>
          </a:effectRef>
          <a:fontRef idx="minor">
            <a:schemeClr val="tx1"/>
          </a:fontRef>
        </p:style>
      </p:cxnSp>
      <p:cxnSp>
        <p:nvCxnSpPr>
          <p:cNvPr id="47" name="Elbow Connector 59"/>
          <p:cNvCxnSpPr>
            <a:stCxn id="23" idx="2"/>
            <a:endCxn id="44" idx="3"/>
          </p:cNvCxnSpPr>
          <p:nvPr/>
        </p:nvCxnSpPr>
        <p:spPr>
          <a:xfrm rot="5400000">
            <a:off x="3461368" y="1055858"/>
            <a:ext cx="221337" cy="3904721"/>
          </a:xfrm>
          <a:prstGeom prst="bentConnector2">
            <a:avLst/>
          </a:prstGeom>
          <a:ln>
            <a:solidFill>
              <a:schemeClr val="accent3">
                <a:lumMod val="75000"/>
              </a:schemeClr>
            </a:solidFill>
            <a:prstDash val="lgDash"/>
            <a:tailEnd type="arrow"/>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46029" y="1239495"/>
            <a:ext cx="9072000" cy="4237"/>
          </a:xfrm>
          <a:prstGeom prst="line">
            <a:avLst/>
          </a:prstGeom>
          <a:ln w="19050">
            <a:solidFill>
              <a:schemeClr val="accent1"/>
            </a:solidFill>
            <a:prstDash val="lgDash"/>
          </a:ln>
        </p:spPr>
        <p:style>
          <a:lnRef idx="1">
            <a:schemeClr val="accent6"/>
          </a:lnRef>
          <a:fillRef idx="0">
            <a:schemeClr val="accent6"/>
          </a:fillRef>
          <a:effectRef idx="0">
            <a:schemeClr val="accent6"/>
          </a:effectRef>
          <a:fontRef idx="minor">
            <a:schemeClr val="tx1"/>
          </a:fontRef>
        </p:style>
      </p:cxnSp>
      <p:cxnSp>
        <p:nvCxnSpPr>
          <p:cNvPr id="49" name="Straight Connector 48"/>
          <p:cNvCxnSpPr/>
          <p:nvPr/>
        </p:nvCxnSpPr>
        <p:spPr>
          <a:xfrm>
            <a:off x="46029" y="2360136"/>
            <a:ext cx="9072000" cy="0"/>
          </a:xfrm>
          <a:prstGeom prst="line">
            <a:avLst/>
          </a:prstGeom>
          <a:ln w="19050">
            <a:solidFill>
              <a:schemeClr val="accent6">
                <a:lumMod val="75000"/>
              </a:schemeClr>
            </a:solidFill>
            <a:prstDash val="lgDash"/>
          </a:ln>
        </p:spPr>
        <p:style>
          <a:lnRef idx="1">
            <a:schemeClr val="accent6"/>
          </a:lnRef>
          <a:fillRef idx="0">
            <a:schemeClr val="accent6"/>
          </a:fillRef>
          <a:effectRef idx="0">
            <a:schemeClr val="accent6"/>
          </a:effectRef>
          <a:fontRef idx="minor">
            <a:schemeClr val="tx1"/>
          </a:fontRef>
        </p:style>
      </p:cxnSp>
      <p:cxnSp>
        <p:nvCxnSpPr>
          <p:cNvPr id="50" name="Straight Connector 49"/>
          <p:cNvCxnSpPr/>
          <p:nvPr/>
        </p:nvCxnSpPr>
        <p:spPr>
          <a:xfrm>
            <a:off x="46029" y="3321401"/>
            <a:ext cx="9072000" cy="0"/>
          </a:xfrm>
          <a:prstGeom prst="line">
            <a:avLst/>
          </a:prstGeom>
          <a:ln w="19050">
            <a:solidFill>
              <a:schemeClr val="accent3">
                <a:lumMod val="75000"/>
              </a:schemeClr>
            </a:solidFill>
            <a:prstDash val="lgDash"/>
          </a:ln>
        </p:spPr>
        <p:style>
          <a:lnRef idx="1">
            <a:schemeClr val="accent6"/>
          </a:lnRef>
          <a:fillRef idx="0">
            <a:schemeClr val="accent6"/>
          </a:fillRef>
          <a:effectRef idx="0">
            <a:schemeClr val="accent6"/>
          </a:effectRef>
          <a:fontRef idx="minor">
            <a:schemeClr val="tx1"/>
          </a:fontRef>
        </p:style>
      </p:cxnSp>
      <p:cxnSp>
        <p:nvCxnSpPr>
          <p:cNvPr id="51" name="Straight Connector 50"/>
          <p:cNvCxnSpPr/>
          <p:nvPr/>
        </p:nvCxnSpPr>
        <p:spPr>
          <a:xfrm>
            <a:off x="46029" y="4122189"/>
            <a:ext cx="9072000" cy="0"/>
          </a:xfrm>
          <a:prstGeom prst="line">
            <a:avLst/>
          </a:prstGeom>
          <a:ln w="19050">
            <a:solidFill>
              <a:schemeClr val="accent2">
                <a:lumMod val="75000"/>
              </a:schemeClr>
            </a:solidFill>
            <a:prstDash val="lgDash"/>
          </a:ln>
        </p:spPr>
        <p:style>
          <a:lnRef idx="1">
            <a:schemeClr val="accent6"/>
          </a:lnRef>
          <a:fillRef idx="0">
            <a:schemeClr val="accent6"/>
          </a:fillRef>
          <a:effectRef idx="0">
            <a:schemeClr val="accent6"/>
          </a:effectRef>
          <a:fontRef idx="minor">
            <a:schemeClr val="tx1"/>
          </a:fontRef>
        </p:style>
      </p:cxnSp>
      <p:sp>
        <p:nvSpPr>
          <p:cNvPr id="52" name="Rectangle 51"/>
          <p:cNvSpPr/>
          <p:nvPr/>
        </p:nvSpPr>
        <p:spPr>
          <a:xfrm>
            <a:off x="3516822" y="545512"/>
            <a:ext cx="2419469" cy="213533"/>
          </a:xfrm>
          <a:prstGeom prst="rect">
            <a:avLst/>
          </a:prstGeom>
          <a:ln w="12700">
            <a:solidFill>
              <a:schemeClr val="accent1"/>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lIns="128016" tIns="64008" rIns="128016" bIns="64008" rtlCol="0" anchor="ctr"/>
          <a:lstStyle/>
          <a:p>
            <a:pPr algn="ctr"/>
            <a:r>
              <a:rPr lang="en-US" sz="800" b="1" dirty="0"/>
              <a:t>Self-report</a:t>
            </a:r>
            <a:endParaRPr lang="el-GR" sz="800" b="1" dirty="0"/>
          </a:p>
        </p:txBody>
      </p:sp>
      <p:cxnSp>
        <p:nvCxnSpPr>
          <p:cNvPr id="53" name="Straight Arrow Connector 52"/>
          <p:cNvCxnSpPr>
            <a:stCxn id="21" idx="2"/>
            <a:endCxn id="27" idx="0"/>
          </p:cNvCxnSpPr>
          <p:nvPr/>
        </p:nvCxnSpPr>
        <p:spPr>
          <a:xfrm>
            <a:off x="4717255" y="2961108"/>
            <a:ext cx="0" cy="420409"/>
          </a:xfrm>
          <a:prstGeom prst="straightConnector1">
            <a:avLst/>
          </a:prstGeom>
          <a:ln w="25400">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a:endCxn id="52" idx="0"/>
          </p:cNvCxnSpPr>
          <p:nvPr/>
        </p:nvCxnSpPr>
        <p:spPr>
          <a:xfrm>
            <a:off x="4717255" y="398701"/>
            <a:ext cx="9290" cy="146804"/>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a:stCxn id="18" idx="2"/>
            <a:endCxn id="21" idx="0"/>
          </p:cNvCxnSpPr>
          <p:nvPr/>
        </p:nvCxnSpPr>
        <p:spPr>
          <a:xfrm>
            <a:off x="4714918" y="2280466"/>
            <a:ext cx="2349" cy="146804"/>
          </a:xfrm>
          <a:prstGeom prst="straightConnector1">
            <a:avLst/>
          </a:prstGeom>
          <a:ln w="254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1835697" y="2990481"/>
            <a:ext cx="1152128" cy="315567"/>
          </a:xfrm>
          <a:prstGeom prst="rect">
            <a:avLst/>
          </a:prstGeom>
          <a:solidFill>
            <a:schemeClr val="bg1"/>
          </a:solidFill>
          <a:ln>
            <a:solidFill>
              <a:schemeClr val="accent3">
                <a:lumMod val="75000"/>
              </a:schemeClr>
            </a:solidFill>
            <a:prstDash val="dash"/>
          </a:ln>
          <a:effectLst>
            <a:outerShdw blurRad="50800" dist="38100" dir="8100000" algn="tr" rotWithShape="0">
              <a:prstClr val="black">
                <a:alpha val="40000"/>
              </a:prstClr>
            </a:outerShdw>
          </a:effectLst>
        </p:spPr>
        <p:txBody>
          <a:bodyPr wrap="square" lIns="36000" tIns="34290" rIns="36000" bIns="34290">
            <a:spAutoFit/>
          </a:bodyPr>
          <a:lstStyle/>
          <a:p>
            <a:r>
              <a:rPr lang="en-US" sz="800" i="1" dirty="0">
                <a:solidFill>
                  <a:schemeClr val="accent3">
                    <a:lumMod val="75000"/>
                  </a:schemeClr>
                </a:solidFill>
              </a:rPr>
              <a:t>Notification-Interagency communication</a:t>
            </a:r>
            <a:endParaRPr lang="el-GR" sz="800" i="1" dirty="0">
              <a:solidFill>
                <a:schemeClr val="accent3">
                  <a:lumMod val="75000"/>
                </a:schemeClr>
              </a:solidFill>
            </a:endParaRPr>
          </a:p>
        </p:txBody>
      </p:sp>
      <p:sp>
        <p:nvSpPr>
          <p:cNvPr id="7" name="Rectangle 6"/>
          <p:cNvSpPr/>
          <p:nvPr/>
        </p:nvSpPr>
        <p:spPr>
          <a:xfrm>
            <a:off x="1835701" y="2551538"/>
            <a:ext cx="1152127" cy="438582"/>
          </a:xfrm>
          <a:prstGeom prst="rect">
            <a:avLst/>
          </a:prstGeom>
          <a:solidFill>
            <a:schemeClr val="bg1"/>
          </a:solidFill>
          <a:ln>
            <a:solidFill>
              <a:schemeClr val="accent3">
                <a:lumMod val="75000"/>
              </a:schemeClr>
            </a:solidFill>
            <a:prstDash val="dash"/>
          </a:ln>
          <a:effectLst>
            <a:outerShdw blurRad="50800" dist="38100" dir="8100000" algn="tr" rotWithShape="0">
              <a:prstClr val="black">
                <a:alpha val="40000"/>
              </a:prstClr>
            </a:outerShdw>
          </a:effectLst>
        </p:spPr>
        <p:txBody>
          <a:bodyPr wrap="square" lIns="36000" tIns="34290" rIns="36000" bIns="34290">
            <a:spAutoFit/>
          </a:bodyPr>
          <a:lstStyle/>
          <a:p>
            <a:r>
              <a:rPr lang="en-US" sz="800" i="1" dirty="0">
                <a:solidFill>
                  <a:schemeClr val="accent3">
                    <a:lumMod val="75000"/>
                  </a:schemeClr>
                </a:solidFill>
              </a:rPr>
              <a:t>Information</a:t>
            </a:r>
          </a:p>
          <a:p>
            <a:r>
              <a:rPr lang="en-US" sz="800" i="1" dirty="0">
                <a:solidFill>
                  <a:schemeClr val="accent3">
                    <a:lumMod val="75000"/>
                  </a:schemeClr>
                </a:solidFill>
              </a:rPr>
              <a:t>-for the case</a:t>
            </a:r>
          </a:p>
          <a:p>
            <a:r>
              <a:rPr lang="en-US" sz="800" i="1" dirty="0">
                <a:solidFill>
                  <a:schemeClr val="accent3">
                    <a:lumMod val="75000"/>
                  </a:schemeClr>
                </a:solidFill>
              </a:rPr>
              <a:t>-for the services’ response</a:t>
            </a:r>
            <a:endParaRPr lang="el-GR" sz="800" i="1" dirty="0">
              <a:solidFill>
                <a:schemeClr val="accent3">
                  <a:lumMod val="75000"/>
                </a:schemeClr>
              </a:solidFill>
            </a:endParaRPr>
          </a:p>
        </p:txBody>
      </p:sp>
      <p:sp>
        <p:nvSpPr>
          <p:cNvPr id="8" name="Rectangle 7"/>
          <p:cNvSpPr/>
          <p:nvPr/>
        </p:nvSpPr>
        <p:spPr>
          <a:xfrm>
            <a:off x="155731" y="1906868"/>
            <a:ext cx="1463942" cy="438726"/>
          </a:xfrm>
          <a:prstGeom prst="rect">
            <a:avLst/>
          </a:prstGeom>
          <a:solidFill>
            <a:schemeClr val="bg1"/>
          </a:solidFill>
          <a:ln>
            <a:solidFill>
              <a:schemeClr val="accent3">
                <a:lumMod val="75000"/>
              </a:schemeClr>
            </a:solidFill>
            <a:prstDash val="dash"/>
          </a:ln>
          <a:effectLst>
            <a:outerShdw blurRad="50800" dist="38100" dir="8100000" algn="tr" rotWithShape="0">
              <a:prstClr val="black">
                <a:alpha val="40000"/>
              </a:prstClr>
            </a:outerShdw>
          </a:effectLst>
        </p:spPr>
        <p:txBody>
          <a:bodyPr wrap="square" lIns="68580" tIns="34290" rIns="68580" bIns="34290">
            <a:spAutoFit/>
          </a:bodyPr>
          <a:lstStyle/>
          <a:p>
            <a:r>
              <a:rPr lang="en-US" sz="800" i="1" dirty="0">
                <a:solidFill>
                  <a:schemeClr val="accent3">
                    <a:lumMod val="75000"/>
                  </a:schemeClr>
                </a:solidFill>
              </a:rPr>
              <a:t>Additional Information AND Communication with other agencies</a:t>
            </a:r>
            <a:endParaRPr lang="el-GR" sz="800" i="1" dirty="0">
              <a:solidFill>
                <a:schemeClr val="accent3">
                  <a:lumMod val="75000"/>
                </a:schemeClr>
              </a:solidFill>
            </a:endParaRPr>
          </a:p>
        </p:txBody>
      </p:sp>
      <p:cxnSp>
        <p:nvCxnSpPr>
          <p:cNvPr id="71" name="Elbow Connector 8"/>
          <p:cNvCxnSpPr>
            <a:stCxn id="9" idx="1"/>
            <a:endCxn id="12" idx="0"/>
          </p:cNvCxnSpPr>
          <p:nvPr/>
        </p:nvCxnSpPr>
        <p:spPr>
          <a:xfrm rot="10800000" flipV="1">
            <a:off x="1390553" y="291938"/>
            <a:ext cx="1688715" cy="253571"/>
          </a:xfrm>
          <a:prstGeom prst="bentConnector2">
            <a:avLst/>
          </a:prstGeom>
          <a:ln w="12700">
            <a:prstDash val="sysDash"/>
            <a:tailEnd type="arrow"/>
          </a:ln>
        </p:spPr>
        <p:style>
          <a:lnRef idx="1">
            <a:schemeClr val="accent1"/>
          </a:lnRef>
          <a:fillRef idx="0">
            <a:schemeClr val="accent1"/>
          </a:fillRef>
          <a:effectRef idx="0">
            <a:schemeClr val="accent1"/>
          </a:effectRef>
          <a:fontRef idx="minor">
            <a:schemeClr val="tx1"/>
          </a:fontRef>
        </p:style>
      </p:cxnSp>
      <p:sp>
        <p:nvSpPr>
          <p:cNvPr id="77" name="Rounded Rectangle 76"/>
          <p:cNvSpPr/>
          <p:nvPr/>
        </p:nvSpPr>
        <p:spPr>
          <a:xfrm>
            <a:off x="1" y="0"/>
            <a:ext cx="6063095" cy="1954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b="1" dirty="0" smtClean="0"/>
              <a:t>Data Collection and Reporting- Flowchart </a:t>
            </a:r>
            <a:r>
              <a:rPr lang="en-US" b="1" dirty="0"/>
              <a:t>of a CAN-MDS Surveillance System</a:t>
            </a:r>
            <a:endParaRPr lang="el-GR" b="1" dirty="0"/>
          </a:p>
        </p:txBody>
      </p:sp>
    </p:spTree>
    <p:extLst>
      <p:ext uri="{BB962C8B-B14F-4D97-AF65-F5344CB8AC3E}">
        <p14:creationId xmlns:p14="http://schemas.microsoft.com/office/powerpoint/2010/main" xmlns="" val="28645327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p:cTn id="11" dur="500" fill="hold"/>
                                        <p:tgtEl>
                                          <p:spTgt spid="48"/>
                                        </p:tgtEl>
                                        <p:attrNameLst>
                                          <p:attrName>ppt_w</p:attrName>
                                        </p:attrNameLst>
                                      </p:cBhvr>
                                      <p:tavLst>
                                        <p:tav tm="0">
                                          <p:val>
                                            <p:fltVal val="0"/>
                                          </p:val>
                                        </p:tav>
                                        <p:tav tm="100000">
                                          <p:val>
                                            <p:strVal val="#ppt_w"/>
                                          </p:val>
                                        </p:tav>
                                      </p:tavLst>
                                    </p:anim>
                                    <p:anim calcmode="lin" valueType="num">
                                      <p:cBhvr>
                                        <p:cTn id="12" dur="500" fill="hold"/>
                                        <p:tgtEl>
                                          <p:spTgt spid="48"/>
                                        </p:tgtEl>
                                        <p:attrNameLst>
                                          <p:attrName>ppt_h</p:attrName>
                                        </p:attrNameLst>
                                      </p:cBhvr>
                                      <p:tavLst>
                                        <p:tav tm="0">
                                          <p:val>
                                            <p:fltVal val="0"/>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dissolv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3" presetClass="entr" presetSubtype="16" fill="hold" nodeType="clickEffect">
                                  <p:stCondLst>
                                    <p:cond delay="0"/>
                                  </p:stCondLst>
                                  <p:childTnLst>
                                    <p:set>
                                      <p:cBhvr>
                                        <p:cTn id="21" dur="1" fill="hold">
                                          <p:stCondLst>
                                            <p:cond delay="0"/>
                                          </p:stCondLst>
                                        </p:cTn>
                                        <p:tgtEl>
                                          <p:spTgt spid="71"/>
                                        </p:tgtEl>
                                        <p:attrNameLst>
                                          <p:attrName>style.visibility</p:attrName>
                                        </p:attrNameLst>
                                      </p:cBhvr>
                                      <p:to>
                                        <p:strVal val="visible"/>
                                      </p:to>
                                    </p:set>
                                    <p:anim calcmode="lin" valueType="num">
                                      <p:cBhvr>
                                        <p:cTn id="22" dur="500" fill="hold"/>
                                        <p:tgtEl>
                                          <p:spTgt spid="71"/>
                                        </p:tgtEl>
                                        <p:attrNameLst>
                                          <p:attrName>ppt_w</p:attrName>
                                        </p:attrNameLst>
                                      </p:cBhvr>
                                      <p:tavLst>
                                        <p:tav tm="0">
                                          <p:val>
                                            <p:fltVal val="0"/>
                                          </p:val>
                                        </p:tav>
                                        <p:tav tm="100000">
                                          <p:val>
                                            <p:strVal val="#ppt_w"/>
                                          </p:val>
                                        </p:tav>
                                      </p:tavLst>
                                    </p:anim>
                                    <p:anim calcmode="lin" valueType="num">
                                      <p:cBhvr>
                                        <p:cTn id="23" dur="500" fill="hold"/>
                                        <p:tgtEl>
                                          <p:spTgt spid="71"/>
                                        </p:tgtEl>
                                        <p:attrNameLst>
                                          <p:attrName>ppt_h</p:attrName>
                                        </p:attrNameLst>
                                      </p:cBhvr>
                                      <p:tavLst>
                                        <p:tav tm="0">
                                          <p:val>
                                            <p:fltVal val="0"/>
                                          </p:val>
                                        </p:tav>
                                        <p:tav tm="100000">
                                          <p:val>
                                            <p:strVal val="#ppt_h"/>
                                          </p:val>
                                        </p:tav>
                                      </p:tavLst>
                                    </p:anim>
                                  </p:childTnLst>
                                </p:cTn>
                              </p:par>
                              <p:par>
                                <p:cTn id="24" presetID="23" presetClass="entr" presetSubtype="16" fill="hold" nodeType="withEffect">
                                  <p:stCondLst>
                                    <p:cond delay="0"/>
                                  </p:stCondLst>
                                  <p:childTnLst>
                                    <p:set>
                                      <p:cBhvr>
                                        <p:cTn id="25" dur="1" fill="hold">
                                          <p:stCondLst>
                                            <p:cond delay="0"/>
                                          </p:stCondLst>
                                        </p:cTn>
                                        <p:tgtEl>
                                          <p:spTgt spid="54"/>
                                        </p:tgtEl>
                                        <p:attrNameLst>
                                          <p:attrName>style.visibility</p:attrName>
                                        </p:attrNameLst>
                                      </p:cBhvr>
                                      <p:to>
                                        <p:strVal val="visible"/>
                                      </p:to>
                                    </p:set>
                                    <p:anim calcmode="lin" valueType="num">
                                      <p:cBhvr>
                                        <p:cTn id="26" dur="500" fill="hold"/>
                                        <p:tgtEl>
                                          <p:spTgt spid="54"/>
                                        </p:tgtEl>
                                        <p:attrNameLst>
                                          <p:attrName>ppt_w</p:attrName>
                                        </p:attrNameLst>
                                      </p:cBhvr>
                                      <p:tavLst>
                                        <p:tav tm="0">
                                          <p:val>
                                            <p:fltVal val="0"/>
                                          </p:val>
                                        </p:tav>
                                        <p:tav tm="100000">
                                          <p:val>
                                            <p:strVal val="#ppt_w"/>
                                          </p:val>
                                        </p:tav>
                                      </p:tavLst>
                                    </p:anim>
                                    <p:anim calcmode="lin" valueType="num">
                                      <p:cBhvr>
                                        <p:cTn id="27" dur="500" fill="hold"/>
                                        <p:tgtEl>
                                          <p:spTgt spid="54"/>
                                        </p:tgtEl>
                                        <p:attrNameLst>
                                          <p:attrName>ppt_h</p:attrName>
                                        </p:attrNameLst>
                                      </p:cBhvr>
                                      <p:tavLst>
                                        <p:tav tm="0">
                                          <p:val>
                                            <p:fltVal val="0"/>
                                          </p:val>
                                        </p:tav>
                                        <p:tav tm="100000">
                                          <p:val>
                                            <p:strVal val="#ppt_h"/>
                                          </p:val>
                                        </p:tav>
                                      </p:tavLst>
                                    </p:anim>
                                  </p:childTnLst>
                                </p:cTn>
                              </p:par>
                              <p:par>
                                <p:cTn id="28" presetID="23" presetClass="entr" presetSubtype="16" fill="hold" nodeType="with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p:cTn id="30" dur="500" fill="hold"/>
                                        <p:tgtEl>
                                          <p:spTgt spid="13"/>
                                        </p:tgtEl>
                                        <p:attrNameLst>
                                          <p:attrName>ppt_w</p:attrName>
                                        </p:attrNameLst>
                                      </p:cBhvr>
                                      <p:tavLst>
                                        <p:tav tm="0">
                                          <p:val>
                                            <p:fltVal val="0"/>
                                          </p:val>
                                        </p:tav>
                                        <p:tav tm="100000">
                                          <p:val>
                                            <p:strVal val="#ppt_w"/>
                                          </p:val>
                                        </p:tav>
                                      </p:tavLst>
                                    </p:anim>
                                    <p:anim calcmode="lin" valueType="num">
                                      <p:cBhvr>
                                        <p:cTn id="31" dur="500" fill="hold"/>
                                        <p:tgtEl>
                                          <p:spTgt spid="13"/>
                                        </p:tgtEl>
                                        <p:attrNameLst>
                                          <p:attrName>ppt_h</p:attrName>
                                        </p:attrNameLst>
                                      </p:cBhvr>
                                      <p:tavLst>
                                        <p:tav tm="0">
                                          <p:val>
                                            <p:fltVal val="0"/>
                                          </p:val>
                                        </p:tav>
                                        <p:tav tm="100000">
                                          <p:val>
                                            <p:strVal val="#ppt_h"/>
                                          </p:val>
                                        </p:tav>
                                      </p:tavLst>
                                    </p:anim>
                                  </p:childTnLst>
                                </p:cTn>
                              </p:par>
                              <p:par>
                                <p:cTn id="32" presetID="23" presetClass="entr" presetSubtype="16"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fltVal val="0"/>
                                          </p:val>
                                        </p:tav>
                                        <p:tav tm="100000">
                                          <p:val>
                                            <p:strVal val="#ppt_w"/>
                                          </p:val>
                                        </p:tav>
                                      </p:tavLst>
                                    </p:anim>
                                    <p:anim calcmode="lin" valueType="num">
                                      <p:cBhvr>
                                        <p:cTn id="35" dur="500" fill="hold"/>
                                        <p:tgtEl>
                                          <p:spTgt spid="12"/>
                                        </p:tgtEl>
                                        <p:attrNameLst>
                                          <p:attrName>ppt_h</p:attrName>
                                        </p:attrNameLst>
                                      </p:cBhvr>
                                      <p:tavLst>
                                        <p:tav tm="0">
                                          <p:val>
                                            <p:fltVal val="0"/>
                                          </p:val>
                                        </p:tav>
                                        <p:tav tm="100000">
                                          <p:val>
                                            <p:strVal val="#ppt_h"/>
                                          </p:val>
                                        </p:tav>
                                      </p:tavLst>
                                    </p:anim>
                                  </p:childTnLst>
                                </p:cTn>
                              </p:par>
                              <p:par>
                                <p:cTn id="36" presetID="23" presetClass="entr" presetSubtype="16" fill="hold" grpId="0" nodeType="withEffect">
                                  <p:stCondLst>
                                    <p:cond delay="0"/>
                                  </p:stCondLst>
                                  <p:childTnLst>
                                    <p:set>
                                      <p:cBhvr>
                                        <p:cTn id="37" dur="1" fill="hold">
                                          <p:stCondLst>
                                            <p:cond delay="0"/>
                                          </p:stCondLst>
                                        </p:cTn>
                                        <p:tgtEl>
                                          <p:spTgt spid="52"/>
                                        </p:tgtEl>
                                        <p:attrNameLst>
                                          <p:attrName>style.visibility</p:attrName>
                                        </p:attrNameLst>
                                      </p:cBhvr>
                                      <p:to>
                                        <p:strVal val="visible"/>
                                      </p:to>
                                    </p:set>
                                    <p:anim calcmode="lin" valueType="num">
                                      <p:cBhvr>
                                        <p:cTn id="38" dur="500" fill="hold"/>
                                        <p:tgtEl>
                                          <p:spTgt spid="52"/>
                                        </p:tgtEl>
                                        <p:attrNameLst>
                                          <p:attrName>ppt_w</p:attrName>
                                        </p:attrNameLst>
                                      </p:cBhvr>
                                      <p:tavLst>
                                        <p:tav tm="0">
                                          <p:val>
                                            <p:fltVal val="0"/>
                                          </p:val>
                                        </p:tav>
                                        <p:tav tm="100000">
                                          <p:val>
                                            <p:strVal val="#ppt_w"/>
                                          </p:val>
                                        </p:tav>
                                      </p:tavLst>
                                    </p:anim>
                                    <p:anim calcmode="lin" valueType="num">
                                      <p:cBhvr>
                                        <p:cTn id="39" dur="500" fill="hold"/>
                                        <p:tgtEl>
                                          <p:spTgt spid="52"/>
                                        </p:tgtEl>
                                        <p:attrNameLst>
                                          <p:attrName>ppt_h</p:attrName>
                                        </p:attrNameLst>
                                      </p:cBhvr>
                                      <p:tavLst>
                                        <p:tav tm="0">
                                          <p:val>
                                            <p:fltVal val="0"/>
                                          </p:val>
                                        </p:tav>
                                        <p:tav tm="100000">
                                          <p:val>
                                            <p:strVal val="#ppt_h"/>
                                          </p:val>
                                        </p:tav>
                                      </p:tavLst>
                                    </p:anim>
                                  </p:childTnLst>
                                </p:cTn>
                              </p:par>
                              <p:par>
                                <p:cTn id="40" presetID="23" presetClass="entr" presetSubtype="16"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p:cTn id="42" dur="500" fill="hold"/>
                                        <p:tgtEl>
                                          <p:spTgt spid="10"/>
                                        </p:tgtEl>
                                        <p:attrNameLst>
                                          <p:attrName>ppt_w</p:attrName>
                                        </p:attrNameLst>
                                      </p:cBhvr>
                                      <p:tavLst>
                                        <p:tav tm="0">
                                          <p:val>
                                            <p:fltVal val="0"/>
                                          </p:val>
                                        </p:tav>
                                        <p:tav tm="100000">
                                          <p:val>
                                            <p:strVal val="#ppt_w"/>
                                          </p:val>
                                        </p:tav>
                                      </p:tavLst>
                                    </p:anim>
                                    <p:anim calcmode="lin" valueType="num">
                                      <p:cBhvr>
                                        <p:cTn id="43" dur="500" fill="hold"/>
                                        <p:tgtEl>
                                          <p:spTgt spid="10"/>
                                        </p:tgtEl>
                                        <p:attrNameLst>
                                          <p:attrName>ppt_h</p:attrName>
                                        </p:attrNameLst>
                                      </p:cBhvr>
                                      <p:tavLst>
                                        <p:tav tm="0">
                                          <p:val>
                                            <p:fltVal val="0"/>
                                          </p:val>
                                        </p:tav>
                                        <p:tav tm="100000">
                                          <p:val>
                                            <p:strVal val="#ppt_h"/>
                                          </p:val>
                                        </p:tav>
                                      </p:tavLst>
                                    </p:anim>
                                  </p:childTnLst>
                                </p:cTn>
                              </p:par>
                            </p:childTnLst>
                          </p:cTn>
                        </p:par>
                      </p:childTnLst>
                    </p:cTn>
                  </p:par>
                  <p:par>
                    <p:cTn id="44" fill="hold">
                      <p:stCondLst>
                        <p:cond delay="indefinite"/>
                      </p:stCondLst>
                      <p:childTnLst>
                        <p:par>
                          <p:cTn id="45" fill="hold">
                            <p:stCondLst>
                              <p:cond delay="0"/>
                            </p:stCondLst>
                            <p:childTnLst>
                              <p:par>
                                <p:cTn id="46" presetID="23" presetClass="entr" presetSubtype="16" fill="hold" nodeType="click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p:cTn id="48" dur="500" fill="hold"/>
                                        <p:tgtEl>
                                          <p:spTgt spid="15"/>
                                        </p:tgtEl>
                                        <p:attrNameLst>
                                          <p:attrName>ppt_w</p:attrName>
                                        </p:attrNameLst>
                                      </p:cBhvr>
                                      <p:tavLst>
                                        <p:tav tm="0">
                                          <p:val>
                                            <p:fltVal val="0"/>
                                          </p:val>
                                        </p:tav>
                                        <p:tav tm="100000">
                                          <p:val>
                                            <p:strVal val="#ppt_w"/>
                                          </p:val>
                                        </p:tav>
                                      </p:tavLst>
                                    </p:anim>
                                    <p:anim calcmode="lin" valueType="num">
                                      <p:cBhvr>
                                        <p:cTn id="49" dur="500" fill="hold"/>
                                        <p:tgtEl>
                                          <p:spTgt spid="15"/>
                                        </p:tgtEl>
                                        <p:attrNameLst>
                                          <p:attrName>ppt_h</p:attrName>
                                        </p:attrNameLst>
                                      </p:cBhvr>
                                      <p:tavLst>
                                        <p:tav tm="0">
                                          <p:val>
                                            <p:fltVal val="0"/>
                                          </p:val>
                                        </p:tav>
                                        <p:tav tm="100000">
                                          <p:val>
                                            <p:strVal val="#ppt_h"/>
                                          </p:val>
                                        </p:tav>
                                      </p:tavLst>
                                    </p:anim>
                                  </p:childTnLst>
                                </p:cTn>
                              </p:par>
                              <p:par>
                                <p:cTn id="50" presetID="23" presetClass="entr" presetSubtype="16" fill="hold" nodeType="with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p:cTn id="52" dur="500" fill="hold"/>
                                        <p:tgtEl>
                                          <p:spTgt spid="14"/>
                                        </p:tgtEl>
                                        <p:attrNameLst>
                                          <p:attrName>ppt_w</p:attrName>
                                        </p:attrNameLst>
                                      </p:cBhvr>
                                      <p:tavLst>
                                        <p:tav tm="0">
                                          <p:val>
                                            <p:fltVal val="0"/>
                                          </p:val>
                                        </p:tav>
                                        <p:tav tm="100000">
                                          <p:val>
                                            <p:strVal val="#ppt_w"/>
                                          </p:val>
                                        </p:tav>
                                      </p:tavLst>
                                    </p:anim>
                                    <p:anim calcmode="lin" valueType="num">
                                      <p:cBhvr>
                                        <p:cTn id="53" dur="500" fill="hold"/>
                                        <p:tgtEl>
                                          <p:spTgt spid="14"/>
                                        </p:tgtEl>
                                        <p:attrNameLst>
                                          <p:attrName>ppt_h</p:attrName>
                                        </p:attrNameLst>
                                      </p:cBhvr>
                                      <p:tavLst>
                                        <p:tav tm="0">
                                          <p:val>
                                            <p:fltVal val="0"/>
                                          </p:val>
                                        </p:tav>
                                        <p:tav tm="100000">
                                          <p:val>
                                            <p:strVal val="#ppt_h"/>
                                          </p:val>
                                        </p:tav>
                                      </p:tavLst>
                                    </p:anim>
                                  </p:childTnLst>
                                </p:cTn>
                              </p:par>
                              <p:par>
                                <p:cTn id="54" presetID="23" presetClass="entr" presetSubtype="16" fill="hold" nodeType="withEffect">
                                  <p:stCondLst>
                                    <p:cond delay="0"/>
                                  </p:stCondLst>
                                  <p:childTnLst>
                                    <p:set>
                                      <p:cBhvr>
                                        <p:cTn id="55" dur="1" fill="hold">
                                          <p:stCondLst>
                                            <p:cond delay="0"/>
                                          </p:stCondLst>
                                        </p:cTn>
                                        <p:tgtEl>
                                          <p:spTgt spid="16"/>
                                        </p:tgtEl>
                                        <p:attrNameLst>
                                          <p:attrName>style.visibility</p:attrName>
                                        </p:attrNameLst>
                                      </p:cBhvr>
                                      <p:to>
                                        <p:strVal val="visible"/>
                                      </p:to>
                                    </p:set>
                                    <p:anim calcmode="lin" valueType="num">
                                      <p:cBhvr>
                                        <p:cTn id="56" dur="500" fill="hold"/>
                                        <p:tgtEl>
                                          <p:spTgt spid="16"/>
                                        </p:tgtEl>
                                        <p:attrNameLst>
                                          <p:attrName>ppt_w</p:attrName>
                                        </p:attrNameLst>
                                      </p:cBhvr>
                                      <p:tavLst>
                                        <p:tav tm="0">
                                          <p:val>
                                            <p:fltVal val="0"/>
                                          </p:val>
                                        </p:tav>
                                        <p:tav tm="100000">
                                          <p:val>
                                            <p:strVal val="#ppt_w"/>
                                          </p:val>
                                        </p:tav>
                                      </p:tavLst>
                                    </p:anim>
                                    <p:anim calcmode="lin" valueType="num">
                                      <p:cBhvr>
                                        <p:cTn id="57" dur="500" fill="hold"/>
                                        <p:tgtEl>
                                          <p:spTgt spid="16"/>
                                        </p:tgtEl>
                                        <p:attrNameLst>
                                          <p:attrName>ppt_h</p:attrName>
                                        </p:attrNameLst>
                                      </p:cBhvr>
                                      <p:tavLst>
                                        <p:tav tm="0">
                                          <p:val>
                                            <p:fltVal val="0"/>
                                          </p:val>
                                        </p:tav>
                                        <p:tav tm="100000">
                                          <p:val>
                                            <p:strVal val="#ppt_h"/>
                                          </p:val>
                                        </p:tav>
                                      </p:tavLst>
                                    </p:anim>
                                  </p:childTnLst>
                                </p:cTn>
                              </p:par>
                              <p:par>
                                <p:cTn id="58" presetID="23" presetClass="entr" presetSubtype="16" fill="hold" grpId="0" nodeType="withEffect">
                                  <p:stCondLst>
                                    <p:cond delay="0"/>
                                  </p:stCondLst>
                                  <p:childTnLst>
                                    <p:set>
                                      <p:cBhvr>
                                        <p:cTn id="59" dur="1" fill="hold">
                                          <p:stCondLst>
                                            <p:cond delay="0"/>
                                          </p:stCondLst>
                                        </p:cTn>
                                        <p:tgtEl>
                                          <p:spTgt spid="11"/>
                                        </p:tgtEl>
                                        <p:attrNameLst>
                                          <p:attrName>style.visibility</p:attrName>
                                        </p:attrNameLst>
                                      </p:cBhvr>
                                      <p:to>
                                        <p:strVal val="visible"/>
                                      </p:to>
                                    </p:set>
                                    <p:anim calcmode="lin" valueType="num">
                                      <p:cBhvr>
                                        <p:cTn id="60" dur="500" fill="hold"/>
                                        <p:tgtEl>
                                          <p:spTgt spid="11"/>
                                        </p:tgtEl>
                                        <p:attrNameLst>
                                          <p:attrName>ppt_w</p:attrName>
                                        </p:attrNameLst>
                                      </p:cBhvr>
                                      <p:tavLst>
                                        <p:tav tm="0">
                                          <p:val>
                                            <p:fltVal val="0"/>
                                          </p:val>
                                        </p:tav>
                                        <p:tav tm="100000">
                                          <p:val>
                                            <p:strVal val="#ppt_w"/>
                                          </p:val>
                                        </p:tav>
                                      </p:tavLst>
                                    </p:anim>
                                    <p:anim calcmode="lin" valueType="num">
                                      <p:cBhvr>
                                        <p:cTn id="61" dur="500" fill="hold"/>
                                        <p:tgtEl>
                                          <p:spTgt spid="11"/>
                                        </p:tgtEl>
                                        <p:attrNameLst>
                                          <p:attrName>ppt_h</p:attrName>
                                        </p:attrNameLst>
                                      </p:cBhvr>
                                      <p:tavLst>
                                        <p:tav tm="0">
                                          <p:val>
                                            <p:fltVal val="0"/>
                                          </p:val>
                                        </p:tav>
                                        <p:tav tm="100000">
                                          <p:val>
                                            <p:strVal val="#ppt_h"/>
                                          </p:val>
                                        </p:tav>
                                      </p:tavLst>
                                    </p:anim>
                                  </p:childTnLst>
                                </p:cTn>
                              </p:par>
                            </p:childTnLst>
                          </p:cTn>
                        </p:par>
                      </p:childTnLst>
                    </p:cTn>
                  </p:par>
                  <p:par>
                    <p:cTn id="62" fill="hold">
                      <p:stCondLst>
                        <p:cond delay="indefinite"/>
                      </p:stCondLst>
                      <p:childTnLst>
                        <p:par>
                          <p:cTn id="63" fill="hold">
                            <p:stCondLst>
                              <p:cond delay="0"/>
                            </p:stCondLst>
                            <p:childTnLst>
                              <p:par>
                                <p:cTn id="64" presetID="23" presetClass="entr" presetSubtype="16" fill="hold" nodeType="clickEffect">
                                  <p:stCondLst>
                                    <p:cond delay="0"/>
                                  </p:stCondLst>
                                  <p:childTnLst>
                                    <p:set>
                                      <p:cBhvr>
                                        <p:cTn id="65" dur="1" fill="hold">
                                          <p:stCondLst>
                                            <p:cond delay="0"/>
                                          </p:stCondLst>
                                        </p:cTn>
                                        <p:tgtEl>
                                          <p:spTgt spid="17"/>
                                        </p:tgtEl>
                                        <p:attrNameLst>
                                          <p:attrName>style.visibility</p:attrName>
                                        </p:attrNameLst>
                                      </p:cBhvr>
                                      <p:to>
                                        <p:strVal val="visible"/>
                                      </p:to>
                                    </p:set>
                                    <p:anim calcmode="lin" valueType="num">
                                      <p:cBhvr>
                                        <p:cTn id="66" dur="500" fill="hold"/>
                                        <p:tgtEl>
                                          <p:spTgt spid="17"/>
                                        </p:tgtEl>
                                        <p:attrNameLst>
                                          <p:attrName>ppt_w</p:attrName>
                                        </p:attrNameLst>
                                      </p:cBhvr>
                                      <p:tavLst>
                                        <p:tav tm="0">
                                          <p:val>
                                            <p:fltVal val="0"/>
                                          </p:val>
                                        </p:tav>
                                        <p:tav tm="100000">
                                          <p:val>
                                            <p:strVal val="#ppt_w"/>
                                          </p:val>
                                        </p:tav>
                                      </p:tavLst>
                                    </p:anim>
                                    <p:anim calcmode="lin" valueType="num">
                                      <p:cBhvr>
                                        <p:cTn id="67" dur="500" fill="hold"/>
                                        <p:tgtEl>
                                          <p:spTgt spid="17"/>
                                        </p:tgtEl>
                                        <p:attrNameLst>
                                          <p:attrName>ppt_h</p:attrName>
                                        </p:attrNameLst>
                                      </p:cBhvr>
                                      <p:tavLst>
                                        <p:tav tm="0">
                                          <p:val>
                                            <p:fltVal val="0"/>
                                          </p:val>
                                        </p:tav>
                                        <p:tav tm="100000">
                                          <p:val>
                                            <p:strVal val="#ppt_h"/>
                                          </p:val>
                                        </p:tav>
                                      </p:tavLst>
                                    </p:anim>
                                  </p:childTnLst>
                                </p:cTn>
                              </p:par>
                              <p:par>
                                <p:cTn id="68" presetID="23" presetClass="entr" presetSubtype="16" fill="hold" nodeType="withEffect">
                                  <p:stCondLst>
                                    <p:cond delay="0"/>
                                  </p:stCondLst>
                                  <p:childTnLst>
                                    <p:set>
                                      <p:cBhvr>
                                        <p:cTn id="69" dur="1" fill="hold">
                                          <p:stCondLst>
                                            <p:cond delay="0"/>
                                          </p:stCondLst>
                                        </p:cTn>
                                        <p:tgtEl>
                                          <p:spTgt spid="49"/>
                                        </p:tgtEl>
                                        <p:attrNameLst>
                                          <p:attrName>style.visibility</p:attrName>
                                        </p:attrNameLst>
                                      </p:cBhvr>
                                      <p:to>
                                        <p:strVal val="visible"/>
                                      </p:to>
                                    </p:set>
                                    <p:anim calcmode="lin" valueType="num">
                                      <p:cBhvr>
                                        <p:cTn id="70" dur="500" fill="hold"/>
                                        <p:tgtEl>
                                          <p:spTgt spid="49"/>
                                        </p:tgtEl>
                                        <p:attrNameLst>
                                          <p:attrName>ppt_w</p:attrName>
                                        </p:attrNameLst>
                                      </p:cBhvr>
                                      <p:tavLst>
                                        <p:tav tm="0">
                                          <p:val>
                                            <p:fltVal val="0"/>
                                          </p:val>
                                        </p:tav>
                                        <p:tav tm="100000">
                                          <p:val>
                                            <p:strVal val="#ppt_w"/>
                                          </p:val>
                                        </p:tav>
                                      </p:tavLst>
                                    </p:anim>
                                    <p:anim calcmode="lin" valueType="num">
                                      <p:cBhvr>
                                        <p:cTn id="71" dur="500" fill="hold"/>
                                        <p:tgtEl>
                                          <p:spTgt spid="49"/>
                                        </p:tgtEl>
                                        <p:attrNameLst>
                                          <p:attrName>ppt_h</p:attrName>
                                        </p:attrNameLst>
                                      </p:cBhvr>
                                      <p:tavLst>
                                        <p:tav tm="0">
                                          <p:val>
                                            <p:fltVal val="0"/>
                                          </p:val>
                                        </p:tav>
                                        <p:tav tm="100000">
                                          <p:val>
                                            <p:strVal val="#ppt_h"/>
                                          </p:val>
                                        </p:tav>
                                      </p:tavLst>
                                    </p:anim>
                                  </p:childTnLst>
                                </p:cTn>
                              </p:par>
                              <p:par>
                                <p:cTn id="72" presetID="23" presetClass="entr" presetSubtype="16" fill="hold" grpId="0" nodeType="withEffect">
                                  <p:stCondLst>
                                    <p:cond delay="0"/>
                                  </p:stCondLst>
                                  <p:childTnLst>
                                    <p:set>
                                      <p:cBhvr>
                                        <p:cTn id="73" dur="1" fill="hold">
                                          <p:stCondLst>
                                            <p:cond delay="0"/>
                                          </p:stCondLst>
                                        </p:cTn>
                                        <p:tgtEl>
                                          <p:spTgt spid="30"/>
                                        </p:tgtEl>
                                        <p:attrNameLst>
                                          <p:attrName>style.visibility</p:attrName>
                                        </p:attrNameLst>
                                      </p:cBhvr>
                                      <p:to>
                                        <p:strVal val="visible"/>
                                      </p:to>
                                    </p:set>
                                    <p:anim calcmode="lin" valueType="num">
                                      <p:cBhvr>
                                        <p:cTn id="74" dur="500" fill="hold"/>
                                        <p:tgtEl>
                                          <p:spTgt spid="30"/>
                                        </p:tgtEl>
                                        <p:attrNameLst>
                                          <p:attrName>ppt_w</p:attrName>
                                        </p:attrNameLst>
                                      </p:cBhvr>
                                      <p:tavLst>
                                        <p:tav tm="0">
                                          <p:val>
                                            <p:fltVal val="0"/>
                                          </p:val>
                                        </p:tav>
                                        <p:tav tm="100000">
                                          <p:val>
                                            <p:strVal val="#ppt_w"/>
                                          </p:val>
                                        </p:tav>
                                      </p:tavLst>
                                    </p:anim>
                                    <p:anim calcmode="lin" valueType="num">
                                      <p:cBhvr>
                                        <p:cTn id="75" dur="500" fill="hold"/>
                                        <p:tgtEl>
                                          <p:spTgt spid="30"/>
                                        </p:tgtEl>
                                        <p:attrNameLst>
                                          <p:attrName>ppt_h</p:attrName>
                                        </p:attrNameLst>
                                      </p:cBhvr>
                                      <p:tavLst>
                                        <p:tav tm="0">
                                          <p:val>
                                            <p:fltVal val="0"/>
                                          </p:val>
                                        </p:tav>
                                        <p:tav tm="100000">
                                          <p:val>
                                            <p:strVal val="#ppt_h"/>
                                          </p:val>
                                        </p:tav>
                                      </p:tavLst>
                                    </p:anim>
                                  </p:childTnLst>
                                </p:cTn>
                              </p:par>
                            </p:childTnLst>
                          </p:cTn>
                        </p:par>
                      </p:childTnLst>
                    </p:cTn>
                  </p:par>
                  <p:par>
                    <p:cTn id="76" fill="hold">
                      <p:stCondLst>
                        <p:cond delay="indefinite"/>
                      </p:stCondLst>
                      <p:childTnLst>
                        <p:par>
                          <p:cTn id="77" fill="hold">
                            <p:stCondLst>
                              <p:cond delay="0"/>
                            </p:stCondLst>
                            <p:childTnLst>
                              <p:par>
                                <p:cTn id="78" presetID="9" presetClass="entr" presetSubtype="0" fill="hold" grpId="0" nodeType="clickEffect">
                                  <p:stCondLst>
                                    <p:cond delay="0"/>
                                  </p:stCondLst>
                                  <p:childTnLst>
                                    <p:set>
                                      <p:cBhvr>
                                        <p:cTn id="79" dur="1" fill="hold">
                                          <p:stCondLst>
                                            <p:cond delay="0"/>
                                          </p:stCondLst>
                                        </p:cTn>
                                        <p:tgtEl>
                                          <p:spTgt spid="18"/>
                                        </p:tgtEl>
                                        <p:attrNameLst>
                                          <p:attrName>style.visibility</p:attrName>
                                        </p:attrNameLst>
                                      </p:cBhvr>
                                      <p:to>
                                        <p:strVal val="visible"/>
                                      </p:to>
                                    </p:set>
                                    <p:animEffect transition="in" filter="dissolve">
                                      <p:cBhvr>
                                        <p:cTn id="80" dur="500"/>
                                        <p:tgtEl>
                                          <p:spTgt spid="18"/>
                                        </p:tgtEl>
                                      </p:cBhvr>
                                    </p:animEffect>
                                  </p:childTnLst>
                                </p:cTn>
                              </p:par>
                            </p:childTnLst>
                          </p:cTn>
                        </p:par>
                      </p:childTnLst>
                    </p:cTn>
                  </p:par>
                  <p:par>
                    <p:cTn id="81" fill="hold">
                      <p:stCondLst>
                        <p:cond delay="indefinite"/>
                      </p:stCondLst>
                      <p:childTnLst>
                        <p:par>
                          <p:cTn id="82" fill="hold">
                            <p:stCondLst>
                              <p:cond delay="0"/>
                            </p:stCondLst>
                            <p:childTnLst>
                              <p:par>
                                <p:cTn id="83" presetID="23" presetClass="entr" presetSubtype="16" fill="hold" grpId="0" nodeType="clickEffect">
                                  <p:stCondLst>
                                    <p:cond delay="0"/>
                                  </p:stCondLst>
                                  <p:childTnLst>
                                    <p:set>
                                      <p:cBhvr>
                                        <p:cTn id="84" dur="1" fill="hold">
                                          <p:stCondLst>
                                            <p:cond delay="0"/>
                                          </p:stCondLst>
                                        </p:cTn>
                                        <p:tgtEl>
                                          <p:spTgt spid="19"/>
                                        </p:tgtEl>
                                        <p:attrNameLst>
                                          <p:attrName>style.visibility</p:attrName>
                                        </p:attrNameLst>
                                      </p:cBhvr>
                                      <p:to>
                                        <p:strVal val="visible"/>
                                      </p:to>
                                    </p:set>
                                    <p:anim calcmode="lin" valueType="num">
                                      <p:cBhvr>
                                        <p:cTn id="85" dur="500" fill="hold"/>
                                        <p:tgtEl>
                                          <p:spTgt spid="19"/>
                                        </p:tgtEl>
                                        <p:attrNameLst>
                                          <p:attrName>ppt_w</p:attrName>
                                        </p:attrNameLst>
                                      </p:cBhvr>
                                      <p:tavLst>
                                        <p:tav tm="0">
                                          <p:val>
                                            <p:fltVal val="0"/>
                                          </p:val>
                                        </p:tav>
                                        <p:tav tm="100000">
                                          <p:val>
                                            <p:strVal val="#ppt_w"/>
                                          </p:val>
                                        </p:tav>
                                      </p:tavLst>
                                    </p:anim>
                                    <p:anim calcmode="lin" valueType="num">
                                      <p:cBhvr>
                                        <p:cTn id="86" dur="500" fill="hold"/>
                                        <p:tgtEl>
                                          <p:spTgt spid="19"/>
                                        </p:tgtEl>
                                        <p:attrNameLst>
                                          <p:attrName>ppt_h</p:attrName>
                                        </p:attrNameLst>
                                      </p:cBhvr>
                                      <p:tavLst>
                                        <p:tav tm="0">
                                          <p:val>
                                            <p:fltVal val="0"/>
                                          </p:val>
                                        </p:tav>
                                        <p:tav tm="100000">
                                          <p:val>
                                            <p:strVal val="#ppt_h"/>
                                          </p:val>
                                        </p:tav>
                                      </p:tavLst>
                                    </p:anim>
                                  </p:childTnLst>
                                </p:cTn>
                              </p:par>
                              <p:par>
                                <p:cTn id="87" presetID="23" presetClass="entr" presetSubtype="16" fill="hold" nodeType="withEffect">
                                  <p:stCondLst>
                                    <p:cond delay="0"/>
                                  </p:stCondLst>
                                  <p:childTnLst>
                                    <p:set>
                                      <p:cBhvr>
                                        <p:cTn id="88" dur="1" fill="hold">
                                          <p:stCondLst>
                                            <p:cond delay="0"/>
                                          </p:stCondLst>
                                        </p:cTn>
                                        <p:tgtEl>
                                          <p:spTgt spid="28"/>
                                        </p:tgtEl>
                                        <p:attrNameLst>
                                          <p:attrName>style.visibility</p:attrName>
                                        </p:attrNameLst>
                                      </p:cBhvr>
                                      <p:to>
                                        <p:strVal val="visible"/>
                                      </p:to>
                                    </p:set>
                                    <p:anim calcmode="lin" valueType="num">
                                      <p:cBhvr>
                                        <p:cTn id="89" dur="500" fill="hold"/>
                                        <p:tgtEl>
                                          <p:spTgt spid="28"/>
                                        </p:tgtEl>
                                        <p:attrNameLst>
                                          <p:attrName>ppt_w</p:attrName>
                                        </p:attrNameLst>
                                      </p:cBhvr>
                                      <p:tavLst>
                                        <p:tav tm="0">
                                          <p:val>
                                            <p:fltVal val="0"/>
                                          </p:val>
                                        </p:tav>
                                        <p:tav tm="100000">
                                          <p:val>
                                            <p:strVal val="#ppt_w"/>
                                          </p:val>
                                        </p:tav>
                                      </p:tavLst>
                                    </p:anim>
                                    <p:anim calcmode="lin" valueType="num">
                                      <p:cBhvr>
                                        <p:cTn id="90" dur="500" fill="hold"/>
                                        <p:tgtEl>
                                          <p:spTgt spid="28"/>
                                        </p:tgtEl>
                                        <p:attrNameLst>
                                          <p:attrName>ppt_h</p:attrName>
                                        </p:attrNameLst>
                                      </p:cBhvr>
                                      <p:tavLst>
                                        <p:tav tm="0">
                                          <p:val>
                                            <p:fltVal val="0"/>
                                          </p:val>
                                        </p:tav>
                                        <p:tav tm="100000">
                                          <p:val>
                                            <p:strVal val="#ppt_h"/>
                                          </p:val>
                                        </p:tav>
                                      </p:tavLst>
                                    </p:anim>
                                  </p:childTnLst>
                                </p:cTn>
                              </p:par>
                            </p:childTnLst>
                          </p:cTn>
                        </p:par>
                      </p:childTnLst>
                    </p:cTn>
                  </p:par>
                  <p:par>
                    <p:cTn id="91" fill="hold">
                      <p:stCondLst>
                        <p:cond delay="indefinite"/>
                      </p:stCondLst>
                      <p:childTnLst>
                        <p:par>
                          <p:cTn id="92" fill="hold">
                            <p:stCondLst>
                              <p:cond delay="0"/>
                            </p:stCondLst>
                            <p:childTnLst>
                              <p:par>
                                <p:cTn id="93" presetID="23" presetClass="entr" presetSubtype="16" fill="hold" grpId="0" nodeType="clickEffect">
                                  <p:stCondLst>
                                    <p:cond delay="0"/>
                                  </p:stCondLst>
                                  <p:childTnLst>
                                    <p:set>
                                      <p:cBhvr>
                                        <p:cTn id="94" dur="1" fill="hold">
                                          <p:stCondLst>
                                            <p:cond delay="0"/>
                                          </p:stCondLst>
                                        </p:cTn>
                                        <p:tgtEl>
                                          <p:spTgt spid="20"/>
                                        </p:tgtEl>
                                        <p:attrNameLst>
                                          <p:attrName>style.visibility</p:attrName>
                                        </p:attrNameLst>
                                      </p:cBhvr>
                                      <p:to>
                                        <p:strVal val="visible"/>
                                      </p:to>
                                    </p:set>
                                    <p:anim calcmode="lin" valueType="num">
                                      <p:cBhvr>
                                        <p:cTn id="95" dur="500" fill="hold"/>
                                        <p:tgtEl>
                                          <p:spTgt spid="20"/>
                                        </p:tgtEl>
                                        <p:attrNameLst>
                                          <p:attrName>ppt_w</p:attrName>
                                        </p:attrNameLst>
                                      </p:cBhvr>
                                      <p:tavLst>
                                        <p:tav tm="0">
                                          <p:val>
                                            <p:fltVal val="0"/>
                                          </p:val>
                                        </p:tav>
                                        <p:tav tm="100000">
                                          <p:val>
                                            <p:strVal val="#ppt_w"/>
                                          </p:val>
                                        </p:tav>
                                      </p:tavLst>
                                    </p:anim>
                                    <p:anim calcmode="lin" valueType="num">
                                      <p:cBhvr>
                                        <p:cTn id="96" dur="500" fill="hold"/>
                                        <p:tgtEl>
                                          <p:spTgt spid="20"/>
                                        </p:tgtEl>
                                        <p:attrNameLst>
                                          <p:attrName>ppt_h</p:attrName>
                                        </p:attrNameLst>
                                      </p:cBhvr>
                                      <p:tavLst>
                                        <p:tav tm="0">
                                          <p:val>
                                            <p:fltVal val="0"/>
                                          </p:val>
                                        </p:tav>
                                        <p:tav tm="100000">
                                          <p:val>
                                            <p:strVal val="#ppt_h"/>
                                          </p:val>
                                        </p:tav>
                                      </p:tavLst>
                                    </p:anim>
                                  </p:childTnLst>
                                </p:cTn>
                              </p:par>
                            </p:childTnLst>
                          </p:cTn>
                        </p:par>
                      </p:childTnLst>
                    </p:cTn>
                  </p:par>
                  <p:par>
                    <p:cTn id="97" fill="hold">
                      <p:stCondLst>
                        <p:cond delay="indefinite"/>
                      </p:stCondLst>
                      <p:childTnLst>
                        <p:par>
                          <p:cTn id="98" fill="hold">
                            <p:stCondLst>
                              <p:cond delay="0"/>
                            </p:stCondLst>
                            <p:childTnLst>
                              <p:par>
                                <p:cTn id="99" presetID="23" presetClass="entr" presetSubtype="16" fill="hold" nodeType="clickEffect">
                                  <p:stCondLst>
                                    <p:cond delay="0"/>
                                  </p:stCondLst>
                                  <p:childTnLst>
                                    <p:set>
                                      <p:cBhvr>
                                        <p:cTn id="100" dur="1" fill="hold">
                                          <p:stCondLst>
                                            <p:cond delay="0"/>
                                          </p:stCondLst>
                                        </p:cTn>
                                        <p:tgtEl>
                                          <p:spTgt spid="55"/>
                                        </p:tgtEl>
                                        <p:attrNameLst>
                                          <p:attrName>style.visibility</p:attrName>
                                        </p:attrNameLst>
                                      </p:cBhvr>
                                      <p:to>
                                        <p:strVal val="visible"/>
                                      </p:to>
                                    </p:set>
                                    <p:anim calcmode="lin" valueType="num">
                                      <p:cBhvr>
                                        <p:cTn id="101" dur="500" fill="hold"/>
                                        <p:tgtEl>
                                          <p:spTgt spid="55"/>
                                        </p:tgtEl>
                                        <p:attrNameLst>
                                          <p:attrName>ppt_w</p:attrName>
                                        </p:attrNameLst>
                                      </p:cBhvr>
                                      <p:tavLst>
                                        <p:tav tm="0">
                                          <p:val>
                                            <p:fltVal val="0"/>
                                          </p:val>
                                        </p:tav>
                                        <p:tav tm="100000">
                                          <p:val>
                                            <p:strVal val="#ppt_w"/>
                                          </p:val>
                                        </p:tav>
                                      </p:tavLst>
                                    </p:anim>
                                    <p:anim calcmode="lin" valueType="num">
                                      <p:cBhvr>
                                        <p:cTn id="102" dur="500" fill="hold"/>
                                        <p:tgtEl>
                                          <p:spTgt spid="55"/>
                                        </p:tgtEl>
                                        <p:attrNameLst>
                                          <p:attrName>ppt_h</p:attrName>
                                        </p:attrNameLst>
                                      </p:cBhvr>
                                      <p:tavLst>
                                        <p:tav tm="0">
                                          <p:val>
                                            <p:fltVal val="0"/>
                                          </p:val>
                                        </p:tav>
                                        <p:tav tm="100000">
                                          <p:val>
                                            <p:strVal val="#ppt_h"/>
                                          </p:val>
                                        </p:tav>
                                      </p:tavLst>
                                    </p:anim>
                                  </p:childTnLst>
                                </p:cTn>
                              </p:par>
                              <p:par>
                                <p:cTn id="103" presetID="23" presetClass="entr" presetSubtype="16" fill="hold" nodeType="withEffect">
                                  <p:stCondLst>
                                    <p:cond delay="0"/>
                                  </p:stCondLst>
                                  <p:childTnLst>
                                    <p:set>
                                      <p:cBhvr>
                                        <p:cTn id="104" dur="1" fill="hold">
                                          <p:stCondLst>
                                            <p:cond delay="0"/>
                                          </p:stCondLst>
                                        </p:cTn>
                                        <p:tgtEl>
                                          <p:spTgt spid="50"/>
                                        </p:tgtEl>
                                        <p:attrNameLst>
                                          <p:attrName>style.visibility</p:attrName>
                                        </p:attrNameLst>
                                      </p:cBhvr>
                                      <p:to>
                                        <p:strVal val="visible"/>
                                      </p:to>
                                    </p:set>
                                    <p:anim calcmode="lin" valueType="num">
                                      <p:cBhvr>
                                        <p:cTn id="105" dur="500" fill="hold"/>
                                        <p:tgtEl>
                                          <p:spTgt spid="50"/>
                                        </p:tgtEl>
                                        <p:attrNameLst>
                                          <p:attrName>ppt_w</p:attrName>
                                        </p:attrNameLst>
                                      </p:cBhvr>
                                      <p:tavLst>
                                        <p:tav tm="0">
                                          <p:val>
                                            <p:fltVal val="0"/>
                                          </p:val>
                                        </p:tav>
                                        <p:tav tm="100000">
                                          <p:val>
                                            <p:strVal val="#ppt_w"/>
                                          </p:val>
                                        </p:tav>
                                      </p:tavLst>
                                    </p:anim>
                                    <p:anim calcmode="lin" valueType="num">
                                      <p:cBhvr>
                                        <p:cTn id="106" dur="500" fill="hold"/>
                                        <p:tgtEl>
                                          <p:spTgt spid="50"/>
                                        </p:tgtEl>
                                        <p:attrNameLst>
                                          <p:attrName>ppt_h</p:attrName>
                                        </p:attrNameLst>
                                      </p:cBhvr>
                                      <p:tavLst>
                                        <p:tav tm="0">
                                          <p:val>
                                            <p:fltVal val="0"/>
                                          </p:val>
                                        </p:tav>
                                        <p:tav tm="100000">
                                          <p:val>
                                            <p:strVal val="#ppt_h"/>
                                          </p:val>
                                        </p:tav>
                                      </p:tavLst>
                                    </p:anim>
                                  </p:childTnLst>
                                </p:cTn>
                              </p:par>
                              <p:par>
                                <p:cTn id="107" presetID="23" presetClass="entr" presetSubtype="16" fill="hold" grpId="0" nodeType="withEffect">
                                  <p:stCondLst>
                                    <p:cond delay="0"/>
                                  </p:stCondLst>
                                  <p:childTnLst>
                                    <p:set>
                                      <p:cBhvr>
                                        <p:cTn id="108" dur="1" fill="hold">
                                          <p:stCondLst>
                                            <p:cond delay="0"/>
                                          </p:stCondLst>
                                        </p:cTn>
                                        <p:tgtEl>
                                          <p:spTgt spid="32"/>
                                        </p:tgtEl>
                                        <p:attrNameLst>
                                          <p:attrName>style.visibility</p:attrName>
                                        </p:attrNameLst>
                                      </p:cBhvr>
                                      <p:to>
                                        <p:strVal val="visible"/>
                                      </p:to>
                                    </p:set>
                                    <p:anim calcmode="lin" valueType="num">
                                      <p:cBhvr>
                                        <p:cTn id="109" dur="500" fill="hold"/>
                                        <p:tgtEl>
                                          <p:spTgt spid="32"/>
                                        </p:tgtEl>
                                        <p:attrNameLst>
                                          <p:attrName>ppt_w</p:attrName>
                                        </p:attrNameLst>
                                      </p:cBhvr>
                                      <p:tavLst>
                                        <p:tav tm="0">
                                          <p:val>
                                            <p:fltVal val="0"/>
                                          </p:val>
                                        </p:tav>
                                        <p:tav tm="100000">
                                          <p:val>
                                            <p:strVal val="#ppt_w"/>
                                          </p:val>
                                        </p:tav>
                                      </p:tavLst>
                                    </p:anim>
                                    <p:anim calcmode="lin" valueType="num">
                                      <p:cBhvr>
                                        <p:cTn id="110" dur="500" fill="hold"/>
                                        <p:tgtEl>
                                          <p:spTgt spid="32"/>
                                        </p:tgtEl>
                                        <p:attrNameLst>
                                          <p:attrName>ppt_h</p:attrName>
                                        </p:attrNameLst>
                                      </p:cBhvr>
                                      <p:tavLst>
                                        <p:tav tm="0">
                                          <p:val>
                                            <p:fltVal val="0"/>
                                          </p:val>
                                        </p:tav>
                                        <p:tav tm="100000">
                                          <p:val>
                                            <p:strVal val="#ppt_h"/>
                                          </p:val>
                                        </p:tav>
                                      </p:tavLst>
                                    </p:anim>
                                  </p:childTnLst>
                                </p:cTn>
                              </p:par>
                              <p:par>
                                <p:cTn id="111" presetID="23" presetClass="entr" presetSubtype="16" fill="hold" grpId="0" nodeType="withEffect">
                                  <p:stCondLst>
                                    <p:cond delay="0"/>
                                  </p:stCondLst>
                                  <p:childTnLst>
                                    <p:set>
                                      <p:cBhvr>
                                        <p:cTn id="112" dur="1" fill="hold">
                                          <p:stCondLst>
                                            <p:cond delay="0"/>
                                          </p:stCondLst>
                                        </p:cTn>
                                        <p:tgtEl>
                                          <p:spTgt spid="31"/>
                                        </p:tgtEl>
                                        <p:attrNameLst>
                                          <p:attrName>style.visibility</p:attrName>
                                        </p:attrNameLst>
                                      </p:cBhvr>
                                      <p:to>
                                        <p:strVal val="visible"/>
                                      </p:to>
                                    </p:set>
                                    <p:anim calcmode="lin" valueType="num">
                                      <p:cBhvr>
                                        <p:cTn id="113" dur="500" fill="hold"/>
                                        <p:tgtEl>
                                          <p:spTgt spid="31"/>
                                        </p:tgtEl>
                                        <p:attrNameLst>
                                          <p:attrName>ppt_w</p:attrName>
                                        </p:attrNameLst>
                                      </p:cBhvr>
                                      <p:tavLst>
                                        <p:tav tm="0">
                                          <p:val>
                                            <p:fltVal val="0"/>
                                          </p:val>
                                        </p:tav>
                                        <p:tav tm="100000">
                                          <p:val>
                                            <p:strVal val="#ppt_w"/>
                                          </p:val>
                                        </p:tav>
                                      </p:tavLst>
                                    </p:anim>
                                    <p:anim calcmode="lin" valueType="num">
                                      <p:cBhvr>
                                        <p:cTn id="114" dur="500" fill="hold"/>
                                        <p:tgtEl>
                                          <p:spTgt spid="31"/>
                                        </p:tgtEl>
                                        <p:attrNameLst>
                                          <p:attrName>ppt_h</p:attrName>
                                        </p:attrNameLst>
                                      </p:cBhvr>
                                      <p:tavLst>
                                        <p:tav tm="0">
                                          <p:val>
                                            <p:fltVal val="0"/>
                                          </p:val>
                                        </p:tav>
                                        <p:tav tm="100000">
                                          <p:val>
                                            <p:strVal val="#ppt_h"/>
                                          </p:val>
                                        </p:tav>
                                      </p:tavLst>
                                    </p:anim>
                                  </p:childTnLst>
                                </p:cTn>
                              </p:par>
                              <p:par>
                                <p:cTn id="115" presetID="23" presetClass="entr" presetSubtype="16" fill="hold" nodeType="withEffect">
                                  <p:stCondLst>
                                    <p:cond delay="0"/>
                                  </p:stCondLst>
                                  <p:childTnLst>
                                    <p:set>
                                      <p:cBhvr>
                                        <p:cTn id="116" dur="1" fill="hold">
                                          <p:stCondLst>
                                            <p:cond delay="0"/>
                                          </p:stCondLst>
                                        </p:cTn>
                                        <p:tgtEl>
                                          <p:spTgt spid="51"/>
                                        </p:tgtEl>
                                        <p:attrNameLst>
                                          <p:attrName>style.visibility</p:attrName>
                                        </p:attrNameLst>
                                      </p:cBhvr>
                                      <p:to>
                                        <p:strVal val="visible"/>
                                      </p:to>
                                    </p:set>
                                    <p:anim calcmode="lin" valueType="num">
                                      <p:cBhvr>
                                        <p:cTn id="117" dur="500" fill="hold"/>
                                        <p:tgtEl>
                                          <p:spTgt spid="51"/>
                                        </p:tgtEl>
                                        <p:attrNameLst>
                                          <p:attrName>ppt_w</p:attrName>
                                        </p:attrNameLst>
                                      </p:cBhvr>
                                      <p:tavLst>
                                        <p:tav tm="0">
                                          <p:val>
                                            <p:fltVal val="0"/>
                                          </p:val>
                                        </p:tav>
                                        <p:tav tm="100000">
                                          <p:val>
                                            <p:strVal val="#ppt_w"/>
                                          </p:val>
                                        </p:tav>
                                      </p:tavLst>
                                    </p:anim>
                                    <p:anim calcmode="lin" valueType="num">
                                      <p:cBhvr>
                                        <p:cTn id="118" dur="500" fill="hold"/>
                                        <p:tgtEl>
                                          <p:spTgt spid="51"/>
                                        </p:tgtEl>
                                        <p:attrNameLst>
                                          <p:attrName>ppt_h</p:attrName>
                                        </p:attrNameLst>
                                      </p:cBhvr>
                                      <p:tavLst>
                                        <p:tav tm="0">
                                          <p:val>
                                            <p:fltVal val="0"/>
                                          </p:val>
                                        </p:tav>
                                        <p:tav tm="100000">
                                          <p:val>
                                            <p:strVal val="#ppt_h"/>
                                          </p:val>
                                        </p:tav>
                                      </p:tavLst>
                                    </p:anim>
                                  </p:childTnLst>
                                </p:cTn>
                              </p:par>
                            </p:childTnLst>
                          </p:cTn>
                        </p:par>
                      </p:childTnLst>
                    </p:cTn>
                  </p:par>
                  <p:par>
                    <p:cTn id="119" fill="hold">
                      <p:stCondLst>
                        <p:cond delay="indefinite"/>
                      </p:stCondLst>
                      <p:childTnLst>
                        <p:par>
                          <p:cTn id="120" fill="hold">
                            <p:stCondLst>
                              <p:cond delay="0"/>
                            </p:stCondLst>
                            <p:childTnLst>
                              <p:par>
                                <p:cTn id="121" presetID="9" presetClass="entr" presetSubtype="0" fill="hold" grpId="0" nodeType="clickEffect">
                                  <p:stCondLst>
                                    <p:cond delay="0"/>
                                  </p:stCondLst>
                                  <p:childTnLst>
                                    <p:set>
                                      <p:cBhvr>
                                        <p:cTn id="122" dur="1" fill="hold">
                                          <p:stCondLst>
                                            <p:cond delay="0"/>
                                          </p:stCondLst>
                                        </p:cTn>
                                        <p:tgtEl>
                                          <p:spTgt spid="21"/>
                                        </p:tgtEl>
                                        <p:attrNameLst>
                                          <p:attrName>style.visibility</p:attrName>
                                        </p:attrNameLst>
                                      </p:cBhvr>
                                      <p:to>
                                        <p:strVal val="visible"/>
                                      </p:to>
                                    </p:set>
                                    <p:animEffect transition="in" filter="dissolve">
                                      <p:cBhvr>
                                        <p:cTn id="123" dur="500"/>
                                        <p:tgtEl>
                                          <p:spTgt spid="21"/>
                                        </p:tgtEl>
                                      </p:cBhvr>
                                    </p:animEffect>
                                  </p:childTnLst>
                                </p:cTn>
                              </p:par>
                            </p:childTnLst>
                          </p:cTn>
                        </p:par>
                      </p:childTnLst>
                    </p:cTn>
                  </p:par>
                  <p:par>
                    <p:cTn id="124" fill="hold">
                      <p:stCondLst>
                        <p:cond delay="indefinite"/>
                      </p:stCondLst>
                      <p:childTnLst>
                        <p:par>
                          <p:cTn id="125" fill="hold">
                            <p:stCondLst>
                              <p:cond delay="0"/>
                            </p:stCondLst>
                            <p:childTnLst>
                              <p:par>
                                <p:cTn id="126" presetID="23" presetClass="entr" presetSubtype="16" fill="hold" grpId="0" nodeType="clickEffect">
                                  <p:stCondLst>
                                    <p:cond delay="0"/>
                                  </p:stCondLst>
                                  <p:childTnLst>
                                    <p:set>
                                      <p:cBhvr>
                                        <p:cTn id="127" dur="1" fill="hold">
                                          <p:stCondLst>
                                            <p:cond delay="0"/>
                                          </p:stCondLst>
                                        </p:cTn>
                                        <p:tgtEl>
                                          <p:spTgt spid="23"/>
                                        </p:tgtEl>
                                        <p:attrNameLst>
                                          <p:attrName>style.visibility</p:attrName>
                                        </p:attrNameLst>
                                      </p:cBhvr>
                                      <p:to>
                                        <p:strVal val="visible"/>
                                      </p:to>
                                    </p:set>
                                    <p:anim calcmode="lin" valueType="num">
                                      <p:cBhvr>
                                        <p:cTn id="128" dur="500" fill="hold"/>
                                        <p:tgtEl>
                                          <p:spTgt spid="23"/>
                                        </p:tgtEl>
                                        <p:attrNameLst>
                                          <p:attrName>ppt_w</p:attrName>
                                        </p:attrNameLst>
                                      </p:cBhvr>
                                      <p:tavLst>
                                        <p:tav tm="0">
                                          <p:val>
                                            <p:fltVal val="0"/>
                                          </p:val>
                                        </p:tav>
                                        <p:tav tm="100000">
                                          <p:val>
                                            <p:strVal val="#ppt_w"/>
                                          </p:val>
                                        </p:tav>
                                      </p:tavLst>
                                    </p:anim>
                                    <p:anim calcmode="lin" valueType="num">
                                      <p:cBhvr>
                                        <p:cTn id="129" dur="500" fill="hold"/>
                                        <p:tgtEl>
                                          <p:spTgt spid="23"/>
                                        </p:tgtEl>
                                        <p:attrNameLst>
                                          <p:attrName>ppt_h</p:attrName>
                                        </p:attrNameLst>
                                      </p:cBhvr>
                                      <p:tavLst>
                                        <p:tav tm="0">
                                          <p:val>
                                            <p:fltVal val="0"/>
                                          </p:val>
                                        </p:tav>
                                        <p:tav tm="100000">
                                          <p:val>
                                            <p:strVal val="#ppt_h"/>
                                          </p:val>
                                        </p:tav>
                                      </p:tavLst>
                                    </p:anim>
                                  </p:childTnLst>
                                </p:cTn>
                              </p:par>
                            </p:childTnLst>
                          </p:cTn>
                        </p:par>
                      </p:childTnLst>
                    </p:cTn>
                  </p:par>
                  <p:par>
                    <p:cTn id="130" fill="hold">
                      <p:stCondLst>
                        <p:cond delay="indefinite"/>
                      </p:stCondLst>
                      <p:childTnLst>
                        <p:par>
                          <p:cTn id="131" fill="hold">
                            <p:stCondLst>
                              <p:cond delay="0"/>
                            </p:stCondLst>
                            <p:childTnLst>
                              <p:par>
                                <p:cTn id="132" presetID="23" presetClass="entr" presetSubtype="16" fill="hold" nodeType="clickEffect">
                                  <p:stCondLst>
                                    <p:cond delay="0"/>
                                  </p:stCondLst>
                                  <p:childTnLst>
                                    <p:set>
                                      <p:cBhvr>
                                        <p:cTn id="133" dur="1" fill="hold">
                                          <p:stCondLst>
                                            <p:cond delay="0"/>
                                          </p:stCondLst>
                                        </p:cTn>
                                        <p:tgtEl>
                                          <p:spTgt spid="47"/>
                                        </p:tgtEl>
                                        <p:attrNameLst>
                                          <p:attrName>style.visibility</p:attrName>
                                        </p:attrNameLst>
                                      </p:cBhvr>
                                      <p:to>
                                        <p:strVal val="visible"/>
                                      </p:to>
                                    </p:set>
                                    <p:anim calcmode="lin" valueType="num">
                                      <p:cBhvr>
                                        <p:cTn id="134" dur="500" fill="hold"/>
                                        <p:tgtEl>
                                          <p:spTgt spid="47"/>
                                        </p:tgtEl>
                                        <p:attrNameLst>
                                          <p:attrName>ppt_w</p:attrName>
                                        </p:attrNameLst>
                                      </p:cBhvr>
                                      <p:tavLst>
                                        <p:tav tm="0">
                                          <p:val>
                                            <p:fltVal val="0"/>
                                          </p:val>
                                        </p:tav>
                                        <p:tav tm="100000">
                                          <p:val>
                                            <p:strVal val="#ppt_w"/>
                                          </p:val>
                                        </p:tav>
                                      </p:tavLst>
                                    </p:anim>
                                    <p:anim calcmode="lin" valueType="num">
                                      <p:cBhvr>
                                        <p:cTn id="135" dur="500" fill="hold"/>
                                        <p:tgtEl>
                                          <p:spTgt spid="47"/>
                                        </p:tgtEl>
                                        <p:attrNameLst>
                                          <p:attrName>ppt_h</p:attrName>
                                        </p:attrNameLst>
                                      </p:cBhvr>
                                      <p:tavLst>
                                        <p:tav tm="0">
                                          <p:val>
                                            <p:fltVal val="0"/>
                                          </p:val>
                                        </p:tav>
                                        <p:tav tm="100000">
                                          <p:val>
                                            <p:strVal val="#ppt_h"/>
                                          </p:val>
                                        </p:tav>
                                      </p:tavLst>
                                    </p:anim>
                                  </p:childTnLst>
                                </p:cTn>
                              </p:par>
                              <p:par>
                                <p:cTn id="136" presetID="23" presetClass="entr" presetSubtype="16" fill="hold" grpId="0" nodeType="withEffect">
                                  <p:stCondLst>
                                    <p:cond delay="0"/>
                                  </p:stCondLst>
                                  <p:childTnLst>
                                    <p:set>
                                      <p:cBhvr>
                                        <p:cTn id="137" dur="1" fill="hold">
                                          <p:stCondLst>
                                            <p:cond delay="0"/>
                                          </p:stCondLst>
                                        </p:cTn>
                                        <p:tgtEl>
                                          <p:spTgt spid="6"/>
                                        </p:tgtEl>
                                        <p:attrNameLst>
                                          <p:attrName>style.visibility</p:attrName>
                                        </p:attrNameLst>
                                      </p:cBhvr>
                                      <p:to>
                                        <p:strVal val="visible"/>
                                      </p:to>
                                    </p:set>
                                    <p:anim calcmode="lin" valueType="num">
                                      <p:cBhvr>
                                        <p:cTn id="138" dur="500" fill="hold"/>
                                        <p:tgtEl>
                                          <p:spTgt spid="6"/>
                                        </p:tgtEl>
                                        <p:attrNameLst>
                                          <p:attrName>ppt_w</p:attrName>
                                        </p:attrNameLst>
                                      </p:cBhvr>
                                      <p:tavLst>
                                        <p:tav tm="0">
                                          <p:val>
                                            <p:fltVal val="0"/>
                                          </p:val>
                                        </p:tav>
                                        <p:tav tm="100000">
                                          <p:val>
                                            <p:strVal val="#ppt_w"/>
                                          </p:val>
                                        </p:tav>
                                      </p:tavLst>
                                    </p:anim>
                                    <p:anim calcmode="lin" valueType="num">
                                      <p:cBhvr>
                                        <p:cTn id="139" dur="500" fill="hold"/>
                                        <p:tgtEl>
                                          <p:spTgt spid="6"/>
                                        </p:tgtEl>
                                        <p:attrNameLst>
                                          <p:attrName>ppt_h</p:attrName>
                                        </p:attrNameLst>
                                      </p:cBhvr>
                                      <p:tavLst>
                                        <p:tav tm="0">
                                          <p:val>
                                            <p:fltVal val="0"/>
                                          </p:val>
                                        </p:tav>
                                        <p:tav tm="100000">
                                          <p:val>
                                            <p:strVal val="#ppt_h"/>
                                          </p:val>
                                        </p:tav>
                                      </p:tavLst>
                                    </p:anim>
                                  </p:childTnLst>
                                </p:cTn>
                              </p:par>
                              <p:par>
                                <p:cTn id="140" presetID="23" presetClass="entr" presetSubtype="16" fill="hold" grpId="0" nodeType="withEffect">
                                  <p:stCondLst>
                                    <p:cond delay="0"/>
                                  </p:stCondLst>
                                  <p:childTnLst>
                                    <p:set>
                                      <p:cBhvr>
                                        <p:cTn id="141" dur="1" fill="hold">
                                          <p:stCondLst>
                                            <p:cond delay="0"/>
                                          </p:stCondLst>
                                        </p:cTn>
                                        <p:tgtEl>
                                          <p:spTgt spid="44"/>
                                        </p:tgtEl>
                                        <p:attrNameLst>
                                          <p:attrName>style.visibility</p:attrName>
                                        </p:attrNameLst>
                                      </p:cBhvr>
                                      <p:to>
                                        <p:strVal val="visible"/>
                                      </p:to>
                                    </p:set>
                                    <p:anim calcmode="lin" valueType="num">
                                      <p:cBhvr>
                                        <p:cTn id="142" dur="500" fill="hold"/>
                                        <p:tgtEl>
                                          <p:spTgt spid="44"/>
                                        </p:tgtEl>
                                        <p:attrNameLst>
                                          <p:attrName>ppt_w</p:attrName>
                                        </p:attrNameLst>
                                      </p:cBhvr>
                                      <p:tavLst>
                                        <p:tav tm="0">
                                          <p:val>
                                            <p:fltVal val="0"/>
                                          </p:val>
                                        </p:tav>
                                        <p:tav tm="100000">
                                          <p:val>
                                            <p:strVal val="#ppt_w"/>
                                          </p:val>
                                        </p:tav>
                                      </p:tavLst>
                                    </p:anim>
                                    <p:anim calcmode="lin" valueType="num">
                                      <p:cBhvr>
                                        <p:cTn id="143" dur="500" fill="hold"/>
                                        <p:tgtEl>
                                          <p:spTgt spid="44"/>
                                        </p:tgtEl>
                                        <p:attrNameLst>
                                          <p:attrName>ppt_h</p:attrName>
                                        </p:attrNameLst>
                                      </p:cBhvr>
                                      <p:tavLst>
                                        <p:tav tm="0">
                                          <p:val>
                                            <p:fltVal val="0"/>
                                          </p:val>
                                        </p:tav>
                                        <p:tav tm="100000">
                                          <p:val>
                                            <p:strVal val="#ppt_h"/>
                                          </p:val>
                                        </p:tav>
                                      </p:tavLst>
                                    </p:anim>
                                  </p:childTnLst>
                                </p:cTn>
                              </p:par>
                            </p:childTnLst>
                          </p:cTn>
                        </p:par>
                      </p:childTnLst>
                    </p:cTn>
                  </p:par>
                  <p:par>
                    <p:cTn id="144" fill="hold">
                      <p:stCondLst>
                        <p:cond delay="indefinite"/>
                      </p:stCondLst>
                      <p:childTnLst>
                        <p:par>
                          <p:cTn id="145" fill="hold">
                            <p:stCondLst>
                              <p:cond delay="0"/>
                            </p:stCondLst>
                            <p:childTnLst>
                              <p:par>
                                <p:cTn id="146" presetID="23" presetClass="entr" presetSubtype="16" fill="hold" grpId="0" nodeType="clickEffect">
                                  <p:stCondLst>
                                    <p:cond delay="0"/>
                                  </p:stCondLst>
                                  <p:childTnLst>
                                    <p:set>
                                      <p:cBhvr>
                                        <p:cTn id="147" dur="1" fill="hold">
                                          <p:stCondLst>
                                            <p:cond delay="0"/>
                                          </p:stCondLst>
                                        </p:cTn>
                                        <p:tgtEl>
                                          <p:spTgt spid="22"/>
                                        </p:tgtEl>
                                        <p:attrNameLst>
                                          <p:attrName>style.visibility</p:attrName>
                                        </p:attrNameLst>
                                      </p:cBhvr>
                                      <p:to>
                                        <p:strVal val="visible"/>
                                      </p:to>
                                    </p:set>
                                    <p:anim calcmode="lin" valueType="num">
                                      <p:cBhvr>
                                        <p:cTn id="148" dur="500" fill="hold"/>
                                        <p:tgtEl>
                                          <p:spTgt spid="22"/>
                                        </p:tgtEl>
                                        <p:attrNameLst>
                                          <p:attrName>ppt_w</p:attrName>
                                        </p:attrNameLst>
                                      </p:cBhvr>
                                      <p:tavLst>
                                        <p:tav tm="0">
                                          <p:val>
                                            <p:fltVal val="0"/>
                                          </p:val>
                                        </p:tav>
                                        <p:tav tm="100000">
                                          <p:val>
                                            <p:strVal val="#ppt_w"/>
                                          </p:val>
                                        </p:tav>
                                      </p:tavLst>
                                    </p:anim>
                                    <p:anim calcmode="lin" valueType="num">
                                      <p:cBhvr>
                                        <p:cTn id="149" dur="500" fill="hold"/>
                                        <p:tgtEl>
                                          <p:spTgt spid="22"/>
                                        </p:tgtEl>
                                        <p:attrNameLst>
                                          <p:attrName>ppt_h</p:attrName>
                                        </p:attrNameLst>
                                      </p:cBhvr>
                                      <p:tavLst>
                                        <p:tav tm="0">
                                          <p:val>
                                            <p:fltVal val="0"/>
                                          </p:val>
                                        </p:tav>
                                        <p:tav tm="100000">
                                          <p:val>
                                            <p:strVal val="#ppt_h"/>
                                          </p:val>
                                        </p:tav>
                                      </p:tavLst>
                                    </p:anim>
                                  </p:childTnLst>
                                </p:cTn>
                              </p:par>
                            </p:childTnLst>
                          </p:cTn>
                        </p:par>
                      </p:childTnLst>
                    </p:cTn>
                  </p:par>
                  <p:par>
                    <p:cTn id="150" fill="hold">
                      <p:stCondLst>
                        <p:cond delay="indefinite"/>
                      </p:stCondLst>
                      <p:childTnLst>
                        <p:par>
                          <p:cTn id="151" fill="hold">
                            <p:stCondLst>
                              <p:cond delay="0"/>
                            </p:stCondLst>
                            <p:childTnLst>
                              <p:par>
                                <p:cTn id="152" presetID="23" presetClass="entr" presetSubtype="16" fill="hold" nodeType="clickEffect">
                                  <p:stCondLst>
                                    <p:cond delay="0"/>
                                  </p:stCondLst>
                                  <p:childTnLst>
                                    <p:set>
                                      <p:cBhvr>
                                        <p:cTn id="153" dur="1" fill="hold">
                                          <p:stCondLst>
                                            <p:cond delay="0"/>
                                          </p:stCondLst>
                                        </p:cTn>
                                        <p:tgtEl>
                                          <p:spTgt spid="46"/>
                                        </p:tgtEl>
                                        <p:attrNameLst>
                                          <p:attrName>style.visibility</p:attrName>
                                        </p:attrNameLst>
                                      </p:cBhvr>
                                      <p:to>
                                        <p:strVal val="visible"/>
                                      </p:to>
                                    </p:set>
                                    <p:anim calcmode="lin" valueType="num">
                                      <p:cBhvr>
                                        <p:cTn id="154" dur="500" fill="hold"/>
                                        <p:tgtEl>
                                          <p:spTgt spid="46"/>
                                        </p:tgtEl>
                                        <p:attrNameLst>
                                          <p:attrName>ppt_w</p:attrName>
                                        </p:attrNameLst>
                                      </p:cBhvr>
                                      <p:tavLst>
                                        <p:tav tm="0">
                                          <p:val>
                                            <p:fltVal val="0"/>
                                          </p:val>
                                        </p:tav>
                                        <p:tav tm="100000">
                                          <p:val>
                                            <p:strVal val="#ppt_w"/>
                                          </p:val>
                                        </p:tav>
                                      </p:tavLst>
                                    </p:anim>
                                    <p:anim calcmode="lin" valueType="num">
                                      <p:cBhvr>
                                        <p:cTn id="155" dur="500" fill="hold"/>
                                        <p:tgtEl>
                                          <p:spTgt spid="46"/>
                                        </p:tgtEl>
                                        <p:attrNameLst>
                                          <p:attrName>ppt_h</p:attrName>
                                        </p:attrNameLst>
                                      </p:cBhvr>
                                      <p:tavLst>
                                        <p:tav tm="0">
                                          <p:val>
                                            <p:fltVal val="0"/>
                                          </p:val>
                                        </p:tav>
                                        <p:tav tm="100000">
                                          <p:val>
                                            <p:strVal val="#ppt_h"/>
                                          </p:val>
                                        </p:tav>
                                      </p:tavLst>
                                    </p:anim>
                                  </p:childTnLst>
                                </p:cTn>
                              </p:par>
                              <p:par>
                                <p:cTn id="156" presetID="23" presetClass="entr" presetSubtype="16" fill="hold" nodeType="withEffect">
                                  <p:stCondLst>
                                    <p:cond delay="0"/>
                                  </p:stCondLst>
                                  <p:childTnLst>
                                    <p:set>
                                      <p:cBhvr>
                                        <p:cTn id="157" dur="1" fill="hold">
                                          <p:stCondLst>
                                            <p:cond delay="0"/>
                                          </p:stCondLst>
                                        </p:cTn>
                                        <p:tgtEl>
                                          <p:spTgt spid="26"/>
                                        </p:tgtEl>
                                        <p:attrNameLst>
                                          <p:attrName>style.visibility</p:attrName>
                                        </p:attrNameLst>
                                      </p:cBhvr>
                                      <p:to>
                                        <p:strVal val="visible"/>
                                      </p:to>
                                    </p:set>
                                    <p:anim calcmode="lin" valueType="num">
                                      <p:cBhvr>
                                        <p:cTn id="158" dur="500" fill="hold"/>
                                        <p:tgtEl>
                                          <p:spTgt spid="26"/>
                                        </p:tgtEl>
                                        <p:attrNameLst>
                                          <p:attrName>ppt_w</p:attrName>
                                        </p:attrNameLst>
                                      </p:cBhvr>
                                      <p:tavLst>
                                        <p:tav tm="0">
                                          <p:val>
                                            <p:fltVal val="0"/>
                                          </p:val>
                                        </p:tav>
                                        <p:tav tm="100000">
                                          <p:val>
                                            <p:strVal val="#ppt_w"/>
                                          </p:val>
                                        </p:tav>
                                      </p:tavLst>
                                    </p:anim>
                                    <p:anim calcmode="lin" valueType="num">
                                      <p:cBhvr>
                                        <p:cTn id="159" dur="500" fill="hold"/>
                                        <p:tgtEl>
                                          <p:spTgt spid="26"/>
                                        </p:tgtEl>
                                        <p:attrNameLst>
                                          <p:attrName>ppt_h</p:attrName>
                                        </p:attrNameLst>
                                      </p:cBhvr>
                                      <p:tavLst>
                                        <p:tav tm="0">
                                          <p:val>
                                            <p:fltVal val="0"/>
                                          </p:val>
                                        </p:tav>
                                        <p:tav tm="100000">
                                          <p:val>
                                            <p:strVal val="#ppt_h"/>
                                          </p:val>
                                        </p:tav>
                                      </p:tavLst>
                                    </p:anim>
                                  </p:childTnLst>
                                </p:cTn>
                              </p:par>
                              <p:par>
                                <p:cTn id="160" presetID="23" presetClass="entr" presetSubtype="16" fill="hold" grpId="0" nodeType="withEffect">
                                  <p:stCondLst>
                                    <p:cond delay="0"/>
                                  </p:stCondLst>
                                  <p:childTnLst>
                                    <p:set>
                                      <p:cBhvr>
                                        <p:cTn id="161" dur="1" fill="hold">
                                          <p:stCondLst>
                                            <p:cond delay="0"/>
                                          </p:stCondLst>
                                        </p:cTn>
                                        <p:tgtEl>
                                          <p:spTgt spid="7"/>
                                        </p:tgtEl>
                                        <p:attrNameLst>
                                          <p:attrName>style.visibility</p:attrName>
                                        </p:attrNameLst>
                                      </p:cBhvr>
                                      <p:to>
                                        <p:strVal val="visible"/>
                                      </p:to>
                                    </p:set>
                                    <p:anim calcmode="lin" valueType="num">
                                      <p:cBhvr>
                                        <p:cTn id="162" dur="500" fill="hold"/>
                                        <p:tgtEl>
                                          <p:spTgt spid="7"/>
                                        </p:tgtEl>
                                        <p:attrNameLst>
                                          <p:attrName>ppt_w</p:attrName>
                                        </p:attrNameLst>
                                      </p:cBhvr>
                                      <p:tavLst>
                                        <p:tav tm="0">
                                          <p:val>
                                            <p:fltVal val="0"/>
                                          </p:val>
                                        </p:tav>
                                        <p:tav tm="100000">
                                          <p:val>
                                            <p:strVal val="#ppt_w"/>
                                          </p:val>
                                        </p:tav>
                                      </p:tavLst>
                                    </p:anim>
                                    <p:anim calcmode="lin" valueType="num">
                                      <p:cBhvr>
                                        <p:cTn id="163" dur="500" fill="hold"/>
                                        <p:tgtEl>
                                          <p:spTgt spid="7"/>
                                        </p:tgtEl>
                                        <p:attrNameLst>
                                          <p:attrName>ppt_h</p:attrName>
                                        </p:attrNameLst>
                                      </p:cBhvr>
                                      <p:tavLst>
                                        <p:tav tm="0">
                                          <p:val>
                                            <p:fltVal val="0"/>
                                          </p:val>
                                        </p:tav>
                                        <p:tav tm="100000">
                                          <p:val>
                                            <p:strVal val="#ppt_h"/>
                                          </p:val>
                                        </p:tav>
                                      </p:tavLst>
                                    </p:anim>
                                  </p:childTnLst>
                                </p:cTn>
                              </p:par>
                              <p:par>
                                <p:cTn id="164" presetID="23" presetClass="entr" presetSubtype="16" fill="hold" grpId="0" nodeType="withEffect">
                                  <p:stCondLst>
                                    <p:cond delay="0"/>
                                  </p:stCondLst>
                                  <p:childTnLst>
                                    <p:set>
                                      <p:cBhvr>
                                        <p:cTn id="165" dur="1" fill="hold">
                                          <p:stCondLst>
                                            <p:cond delay="0"/>
                                          </p:stCondLst>
                                        </p:cTn>
                                        <p:tgtEl>
                                          <p:spTgt spid="24"/>
                                        </p:tgtEl>
                                        <p:attrNameLst>
                                          <p:attrName>style.visibility</p:attrName>
                                        </p:attrNameLst>
                                      </p:cBhvr>
                                      <p:to>
                                        <p:strVal val="visible"/>
                                      </p:to>
                                    </p:set>
                                    <p:anim calcmode="lin" valueType="num">
                                      <p:cBhvr>
                                        <p:cTn id="166" dur="500" fill="hold"/>
                                        <p:tgtEl>
                                          <p:spTgt spid="24"/>
                                        </p:tgtEl>
                                        <p:attrNameLst>
                                          <p:attrName>ppt_w</p:attrName>
                                        </p:attrNameLst>
                                      </p:cBhvr>
                                      <p:tavLst>
                                        <p:tav tm="0">
                                          <p:val>
                                            <p:fltVal val="0"/>
                                          </p:val>
                                        </p:tav>
                                        <p:tav tm="100000">
                                          <p:val>
                                            <p:strVal val="#ppt_w"/>
                                          </p:val>
                                        </p:tav>
                                      </p:tavLst>
                                    </p:anim>
                                    <p:anim calcmode="lin" valueType="num">
                                      <p:cBhvr>
                                        <p:cTn id="167" dur="500" fill="hold"/>
                                        <p:tgtEl>
                                          <p:spTgt spid="24"/>
                                        </p:tgtEl>
                                        <p:attrNameLst>
                                          <p:attrName>ppt_h</p:attrName>
                                        </p:attrNameLst>
                                      </p:cBhvr>
                                      <p:tavLst>
                                        <p:tav tm="0">
                                          <p:val>
                                            <p:fltVal val="0"/>
                                          </p:val>
                                        </p:tav>
                                        <p:tav tm="100000">
                                          <p:val>
                                            <p:strVal val="#ppt_h"/>
                                          </p:val>
                                        </p:tav>
                                      </p:tavLst>
                                    </p:anim>
                                  </p:childTnLst>
                                </p:cTn>
                              </p:par>
                            </p:childTnLst>
                          </p:cTn>
                        </p:par>
                      </p:childTnLst>
                    </p:cTn>
                  </p:par>
                  <p:par>
                    <p:cTn id="168" fill="hold">
                      <p:stCondLst>
                        <p:cond delay="indefinite"/>
                      </p:stCondLst>
                      <p:childTnLst>
                        <p:par>
                          <p:cTn id="169" fill="hold">
                            <p:stCondLst>
                              <p:cond delay="0"/>
                            </p:stCondLst>
                            <p:childTnLst>
                              <p:par>
                                <p:cTn id="170" presetID="23" presetClass="entr" presetSubtype="16" fill="hold" grpId="0" nodeType="clickEffect">
                                  <p:stCondLst>
                                    <p:cond delay="0"/>
                                  </p:stCondLst>
                                  <p:childTnLst>
                                    <p:set>
                                      <p:cBhvr>
                                        <p:cTn id="171" dur="1" fill="hold">
                                          <p:stCondLst>
                                            <p:cond delay="0"/>
                                          </p:stCondLst>
                                        </p:cTn>
                                        <p:tgtEl>
                                          <p:spTgt spid="8"/>
                                        </p:tgtEl>
                                        <p:attrNameLst>
                                          <p:attrName>style.visibility</p:attrName>
                                        </p:attrNameLst>
                                      </p:cBhvr>
                                      <p:to>
                                        <p:strVal val="visible"/>
                                      </p:to>
                                    </p:set>
                                    <p:anim calcmode="lin" valueType="num">
                                      <p:cBhvr>
                                        <p:cTn id="172" dur="500" fill="hold"/>
                                        <p:tgtEl>
                                          <p:spTgt spid="8"/>
                                        </p:tgtEl>
                                        <p:attrNameLst>
                                          <p:attrName>ppt_w</p:attrName>
                                        </p:attrNameLst>
                                      </p:cBhvr>
                                      <p:tavLst>
                                        <p:tav tm="0">
                                          <p:val>
                                            <p:fltVal val="0"/>
                                          </p:val>
                                        </p:tav>
                                        <p:tav tm="100000">
                                          <p:val>
                                            <p:strVal val="#ppt_w"/>
                                          </p:val>
                                        </p:tav>
                                      </p:tavLst>
                                    </p:anim>
                                    <p:anim calcmode="lin" valueType="num">
                                      <p:cBhvr>
                                        <p:cTn id="173" dur="500" fill="hold"/>
                                        <p:tgtEl>
                                          <p:spTgt spid="8"/>
                                        </p:tgtEl>
                                        <p:attrNameLst>
                                          <p:attrName>ppt_h</p:attrName>
                                        </p:attrNameLst>
                                      </p:cBhvr>
                                      <p:tavLst>
                                        <p:tav tm="0">
                                          <p:val>
                                            <p:fltVal val="0"/>
                                          </p:val>
                                        </p:tav>
                                        <p:tav tm="100000">
                                          <p:val>
                                            <p:strVal val="#ppt_h"/>
                                          </p:val>
                                        </p:tav>
                                      </p:tavLst>
                                    </p:anim>
                                  </p:childTnLst>
                                </p:cTn>
                              </p:par>
                              <p:par>
                                <p:cTn id="174" presetID="23" presetClass="entr" presetSubtype="16" fill="hold" nodeType="withEffect">
                                  <p:stCondLst>
                                    <p:cond delay="0"/>
                                  </p:stCondLst>
                                  <p:childTnLst>
                                    <p:set>
                                      <p:cBhvr>
                                        <p:cTn id="175" dur="1" fill="hold">
                                          <p:stCondLst>
                                            <p:cond delay="0"/>
                                          </p:stCondLst>
                                        </p:cTn>
                                        <p:tgtEl>
                                          <p:spTgt spid="25"/>
                                        </p:tgtEl>
                                        <p:attrNameLst>
                                          <p:attrName>style.visibility</p:attrName>
                                        </p:attrNameLst>
                                      </p:cBhvr>
                                      <p:to>
                                        <p:strVal val="visible"/>
                                      </p:to>
                                    </p:set>
                                    <p:anim calcmode="lin" valueType="num">
                                      <p:cBhvr>
                                        <p:cTn id="176" dur="500" fill="hold"/>
                                        <p:tgtEl>
                                          <p:spTgt spid="25"/>
                                        </p:tgtEl>
                                        <p:attrNameLst>
                                          <p:attrName>ppt_w</p:attrName>
                                        </p:attrNameLst>
                                      </p:cBhvr>
                                      <p:tavLst>
                                        <p:tav tm="0">
                                          <p:val>
                                            <p:fltVal val="0"/>
                                          </p:val>
                                        </p:tav>
                                        <p:tav tm="100000">
                                          <p:val>
                                            <p:strVal val="#ppt_w"/>
                                          </p:val>
                                        </p:tav>
                                      </p:tavLst>
                                    </p:anim>
                                    <p:anim calcmode="lin" valueType="num">
                                      <p:cBhvr>
                                        <p:cTn id="177" dur="500" fill="hold"/>
                                        <p:tgtEl>
                                          <p:spTgt spid="25"/>
                                        </p:tgtEl>
                                        <p:attrNameLst>
                                          <p:attrName>ppt_h</p:attrName>
                                        </p:attrNameLst>
                                      </p:cBhvr>
                                      <p:tavLst>
                                        <p:tav tm="0">
                                          <p:val>
                                            <p:fltVal val="0"/>
                                          </p:val>
                                        </p:tav>
                                        <p:tav tm="100000">
                                          <p:val>
                                            <p:strVal val="#ppt_h"/>
                                          </p:val>
                                        </p:tav>
                                      </p:tavLst>
                                    </p:anim>
                                  </p:childTnLst>
                                </p:cTn>
                              </p:par>
                            </p:childTnLst>
                          </p:cTn>
                        </p:par>
                      </p:childTnLst>
                    </p:cTn>
                  </p:par>
                  <p:par>
                    <p:cTn id="178" fill="hold">
                      <p:stCondLst>
                        <p:cond delay="indefinite"/>
                      </p:stCondLst>
                      <p:childTnLst>
                        <p:par>
                          <p:cTn id="179" fill="hold">
                            <p:stCondLst>
                              <p:cond delay="0"/>
                            </p:stCondLst>
                            <p:childTnLst>
                              <p:par>
                                <p:cTn id="180" presetID="23" presetClass="entr" presetSubtype="16" fill="hold" nodeType="clickEffect">
                                  <p:stCondLst>
                                    <p:cond delay="0"/>
                                  </p:stCondLst>
                                  <p:childTnLst>
                                    <p:set>
                                      <p:cBhvr>
                                        <p:cTn id="181" dur="1" fill="hold">
                                          <p:stCondLst>
                                            <p:cond delay="0"/>
                                          </p:stCondLst>
                                        </p:cTn>
                                        <p:tgtEl>
                                          <p:spTgt spid="53"/>
                                        </p:tgtEl>
                                        <p:attrNameLst>
                                          <p:attrName>style.visibility</p:attrName>
                                        </p:attrNameLst>
                                      </p:cBhvr>
                                      <p:to>
                                        <p:strVal val="visible"/>
                                      </p:to>
                                    </p:set>
                                    <p:anim calcmode="lin" valueType="num">
                                      <p:cBhvr>
                                        <p:cTn id="182" dur="500" fill="hold"/>
                                        <p:tgtEl>
                                          <p:spTgt spid="53"/>
                                        </p:tgtEl>
                                        <p:attrNameLst>
                                          <p:attrName>ppt_w</p:attrName>
                                        </p:attrNameLst>
                                      </p:cBhvr>
                                      <p:tavLst>
                                        <p:tav tm="0">
                                          <p:val>
                                            <p:fltVal val="0"/>
                                          </p:val>
                                        </p:tav>
                                        <p:tav tm="100000">
                                          <p:val>
                                            <p:strVal val="#ppt_w"/>
                                          </p:val>
                                        </p:tav>
                                      </p:tavLst>
                                    </p:anim>
                                    <p:anim calcmode="lin" valueType="num">
                                      <p:cBhvr>
                                        <p:cTn id="183" dur="500" fill="hold"/>
                                        <p:tgtEl>
                                          <p:spTgt spid="53"/>
                                        </p:tgtEl>
                                        <p:attrNameLst>
                                          <p:attrName>ppt_h</p:attrName>
                                        </p:attrNameLst>
                                      </p:cBhvr>
                                      <p:tavLst>
                                        <p:tav tm="0">
                                          <p:val>
                                            <p:fltVal val="0"/>
                                          </p:val>
                                        </p:tav>
                                        <p:tav tm="100000">
                                          <p:val>
                                            <p:strVal val="#ppt_h"/>
                                          </p:val>
                                        </p:tav>
                                      </p:tavLst>
                                    </p:anim>
                                  </p:childTnLst>
                                </p:cTn>
                              </p:par>
                            </p:childTnLst>
                          </p:cTn>
                        </p:par>
                      </p:childTnLst>
                    </p:cTn>
                  </p:par>
                  <p:par>
                    <p:cTn id="184" fill="hold">
                      <p:stCondLst>
                        <p:cond delay="indefinite"/>
                      </p:stCondLst>
                      <p:childTnLst>
                        <p:par>
                          <p:cTn id="185" fill="hold">
                            <p:stCondLst>
                              <p:cond delay="0"/>
                            </p:stCondLst>
                            <p:childTnLst>
                              <p:par>
                                <p:cTn id="186" presetID="23" presetClass="entr" presetSubtype="16" fill="hold" grpId="0" nodeType="clickEffect">
                                  <p:stCondLst>
                                    <p:cond delay="0"/>
                                  </p:stCondLst>
                                  <p:childTnLst>
                                    <p:set>
                                      <p:cBhvr>
                                        <p:cTn id="187" dur="1" fill="hold">
                                          <p:stCondLst>
                                            <p:cond delay="0"/>
                                          </p:stCondLst>
                                        </p:cTn>
                                        <p:tgtEl>
                                          <p:spTgt spid="27"/>
                                        </p:tgtEl>
                                        <p:attrNameLst>
                                          <p:attrName>style.visibility</p:attrName>
                                        </p:attrNameLst>
                                      </p:cBhvr>
                                      <p:to>
                                        <p:strVal val="visible"/>
                                      </p:to>
                                    </p:set>
                                    <p:anim calcmode="lin" valueType="num">
                                      <p:cBhvr>
                                        <p:cTn id="188" dur="500" fill="hold"/>
                                        <p:tgtEl>
                                          <p:spTgt spid="27"/>
                                        </p:tgtEl>
                                        <p:attrNameLst>
                                          <p:attrName>ppt_w</p:attrName>
                                        </p:attrNameLst>
                                      </p:cBhvr>
                                      <p:tavLst>
                                        <p:tav tm="0">
                                          <p:val>
                                            <p:fltVal val="0"/>
                                          </p:val>
                                        </p:tav>
                                        <p:tav tm="100000">
                                          <p:val>
                                            <p:strVal val="#ppt_w"/>
                                          </p:val>
                                        </p:tav>
                                      </p:tavLst>
                                    </p:anim>
                                    <p:anim calcmode="lin" valueType="num">
                                      <p:cBhvr>
                                        <p:cTn id="189" dur="500" fill="hold"/>
                                        <p:tgtEl>
                                          <p:spTgt spid="27"/>
                                        </p:tgtEl>
                                        <p:attrNameLst>
                                          <p:attrName>ppt_h</p:attrName>
                                        </p:attrNameLst>
                                      </p:cBhvr>
                                      <p:tavLst>
                                        <p:tav tm="0">
                                          <p:val>
                                            <p:fltVal val="0"/>
                                          </p:val>
                                        </p:tav>
                                        <p:tav tm="100000">
                                          <p:val>
                                            <p:strVal val="#ppt_h"/>
                                          </p:val>
                                        </p:tav>
                                      </p:tavLst>
                                    </p:anim>
                                  </p:childTnLst>
                                </p:cTn>
                              </p:par>
                            </p:childTnLst>
                          </p:cTn>
                        </p:par>
                      </p:childTnLst>
                    </p:cTn>
                  </p:par>
                  <p:par>
                    <p:cTn id="190" fill="hold">
                      <p:stCondLst>
                        <p:cond delay="indefinite"/>
                      </p:stCondLst>
                      <p:childTnLst>
                        <p:par>
                          <p:cTn id="191" fill="hold">
                            <p:stCondLst>
                              <p:cond delay="0"/>
                            </p:stCondLst>
                            <p:childTnLst>
                              <p:par>
                                <p:cTn id="192" presetID="23" presetClass="entr" presetSubtype="16" fill="hold" grpId="0" nodeType="clickEffect">
                                  <p:stCondLst>
                                    <p:cond delay="0"/>
                                  </p:stCondLst>
                                  <p:childTnLst>
                                    <p:set>
                                      <p:cBhvr>
                                        <p:cTn id="193" dur="1" fill="hold">
                                          <p:stCondLst>
                                            <p:cond delay="0"/>
                                          </p:stCondLst>
                                        </p:cTn>
                                        <p:tgtEl>
                                          <p:spTgt spid="29"/>
                                        </p:tgtEl>
                                        <p:attrNameLst>
                                          <p:attrName>style.visibility</p:attrName>
                                        </p:attrNameLst>
                                      </p:cBhvr>
                                      <p:to>
                                        <p:strVal val="visible"/>
                                      </p:to>
                                    </p:set>
                                    <p:anim calcmode="lin" valueType="num">
                                      <p:cBhvr>
                                        <p:cTn id="194" dur="500" fill="hold"/>
                                        <p:tgtEl>
                                          <p:spTgt spid="29"/>
                                        </p:tgtEl>
                                        <p:attrNameLst>
                                          <p:attrName>ppt_w</p:attrName>
                                        </p:attrNameLst>
                                      </p:cBhvr>
                                      <p:tavLst>
                                        <p:tav tm="0">
                                          <p:val>
                                            <p:fltVal val="0"/>
                                          </p:val>
                                        </p:tav>
                                        <p:tav tm="100000">
                                          <p:val>
                                            <p:strVal val="#ppt_w"/>
                                          </p:val>
                                        </p:tav>
                                      </p:tavLst>
                                    </p:anim>
                                    <p:anim calcmode="lin" valueType="num">
                                      <p:cBhvr>
                                        <p:cTn id="195" dur="500" fill="hold"/>
                                        <p:tgtEl>
                                          <p:spTgt spid="29"/>
                                        </p:tgtEl>
                                        <p:attrNameLst>
                                          <p:attrName>ppt_h</p:attrName>
                                        </p:attrNameLst>
                                      </p:cBhvr>
                                      <p:tavLst>
                                        <p:tav tm="0">
                                          <p:val>
                                            <p:fltVal val="0"/>
                                          </p:val>
                                        </p:tav>
                                        <p:tav tm="100000">
                                          <p:val>
                                            <p:strVal val="#ppt_h"/>
                                          </p:val>
                                        </p:tav>
                                      </p:tavLst>
                                    </p:anim>
                                  </p:childTnLst>
                                </p:cTn>
                              </p:par>
                            </p:childTnLst>
                          </p:cTn>
                        </p:par>
                      </p:childTnLst>
                    </p:cTn>
                  </p:par>
                  <p:par>
                    <p:cTn id="196" fill="hold">
                      <p:stCondLst>
                        <p:cond delay="indefinite"/>
                      </p:stCondLst>
                      <p:childTnLst>
                        <p:par>
                          <p:cTn id="197" fill="hold">
                            <p:stCondLst>
                              <p:cond delay="0"/>
                            </p:stCondLst>
                            <p:childTnLst>
                              <p:par>
                                <p:cTn id="198" presetID="23" presetClass="entr" presetSubtype="16" fill="hold" nodeType="clickEffect">
                                  <p:stCondLst>
                                    <p:cond delay="0"/>
                                  </p:stCondLst>
                                  <p:childTnLst>
                                    <p:set>
                                      <p:cBhvr>
                                        <p:cTn id="199" dur="1" fill="hold">
                                          <p:stCondLst>
                                            <p:cond delay="0"/>
                                          </p:stCondLst>
                                        </p:cTn>
                                        <p:tgtEl>
                                          <p:spTgt spid="36"/>
                                        </p:tgtEl>
                                        <p:attrNameLst>
                                          <p:attrName>style.visibility</p:attrName>
                                        </p:attrNameLst>
                                      </p:cBhvr>
                                      <p:to>
                                        <p:strVal val="visible"/>
                                      </p:to>
                                    </p:set>
                                    <p:anim calcmode="lin" valueType="num">
                                      <p:cBhvr>
                                        <p:cTn id="200" dur="500" fill="hold"/>
                                        <p:tgtEl>
                                          <p:spTgt spid="36"/>
                                        </p:tgtEl>
                                        <p:attrNameLst>
                                          <p:attrName>ppt_w</p:attrName>
                                        </p:attrNameLst>
                                      </p:cBhvr>
                                      <p:tavLst>
                                        <p:tav tm="0">
                                          <p:val>
                                            <p:fltVal val="0"/>
                                          </p:val>
                                        </p:tav>
                                        <p:tav tm="100000">
                                          <p:val>
                                            <p:strVal val="#ppt_w"/>
                                          </p:val>
                                        </p:tav>
                                      </p:tavLst>
                                    </p:anim>
                                    <p:anim calcmode="lin" valueType="num">
                                      <p:cBhvr>
                                        <p:cTn id="201" dur="500" fill="hold"/>
                                        <p:tgtEl>
                                          <p:spTgt spid="36"/>
                                        </p:tgtEl>
                                        <p:attrNameLst>
                                          <p:attrName>ppt_h</p:attrName>
                                        </p:attrNameLst>
                                      </p:cBhvr>
                                      <p:tavLst>
                                        <p:tav tm="0">
                                          <p:val>
                                            <p:fltVal val="0"/>
                                          </p:val>
                                        </p:tav>
                                        <p:tav tm="100000">
                                          <p:val>
                                            <p:strVal val="#ppt_h"/>
                                          </p:val>
                                        </p:tav>
                                      </p:tavLst>
                                    </p:anim>
                                  </p:childTnLst>
                                </p:cTn>
                              </p:par>
                              <p:par>
                                <p:cTn id="202" presetID="23" presetClass="entr" presetSubtype="16" fill="hold" grpId="0" nodeType="withEffect">
                                  <p:stCondLst>
                                    <p:cond delay="0"/>
                                  </p:stCondLst>
                                  <p:childTnLst>
                                    <p:set>
                                      <p:cBhvr>
                                        <p:cTn id="203" dur="1" fill="hold">
                                          <p:stCondLst>
                                            <p:cond delay="0"/>
                                          </p:stCondLst>
                                        </p:cTn>
                                        <p:tgtEl>
                                          <p:spTgt spid="37"/>
                                        </p:tgtEl>
                                        <p:attrNameLst>
                                          <p:attrName>style.visibility</p:attrName>
                                        </p:attrNameLst>
                                      </p:cBhvr>
                                      <p:to>
                                        <p:strVal val="visible"/>
                                      </p:to>
                                    </p:set>
                                    <p:anim calcmode="lin" valueType="num">
                                      <p:cBhvr>
                                        <p:cTn id="204" dur="500" fill="hold"/>
                                        <p:tgtEl>
                                          <p:spTgt spid="37"/>
                                        </p:tgtEl>
                                        <p:attrNameLst>
                                          <p:attrName>ppt_w</p:attrName>
                                        </p:attrNameLst>
                                      </p:cBhvr>
                                      <p:tavLst>
                                        <p:tav tm="0">
                                          <p:val>
                                            <p:fltVal val="0"/>
                                          </p:val>
                                        </p:tav>
                                        <p:tav tm="100000">
                                          <p:val>
                                            <p:strVal val="#ppt_w"/>
                                          </p:val>
                                        </p:tav>
                                      </p:tavLst>
                                    </p:anim>
                                    <p:anim calcmode="lin" valueType="num">
                                      <p:cBhvr>
                                        <p:cTn id="205" dur="500" fill="hold"/>
                                        <p:tgtEl>
                                          <p:spTgt spid="37"/>
                                        </p:tgtEl>
                                        <p:attrNameLst>
                                          <p:attrName>ppt_h</p:attrName>
                                        </p:attrNameLst>
                                      </p:cBhvr>
                                      <p:tavLst>
                                        <p:tav tm="0">
                                          <p:val>
                                            <p:fltVal val="0"/>
                                          </p:val>
                                        </p:tav>
                                        <p:tav tm="100000">
                                          <p:val>
                                            <p:strVal val="#ppt_h"/>
                                          </p:val>
                                        </p:tav>
                                      </p:tavLst>
                                    </p:anim>
                                  </p:childTnLst>
                                </p:cTn>
                              </p:par>
                            </p:childTnLst>
                          </p:cTn>
                        </p:par>
                      </p:childTnLst>
                    </p:cTn>
                  </p:par>
                  <p:par>
                    <p:cTn id="206" fill="hold">
                      <p:stCondLst>
                        <p:cond delay="indefinite"/>
                      </p:stCondLst>
                      <p:childTnLst>
                        <p:par>
                          <p:cTn id="207" fill="hold">
                            <p:stCondLst>
                              <p:cond delay="0"/>
                            </p:stCondLst>
                            <p:childTnLst>
                              <p:par>
                                <p:cTn id="208" presetID="23" presetClass="entr" presetSubtype="16" fill="hold" grpId="0" nodeType="clickEffect">
                                  <p:stCondLst>
                                    <p:cond delay="0"/>
                                  </p:stCondLst>
                                  <p:childTnLst>
                                    <p:set>
                                      <p:cBhvr>
                                        <p:cTn id="209" dur="1" fill="hold">
                                          <p:stCondLst>
                                            <p:cond delay="0"/>
                                          </p:stCondLst>
                                        </p:cTn>
                                        <p:tgtEl>
                                          <p:spTgt spid="35"/>
                                        </p:tgtEl>
                                        <p:attrNameLst>
                                          <p:attrName>style.visibility</p:attrName>
                                        </p:attrNameLst>
                                      </p:cBhvr>
                                      <p:to>
                                        <p:strVal val="visible"/>
                                      </p:to>
                                    </p:set>
                                    <p:anim calcmode="lin" valueType="num">
                                      <p:cBhvr>
                                        <p:cTn id="210" dur="500" fill="hold"/>
                                        <p:tgtEl>
                                          <p:spTgt spid="35"/>
                                        </p:tgtEl>
                                        <p:attrNameLst>
                                          <p:attrName>ppt_w</p:attrName>
                                        </p:attrNameLst>
                                      </p:cBhvr>
                                      <p:tavLst>
                                        <p:tav tm="0">
                                          <p:val>
                                            <p:fltVal val="0"/>
                                          </p:val>
                                        </p:tav>
                                        <p:tav tm="100000">
                                          <p:val>
                                            <p:strVal val="#ppt_w"/>
                                          </p:val>
                                        </p:tav>
                                      </p:tavLst>
                                    </p:anim>
                                    <p:anim calcmode="lin" valueType="num">
                                      <p:cBhvr>
                                        <p:cTn id="211" dur="500" fill="hold"/>
                                        <p:tgtEl>
                                          <p:spTgt spid="35"/>
                                        </p:tgtEl>
                                        <p:attrNameLst>
                                          <p:attrName>ppt_h</p:attrName>
                                        </p:attrNameLst>
                                      </p:cBhvr>
                                      <p:tavLst>
                                        <p:tav tm="0">
                                          <p:val>
                                            <p:fltVal val="0"/>
                                          </p:val>
                                        </p:tav>
                                        <p:tav tm="100000">
                                          <p:val>
                                            <p:strVal val="#ppt_h"/>
                                          </p:val>
                                        </p:tav>
                                      </p:tavLst>
                                    </p:anim>
                                  </p:childTnLst>
                                </p:cTn>
                              </p:par>
                            </p:childTnLst>
                          </p:cTn>
                        </p:par>
                      </p:childTnLst>
                    </p:cTn>
                  </p:par>
                  <p:par>
                    <p:cTn id="212" fill="hold">
                      <p:stCondLst>
                        <p:cond delay="indefinite"/>
                      </p:stCondLst>
                      <p:childTnLst>
                        <p:par>
                          <p:cTn id="213" fill="hold">
                            <p:stCondLst>
                              <p:cond delay="0"/>
                            </p:stCondLst>
                            <p:childTnLst>
                              <p:par>
                                <p:cTn id="214" presetID="9" presetClass="entr" presetSubtype="0" fill="hold" nodeType="clickEffect">
                                  <p:stCondLst>
                                    <p:cond delay="0"/>
                                  </p:stCondLst>
                                  <p:childTnLst>
                                    <p:set>
                                      <p:cBhvr>
                                        <p:cTn id="215" dur="1" fill="hold">
                                          <p:stCondLst>
                                            <p:cond delay="0"/>
                                          </p:stCondLst>
                                        </p:cTn>
                                        <p:tgtEl>
                                          <p:spTgt spid="45"/>
                                        </p:tgtEl>
                                        <p:attrNameLst>
                                          <p:attrName>style.visibility</p:attrName>
                                        </p:attrNameLst>
                                      </p:cBhvr>
                                      <p:to>
                                        <p:strVal val="visible"/>
                                      </p:to>
                                    </p:set>
                                    <p:animEffect transition="in" filter="dissolve">
                                      <p:cBhvr>
                                        <p:cTn id="216" dur="500"/>
                                        <p:tgtEl>
                                          <p:spTgt spid="45"/>
                                        </p:tgtEl>
                                      </p:cBhvr>
                                    </p:animEffect>
                                  </p:childTnLst>
                                </p:cTn>
                              </p:par>
                              <p:par>
                                <p:cTn id="217" presetID="9" presetClass="entr" presetSubtype="0" fill="hold" nodeType="withEffect">
                                  <p:stCondLst>
                                    <p:cond delay="0"/>
                                  </p:stCondLst>
                                  <p:childTnLst>
                                    <p:set>
                                      <p:cBhvr>
                                        <p:cTn id="218" dur="1" fill="hold">
                                          <p:stCondLst>
                                            <p:cond delay="0"/>
                                          </p:stCondLst>
                                        </p:cTn>
                                        <p:tgtEl>
                                          <p:spTgt spid="38"/>
                                        </p:tgtEl>
                                        <p:attrNameLst>
                                          <p:attrName>style.visibility</p:attrName>
                                        </p:attrNameLst>
                                      </p:cBhvr>
                                      <p:to>
                                        <p:strVal val="visible"/>
                                      </p:to>
                                    </p:set>
                                    <p:animEffect transition="in" filter="dissolve">
                                      <p:cBhvr>
                                        <p:cTn id="219" dur="500"/>
                                        <p:tgtEl>
                                          <p:spTgt spid="38"/>
                                        </p:tgtEl>
                                      </p:cBhvr>
                                    </p:animEffect>
                                  </p:childTnLst>
                                </p:cTn>
                              </p:par>
                              <p:par>
                                <p:cTn id="220" presetID="9" presetClass="entr" presetSubtype="0" fill="hold" grpId="0" nodeType="withEffect">
                                  <p:stCondLst>
                                    <p:cond delay="0"/>
                                  </p:stCondLst>
                                  <p:childTnLst>
                                    <p:set>
                                      <p:cBhvr>
                                        <p:cTn id="221" dur="1" fill="hold">
                                          <p:stCondLst>
                                            <p:cond delay="0"/>
                                          </p:stCondLst>
                                        </p:cTn>
                                        <p:tgtEl>
                                          <p:spTgt spid="41"/>
                                        </p:tgtEl>
                                        <p:attrNameLst>
                                          <p:attrName>style.visibility</p:attrName>
                                        </p:attrNameLst>
                                      </p:cBhvr>
                                      <p:to>
                                        <p:strVal val="visible"/>
                                      </p:to>
                                    </p:set>
                                    <p:animEffect transition="in" filter="dissolve">
                                      <p:cBhvr>
                                        <p:cTn id="222" dur="500"/>
                                        <p:tgtEl>
                                          <p:spTgt spid="41"/>
                                        </p:tgtEl>
                                      </p:cBhvr>
                                    </p:animEffect>
                                  </p:childTnLst>
                                </p:cTn>
                              </p:par>
                            </p:childTnLst>
                          </p:cTn>
                        </p:par>
                      </p:childTnLst>
                    </p:cTn>
                  </p:par>
                  <p:par>
                    <p:cTn id="223" fill="hold">
                      <p:stCondLst>
                        <p:cond delay="indefinite"/>
                      </p:stCondLst>
                      <p:childTnLst>
                        <p:par>
                          <p:cTn id="224" fill="hold">
                            <p:stCondLst>
                              <p:cond delay="0"/>
                            </p:stCondLst>
                            <p:childTnLst>
                              <p:par>
                                <p:cTn id="225" presetID="9" presetClass="entr" presetSubtype="0" fill="hold" nodeType="clickEffect">
                                  <p:stCondLst>
                                    <p:cond delay="0"/>
                                  </p:stCondLst>
                                  <p:childTnLst>
                                    <p:set>
                                      <p:cBhvr>
                                        <p:cTn id="226" dur="1" fill="hold">
                                          <p:stCondLst>
                                            <p:cond delay="0"/>
                                          </p:stCondLst>
                                        </p:cTn>
                                        <p:tgtEl>
                                          <p:spTgt spid="40"/>
                                        </p:tgtEl>
                                        <p:attrNameLst>
                                          <p:attrName>style.visibility</p:attrName>
                                        </p:attrNameLst>
                                      </p:cBhvr>
                                      <p:to>
                                        <p:strVal val="visible"/>
                                      </p:to>
                                    </p:set>
                                    <p:animEffect transition="in" filter="dissolve">
                                      <p:cBhvr>
                                        <p:cTn id="227" dur="500"/>
                                        <p:tgtEl>
                                          <p:spTgt spid="40"/>
                                        </p:tgtEl>
                                      </p:cBhvr>
                                    </p:animEffect>
                                  </p:childTnLst>
                                </p:cTn>
                              </p:par>
                              <p:par>
                                <p:cTn id="228" presetID="9" presetClass="entr" presetSubtype="0" fill="hold" grpId="0" nodeType="withEffect">
                                  <p:stCondLst>
                                    <p:cond delay="0"/>
                                  </p:stCondLst>
                                  <p:childTnLst>
                                    <p:set>
                                      <p:cBhvr>
                                        <p:cTn id="229" dur="1" fill="hold">
                                          <p:stCondLst>
                                            <p:cond delay="0"/>
                                          </p:stCondLst>
                                        </p:cTn>
                                        <p:tgtEl>
                                          <p:spTgt spid="39"/>
                                        </p:tgtEl>
                                        <p:attrNameLst>
                                          <p:attrName>style.visibility</p:attrName>
                                        </p:attrNameLst>
                                      </p:cBhvr>
                                      <p:to>
                                        <p:strVal val="visible"/>
                                      </p:to>
                                    </p:set>
                                    <p:animEffect transition="in" filter="dissolve">
                                      <p:cBhvr>
                                        <p:cTn id="230" dur="500"/>
                                        <p:tgtEl>
                                          <p:spTgt spid="39"/>
                                        </p:tgtEl>
                                      </p:cBhvr>
                                    </p:animEffect>
                                  </p:childTnLst>
                                </p:cTn>
                              </p:par>
                            </p:childTnLst>
                          </p:cTn>
                        </p:par>
                      </p:childTnLst>
                    </p:cTn>
                  </p:par>
                  <p:par>
                    <p:cTn id="231" fill="hold">
                      <p:stCondLst>
                        <p:cond delay="indefinite"/>
                      </p:stCondLst>
                      <p:childTnLst>
                        <p:par>
                          <p:cTn id="232" fill="hold">
                            <p:stCondLst>
                              <p:cond delay="0"/>
                            </p:stCondLst>
                            <p:childTnLst>
                              <p:par>
                                <p:cTn id="233" presetID="9" presetClass="entr" presetSubtype="0" fill="hold" grpId="0" nodeType="clickEffect">
                                  <p:stCondLst>
                                    <p:cond delay="0"/>
                                  </p:stCondLst>
                                  <p:childTnLst>
                                    <p:set>
                                      <p:cBhvr>
                                        <p:cTn id="234" dur="1" fill="hold">
                                          <p:stCondLst>
                                            <p:cond delay="0"/>
                                          </p:stCondLst>
                                        </p:cTn>
                                        <p:tgtEl>
                                          <p:spTgt spid="42"/>
                                        </p:tgtEl>
                                        <p:attrNameLst>
                                          <p:attrName>style.visibility</p:attrName>
                                        </p:attrNameLst>
                                      </p:cBhvr>
                                      <p:to>
                                        <p:strVal val="visible"/>
                                      </p:to>
                                    </p:set>
                                    <p:animEffect transition="in" filter="dissolve">
                                      <p:cBhvr>
                                        <p:cTn id="235" dur="500"/>
                                        <p:tgtEl>
                                          <p:spTgt spid="42"/>
                                        </p:tgtEl>
                                      </p:cBhvr>
                                    </p:animEffect>
                                  </p:childTnLst>
                                </p:cTn>
                              </p:par>
                              <p:par>
                                <p:cTn id="236" presetID="9" presetClass="entr" presetSubtype="0" fill="hold" nodeType="withEffect">
                                  <p:stCondLst>
                                    <p:cond delay="0"/>
                                  </p:stCondLst>
                                  <p:childTnLst>
                                    <p:set>
                                      <p:cBhvr>
                                        <p:cTn id="237" dur="1" fill="hold">
                                          <p:stCondLst>
                                            <p:cond delay="0"/>
                                          </p:stCondLst>
                                        </p:cTn>
                                        <p:tgtEl>
                                          <p:spTgt spid="43"/>
                                        </p:tgtEl>
                                        <p:attrNameLst>
                                          <p:attrName>style.visibility</p:attrName>
                                        </p:attrNameLst>
                                      </p:cBhvr>
                                      <p:to>
                                        <p:strVal val="visible"/>
                                      </p:to>
                                    </p:set>
                                    <p:animEffect transition="in" filter="dissolve">
                                      <p:cBhvr>
                                        <p:cTn id="238"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8" grpId="0" animBg="1"/>
      <p:bldP spid="19" grpId="0" animBg="1"/>
      <p:bldP spid="20" grpId="0" animBg="1"/>
      <p:bldP spid="21" grpId="0" animBg="1"/>
      <p:bldP spid="22" grpId="0" animBg="1"/>
      <p:bldP spid="23" grpId="0" animBg="1"/>
      <p:bldP spid="24" grpId="0" animBg="1"/>
      <p:bldP spid="27" grpId="0" animBg="1"/>
      <p:bldP spid="29" grpId="0" animBg="1"/>
      <p:bldP spid="30" grpId="0" animBg="1"/>
      <p:bldP spid="31" grpId="0" animBg="1"/>
      <p:bldP spid="32" grpId="0" animBg="1"/>
      <p:bldP spid="33" grpId="0" animBg="1"/>
      <p:bldP spid="35" grpId="0" animBg="1"/>
      <p:bldP spid="37" grpId="0" animBg="1"/>
      <p:bldP spid="39" grpId="0" animBg="1"/>
      <p:bldP spid="41" grpId="0" animBg="1"/>
      <p:bldP spid="42" grpId="0" animBg="1"/>
      <p:bldP spid="44" grpId="0" animBg="1"/>
      <p:bldP spid="52" grpId="0" animBg="1"/>
      <p:bldP spid="6" grpId="0" animBg="1"/>
      <p:bldP spid="7" grpId="0" animBg="1"/>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xmlns="" val="2282803320"/>
              </p:ext>
            </p:extLst>
          </p:nvPr>
        </p:nvGraphicFramePr>
        <p:xfrm>
          <a:off x="2158712" y="1337550"/>
          <a:ext cx="7100526" cy="2694142"/>
        </p:xfrm>
        <a:graphic>
          <a:graphicData uri="http://schemas.openxmlformats.org/drawingml/2006/table">
            <a:tbl>
              <a:tblPr/>
              <a:tblGrid>
                <a:gridCol w="7100526"/>
              </a:tblGrid>
              <a:tr h="2694142">
                <a:tc>
                  <a:txBody>
                    <a:bodyPr/>
                    <a:lstStyle/>
                    <a:p>
                      <a:pPr marL="0" marR="0" indent="0" algn="l" defTabSz="457200" rtl="0" eaLnBrk="1" fontAlgn="auto" latinLnBrk="0" hangingPunct="1">
                        <a:lnSpc>
                          <a:spcPct val="115000"/>
                        </a:lnSpc>
                        <a:spcBef>
                          <a:spcPts val="0"/>
                        </a:spcBef>
                        <a:spcAft>
                          <a:spcPts val="0"/>
                        </a:spcAft>
                        <a:buClrTx/>
                        <a:buSzTx/>
                        <a:buFont typeface="Wingdings 3" panose="05040102010807070707" pitchFamily="18" charset="2"/>
                        <a:buNone/>
                        <a:tabLst/>
                        <a:defRPr/>
                      </a:pPr>
                      <a:r>
                        <a:rPr lang="en-US" sz="2300" b="1" dirty="0" smtClean="0">
                          <a:solidFill>
                            <a:schemeClr val="tx1"/>
                          </a:solidFill>
                          <a:latin typeface="Segoe UI Semibold" panose="020B0702040204020203" pitchFamily="34" charset="0"/>
                          <a:ea typeface="Times New Roman"/>
                          <a:cs typeface="Segoe UI Semibold" panose="020B0702040204020203" pitchFamily="34" charset="0"/>
                        </a:rPr>
                        <a:t>PART 2 The Operator’s Guide</a:t>
                      </a:r>
                    </a:p>
                    <a:p>
                      <a:pPr marL="263525" marR="0" indent="-263525" algn="l" defTabSz="457200" rtl="0" eaLnBrk="1" fontAlgn="auto" latinLnBrk="0" hangingPunct="1">
                        <a:lnSpc>
                          <a:spcPct val="115000"/>
                        </a:lnSpc>
                        <a:spcBef>
                          <a:spcPts val="0"/>
                        </a:spcBef>
                        <a:spcAft>
                          <a:spcPts val="0"/>
                        </a:spcAft>
                        <a:buClrTx/>
                        <a:buSzTx/>
                        <a:buFont typeface="Wingdings 3" panose="05040102010807070707" pitchFamily="18" charset="2"/>
                        <a:buChar char=""/>
                        <a:tabLst/>
                        <a:defRPr/>
                      </a:pPr>
                      <a:r>
                        <a:rPr lang="en-US" sz="23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Guide for Operators – structure</a:t>
                      </a:r>
                    </a:p>
                    <a:p>
                      <a:pPr marL="720714" lvl="1" indent="-263525" algn="l" defTabSz="457200" rtl="0" eaLnBrk="1" latinLnBrk="0" hangingPunct="1">
                        <a:lnSpc>
                          <a:spcPct val="115000"/>
                        </a:lnSpc>
                        <a:spcAft>
                          <a:spcPts val="0"/>
                        </a:spcAft>
                        <a:buFont typeface="Wingdings 3" panose="05040102010807070707" pitchFamily="18" charset="2"/>
                        <a:buChar char=""/>
                      </a:pPr>
                      <a:r>
                        <a:rPr lang="en-US" sz="23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CAN-MDS axes</a:t>
                      </a:r>
                      <a:endParaRPr lang="el-GR" sz="23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endParaRPr>
                    </a:p>
                    <a:p>
                      <a:pPr marL="720714" lvl="1" indent="-263525" algn="l" defTabSz="457200" rtl="0" eaLnBrk="1" latinLnBrk="0" hangingPunct="1">
                        <a:lnSpc>
                          <a:spcPct val="115000"/>
                        </a:lnSpc>
                        <a:spcAft>
                          <a:spcPts val="0"/>
                        </a:spcAft>
                        <a:buFont typeface="Wingdings 3" panose="05040102010807070707" pitchFamily="18" charset="2"/>
                        <a:buChar char=""/>
                      </a:pPr>
                      <a:r>
                        <a:rPr lang="en-US" sz="23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data collection and data reporting</a:t>
                      </a:r>
                      <a:endParaRPr lang="el-GR" sz="23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endParaRPr>
                    </a:p>
                    <a:p>
                      <a:pPr marL="720714" lvl="1" indent="-263525" algn="l" defTabSz="457200" rtl="0" eaLnBrk="1" latinLnBrk="0" hangingPunct="1">
                        <a:lnSpc>
                          <a:spcPct val="115000"/>
                        </a:lnSpc>
                        <a:spcAft>
                          <a:spcPts val="0"/>
                        </a:spcAft>
                        <a:buFont typeface="Wingdings 3" panose="05040102010807070707" pitchFamily="18" charset="2"/>
                        <a:buChar char=""/>
                      </a:pPr>
                      <a:r>
                        <a:rPr lang="en-US" sz="2300" b="1" i="0" u="none" strike="noStrike" kern="1200" dirty="0" smtClean="0">
                          <a:solidFill>
                            <a:schemeClr val="accent1"/>
                          </a:solidFill>
                          <a:effectLst/>
                          <a:latin typeface="Segoe UI Light" panose="020B0502040204020203" pitchFamily="34" charset="0"/>
                          <a:ea typeface="+mn-ea"/>
                          <a:cs typeface="Segoe UI Light" panose="020B0502040204020203" pitchFamily="34" charset="0"/>
                        </a:rPr>
                        <a:t>data elements in the Operator’s Guide</a:t>
                      </a:r>
                      <a:endParaRPr lang="el-GR" sz="2300" b="1" i="0" u="none" strike="noStrike" kern="1200" dirty="0" smtClean="0">
                        <a:solidFill>
                          <a:schemeClr val="accent1"/>
                        </a:solidFill>
                        <a:effectLst/>
                        <a:latin typeface="Segoe UI Light" panose="020B0502040204020203" pitchFamily="34" charset="0"/>
                        <a:ea typeface="+mn-ea"/>
                        <a:cs typeface="Segoe UI Light" panose="020B0502040204020203" pitchFamily="34" charset="0"/>
                      </a:endParaRPr>
                    </a:p>
                    <a:p>
                      <a:pPr marL="720714" lvl="1" indent="-263525" algn="l" defTabSz="457200" rtl="0" eaLnBrk="1" latinLnBrk="0" hangingPunct="1">
                        <a:lnSpc>
                          <a:spcPct val="115000"/>
                        </a:lnSpc>
                        <a:spcAft>
                          <a:spcPts val="0"/>
                        </a:spcAft>
                        <a:buFont typeface="Wingdings 3" panose="05040102010807070707" pitchFamily="18" charset="2"/>
                        <a:buChar char=""/>
                      </a:pPr>
                      <a:r>
                        <a:rPr lang="en-US" sz="23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feedback to the Operator</a:t>
                      </a:r>
                      <a:endParaRPr lang="el-GR" sz="2300" b="1" i="0" u="none" strike="noStrike" kern="1200" dirty="0">
                        <a:solidFill>
                          <a:schemeClr val="tx1"/>
                        </a:solidFill>
                        <a:effectLst/>
                        <a:latin typeface="Segoe UI Light" panose="020B0502040204020203" pitchFamily="34" charset="0"/>
                        <a:ea typeface="+mn-ea"/>
                        <a:cs typeface="Segoe UI Light" panose="020B0502040204020203" pitchFamily="34" charset="0"/>
                      </a:endParaRPr>
                    </a:p>
                  </a:txBody>
                  <a:tcPr marL="10027" marR="10027" marT="0" marB="0">
                    <a:lnL>
                      <a:noFill/>
                    </a:lnL>
                    <a:lnR>
                      <a:noFill/>
                    </a:lnR>
                    <a:lnT>
                      <a:noFill/>
                    </a:lnT>
                    <a:lnB w="38100" cap="flat" cmpd="sng" algn="ctr">
                      <a:noFill/>
                      <a:prstDash val="solid"/>
                      <a:round/>
                      <a:headEnd type="none" w="med" len="med"/>
                      <a:tailEnd type="none" w="med" len="med"/>
                    </a:lnB>
                    <a:noFill/>
                  </a:tcPr>
                </a:tc>
              </a:tr>
            </a:tbl>
          </a:graphicData>
        </a:graphic>
      </p:graphicFrame>
      <p:pic>
        <p:nvPicPr>
          <p:cNvPr id="4" name="Picture 2"/>
          <p:cNvPicPr>
            <a:picLocks noChangeAspect="1" noChangeArrowheads="1"/>
          </p:cNvPicPr>
          <p:nvPr/>
        </p:nvPicPr>
        <p:blipFill>
          <a:blip r:embed="rId3" cstate="print"/>
          <a:srcRect l="6100" t="16941" r="64763" b="8464"/>
          <a:stretch>
            <a:fillRect/>
          </a:stretch>
        </p:blipFill>
        <p:spPr bwMode="auto">
          <a:xfrm>
            <a:off x="510797" y="1372013"/>
            <a:ext cx="1487686" cy="2234038"/>
          </a:xfrm>
          <a:prstGeom prst="rect">
            <a:avLst/>
          </a:prstGeom>
          <a:ln>
            <a:noFill/>
          </a:ln>
          <a:effectLst>
            <a:outerShdw blurRad="292100" dist="139700" dir="2700000" algn="tl" rotWithShape="0">
              <a:srgbClr val="333333">
                <a:alpha val="65000"/>
              </a:srgbClr>
            </a:outerShdw>
          </a:effectLst>
        </p:spPr>
      </p:pic>
      <p:sp>
        <p:nvSpPr>
          <p:cNvPr id="7" name="Title 1"/>
          <p:cNvSpPr txBox="1">
            <a:spLocks/>
          </p:cNvSpPr>
          <p:nvPr/>
        </p:nvSpPr>
        <p:spPr>
          <a:xfrm>
            <a:off x="3995937" y="-20538"/>
            <a:ext cx="2510755" cy="857250"/>
          </a:xfrm>
          <a:prstGeom prst="rect">
            <a:avLst/>
          </a:prstGeom>
        </p:spPr>
        <p:txBody>
          <a:bodyPr vert="horz" lIns="91438" tIns="45719" rIns="91438" bIns="45719"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l-GR" sz="1600" b="1" dirty="0"/>
          </a:p>
        </p:txBody>
      </p:sp>
      <p:sp>
        <p:nvSpPr>
          <p:cNvPr id="8" name="Title 1"/>
          <p:cNvSpPr txBox="1">
            <a:spLocks/>
          </p:cNvSpPr>
          <p:nvPr/>
        </p:nvSpPr>
        <p:spPr>
          <a:xfrm>
            <a:off x="6588225" y="-39588"/>
            <a:ext cx="2510755" cy="857250"/>
          </a:xfrm>
          <a:prstGeom prst="rect">
            <a:avLst/>
          </a:prstGeom>
        </p:spPr>
        <p:txBody>
          <a:bodyPr vert="horz" lIns="91438" tIns="45719" rIns="91438" bIns="45719"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l-GR" sz="1600" b="1" dirty="0"/>
          </a:p>
        </p:txBody>
      </p:sp>
      <p:sp>
        <p:nvSpPr>
          <p:cNvPr id="10" name="Title 1"/>
          <p:cNvSpPr txBox="1">
            <a:spLocks/>
          </p:cNvSpPr>
          <p:nvPr/>
        </p:nvSpPr>
        <p:spPr>
          <a:xfrm>
            <a:off x="159204" y="135665"/>
            <a:ext cx="8805182" cy="857250"/>
          </a:xfrm>
          <a:prstGeom prst="rect">
            <a:avLst/>
          </a:prstGeom>
        </p:spPr>
        <p:txBody>
          <a:bodyPr vert="horz" lIns="68580" tIns="34290" rIns="68580" bIns="34290" rtlCol="0" anchor="ctr">
            <a:noAutofit/>
          </a:bodyPr>
          <a:lstStyle/>
          <a:p>
            <a:pPr defTabSz="685783">
              <a:lnSpc>
                <a:spcPct val="90000"/>
              </a:lnSpc>
              <a:spcBef>
                <a:spcPct val="0"/>
              </a:spcBef>
              <a:defRPr/>
            </a:pPr>
            <a:r>
              <a:rPr lang="en-US" sz="2700" dirty="0" smtClean="0">
                <a:latin typeface="Segoe UI Black" panose="020B0A02040204020203" pitchFamily="34" charset="0"/>
                <a:ea typeface="Segoe UI Black" panose="020B0A02040204020203" pitchFamily="34" charset="0"/>
                <a:cs typeface="+mj-cs"/>
              </a:rPr>
              <a:t>CAN-MDS Operator’s Manual – STRUCTURE</a:t>
            </a:r>
            <a:endParaRPr lang="el-GR" sz="2700" dirty="0">
              <a:latin typeface="Segoe UI Black" panose="020B0A02040204020203" pitchFamily="34" charset="0"/>
              <a:ea typeface="Segoe UI Black" panose="020B0A02040204020203" pitchFamily="34" charset="0"/>
              <a:cs typeface="+mj-cs"/>
            </a:endParaRPr>
          </a:p>
        </p:txBody>
      </p:sp>
    </p:spTree>
    <p:extLst>
      <p:ext uri="{BB962C8B-B14F-4D97-AF65-F5344CB8AC3E}">
        <p14:creationId xmlns:p14="http://schemas.microsoft.com/office/powerpoint/2010/main" xmlns="" val="1382024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nodePh="1">
                                  <p:stCondLst>
                                    <p:cond delay="0"/>
                                  </p:stCondLst>
                                  <p:endCondLst>
                                    <p:cond evt="begin" delay="0">
                                      <p:tn val="15"/>
                                    </p:cond>
                                  </p:end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nodePh="1">
                                  <p:stCondLst>
                                    <p:cond delay="0"/>
                                  </p:stCondLst>
                                  <p:endCondLst>
                                    <p:cond evt="begin" delay="0">
                                      <p:tn val="20"/>
                                    </p:cond>
                                  </p:end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axes and </a:t>
            </a:r>
            <a:r>
              <a:rPr lang="en-US" b="1" i="1" dirty="0" smtClean="0"/>
              <a:t>data elements</a:t>
            </a:r>
            <a:r>
              <a:rPr lang="en-US" b="1" dirty="0"/>
              <a:t> </a:t>
            </a:r>
            <a:r>
              <a:rPr lang="en-US" b="1" dirty="0" smtClean="0"/>
              <a:t>of </a:t>
            </a:r>
            <a:r>
              <a:rPr lang="en-US" b="1" dirty="0" smtClean="0">
                <a:solidFill>
                  <a:schemeClr val="accent1"/>
                </a:solidFill>
              </a:rPr>
              <a:t>e-app CAN-MDS</a:t>
            </a:r>
            <a:r>
              <a:rPr lang="en-US" dirty="0" smtClean="0">
                <a:solidFill>
                  <a:schemeClr val="accent1"/>
                </a:solidFill>
              </a:rPr>
              <a:t> </a:t>
            </a:r>
            <a:endParaRPr lang="el-GR" b="1" i="1" dirty="0">
              <a:solidFill>
                <a:schemeClr val="accent1"/>
              </a:solidFill>
            </a:endParaRPr>
          </a:p>
        </p:txBody>
      </p:sp>
      <p:graphicFrame>
        <p:nvGraphicFramePr>
          <p:cNvPr id="4" name="Content Placeholder 3"/>
          <p:cNvGraphicFramePr>
            <a:graphicFrameLocks noGrp="1"/>
          </p:cNvGraphicFramePr>
          <p:nvPr>
            <p:ph idx="1"/>
            <p:extLst/>
          </p:nvPr>
        </p:nvGraphicFramePr>
        <p:xfrm>
          <a:off x="2804508" y="3703504"/>
          <a:ext cx="3456384" cy="1171433"/>
        </p:xfrm>
        <a:graphic>
          <a:graphicData uri="http://schemas.openxmlformats.org/drawingml/2006/table">
            <a:tbl>
              <a:tblPr/>
              <a:tblGrid>
                <a:gridCol w="3456384"/>
              </a:tblGrid>
              <a:tr h="1171433">
                <a:tc>
                  <a:txBody>
                    <a:bodyPr/>
                    <a:lstStyle/>
                    <a:p>
                      <a:pPr>
                        <a:lnSpc>
                          <a:spcPct val="115000"/>
                        </a:lnSpc>
                        <a:spcAft>
                          <a:spcPts val="0"/>
                        </a:spcAft>
                      </a:pPr>
                      <a:r>
                        <a:rPr lang="en-US" sz="1100" b="1" i="1" spc="75" dirty="0" smtClean="0">
                          <a:solidFill>
                            <a:srgbClr val="365F91"/>
                          </a:solidFill>
                          <a:latin typeface="Cambria"/>
                          <a:ea typeface="Times New Roman"/>
                          <a:cs typeface="Times New Roman"/>
                        </a:rPr>
                        <a:t>Data </a:t>
                      </a:r>
                      <a:r>
                        <a:rPr lang="en-US" sz="1100" b="1" i="1" spc="75" dirty="0">
                          <a:solidFill>
                            <a:srgbClr val="365F91"/>
                          </a:solidFill>
                          <a:latin typeface="Cambria"/>
                          <a:ea typeface="Times New Roman"/>
                          <a:cs typeface="Times New Roman"/>
                        </a:rPr>
                        <a:t>Elements related to “INCIDENT”</a:t>
                      </a:r>
                      <a:endParaRPr lang="el-GR" sz="1100" i="1" spc="75" dirty="0">
                        <a:solidFill>
                          <a:srgbClr val="4F81BD"/>
                        </a:solidFill>
                        <a:latin typeface="Cambria"/>
                        <a:ea typeface="Times New Roman"/>
                        <a:cs typeface="Times New Roman"/>
                      </a:endParaRPr>
                    </a:p>
                    <a:p>
                      <a:pPr>
                        <a:lnSpc>
                          <a:spcPct val="115000"/>
                        </a:lnSpc>
                        <a:spcAft>
                          <a:spcPts val="0"/>
                        </a:spcAft>
                      </a:pPr>
                      <a:r>
                        <a:rPr lang="en-US" sz="1100" dirty="0">
                          <a:latin typeface="Calibri"/>
                          <a:ea typeface="Times New Roman"/>
                          <a:cs typeface="Calibri"/>
                        </a:rPr>
                        <a:t>DE_I1</a:t>
                      </a:r>
                      <a:r>
                        <a:rPr lang="en-US" sz="1100" dirty="0" smtClean="0">
                          <a:latin typeface="Calibri"/>
                          <a:ea typeface="Times New Roman"/>
                          <a:cs typeface="Calibri"/>
                        </a:rPr>
                        <a:t>: Incident </a:t>
                      </a:r>
                      <a:r>
                        <a:rPr lang="en-US" sz="1100" dirty="0">
                          <a:latin typeface="Calibri"/>
                          <a:ea typeface="Times New Roman"/>
                          <a:cs typeface="Calibri"/>
                        </a:rPr>
                        <a:t>ID </a:t>
                      </a:r>
                      <a:r>
                        <a:rPr lang="en-US" sz="1100" dirty="0" smtClean="0">
                          <a:solidFill>
                            <a:schemeClr val="accent6">
                              <a:lumMod val="75000"/>
                            </a:schemeClr>
                          </a:solidFill>
                          <a:latin typeface="+mn-lt"/>
                          <a:ea typeface="Times New Roman"/>
                          <a:cs typeface="Calibri"/>
                          <a:sym typeface="Wingdings" panose="05000000000000000000" pitchFamily="2" charset="2"/>
                        </a:rPr>
                        <a:t>auto-completed</a:t>
                      </a:r>
                      <a:endParaRPr lang="el-GR" sz="1100" dirty="0">
                        <a:latin typeface="Calibri"/>
                        <a:ea typeface="Times New Roman"/>
                        <a:cs typeface="Times New Roman"/>
                      </a:endParaRPr>
                    </a:p>
                    <a:p>
                      <a:pPr>
                        <a:lnSpc>
                          <a:spcPct val="115000"/>
                        </a:lnSpc>
                        <a:spcAft>
                          <a:spcPts val="0"/>
                        </a:spcAft>
                      </a:pPr>
                      <a:r>
                        <a:rPr lang="en-US" sz="1100" dirty="0">
                          <a:latin typeface="Calibri"/>
                          <a:ea typeface="Times New Roman"/>
                          <a:cs typeface="Calibri"/>
                        </a:rPr>
                        <a:t>DE_I2</a:t>
                      </a:r>
                      <a:r>
                        <a:rPr lang="en-US" sz="1100" dirty="0" smtClean="0">
                          <a:latin typeface="Calibri"/>
                          <a:ea typeface="Times New Roman"/>
                          <a:cs typeface="Calibri"/>
                        </a:rPr>
                        <a:t>: Date </a:t>
                      </a:r>
                      <a:r>
                        <a:rPr lang="en-US" sz="1100" dirty="0">
                          <a:latin typeface="Calibri"/>
                          <a:ea typeface="Times New Roman"/>
                          <a:cs typeface="Calibri"/>
                        </a:rPr>
                        <a:t>of Incident</a:t>
                      </a:r>
                      <a:endParaRPr lang="el-GR" sz="1100" dirty="0">
                        <a:latin typeface="Calibri"/>
                        <a:ea typeface="Times New Roman"/>
                        <a:cs typeface="Times New Roman"/>
                      </a:endParaRPr>
                    </a:p>
                    <a:p>
                      <a:pPr>
                        <a:lnSpc>
                          <a:spcPct val="115000"/>
                        </a:lnSpc>
                        <a:spcAft>
                          <a:spcPts val="0"/>
                        </a:spcAft>
                      </a:pPr>
                      <a:r>
                        <a:rPr lang="en-US" sz="1100" dirty="0">
                          <a:latin typeface="Calibri"/>
                          <a:ea typeface="Times New Roman"/>
                          <a:cs typeface="Calibri"/>
                        </a:rPr>
                        <a:t>DE_I3</a:t>
                      </a:r>
                      <a:r>
                        <a:rPr lang="en-US" sz="1100" dirty="0" smtClean="0">
                          <a:latin typeface="Calibri"/>
                          <a:ea typeface="Times New Roman"/>
                          <a:cs typeface="Calibri"/>
                        </a:rPr>
                        <a:t>: Form(s</a:t>
                      </a:r>
                      <a:r>
                        <a:rPr lang="en-US" sz="1100" dirty="0">
                          <a:latin typeface="Calibri"/>
                          <a:ea typeface="Times New Roman"/>
                          <a:cs typeface="Calibri"/>
                        </a:rPr>
                        <a:t>) of maltreatment</a:t>
                      </a:r>
                      <a:endParaRPr lang="el-GR" sz="1100" dirty="0">
                        <a:latin typeface="Calibri"/>
                        <a:ea typeface="Times New Roman"/>
                        <a:cs typeface="Times New Roman"/>
                      </a:endParaRPr>
                    </a:p>
                    <a:p>
                      <a:pPr>
                        <a:lnSpc>
                          <a:spcPct val="115000"/>
                        </a:lnSpc>
                        <a:spcAft>
                          <a:spcPts val="0"/>
                        </a:spcAft>
                      </a:pPr>
                      <a:r>
                        <a:rPr lang="en-US" sz="1100" dirty="0">
                          <a:latin typeface="Calibri"/>
                          <a:ea typeface="Times New Roman"/>
                          <a:cs typeface="Calibri"/>
                        </a:rPr>
                        <a:t>DE_I4</a:t>
                      </a:r>
                      <a:r>
                        <a:rPr lang="en-US" sz="1100" dirty="0" smtClean="0">
                          <a:latin typeface="Calibri"/>
                          <a:ea typeface="Times New Roman"/>
                          <a:cs typeface="Calibri"/>
                        </a:rPr>
                        <a:t>: Location </a:t>
                      </a:r>
                      <a:r>
                        <a:rPr lang="en-US" sz="1100" dirty="0">
                          <a:latin typeface="Calibri"/>
                          <a:ea typeface="Times New Roman"/>
                          <a:cs typeface="Calibri"/>
                        </a:rPr>
                        <a:t>of </a:t>
                      </a:r>
                      <a:r>
                        <a:rPr lang="en-US" sz="1100" dirty="0" smtClean="0">
                          <a:latin typeface="Calibri"/>
                          <a:ea typeface="Times New Roman"/>
                          <a:cs typeface="Calibri"/>
                        </a:rPr>
                        <a:t>Incident</a:t>
                      </a:r>
                      <a:endParaRPr lang="el-GR" sz="1100" dirty="0">
                        <a:latin typeface="Calibri"/>
                        <a:ea typeface="Times New Roman"/>
                        <a:cs typeface="Times New Roman"/>
                      </a:endParaRPr>
                    </a:p>
                  </a:txBody>
                  <a:tcPr marL="68580" marR="68580" marT="0" marB="0">
                    <a:lnL>
                      <a:noFill/>
                    </a:lnL>
                    <a:lnR>
                      <a:noFill/>
                    </a:lnR>
                    <a:lnT>
                      <a:noFill/>
                    </a:lnT>
                    <a:lnB>
                      <a:noFill/>
                    </a:lnB>
                  </a:tcPr>
                </a:tc>
              </a:tr>
            </a:tbl>
          </a:graphicData>
        </a:graphic>
      </p:graphicFrame>
      <p:graphicFrame>
        <p:nvGraphicFramePr>
          <p:cNvPr id="5" name="Content Placeholder 3"/>
          <p:cNvGraphicFramePr>
            <a:graphicFrameLocks noGrp="1"/>
          </p:cNvGraphicFramePr>
          <p:nvPr>
            <p:ph idx="1"/>
            <p:extLst/>
          </p:nvPr>
        </p:nvGraphicFramePr>
        <p:xfrm>
          <a:off x="107504" y="3712578"/>
          <a:ext cx="3456384" cy="1171433"/>
        </p:xfrm>
        <a:graphic>
          <a:graphicData uri="http://schemas.openxmlformats.org/drawingml/2006/table">
            <a:tbl>
              <a:tblPr/>
              <a:tblGrid>
                <a:gridCol w="3456384"/>
              </a:tblGrid>
              <a:tr h="1171433">
                <a:tc>
                  <a:txBody>
                    <a:bodyPr/>
                    <a:lstStyle/>
                    <a:p>
                      <a:pPr>
                        <a:lnSpc>
                          <a:spcPct val="115000"/>
                        </a:lnSpc>
                        <a:spcAft>
                          <a:spcPts val="0"/>
                        </a:spcAft>
                      </a:pPr>
                      <a:r>
                        <a:rPr lang="en-US" sz="1100" b="1" i="1" spc="75" dirty="0" smtClean="0">
                          <a:solidFill>
                            <a:srgbClr val="943634"/>
                          </a:solidFill>
                          <a:latin typeface="Cambria"/>
                          <a:ea typeface="Times New Roman"/>
                          <a:cs typeface="Times New Roman"/>
                        </a:rPr>
                        <a:t>Data </a:t>
                      </a:r>
                      <a:r>
                        <a:rPr lang="en-US" sz="1100" b="1" i="1" spc="75" dirty="0">
                          <a:solidFill>
                            <a:srgbClr val="943634"/>
                          </a:solidFill>
                          <a:latin typeface="Cambria"/>
                          <a:ea typeface="Times New Roman"/>
                          <a:cs typeface="Times New Roman"/>
                        </a:rPr>
                        <a:t>Elements related to “RECORD” </a:t>
                      </a:r>
                      <a:endParaRPr lang="el-GR" sz="1100" i="1" spc="75" dirty="0">
                        <a:solidFill>
                          <a:srgbClr val="4F81BD"/>
                        </a:solidFill>
                        <a:latin typeface="Cambria"/>
                        <a:ea typeface="Times New Roman"/>
                        <a:cs typeface="Times New Roman"/>
                      </a:endParaRPr>
                    </a:p>
                    <a:p>
                      <a:pPr>
                        <a:lnSpc>
                          <a:spcPct val="115000"/>
                        </a:lnSpc>
                        <a:spcAft>
                          <a:spcPts val="0"/>
                        </a:spcAft>
                      </a:pPr>
                      <a:r>
                        <a:rPr lang="en-US" sz="1100" dirty="0">
                          <a:latin typeface="Calibri"/>
                          <a:ea typeface="Times New Roman"/>
                          <a:cs typeface="Calibri"/>
                        </a:rPr>
                        <a:t>DE_R1</a:t>
                      </a:r>
                      <a:r>
                        <a:rPr lang="en-US" sz="1100" dirty="0" smtClean="0">
                          <a:latin typeface="Calibri"/>
                          <a:ea typeface="Times New Roman"/>
                          <a:cs typeface="Calibri"/>
                        </a:rPr>
                        <a:t>: Agency's </a:t>
                      </a:r>
                      <a:r>
                        <a:rPr lang="en-US" sz="1100" dirty="0">
                          <a:latin typeface="Calibri"/>
                          <a:ea typeface="Times New Roman"/>
                          <a:cs typeface="Calibri"/>
                        </a:rPr>
                        <a:t>ID </a:t>
                      </a:r>
                      <a:r>
                        <a:rPr lang="en-US" sz="1100" dirty="0" smtClean="0">
                          <a:solidFill>
                            <a:schemeClr val="accent6">
                              <a:lumMod val="75000"/>
                            </a:schemeClr>
                          </a:solidFill>
                          <a:latin typeface="Calibri"/>
                          <a:ea typeface="Times New Roman"/>
                          <a:cs typeface="Calibri"/>
                          <a:sym typeface="Wingdings" panose="05000000000000000000" pitchFamily="2" charset="2"/>
                        </a:rPr>
                        <a:t>auto-completed</a:t>
                      </a:r>
                      <a:endParaRPr lang="el-GR" sz="1100" dirty="0">
                        <a:solidFill>
                          <a:schemeClr val="accent6">
                            <a:lumMod val="75000"/>
                          </a:schemeClr>
                        </a:solidFill>
                        <a:latin typeface="Calibri"/>
                        <a:ea typeface="Times New Roman"/>
                        <a:cs typeface="Times New Roman"/>
                      </a:endParaRPr>
                    </a:p>
                    <a:p>
                      <a:pPr>
                        <a:lnSpc>
                          <a:spcPct val="115000"/>
                        </a:lnSpc>
                        <a:spcAft>
                          <a:spcPts val="0"/>
                        </a:spcAft>
                      </a:pPr>
                      <a:r>
                        <a:rPr lang="en-US" sz="1100" dirty="0">
                          <a:latin typeface="Calibri"/>
                          <a:ea typeface="Times New Roman"/>
                          <a:cs typeface="Calibri"/>
                        </a:rPr>
                        <a:t>DE_R2</a:t>
                      </a:r>
                      <a:r>
                        <a:rPr lang="en-US" sz="1100" dirty="0" smtClean="0">
                          <a:latin typeface="Calibri"/>
                          <a:ea typeface="Times New Roman"/>
                          <a:cs typeface="Calibri"/>
                        </a:rPr>
                        <a:t>: Operator’s </a:t>
                      </a:r>
                      <a:r>
                        <a:rPr lang="en-US" sz="1100" dirty="0">
                          <a:latin typeface="Calibri"/>
                          <a:ea typeface="Times New Roman"/>
                          <a:cs typeface="Calibri"/>
                        </a:rPr>
                        <a:t>ID </a:t>
                      </a:r>
                      <a:r>
                        <a:rPr lang="en-US" sz="1100" dirty="0" smtClean="0">
                          <a:solidFill>
                            <a:schemeClr val="accent6">
                              <a:lumMod val="75000"/>
                            </a:schemeClr>
                          </a:solidFill>
                          <a:latin typeface="+mn-lt"/>
                          <a:ea typeface="Times New Roman"/>
                          <a:cs typeface="Calibri"/>
                          <a:sym typeface="Wingdings" panose="05000000000000000000" pitchFamily="2" charset="2"/>
                        </a:rPr>
                        <a:t>auto-completed</a:t>
                      </a:r>
                      <a:endParaRPr lang="el-GR" sz="1100" dirty="0">
                        <a:latin typeface="Calibri"/>
                        <a:ea typeface="Times New Roman"/>
                        <a:cs typeface="Times New Roman"/>
                      </a:endParaRPr>
                    </a:p>
                    <a:p>
                      <a:pPr>
                        <a:lnSpc>
                          <a:spcPct val="115000"/>
                        </a:lnSpc>
                        <a:spcAft>
                          <a:spcPts val="0"/>
                        </a:spcAft>
                      </a:pPr>
                      <a:r>
                        <a:rPr lang="en-US" sz="1100" dirty="0">
                          <a:latin typeface="Calibri"/>
                          <a:ea typeface="Times New Roman"/>
                          <a:cs typeface="Calibri"/>
                        </a:rPr>
                        <a:t>DE_R3</a:t>
                      </a:r>
                      <a:r>
                        <a:rPr lang="en-US" sz="1100" dirty="0" smtClean="0">
                          <a:latin typeface="Calibri"/>
                          <a:ea typeface="Times New Roman"/>
                          <a:cs typeface="Calibri"/>
                        </a:rPr>
                        <a:t>: Date </a:t>
                      </a:r>
                      <a:r>
                        <a:rPr lang="en-US" sz="1100" dirty="0">
                          <a:latin typeface="Calibri"/>
                          <a:ea typeface="Times New Roman"/>
                          <a:cs typeface="Calibri"/>
                        </a:rPr>
                        <a:t>of </a:t>
                      </a:r>
                      <a:r>
                        <a:rPr lang="en-US" sz="1100" dirty="0" smtClean="0">
                          <a:latin typeface="Calibri"/>
                          <a:ea typeface="Times New Roman"/>
                          <a:cs typeface="Calibri"/>
                        </a:rPr>
                        <a:t>Record </a:t>
                      </a:r>
                      <a:r>
                        <a:rPr lang="en-US" sz="1100" dirty="0" smtClean="0">
                          <a:solidFill>
                            <a:schemeClr val="accent6">
                              <a:lumMod val="75000"/>
                            </a:schemeClr>
                          </a:solidFill>
                          <a:latin typeface="+mn-lt"/>
                          <a:ea typeface="Times New Roman"/>
                          <a:cs typeface="Calibri"/>
                          <a:sym typeface="Wingdings" panose="05000000000000000000" pitchFamily="2" charset="2"/>
                        </a:rPr>
                        <a:t>auto-completed</a:t>
                      </a:r>
                      <a:endParaRPr lang="el-GR" sz="1100" dirty="0">
                        <a:latin typeface="Calibri"/>
                        <a:ea typeface="Times New Roman"/>
                        <a:cs typeface="Times New Roman"/>
                      </a:endParaRPr>
                    </a:p>
                    <a:p>
                      <a:pPr>
                        <a:lnSpc>
                          <a:spcPct val="115000"/>
                        </a:lnSpc>
                        <a:spcAft>
                          <a:spcPts val="0"/>
                        </a:spcAft>
                      </a:pPr>
                      <a:r>
                        <a:rPr lang="en-US" sz="1100" dirty="0">
                          <a:latin typeface="Calibri"/>
                          <a:ea typeface="Times New Roman"/>
                          <a:cs typeface="Calibri"/>
                        </a:rPr>
                        <a:t>DE_R4</a:t>
                      </a:r>
                      <a:r>
                        <a:rPr lang="en-US" sz="1100" dirty="0" smtClean="0">
                          <a:latin typeface="Calibri"/>
                          <a:ea typeface="Times New Roman"/>
                          <a:cs typeface="Calibri"/>
                        </a:rPr>
                        <a:t>: Source </a:t>
                      </a:r>
                      <a:r>
                        <a:rPr lang="en-US" sz="1100" dirty="0">
                          <a:latin typeface="Calibri"/>
                          <a:ea typeface="Times New Roman"/>
                          <a:cs typeface="Calibri"/>
                        </a:rPr>
                        <a:t>of Information</a:t>
                      </a:r>
                      <a:endParaRPr lang="el-GR" sz="1100" dirty="0">
                        <a:latin typeface="Calibri"/>
                        <a:ea typeface="Times New Roman"/>
                        <a:cs typeface="Times New Roman"/>
                      </a:endParaRPr>
                    </a:p>
                  </a:txBody>
                  <a:tcPr marL="68580" marR="68580" marT="0" marB="0">
                    <a:lnL>
                      <a:noFill/>
                    </a:lnL>
                    <a:lnR>
                      <a:noFill/>
                    </a:lnR>
                    <a:lnT>
                      <a:noFill/>
                    </a:lnT>
                    <a:lnB>
                      <a:noFill/>
                    </a:lnB>
                  </a:tcPr>
                </a:tc>
              </a:tr>
            </a:tbl>
          </a:graphicData>
        </a:graphic>
      </p:graphicFrame>
      <p:graphicFrame>
        <p:nvGraphicFramePr>
          <p:cNvPr id="6" name="Content Placeholder 3"/>
          <p:cNvGraphicFramePr>
            <a:graphicFrameLocks noGrp="1"/>
          </p:cNvGraphicFramePr>
          <p:nvPr>
            <p:ph idx="1"/>
            <p:extLst/>
          </p:nvPr>
        </p:nvGraphicFramePr>
        <p:xfrm>
          <a:off x="5455850" y="3694429"/>
          <a:ext cx="3375992" cy="777098"/>
        </p:xfrm>
        <a:graphic>
          <a:graphicData uri="http://schemas.openxmlformats.org/drawingml/2006/table">
            <a:tbl>
              <a:tblPr/>
              <a:tblGrid>
                <a:gridCol w="3375992"/>
              </a:tblGrid>
              <a:tr h="777098">
                <a:tc>
                  <a:txBody>
                    <a:bodyPr/>
                    <a:lstStyle/>
                    <a:p>
                      <a:pPr>
                        <a:lnSpc>
                          <a:spcPct val="115000"/>
                        </a:lnSpc>
                        <a:spcAft>
                          <a:spcPts val="0"/>
                        </a:spcAft>
                      </a:pPr>
                      <a:r>
                        <a:rPr lang="en-US" sz="1100" b="1" i="1" spc="75" dirty="0" smtClean="0">
                          <a:solidFill>
                            <a:srgbClr val="5F497A"/>
                          </a:solidFill>
                          <a:latin typeface="Cambria"/>
                          <a:ea typeface="Times New Roman"/>
                          <a:cs typeface="Times New Roman"/>
                        </a:rPr>
                        <a:t>Data </a:t>
                      </a:r>
                      <a:r>
                        <a:rPr lang="en-US" sz="1100" b="1" i="1" spc="75" dirty="0">
                          <a:solidFill>
                            <a:srgbClr val="5F497A"/>
                          </a:solidFill>
                          <a:latin typeface="Cambria"/>
                          <a:ea typeface="Times New Roman"/>
                          <a:cs typeface="Times New Roman"/>
                        </a:rPr>
                        <a:t>Elements related </a:t>
                      </a:r>
                      <a:r>
                        <a:rPr lang="en-US" sz="1100" b="1" i="1" spc="75" dirty="0" smtClean="0">
                          <a:solidFill>
                            <a:srgbClr val="5F497A"/>
                          </a:solidFill>
                          <a:latin typeface="Cambria"/>
                          <a:ea typeface="Times New Roman"/>
                          <a:cs typeface="Times New Roman"/>
                        </a:rPr>
                        <a:t>to ”</a:t>
                      </a:r>
                      <a:r>
                        <a:rPr lang="en-US" sz="1100" b="1" i="1" spc="75" dirty="0">
                          <a:solidFill>
                            <a:srgbClr val="5F497A"/>
                          </a:solidFill>
                          <a:latin typeface="Cambria"/>
                          <a:ea typeface="Times New Roman"/>
                          <a:cs typeface="Times New Roman"/>
                        </a:rPr>
                        <a:t>SERVICES” </a:t>
                      </a:r>
                      <a:endParaRPr lang="el-GR" sz="1100" i="1" spc="75" dirty="0">
                        <a:solidFill>
                          <a:srgbClr val="4F81BD"/>
                        </a:solidFill>
                        <a:latin typeface="Cambria"/>
                        <a:ea typeface="Times New Roman"/>
                        <a:cs typeface="Times New Roman"/>
                      </a:endParaRPr>
                    </a:p>
                    <a:p>
                      <a:pPr algn="just">
                        <a:lnSpc>
                          <a:spcPct val="115000"/>
                        </a:lnSpc>
                        <a:spcAft>
                          <a:spcPts val="0"/>
                        </a:spcAft>
                      </a:pPr>
                      <a:r>
                        <a:rPr lang="en-US" sz="1100" dirty="0">
                          <a:latin typeface="Calibri"/>
                          <a:ea typeface="Times New Roman"/>
                          <a:cs typeface="Calibri"/>
                        </a:rPr>
                        <a:t>DE_S1</a:t>
                      </a:r>
                      <a:r>
                        <a:rPr lang="en-US" sz="1100" dirty="0" smtClean="0">
                          <a:latin typeface="Calibri"/>
                          <a:ea typeface="Times New Roman"/>
                          <a:cs typeface="Calibri"/>
                        </a:rPr>
                        <a:t>: Institutional </a:t>
                      </a:r>
                      <a:r>
                        <a:rPr lang="en-US" sz="1100" dirty="0">
                          <a:latin typeface="Calibri"/>
                          <a:ea typeface="Times New Roman"/>
                          <a:cs typeface="Calibri"/>
                        </a:rPr>
                        <a:t>response </a:t>
                      </a:r>
                      <a:endParaRPr lang="el-GR" sz="1100" dirty="0">
                        <a:latin typeface="Calibri"/>
                        <a:ea typeface="Times New Roman"/>
                        <a:cs typeface="Times New Roman"/>
                      </a:endParaRPr>
                    </a:p>
                    <a:p>
                      <a:pPr algn="just">
                        <a:lnSpc>
                          <a:spcPct val="115000"/>
                        </a:lnSpc>
                        <a:spcAft>
                          <a:spcPts val="0"/>
                        </a:spcAft>
                      </a:pPr>
                      <a:r>
                        <a:rPr lang="en-US" sz="1100" dirty="0">
                          <a:latin typeface="Calibri"/>
                          <a:ea typeface="Times New Roman"/>
                          <a:cs typeface="Calibri"/>
                        </a:rPr>
                        <a:t>DE_S2</a:t>
                      </a:r>
                      <a:r>
                        <a:rPr lang="en-US" sz="1100" dirty="0" smtClean="0">
                          <a:latin typeface="Calibri"/>
                          <a:ea typeface="Times New Roman"/>
                          <a:cs typeface="Calibri"/>
                        </a:rPr>
                        <a:t>: Referral(s</a:t>
                      </a:r>
                      <a:r>
                        <a:rPr lang="en-US" sz="1100" dirty="0">
                          <a:latin typeface="Calibri"/>
                          <a:ea typeface="Times New Roman"/>
                          <a:cs typeface="Calibri"/>
                        </a:rPr>
                        <a:t>) to </a:t>
                      </a:r>
                      <a:r>
                        <a:rPr lang="en-US" sz="1100" dirty="0" smtClean="0">
                          <a:latin typeface="Calibri"/>
                          <a:ea typeface="Times New Roman"/>
                          <a:cs typeface="Calibri"/>
                        </a:rPr>
                        <a:t>Services </a:t>
                      </a:r>
                      <a:r>
                        <a:rPr lang="en-US" sz="1100" dirty="0" smtClean="0">
                          <a:solidFill>
                            <a:schemeClr val="accent6">
                              <a:lumMod val="75000"/>
                            </a:schemeClr>
                          </a:solidFill>
                          <a:latin typeface="+mn-lt"/>
                          <a:ea typeface="Times New Roman"/>
                          <a:cs typeface="Calibri"/>
                          <a:sym typeface="Wingdings" panose="05000000000000000000" pitchFamily="2" charset="2"/>
                        </a:rPr>
                        <a:t>feedback from Services</a:t>
                      </a:r>
                      <a:endParaRPr lang="el-GR" sz="1100" dirty="0">
                        <a:latin typeface="Calibri"/>
                        <a:ea typeface="Times New Roman"/>
                        <a:cs typeface="Times New Roman"/>
                      </a:endParaRPr>
                    </a:p>
                  </a:txBody>
                  <a:tcPr marL="68580" marR="68580" marT="0" marB="0">
                    <a:lnL>
                      <a:noFill/>
                    </a:lnL>
                    <a:lnR>
                      <a:noFill/>
                    </a:lnR>
                    <a:lnT>
                      <a:noFill/>
                    </a:lnT>
                    <a:lnB>
                      <a:noFill/>
                    </a:lnB>
                  </a:tcPr>
                </a:tc>
              </a:tr>
            </a:tbl>
          </a:graphicData>
        </a:graphic>
      </p:graphicFrame>
      <p:graphicFrame>
        <p:nvGraphicFramePr>
          <p:cNvPr id="7" name="Content Placeholder 3"/>
          <p:cNvGraphicFramePr>
            <a:graphicFrameLocks noGrp="1"/>
          </p:cNvGraphicFramePr>
          <p:nvPr>
            <p:ph idx="1"/>
          </p:nvPr>
        </p:nvGraphicFramePr>
        <p:xfrm>
          <a:off x="5455850" y="2541145"/>
          <a:ext cx="3672408" cy="1171433"/>
        </p:xfrm>
        <a:graphic>
          <a:graphicData uri="http://schemas.openxmlformats.org/drawingml/2006/table">
            <a:tbl>
              <a:tblPr/>
              <a:tblGrid>
                <a:gridCol w="3672408"/>
              </a:tblGrid>
              <a:tr h="1171433">
                <a:tc>
                  <a:txBody>
                    <a:bodyPr/>
                    <a:lstStyle/>
                    <a:p>
                      <a:pPr>
                        <a:lnSpc>
                          <a:spcPct val="115000"/>
                        </a:lnSpc>
                        <a:spcAft>
                          <a:spcPts val="0"/>
                        </a:spcAft>
                      </a:pPr>
                      <a:r>
                        <a:rPr lang="en-US" sz="1100" b="1" i="1" spc="75" dirty="0" smtClean="0">
                          <a:solidFill>
                            <a:srgbClr val="76923C"/>
                          </a:solidFill>
                          <a:latin typeface="Cambria"/>
                          <a:ea typeface="Times New Roman"/>
                          <a:cs typeface="Times New Roman"/>
                        </a:rPr>
                        <a:t>Data </a:t>
                      </a:r>
                      <a:r>
                        <a:rPr lang="en-US" sz="1100" b="1" i="1" spc="75" dirty="0">
                          <a:solidFill>
                            <a:srgbClr val="76923C"/>
                          </a:solidFill>
                          <a:latin typeface="Cambria"/>
                          <a:ea typeface="Times New Roman"/>
                          <a:cs typeface="Times New Roman"/>
                        </a:rPr>
                        <a:t>Elements related </a:t>
                      </a:r>
                      <a:r>
                        <a:rPr lang="en-US" sz="1100" b="1" i="1" spc="75" dirty="0" err="1">
                          <a:solidFill>
                            <a:srgbClr val="76923C"/>
                          </a:solidFill>
                          <a:latin typeface="Cambria"/>
                          <a:ea typeface="Times New Roman"/>
                          <a:cs typeface="Times New Roman"/>
                        </a:rPr>
                        <a:t>to”FAMILY</a:t>
                      </a:r>
                      <a:r>
                        <a:rPr lang="en-US" sz="1100" b="1" i="1" spc="75" dirty="0">
                          <a:solidFill>
                            <a:srgbClr val="76923C"/>
                          </a:solidFill>
                          <a:latin typeface="Cambria"/>
                          <a:ea typeface="Times New Roman"/>
                          <a:cs typeface="Times New Roman"/>
                        </a:rPr>
                        <a:t>” </a:t>
                      </a:r>
                      <a:endParaRPr lang="el-GR" sz="1100" i="1" spc="75" dirty="0">
                        <a:solidFill>
                          <a:srgbClr val="4F81BD"/>
                        </a:solidFill>
                        <a:latin typeface="Cambria"/>
                        <a:ea typeface="Times New Roman"/>
                        <a:cs typeface="Times New Roman"/>
                      </a:endParaRPr>
                    </a:p>
                    <a:p>
                      <a:pPr algn="just">
                        <a:lnSpc>
                          <a:spcPct val="115000"/>
                        </a:lnSpc>
                        <a:spcAft>
                          <a:spcPts val="0"/>
                        </a:spcAft>
                      </a:pPr>
                      <a:r>
                        <a:rPr lang="en-US" sz="1100" dirty="0">
                          <a:latin typeface="Calibri"/>
                          <a:ea typeface="Times New Roman"/>
                          <a:cs typeface="Calibri"/>
                        </a:rPr>
                        <a:t>DE_F1</a:t>
                      </a:r>
                      <a:r>
                        <a:rPr lang="en-US" sz="1100" dirty="0" smtClean="0">
                          <a:latin typeface="Calibri"/>
                          <a:ea typeface="Times New Roman"/>
                          <a:cs typeface="Calibri"/>
                        </a:rPr>
                        <a:t>: Family </a:t>
                      </a:r>
                      <a:r>
                        <a:rPr lang="en-US" sz="1100" dirty="0">
                          <a:latin typeface="Calibri"/>
                          <a:ea typeface="Times New Roman"/>
                          <a:cs typeface="Calibri"/>
                        </a:rPr>
                        <a:t>Composition </a:t>
                      </a:r>
                      <a:endParaRPr lang="el-GR" sz="1100" dirty="0">
                        <a:latin typeface="Calibri"/>
                        <a:ea typeface="Times New Roman"/>
                        <a:cs typeface="Times New Roman"/>
                      </a:endParaRPr>
                    </a:p>
                    <a:p>
                      <a:pPr algn="just">
                        <a:lnSpc>
                          <a:spcPct val="115000"/>
                        </a:lnSpc>
                        <a:spcAft>
                          <a:spcPts val="0"/>
                        </a:spcAft>
                      </a:pPr>
                      <a:r>
                        <a:rPr lang="en-US" sz="1100" dirty="0">
                          <a:latin typeface="Calibri"/>
                          <a:ea typeface="Times New Roman"/>
                          <a:cs typeface="Calibri"/>
                        </a:rPr>
                        <a:t>DE_F2</a:t>
                      </a:r>
                      <a:r>
                        <a:rPr lang="en-US" sz="1100" dirty="0" smtClean="0">
                          <a:latin typeface="Calibri"/>
                          <a:ea typeface="Times New Roman"/>
                          <a:cs typeface="Calibri"/>
                        </a:rPr>
                        <a:t>: Primary </a:t>
                      </a:r>
                      <a:r>
                        <a:rPr lang="en-US" sz="1100" dirty="0">
                          <a:latin typeface="Calibri"/>
                          <a:ea typeface="Times New Roman"/>
                          <a:cs typeface="Calibri"/>
                        </a:rPr>
                        <a:t>Caregiver(s) relationship to child </a:t>
                      </a:r>
                      <a:endParaRPr lang="el-GR" sz="1100" dirty="0">
                        <a:latin typeface="Calibri"/>
                        <a:ea typeface="Times New Roman"/>
                        <a:cs typeface="Times New Roman"/>
                      </a:endParaRPr>
                    </a:p>
                    <a:p>
                      <a:pPr algn="just">
                        <a:lnSpc>
                          <a:spcPct val="115000"/>
                        </a:lnSpc>
                        <a:spcAft>
                          <a:spcPts val="0"/>
                        </a:spcAft>
                      </a:pPr>
                      <a:r>
                        <a:rPr lang="en-US" sz="1100" dirty="0">
                          <a:latin typeface="Calibri"/>
                          <a:ea typeface="Times New Roman"/>
                          <a:cs typeface="Calibri"/>
                        </a:rPr>
                        <a:t>DE_F3</a:t>
                      </a:r>
                      <a:r>
                        <a:rPr lang="en-US" sz="1100" dirty="0" smtClean="0">
                          <a:latin typeface="Calibri"/>
                          <a:ea typeface="Times New Roman"/>
                          <a:cs typeface="Calibri"/>
                        </a:rPr>
                        <a:t>: Primary </a:t>
                      </a:r>
                      <a:r>
                        <a:rPr lang="en-US" sz="1100" dirty="0">
                          <a:latin typeface="Calibri"/>
                          <a:ea typeface="Times New Roman"/>
                          <a:cs typeface="Calibri"/>
                        </a:rPr>
                        <a:t>Caregiver(s) Sex</a:t>
                      </a:r>
                      <a:endParaRPr lang="el-GR" sz="1100" dirty="0">
                        <a:latin typeface="Calibri"/>
                        <a:ea typeface="Times New Roman"/>
                        <a:cs typeface="Times New Roman"/>
                      </a:endParaRPr>
                    </a:p>
                    <a:p>
                      <a:pPr algn="just">
                        <a:lnSpc>
                          <a:spcPct val="115000"/>
                        </a:lnSpc>
                        <a:spcAft>
                          <a:spcPts val="0"/>
                        </a:spcAft>
                      </a:pPr>
                      <a:r>
                        <a:rPr lang="en-US" sz="1100" dirty="0">
                          <a:latin typeface="Calibri"/>
                          <a:ea typeface="Times New Roman"/>
                          <a:cs typeface="Calibri"/>
                        </a:rPr>
                        <a:t>DE_F4</a:t>
                      </a:r>
                      <a:r>
                        <a:rPr lang="en-US" sz="1100" dirty="0" smtClean="0">
                          <a:latin typeface="Calibri"/>
                          <a:ea typeface="Times New Roman"/>
                          <a:cs typeface="Calibri"/>
                        </a:rPr>
                        <a:t>: Primary </a:t>
                      </a:r>
                      <a:r>
                        <a:rPr lang="en-US" sz="1100" dirty="0">
                          <a:latin typeface="Calibri"/>
                          <a:ea typeface="Times New Roman"/>
                          <a:cs typeface="Calibri"/>
                        </a:rPr>
                        <a:t>Caregiver(s) Date of </a:t>
                      </a:r>
                      <a:r>
                        <a:rPr lang="en-US" sz="1100" dirty="0" smtClean="0">
                          <a:latin typeface="Calibri"/>
                          <a:ea typeface="Times New Roman"/>
                          <a:cs typeface="Calibri"/>
                        </a:rPr>
                        <a:t>Birth</a:t>
                      </a:r>
                      <a:endParaRPr lang="el-GR" sz="1100" dirty="0">
                        <a:latin typeface="Calibri"/>
                        <a:ea typeface="Times New Roman"/>
                        <a:cs typeface="Times New Roman"/>
                      </a:endParaRPr>
                    </a:p>
                  </a:txBody>
                  <a:tcPr marL="68580" marR="68580" marT="0" marB="0">
                    <a:lnL>
                      <a:noFill/>
                    </a:lnL>
                    <a:lnR>
                      <a:noFill/>
                    </a:lnR>
                    <a:lnT>
                      <a:noFill/>
                    </a:lnT>
                    <a:lnB>
                      <a:noFill/>
                    </a:lnB>
                  </a:tcPr>
                </a:tc>
              </a:tr>
            </a:tbl>
          </a:graphicData>
        </a:graphic>
      </p:graphicFrame>
      <p:graphicFrame>
        <p:nvGraphicFramePr>
          <p:cNvPr id="8" name="Content Placeholder 3"/>
          <p:cNvGraphicFramePr>
            <a:graphicFrameLocks noGrp="1"/>
          </p:cNvGraphicFramePr>
          <p:nvPr>
            <p:ph idx="1"/>
            <p:extLst/>
          </p:nvPr>
        </p:nvGraphicFramePr>
        <p:xfrm>
          <a:off x="5455850" y="1238477"/>
          <a:ext cx="3456384" cy="1183005"/>
        </p:xfrm>
        <a:graphic>
          <a:graphicData uri="http://schemas.openxmlformats.org/drawingml/2006/table">
            <a:tbl>
              <a:tblPr/>
              <a:tblGrid>
                <a:gridCol w="3456384"/>
              </a:tblGrid>
              <a:tr h="1183005">
                <a:tc>
                  <a:txBody>
                    <a:bodyPr/>
                    <a:lstStyle/>
                    <a:p>
                      <a:pPr>
                        <a:lnSpc>
                          <a:spcPct val="115000"/>
                        </a:lnSpc>
                        <a:spcAft>
                          <a:spcPts val="0"/>
                        </a:spcAft>
                      </a:pPr>
                      <a:r>
                        <a:rPr lang="en-US" sz="1100" b="1" i="1" spc="75" dirty="0" smtClean="0">
                          <a:solidFill>
                            <a:srgbClr val="E36C0A"/>
                          </a:solidFill>
                          <a:latin typeface="Cambria"/>
                          <a:ea typeface="Times New Roman"/>
                          <a:cs typeface="Times New Roman"/>
                        </a:rPr>
                        <a:t>Data </a:t>
                      </a:r>
                      <a:r>
                        <a:rPr lang="en-US" sz="1100" b="1" i="1" spc="75" dirty="0">
                          <a:solidFill>
                            <a:srgbClr val="E36C0A"/>
                          </a:solidFill>
                          <a:latin typeface="Cambria"/>
                          <a:ea typeface="Times New Roman"/>
                          <a:cs typeface="Times New Roman"/>
                        </a:rPr>
                        <a:t>Elements related </a:t>
                      </a:r>
                      <a:r>
                        <a:rPr lang="en-US" sz="1100" b="1" i="1" spc="75" dirty="0" err="1">
                          <a:solidFill>
                            <a:srgbClr val="E36C0A"/>
                          </a:solidFill>
                          <a:latin typeface="Cambria"/>
                          <a:ea typeface="Times New Roman"/>
                          <a:cs typeface="Times New Roman"/>
                        </a:rPr>
                        <a:t>to”CHILD</a:t>
                      </a:r>
                      <a:r>
                        <a:rPr lang="en-US" sz="1100" b="1" i="1" spc="75" dirty="0">
                          <a:solidFill>
                            <a:srgbClr val="E36C0A"/>
                          </a:solidFill>
                          <a:latin typeface="Cambria"/>
                          <a:ea typeface="Times New Roman"/>
                          <a:cs typeface="Times New Roman"/>
                        </a:rPr>
                        <a:t>” </a:t>
                      </a:r>
                      <a:endParaRPr lang="el-GR" sz="1100" i="1" spc="75" dirty="0">
                        <a:solidFill>
                          <a:srgbClr val="4F81BD"/>
                        </a:solidFill>
                        <a:latin typeface="Cambria"/>
                        <a:ea typeface="Times New Roman"/>
                        <a:cs typeface="Times New Roman"/>
                      </a:endParaRPr>
                    </a:p>
                    <a:p>
                      <a:pPr algn="just">
                        <a:lnSpc>
                          <a:spcPct val="115000"/>
                        </a:lnSpc>
                        <a:spcAft>
                          <a:spcPts val="0"/>
                        </a:spcAft>
                      </a:pPr>
                      <a:r>
                        <a:rPr lang="en-US" sz="1100" dirty="0">
                          <a:latin typeface="Calibri"/>
                          <a:ea typeface="Times New Roman"/>
                          <a:cs typeface="Calibri"/>
                        </a:rPr>
                        <a:t>DE_C1</a:t>
                      </a:r>
                      <a:r>
                        <a:rPr lang="en-US" sz="1100" dirty="0" smtClean="0">
                          <a:latin typeface="Calibri"/>
                          <a:ea typeface="Times New Roman"/>
                          <a:cs typeface="Calibri"/>
                        </a:rPr>
                        <a:t>: Child’s </a:t>
                      </a:r>
                      <a:r>
                        <a:rPr lang="en-US" sz="1100" dirty="0">
                          <a:latin typeface="Calibri"/>
                          <a:ea typeface="Times New Roman"/>
                          <a:cs typeface="Calibri"/>
                        </a:rPr>
                        <a:t>ID </a:t>
                      </a:r>
                      <a:r>
                        <a:rPr lang="en-US" sz="1100" dirty="0" smtClean="0">
                          <a:solidFill>
                            <a:schemeClr val="accent6">
                              <a:lumMod val="75000"/>
                            </a:schemeClr>
                          </a:solidFill>
                          <a:latin typeface="+mn-lt"/>
                          <a:ea typeface="Times New Roman"/>
                          <a:cs typeface="Calibri"/>
                          <a:sym typeface="Wingdings" panose="05000000000000000000" pitchFamily="2" charset="2"/>
                        </a:rPr>
                        <a:t>TEMP ID or provided by Administrator</a:t>
                      </a:r>
                      <a:endParaRPr lang="el-GR" sz="1100" dirty="0">
                        <a:latin typeface="Calibri"/>
                        <a:ea typeface="Times New Roman"/>
                        <a:cs typeface="Times New Roman"/>
                      </a:endParaRPr>
                    </a:p>
                    <a:p>
                      <a:pPr algn="just">
                        <a:lnSpc>
                          <a:spcPct val="115000"/>
                        </a:lnSpc>
                        <a:spcAft>
                          <a:spcPts val="0"/>
                        </a:spcAft>
                      </a:pPr>
                      <a:r>
                        <a:rPr lang="en-US" sz="1100" dirty="0">
                          <a:latin typeface="Calibri"/>
                          <a:ea typeface="Times New Roman"/>
                          <a:cs typeface="Calibri"/>
                        </a:rPr>
                        <a:t>DE_C2</a:t>
                      </a:r>
                      <a:r>
                        <a:rPr lang="en-US" sz="1100" dirty="0" smtClean="0">
                          <a:latin typeface="Calibri"/>
                          <a:ea typeface="Times New Roman"/>
                          <a:cs typeface="Calibri"/>
                        </a:rPr>
                        <a:t>: Child’s </a:t>
                      </a:r>
                      <a:r>
                        <a:rPr lang="en-US" sz="1100" dirty="0">
                          <a:latin typeface="Calibri"/>
                          <a:ea typeface="Times New Roman"/>
                          <a:cs typeface="Calibri"/>
                        </a:rPr>
                        <a:t>Sex </a:t>
                      </a:r>
                      <a:endParaRPr lang="el-GR" sz="1100" dirty="0">
                        <a:latin typeface="Calibri"/>
                        <a:ea typeface="Times New Roman"/>
                        <a:cs typeface="Times New Roman"/>
                      </a:endParaRPr>
                    </a:p>
                    <a:p>
                      <a:pPr algn="just">
                        <a:lnSpc>
                          <a:spcPct val="115000"/>
                        </a:lnSpc>
                        <a:spcAft>
                          <a:spcPts val="0"/>
                        </a:spcAft>
                      </a:pPr>
                      <a:r>
                        <a:rPr lang="en-US" sz="1100" dirty="0">
                          <a:latin typeface="Calibri"/>
                          <a:ea typeface="Times New Roman"/>
                          <a:cs typeface="Calibri"/>
                        </a:rPr>
                        <a:t>DE_C3</a:t>
                      </a:r>
                      <a:r>
                        <a:rPr lang="en-US" sz="1100" dirty="0" smtClean="0">
                          <a:latin typeface="Calibri"/>
                          <a:ea typeface="Times New Roman"/>
                          <a:cs typeface="Calibri"/>
                        </a:rPr>
                        <a:t>: Child’s </a:t>
                      </a:r>
                      <a:r>
                        <a:rPr lang="en-US" sz="1100" dirty="0">
                          <a:latin typeface="Calibri"/>
                          <a:ea typeface="Times New Roman"/>
                          <a:cs typeface="Calibri"/>
                        </a:rPr>
                        <a:t>Date of Birth</a:t>
                      </a:r>
                      <a:endParaRPr lang="el-GR" sz="1100" dirty="0">
                        <a:latin typeface="Calibri"/>
                        <a:ea typeface="Times New Roman"/>
                        <a:cs typeface="Times New Roman"/>
                      </a:endParaRPr>
                    </a:p>
                    <a:p>
                      <a:pPr algn="just">
                        <a:lnSpc>
                          <a:spcPct val="115000"/>
                        </a:lnSpc>
                        <a:spcAft>
                          <a:spcPts val="0"/>
                        </a:spcAft>
                      </a:pPr>
                      <a:r>
                        <a:rPr lang="en-US" sz="1100" dirty="0">
                          <a:latin typeface="Calibri"/>
                          <a:ea typeface="Times New Roman"/>
                          <a:cs typeface="Calibri"/>
                        </a:rPr>
                        <a:t>DE_C4</a:t>
                      </a:r>
                      <a:r>
                        <a:rPr lang="en-US" sz="1100" dirty="0" smtClean="0">
                          <a:latin typeface="Calibri"/>
                          <a:ea typeface="Times New Roman"/>
                          <a:cs typeface="Calibri"/>
                        </a:rPr>
                        <a:t>: Child’s </a:t>
                      </a:r>
                      <a:r>
                        <a:rPr lang="en-US" sz="1100" dirty="0">
                          <a:latin typeface="Calibri"/>
                          <a:ea typeface="Times New Roman"/>
                          <a:cs typeface="Calibri"/>
                        </a:rPr>
                        <a:t>Citizenship </a:t>
                      </a:r>
                      <a:r>
                        <a:rPr lang="en-US" sz="1100" dirty="0" smtClean="0">
                          <a:latin typeface="Calibri"/>
                          <a:ea typeface="Times New Roman"/>
                          <a:cs typeface="Calibri"/>
                        </a:rPr>
                        <a:t>Status</a:t>
                      </a:r>
                      <a:endParaRPr lang="el-GR" sz="1100" dirty="0">
                        <a:latin typeface="Calibri"/>
                        <a:ea typeface="Times New Roman"/>
                        <a:cs typeface="Times New Roman"/>
                      </a:endParaRPr>
                    </a:p>
                  </a:txBody>
                  <a:tcPr marL="68580" marR="68580" marT="0" marB="0">
                    <a:lnL>
                      <a:noFill/>
                    </a:lnL>
                    <a:lnR>
                      <a:noFill/>
                    </a:lnR>
                    <a:lnT>
                      <a:noFill/>
                    </a:lnT>
                    <a:lnB>
                      <a:noFill/>
                    </a:lnB>
                  </a:tcPr>
                </a:tc>
              </a:tr>
            </a:tbl>
          </a:graphicData>
        </a:graphic>
      </p:graphicFrame>
      <p:pic>
        <p:nvPicPr>
          <p:cNvPr id="9" name="Picture 2"/>
          <p:cNvPicPr>
            <a:picLocks noChangeAspect="1" noChangeArrowheads="1"/>
          </p:cNvPicPr>
          <p:nvPr/>
        </p:nvPicPr>
        <p:blipFill>
          <a:blip r:embed="rId3" cstate="print"/>
          <a:srcRect t="2596" r="17907"/>
          <a:stretch>
            <a:fillRect/>
          </a:stretch>
        </p:blipFill>
        <p:spPr bwMode="auto">
          <a:xfrm>
            <a:off x="179512" y="1113590"/>
            <a:ext cx="5204996" cy="2542675"/>
          </a:xfrm>
          <a:prstGeom prst="rect">
            <a:avLst/>
          </a:prstGeom>
          <a:noFill/>
          <a:ln w="9525">
            <a:noFill/>
            <a:miter lim="800000"/>
            <a:headEnd/>
            <a:tailEnd/>
          </a:ln>
        </p:spPr>
      </p:pic>
      <p:pic>
        <p:nvPicPr>
          <p:cNvPr id="10" name="Picture 2"/>
          <p:cNvPicPr>
            <a:picLocks noChangeAspect="1" noChangeArrowheads="1"/>
          </p:cNvPicPr>
          <p:nvPr/>
        </p:nvPicPr>
        <p:blipFill>
          <a:blip r:embed="rId4" cstate="print"/>
          <a:srcRect t="11921" r="24994"/>
          <a:stretch>
            <a:fillRect/>
          </a:stretch>
        </p:blipFill>
        <p:spPr bwMode="auto">
          <a:xfrm>
            <a:off x="179514" y="1113588"/>
            <a:ext cx="5249989" cy="2538282"/>
          </a:xfrm>
          <a:prstGeom prst="rect">
            <a:avLst/>
          </a:prstGeom>
          <a:ln>
            <a:noFill/>
          </a:ln>
          <a:effectLst>
            <a:outerShdw blurRad="292100" dist="139700" dir="2700000" algn="tl" rotWithShape="0">
              <a:srgbClr val="333333">
                <a:alpha val="65000"/>
              </a:srgbClr>
            </a:outerShdw>
          </a:effectLst>
        </p:spPr>
      </p:pic>
      <p:sp>
        <p:nvSpPr>
          <p:cNvPr id="11" name="Rounded Rectangle 10"/>
          <p:cNvSpPr/>
          <p:nvPr/>
        </p:nvSpPr>
        <p:spPr>
          <a:xfrm>
            <a:off x="395537" y="2409732"/>
            <a:ext cx="1440160" cy="5940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b="1" dirty="0"/>
              <a:t>use of existing standards –where feasible</a:t>
            </a:r>
            <a:endParaRPr lang="el-GR" b="1" dirty="0"/>
          </a:p>
        </p:txBody>
      </p:sp>
      <p:sp>
        <p:nvSpPr>
          <p:cNvPr id="12" name="Right Arrow 11"/>
          <p:cNvSpPr/>
          <p:nvPr/>
        </p:nvSpPr>
        <p:spPr>
          <a:xfrm>
            <a:off x="4780765" y="4192057"/>
            <a:ext cx="720080" cy="378042"/>
          </a:xfrm>
          <a:prstGeom prst="rightArrow">
            <a:avLst/>
          </a:prstGeom>
          <a:solidFill>
            <a:schemeClr val="accent1"/>
          </a:solidFill>
        </p:spPr>
        <p:style>
          <a:lnRef idx="2">
            <a:schemeClr val="accent6">
              <a:shade val="50000"/>
            </a:schemeClr>
          </a:lnRef>
          <a:fillRef idx="1">
            <a:schemeClr val="accent6"/>
          </a:fillRef>
          <a:effectRef idx="0">
            <a:schemeClr val="accent6"/>
          </a:effectRef>
          <a:fontRef idx="minor">
            <a:schemeClr val="lt1"/>
          </a:fontRef>
        </p:style>
        <p:txBody>
          <a:bodyPr lIns="68580" tIns="34290" rIns="68580" bIns="34290" rtlCol="0" anchor="ctr"/>
          <a:lstStyle/>
          <a:p>
            <a:pPr algn="ctr"/>
            <a:endParaRPr lang="el-GR" sz="1800" dirty="0"/>
          </a:p>
        </p:txBody>
      </p:sp>
      <p:sp>
        <p:nvSpPr>
          <p:cNvPr id="13" name="Rectangle 12"/>
          <p:cNvSpPr/>
          <p:nvPr/>
        </p:nvSpPr>
        <p:spPr>
          <a:xfrm>
            <a:off x="5500844" y="1175890"/>
            <a:ext cx="3375590" cy="3523399"/>
          </a:xfrm>
          <a:prstGeom prst="rect">
            <a:avLst/>
          </a:prstGeom>
          <a:solidFill>
            <a:schemeClr val="accent1"/>
          </a:solidFill>
        </p:spPr>
        <p:style>
          <a:lnRef idx="2">
            <a:schemeClr val="accent6">
              <a:shade val="50000"/>
            </a:schemeClr>
          </a:lnRef>
          <a:fillRef idx="1">
            <a:schemeClr val="accent6"/>
          </a:fillRef>
          <a:effectRef idx="0">
            <a:schemeClr val="accent6"/>
          </a:effectRef>
          <a:fontRef idx="minor">
            <a:schemeClr val="lt1"/>
          </a:fontRef>
        </p:style>
        <p:txBody>
          <a:bodyPr lIns="68580" tIns="34290" rIns="68580" bIns="34290" rtlCol="0" anchor="ctr"/>
          <a:lstStyle/>
          <a:p>
            <a:pPr algn="just"/>
            <a:r>
              <a:rPr lang="el-GR" sz="1200" b="1" dirty="0">
                <a:solidFill>
                  <a:schemeClr val="bg1"/>
                </a:solidFill>
                <a:latin typeface="Segoe UI Light" panose="020B0502040204020203" pitchFamily="34" charset="0"/>
                <a:cs typeface="Segoe UI Light" panose="020B0502040204020203" pitchFamily="34" charset="0"/>
              </a:rPr>
              <a:t>Ο</a:t>
            </a:r>
            <a:r>
              <a:rPr lang="en-US" sz="1200" b="1" dirty="0" err="1">
                <a:solidFill>
                  <a:schemeClr val="bg1"/>
                </a:solidFill>
                <a:latin typeface="Segoe UI Light" panose="020B0502040204020203" pitchFamily="34" charset="0"/>
                <a:cs typeface="Segoe UI Light" panose="020B0502040204020203" pitchFamily="34" charset="0"/>
              </a:rPr>
              <a:t>perationalised</a:t>
            </a:r>
            <a:r>
              <a:rPr lang="en-US" sz="1200" b="1" dirty="0">
                <a:solidFill>
                  <a:schemeClr val="bg1"/>
                </a:solidFill>
                <a:latin typeface="Segoe UI Light" panose="020B0502040204020203" pitchFamily="34" charset="0"/>
                <a:cs typeface="Segoe UI Light" panose="020B0502040204020203" pitchFamily="34" charset="0"/>
              </a:rPr>
              <a:t> on the basis of the General Comment 13 (2011) of UN Committee “The right of the child to freedom from all forms of violence” </a:t>
            </a:r>
            <a:r>
              <a:rPr lang="el-GR" sz="1200" b="1" dirty="0">
                <a:solidFill>
                  <a:schemeClr val="bg1"/>
                </a:solidFill>
                <a:latin typeface="Segoe UI Light" panose="020B0502040204020203" pitchFamily="34" charset="0"/>
                <a:cs typeface="Segoe UI Light" panose="020B0502040204020203" pitchFamily="34" charset="0"/>
              </a:rPr>
              <a:t>[CRC/C/GC/13/2011]</a:t>
            </a:r>
          </a:p>
          <a:p>
            <a:pPr marL="88898" indent="-88898" algn="just">
              <a:buFontTx/>
              <a:buChar char="-"/>
            </a:pPr>
            <a:r>
              <a:rPr lang="en-US" sz="1200" i="1" dirty="0">
                <a:solidFill>
                  <a:schemeClr val="bg1"/>
                </a:solidFill>
                <a:latin typeface="Segoe UI Light" panose="020B0502040204020203" pitchFamily="34" charset="0"/>
                <a:cs typeface="Segoe UI Light" panose="020B0502040204020203" pitchFamily="34" charset="0"/>
              </a:rPr>
              <a:t>Operators are not required to proceed in evaluation and judgments of the type of child abuse and neglect based on conceptual definitions they use</a:t>
            </a:r>
            <a:endParaRPr lang="el-GR" sz="1200" i="1" dirty="0">
              <a:solidFill>
                <a:schemeClr val="bg1"/>
              </a:solidFill>
              <a:latin typeface="Segoe UI Light" panose="020B0502040204020203" pitchFamily="34" charset="0"/>
              <a:cs typeface="Segoe UI Light" panose="020B0502040204020203" pitchFamily="34" charset="0"/>
            </a:endParaRPr>
          </a:p>
          <a:p>
            <a:pPr marL="88898" indent="-88898" algn="just">
              <a:buFontTx/>
              <a:buChar char="-"/>
            </a:pPr>
            <a:r>
              <a:rPr lang="en-US" sz="1200" i="1" dirty="0">
                <a:solidFill>
                  <a:schemeClr val="bg1"/>
                </a:solidFill>
                <a:latin typeface="Segoe UI Light" panose="020B0502040204020203" pitchFamily="34" charset="0"/>
                <a:cs typeface="Segoe UI Light" panose="020B0502040204020203" pitchFamily="34" charset="0"/>
              </a:rPr>
              <a:t>Operators are instructed to record violent acts committed against the child or omissions in child’s care, both regardless intention and consequences by using pre-coded lists of violent acts and omissions</a:t>
            </a:r>
            <a:endParaRPr lang="el-GR" sz="1200" i="1" dirty="0">
              <a:solidFill>
                <a:schemeClr val="bg1"/>
              </a:solidFill>
              <a:latin typeface="Segoe UI Light" panose="020B0502040204020203" pitchFamily="34" charset="0"/>
              <a:cs typeface="Segoe UI Light" panose="020B0502040204020203" pitchFamily="34" charset="0"/>
            </a:endParaRPr>
          </a:p>
          <a:p>
            <a:pPr marL="88898" indent="-88898" algn="just">
              <a:buFontTx/>
              <a:buChar char="-"/>
            </a:pPr>
            <a:r>
              <a:rPr lang="en-US" sz="1200" i="1" dirty="0">
                <a:solidFill>
                  <a:schemeClr val="bg1"/>
                </a:solidFill>
                <a:latin typeface="Segoe UI Light" panose="020B0502040204020203" pitchFamily="34" charset="0"/>
                <a:cs typeface="Segoe UI Light" panose="020B0502040204020203" pitchFamily="34" charset="0"/>
              </a:rPr>
              <a:t>A data dictionary is available including every single term used in the CAN-MDS</a:t>
            </a:r>
            <a:r>
              <a:rPr lang="el-GR" sz="1200" i="1" dirty="0">
                <a:solidFill>
                  <a:schemeClr val="bg1"/>
                </a:solidFill>
                <a:latin typeface="Segoe UI Light" panose="020B0502040204020203" pitchFamily="34" charset="0"/>
                <a:cs typeface="Segoe UI Light" panose="020B0502040204020203" pitchFamily="34" charset="0"/>
              </a:rPr>
              <a:t> (</a:t>
            </a:r>
            <a:r>
              <a:rPr lang="en-US" sz="1200" i="1" dirty="0">
                <a:solidFill>
                  <a:schemeClr val="bg1"/>
                </a:solidFill>
                <a:latin typeface="Segoe UI Light" panose="020B0502040204020203" pitchFamily="34" charset="0"/>
                <a:cs typeface="Segoe UI Light" panose="020B0502040204020203" pitchFamily="34" charset="0"/>
              </a:rPr>
              <a:t>even though those that are known/simple following the ‘common sense’</a:t>
            </a:r>
            <a:r>
              <a:rPr lang="el-GR" sz="1200" i="1" dirty="0">
                <a:solidFill>
                  <a:schemeClr val="bg1"/>
                </a:solidFill>
                <a:latin typeface="Segoe UI Light" panose="020B0502040204020203" pitchFamily="34" charset="0"/>
                <a:cs typeface="Segoe UI Light" panose="020B0502040204020203" pitchFamily="34" charset="0"/>
              </a:rPr>
              <a:t>) </a:t>
            </a:r>
            <a:r>
              <a:rPr lang="en-US" sz="1200" i="1" dirty="0">
                <a:solidFill>
                  <a:schemeClr val="bg1"/>
                </a:solidFill>
                <a:latin typeface="Segoe UI Light" panose="020B0502040204020203" pitchFamily="34" charset="0"/>
                <a:cs typeface="Segoe UI Light" panose="020B0502040204020203" pitchFamily="34" charset="0"/>
              </a:rPr>
              <a:t>aiming to ensure common understanding during data collection and data interpretation</a:t>
            </a:r>
            <a:endParaRPr lang="el-GR" sz="1200" i="1" dirty="0">
              <a:solidFill>
                <a:schemeClr val="bg1"/>
              </a:soli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xmlns="" val="718660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0-#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599979" y="424064"/>
            <a:ext cx="5720156" cy="547073"/>
          </a:xfrm>
          <a:prstGeom prst="rect">
            <a:avLst/>
          </a:prstGeom>
        </p:spPr>
        <p:txBody>
          <a:bodyPr wrap="none" lIns="68580" tIns="34290" rIns="68580" bIns="34290">
            <a:spAutoFit/>
          </a:bodyPr>
          <a:lstStyle/>
          <a:p>
            <a:pPr>
              <a:lnSpc>
                <a:spcPct val="115000"/>
              </a:lnSpc>
            </a:pPr>
            <a:r>
              <a:rPr lang="en-US" sz="2700" b="1" dirty="0">
                <a:latin typeface="Segoe UI Black" panose="020B0A02040204020203" pitchFamily="34" charset="0"/>
                <a:ea typeface="Segoe UI Black" panose="020B0A02040204020203" pitchFamily="34" charset="0"/>
                <a:cs typeface="+mj-cs"/>
              </a:rPr>
              <a:t>Attributes per data element (DE)</a:t>
            </a:r>
            <a:endParaRPr lang="el-GR" sz="2700" b="1" dirty="0">
              <a:latin typeface="Segoe UI Black" panose="020B0A02040204020203" pitchFamily="34" charset="0"/>
              <a:ea typeface="Segoe UI Black" panose="020B0A02040204020203" pitchFamily="34" charset="0"/>
              <a:cs typeface="+mj-cs"/>
            </a:endParaRPr>
          </a:p>
        </p:txBody>
      </p:sp>
      <p:graphicFrame>
        <p:nvGraphicFramePr>
          <p:cNvPr id="17" name="Object 16"/>
          <p:cNvGraphicFramePr>
            <a:graphicFrameLocks noChangeAspect="1"/>
          </p:cNvGraphicFramePr>
          <p:nvPr>
            <p:extLst>
              <p:ext uri="{D42A27DB-BD31-4B8C-83A1-F6EECF244321}">
                <p14:modId xmlns:p14="http://schemas.microsoft.com/office/powerpoint/2010/main" xmlns="" val="3126856813"/>
              </p:ext>
            </p:extLst>
          </p:nvPr>
        </p:nvGraphicFramePr>
        <p:xfrm>
          <a:off x="664369" y="1339454"/>
          <a:ext cx="8001000" cy="3493294"/>
        </p:xfrm>
        <a:graphic>
          <a:graphicData uri="http://schemas.openxmlformats.org/presentationml/2006/ole">
            <p:oleObj spid="_x0000_s2106" name="Document" r:id="rId4" imgW="10973404" imgH="4797079" progId="Word.Document.12">
              <p:embed/>
            </p:oleObj>
          </a:graphicData>
        </a:graphic>
      </p:graphicFrame>
    </p:spTree>
    <p:extLst>
      <p:ext uri="{BB962C8B-B14F-4D97-AF65-F5344CB8AC3E}">
        <p14:creationId xmlns:p14="http://schemas.microsoft.com/office/powerpoint/2010/main" xmlns="" val="36652947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599979" y="424064"/>
            <a:ext cx="5720156" cy="547073"/>
          </a:xfrm>
          <a:prstGeom prst="rect">
            <a:avLst/>
          </a:prstGeom>
        </p:spPr>
        <p:txBody>
          <a:bodyPr wrap="none" lIns="68580" tIns="34290" rIns="68580" bIns="34290">
            <a:spAutoFit/>
          </a:bodyPr>
          <a:lstStyle/>
          <a:p>
            <a:pPr>
              <a:lnSpc>
                <a:spcPct val="115000"/>
              </a:lnSpc>
            </a:pPr>
            <a:r>
              <a:rPr lang="en-US" sz="2700" b="1" dirty="0">
                <a:latin typeface="Segoe UI Black" panose="020B0A02040204020203" pitchFamily="34" charset="0"/>
                <a:ea typeface="Segoe UI Black" panose="020B0A02040204020203" pitchFamily="34" charset="0"/>
                <a:cs typeface="+mj-cs"/>
              </a:rPr>
              <a:t>Attributes per data element (DE)</a:t>
            </a:r>
            <a:endParaRPr lang="el-GR" sz="2700" b="1" dirty="0">
              <a:latin typeface="Segoe UI Black" panose="020B0A02040204020203" pitchFamily="34" charset="0"/>
              <a:ea typeface="Segoe UI Black" panose="020B0A02040204020203" pitchFamily="34" charset="0"/>
              <a:cs typeface="+mj-cs"/>
            </a:endParaRPr>
          </a:p>
        </p:txBody>
      </p:sp>
      <p:graphicFrame>
        <p:nvGraphicFramePr>
          <p:cNvPr id="6" name="Object 5"/>
          <p:cNvGraphicFramePr>
            <a:graphicFrameLocks noChangeAspect="1"/>
          </p:cNvGraphicFramePr>
          <p:nvPr>
            <p:extLst>
              <p:ext uri="{D42A27DB-BD31-4B8C-83A1-F6EECF244321}">
                <p14:modId xmlns:p14="http://schemas.microsoft.com/office/powerpoint/2010/main" xmlns="" val="1558026609"/>
              </p:ext>
            </p:extLst>
          </p:nvPr>
        </p:nvGraphicFramePr>
        <p:xfrm>
          <a:off x="666750" y="1171575"/>
          <a:ext cx="7877175" cy="3876675"/>
        </p:xfrm>
        <a:graphic>
          <a:graphicData uri="http://schemas.openxmlformats.org/presentationml/2006/ole">
            <p:oleObj spid="_x0000_s3141" name="Document" r:id="rId4" imgW="10959444" imgH="5400532" progId="Word.Document.12">
              <p:embed/>
            </p:oleObj>
          </a:graphicData>
        </a:graphic>
      </p:graphicFrame>
    </p:spTree>
    <p:extLst>
      <p:ext uri="{BB962C8B-B14F-4D97-AF65-F5344CB8AC3E}">
        <p14:creationId xmlns:p14="http://schemas.microsoft.com/office/powerpoint/2010/main" xmlns="" val="7307578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xmlns="" val="2414915489"/>
              </p:ext>
            </p:extLst>
          </p:nvPr>
        </p:nvGraphicFramePr>
        <p:xfrm>
          <a:off x="2296435" y="1239575"/>
          <a:ext cx="6962803" cy="3364992"/>
        </p:xfrm>
        <a:graphic>
          <a:graphicData uri="http://schemas.openxmlformats.org/drawingml/2006/table">
            <a:tbl>
              <a:tblPr/>
              <a:tblGrid>
                <a:gridCol w="6962803"/>
              </a:tblGrid>
              <a:tr h="3364992">
                <a:tc>
                  <a:txBody>
                    <a:bodyPr/>
                    <a:lstStyle/>
                    <a:p>
                      <a:pPr>
                        <a:lnSpc>
                          <a:spcPct val="115000"/>
                        </a:lnSpc>
                        <a:spcAft>
                          <a:spcPts val="0"/>
                        </a:spcAft>
                      </a:pPr>
                      <a:r>
                        <a:rPr lang="en-US" sz="2400" b="1" dirty="0" smtClean="0">
                          <a:solidFill>
                            <a:schemeClr val="accent1"/>
                          </a:solidFill>
                          <a:latin typeface="Segoe UI Semibold" panose="020B0702040204020203" pitchFamily="34" charset="0"/>
                          <a:ea typeface="Times New Roman"/>
                          <a:cs typeface="Segoe UI Semibold" panose="020B0702040204020203" pitchFamily="34" charset="0"/>
                        </a:rPr>
                        <a:t>PART 3 CAN-MDS Data-Dictionary</a:t>
                      </a:r>
                    </a:p>
                    <a:p>
                      <a:pPr marL="171450" indent="-171450" algn="l" defTabSz="457200" rtl="0" eaLnBrk="1" latinLnBrk="0" hangingPunct="1">
                        <a:lnSpc>
                          <a:spcPct val="115000"/>
                        </a:lnSpc>
                        <a:spcAft>
                          <a:spcPts val="0"/>
                        </a:spcAft>
                        <a:buFont typeface="Wingdings 3" panose="05040102010807070707" pitchFamily="18" charset="2"/>
                        <a:buChar char=""/>
                      </a:pPr>
                      <a:r>
                        <a:rPr lang="en-US"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CAN-MDS V.01 Data Dictionary</a:t>
                      </a:r>
                    </a:p>
                    <a:p>
                      <a:pPr marL="171450" indent="-171450" algn="l" defTabSz="457200" rtl="0" eaLnBrk="1" latinLnBrk="0" hangingPunct="1">
                        <a:lnSpc>
                          <a:spcPct val="115000"/>
                        </a:lnSpc>
                        <a:spcAft>
                          <a:spcPts val="0"/>
                        </a:spcAft>
                        <a:buFont typeface="Wingdings 3" panose="05040102010807070707" pitchFamily="18" charset="2"/>
                        <a:buChar char=""/>
                      </a:pPr>
                      <a:r>
                        <a:rPr lang="en-US"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Description of DE permissible values</a:t>
                      </a:r>
                      <a:endParaRPr lang="el-GR"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endParaRPr>
                    </a:p>
                    <a:p>
                      <a:pPr marL="357188" indent="-92075" algn="l" defTabSz="457200" rtl="0" eaLnBrk="1" latinLnBrk="0" hangingPunct="1">
                        <a:lnSpc>
                          <a:spcPct val="115000"/>
                        </a:lnSpc>
                        <a:spcAft>
                          <a:spcPts val="0"/>
                        </a:spcAft>
                        <a:buFont typeface="Wingdings 3" panose="05040102010807070707" pitchFamily="18" charset="2"/>
                        <a:buChar char=""/>
                      </a:pPr>
                      <a:r>
                        <a:rPr lang="en-US"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RECORD; INCIDENT; CHILD; FAMILY; SERVICES</a:t>
                      </a:r>
                    </a:p>
                    <a:p>
                      <a:pPr marL="171450" indent="-171450" algn="l" defTabSz="457200" rtl="0" eaLnBrk="1" latinLnBrk="0" hangingPunct="1">
                        <a:lnSpc>
                          <a:spcPct val="115000"/>
                        </a:lnSpc>
                        <a:spcAft>
                          <a:spcPts val="0"/>
                        </a:spcAft>
                        <a:buFont typeface="Wingdings 3" panose="05040102010807070707" pitchFamily="18" charset="2"/>
                        <a:buChar char=""/>
                      </a:pPr>
                      <a:r>
                        <a:rPr lang="en-US"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CAN-MDS V.01-Terms &amp; Definitions A – Z</a:t>
                      </a:r>
                      <a:endParaRPr lang="el-GR"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endParaRPr>
                    </a:p>
                    <a:p>
                      <a:pPr marL="171450" indent="-171450" algn="l" defTabSz="457200" rtl="0" eaLnBrk="1" latinLnBrk="0" hangingPunct="1">
                        <a:lnSpc>
                          <a:spcPct val="115000"/>
                        </a:lnSpc>
                        <a:spcAft>
                          <a:spcPts val="0"/>
                        </a:spcAft>
                        <a:buFont typeface="Wingdings 3" panose="05040102010807070707" pitchFamily="18" charset="2"/>
                        <a:buChar char=""/>
                      </a:pPr>
                      <a:r>
                        <a:rPr lang="en-US"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References</a:t>
                      </a:r>
                    </a:p>
                    <a:p>
                      <a:pPr marL="0" indent="0" algn="l" defTabSz="457200" rtl="0" eaLnBrk="1" latinLnBrk="0" hangingPunct="1">
                        <a:lnSpc>
                          <a:spcPct val="115000"/>
                        </a:lnSpc>
                        <a:spcAft>
                          <a:spcPts val="0"/>
                        </a:spcAft>
                        <a:buFont typeface="Wingdings 3" panose="05040102010807070707" pitchFamily="18" charset="2"/>
                        <a:buNone/>
                      </a:pPr>
                      <a:endParaRPr lang="el-GR"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endParaRPr>
                    </a:p>
                    <a:p>
                      <a:pPr>
                        <a:lnSpc>
                          <a:spcPct val="115000"/>
                        </a:lnSpc>
                        <a:spcAft>
                          <a:spcPts val="0"/>
                        </a:spcAft>
                      </a:pPr>
                      <a:r>
                        <a:rPr lang="en-US" sz="2400" b="1" dirty="0" smtClean="0">
                          <a:latin typeface="Segoe UI Light" panose="020B0502040204020203" pitchFamily="34" charset="0"/>
                          <a:ea typeface="Times New Roman"/>
                          <a:cs typeface="Segoe UI Light" panose="020B0502040204020203" pitchFamily="34" charset="0"/>
                        </a:rPr>
                        <a:t>ANNEXES</a:t>
                      </a:r>
                      <a:endParaRPr lang="el-GR" sz="2400" b="1" dirty="0" smtClean="0">
                        <a:latin typeface="Segoe UI Light" panose="020B0502040204020203" pitchFamily="34" charset="0"/>
                        <a:ea typeface="Times New Roman"/>
                        <a:cs typeface="Segoe UI Light" panose="020B0502040204020203" pitchFamily="34" charset="0"/>
                      </a:endParaRPr>
                    </a:p>
                  </a:txBody>
                  <a:tcPr marL="10027" marR="10027" marT="0" marB="0">
                    <a:lnL>
                      <a:noFill/>
                    </a:lnL>
                    <a:lnR>
                      <a:noFill/>
                    </a:lnR>
                    <a:lnT>
                      <a:noFill/>
                    </a:lnT>
                    <a:lnB w="38100" cap="flat" cmpd="sng" algn="ctr">
                      <a:noFill/>
                      <a:prstDash val="solid"/>
                      <a:round/>
                      <a:headEnd type="none" w="med" len="med"/>
                      <a:tailEnd type="none" w="med" len="med"/>
                    </a:lnB>
                    <a:noFill/>
                  </a:tcPr>
                </a:tc>
              </a:tr>
            </a:tbl>
          </a:graphicData>
        </a:graphic>
      </p:graphicFrame>
      <p:pic>
        <p:nvPicPr>
          <p:cNvPr id="4" name="Picture 2"/>
          <p:cNvPicPr>
            <a:picLocks noChangeAspect="1" noChangeArrowheads="1"/>
          </p:cNvPicPr>
          <p:nvPr/>
        </p:nvPicPr>
        <p:blipFill>
          <a:blip r:embed="rId3" cstate="print"/>
          <a:srcRect l="6100" t="16941" r="64763" b="8464"/>
          <a:stretch>
            <a:fillRect/>
          </a:stretch>
        </p:blipFill>
        <p:spPr bwMode="auto">
          <a:xfrm>
            <a:off x="510797" y="1274039"/>
            <a:ext cx="1487686" cy="2234038"/>
          </a:xfrm>
          <a:prstGeom prst="rect">
            <a:avLst/>
          </a:prstGeom>
          <a:ln>
            <a:noFill/>
          </a:ln>
          <a:effectLst>
            <a:outerShdw blurRad="292100" dist="139700" dir="2700000" algn="tl" rotWithShape="0">
              <a:srgbClr val="333333">
                <a:alpha val="65000"/>
              </a:srgbClr>
            </a:outerShdw>
          </a:effectLst>
        </p:spPr>
      </p:pic>
      <p:sp>
        <p:nvSpPr>
          <p:cNvPr id="7" name="Title 1"/>
          <p:cNvSpPr txBox="1">
            <a:spLocks/>
          </p:cNvSpPr>
          <p:nvPr/>
        </p:nvSpPr>
        <p:spPr>
          <a:xfrm>
            <a:off x="3995937" y="-20538"/>
            <a:ext cx="2510755" cy="857250"/>
          </a:xfrm>
          <a:prstGeom prst="rect">
            <a:avLst/>
          </a:prstGeom>
        </p:spPr>
        <p:txBody>
          <a:bodyPr vert="horz" lIns="91438" tIns="45719" rIns="91438" bIns="45719"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l-GR" sz="1600" b="1" dirty="0"/>
          </a:p>
        </p:txBody>
      </p:sp>
      <p:sp>
        <p:nvSpPr>
          <p:cNvPr id="8" name="Title 1"/>
          <p:cNvSpPr txBox="1">
            <a:spLocks/>
          </p:cNvSpPr>
          <p:nvPr/>
        </p:nvSpPr>
        <p:spPr>
          <a:xfrm>
            <a:off x="6588225" y="-39588"/>
            <a:ext cx="2510755" cy="857250"/>
          </a:xfrm>
          <a:prstGeom prst="rect">
            <a:avLst/>
          </a:prstGeom>
        </p:spPr>
        <p:txBody>
          <a:bodyPr vert="horz" lIns="91438" tIns="45719" rIns="91438" bIns="45719"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l-GR" sz="1600" b="1" dirty="0"/>
          </a:p>
        </p:txBody>
      </p:sp>
      <p:sp>
        <p:nvSpPr>
          <p:cNvPr id="10" name="Title 1"/>
          <p:cNvSpPr>
            <a:spLocks noGrp="1"/>
          </p:cNvSpPr>
          <p:nvPr>
            <p:ph type="title"/>
          </p:nvPr>
        </p:nvSpPr>
        <p:spPr>
          <a:xfrm>
            <a:off x="159204" y="147911"/>
            <a:ext cx="8805182" cy="857250"/>
          </a:xfrm>
        </p:spPr>
        <p:txBody>
          <a:bodyPr>
            <a:noAutofit/>
          </a:bodyPr>
          <a:lstStyle/>
          <a:p>
            <a:r>
              <a:rPr lang="en-US" dirty="0"/>
              <a:t>CAN-MDS Operator’s </a:t>
            </a:r>
            <a:r>
              <a:rPr lang="en-US" dirty="0" smtClean="0"/>
              <a:t>Manual – </a:t>
            </a:r>
            <a:r>
              <a:rPr lang="en-US" dirty="0"/>
              <a:t>STRUCTURE</a:t>
            </a:r>
            <a:endParaRPr lang="el-GR" dirty="0"/>
          </a:p>
        </p:txBody>
      </p:sp>
      <p:pic>
        <p:nvPicPr>
          <p:cNvPr id="9" name="Picture 8"/>
          <p:cNvPicPr/>
          <p:nvPr/>
        </p:nvPicPr>
        <p:blipFill>
          <a:blip r:embed="rId4" cstate="print">
            <a:clrChange>
              <a:clrFrom>
                <a:srgbClr val="000000"/>
              </a:clrFrom>
              <a:clrTo>
                <a:srgbClr val="000000">
                  <a:alpha val="0"/>
                </a:srgbClr>
              </a:clrTo>
            </a:clrChange>
          </a:blip>
          <a:srcRect/>
          <a:stretch>
            <a:fillRect/>
          </a:stretch>
        </p:blipFill>
        <p:spPr bwMode="auto">
          <a:xfrm>
            <a:off x="7484936" y="3143176"/>
            <a:ext cx="1479450" cy="1461392"/>
          </a:xfrm>
          <a:prstGeom prst="rect">
            <a:avLst/>
          </a:prstGeom>
          <a:noFill/>
        </p:spPr>
      </p:pic>
    </p:spTree>
    <p:extLst>
      <p:ext uri="{BB962C8B-B14F-4D97-AF65-F5344CB8AC3E}">
        <p14:creationId xmlns:p14="http://schemas.microsoft.com/office/powerpoint/2010/main" xmlns="" val="932686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nodePh="1">
                                  <p:stCondLst>
                                    <p:cond delay="0"/>
                                  </p:stCondLst>
                                  <p:endCondLst>
                                    <p:cond evt="begin" delay="0">
                                      <p:tn val="10"/>
                                    </p:cond>
                                  </p:end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nodePh="1">
                                  <p:stCondLst>
                                    <p:cond delay="0"/>
                                  </p:stCondLst>
                                  <p:endCondLst>
                                    <p:cond evt="begin" delay="0">
                                      <p:tn val="15"/>
                                    </p:cond>
                                  </p:end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000"/>
                                        <p:tgtEl>
                                          <p:spTgt spid="10"/>
                                        </p:tgtEl>
                                      </p:cBhvr>
                                    </p:animEffect>
                                    <p:anim calcmode="lin" valueType="num">
                                      <p:cBhvr>
                                        <p:cTn id="25" dur="1000" fill="hold"/>
                                        <p:tgtEl>
                                          <p:spTgt spid="10"/>
                                        </p:tgtEl>
                                        <p:attrNameLst>
                                          <p:attrName>ppt_x</p:attrName>
                                        </p:attrNameLst>
                                      </p:cBhvr>
                                      <p:tavLst>
                                        <p:tav tm="0">
                                          <p:val>
                                            <p:strVal val="#ppt_x"/>
                                          </p:val>
                                        </p:tav>
                                        <p:tav tm="100000">
                                          <p:val>
                                            <p:strVal val="#ppt_x"/>
                                          </p:val>
                                        </p:tav>
                                      </p:tavLst>
                                    </p:anim>
                                    <p:anim calcmode="lin" valueType="num">
                                      <p:cBhvr>
                                        <p:cTn id="2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Structure of data dictionary</a:t>
            </a:r>
            <a:endParaRPr lang="el-GR" dirty="0"/>
          </a:p>
        </p:txBody>
      </p:sp>
      <p:sp>
        <p:nvSpPr>
          <p:cNvPr id="3" name="Content Placeholder 2"/>
          <p:cNvSpPr>
            <a:spLocks noGrp="1"/>
          </p:cNvSpPr>
          <p:nvPr>
            <p:ph idx="1"/>
          </p:nvPr>
        </p:nvSpPr>
        <p:spPr/>
        <p:txBody>
          <a:bodyPr>
            <a:normAutofit lnSpcReduction="10000"/>
          </a:bodyPr>
          <a:lstStyle/>
          <a:p>
            <a:r>
              <a:rPr lang="en-US" sz="1700" dirty="0"/>
              <a:t>The CAN-MDS Data Dictionary comprises two main parts: </a:t>
            </a:r>
            <a:endParaRPr lang="el-GR" sz="1700" dirty="0"/>
          </a:p>
          <a:p>
            <a:pPr marL="342891" lvl="1" indent="0">
              <a:buNone/>
            </a:pPr>
            <a:r>
              <a:rPr lang="en-US" sz="1700" dirty="0" err="1">
                <a:solidFill>
                  <a:schemeClr val="accent1"/>
                </a:solidFill>
              </a:rPr>
              <a:t>i</a:t>
            </a:r>
            <a:r>
              <a:rPr lang="en-US" sz="1700" dirty="0">
                <a:solidFill>
                  <a:schemeClr val="accent1"/>
                </a:solidFill>
              </a:rPr>
              <a:t>. description of permissible values (or </a:t>
            </a:r>
            <a:r>
              <a:rPr lang="en-US" sz="1700" i="1" dirty="0">
                <a:solidFill>
                  <a:schemeClr val="accent1"/>
                </a:solidFill>
              </a:rPr>
              <a:t>permitted range of values</a:t>
            </a:r>
            <a:r>
              <a:rPr lang="en-US" sz="1700" dirty="0">
                <a:solidFill>
                  <a:schemeClr val="accent1"/>
                </a:solidFill>
              </a:rPr>
              <a:t>).</a:t>
            </a:r>
            <a:r>
              <a:rPr lang="en-US" sz="1700" dirty="0"/>
              <a:t> </a:t>
            </a:r>
            <a:endParaRPr lang="en-US" sz="1700" dirty="0" smtClean="0"/>
          </a:p>
          <a:p>
            <a:pPr marL="609600" lvl="1" indent="0">
              <a:buNone/>
            </a:pPr>
            <a:r>
              <a:rPr lang="en-US" sz="1700" dirty="0" smtClean="0"/>
              <a:t>Permissible </a:t>
            </a:r>
            <a:r>
              <a:rPr lang="en-US" sz="1700" dirty="0"/>
              <a:t>values are listed per data element in five different sections corresponding to the five axes under which the CAN-MDS data elements are classified, as follows:</a:t>
            </a:r>
            <a:endParaRPr lang="el-GR" sz="1700" dirty="0"/>
          </a:p>
          <a:p>
            <a:pPr lvl="2"/>
            <a:r>
              <a:rPr lang="en-US" sz="1700" dirty="0"/>
              <a:t>Axis’ Definition</a:t>
            </a:r>
            <a:endParaRPr lang="el-GR" sz="1700" dirty="0"/>
          </a:p>
          <a:p>
            <a:pPr lvl="3"/>
            <a:r>
              <a:rPr lang="en-US" sz="1700" dirty="0"/>
              <a:t>Data Element Definition</a:t>
            </a:r>
            <a:endParaRPr lang="el-GR" sz="1700" dirty="0"/>
          </a:p>
          <a:p>
            <a:pPr lvl="4"/>
            <a:r>
              <a:rPr lang="en-US" sz="1700" dirty="0"/>
              <a:t>Permissible Values’ definitions</a:t>
            </a:r>
            <a:endParaRPr lang="el-GR" sz="1700" dirty="0"/>
          </a:p>
          <a:p>
            <a:pPr marL="685784" lvl="2" indent="0">
              <a:buNone/>
            </a:pPr>
            <a:endParaRPr lang="el-GR" sz="1700" dirty="0"/>
          </a:p>
          <a:p>
            <a:pPr marL="342891" lvl="1" indent="0">
              <a:buNone/>
            </a:pPr>
            <a:r>
              <a:rPr lang="en-US" sz="1700" dirty="0">
                <a:solidFill>
                  <a:schemeClr val="accent1"/>
                </a:solidFill>
              </a:rPr>
              <a:t>ii. Definitions of CAN-MDS terms are presented in alphabetical order. </a:t>
            </a:r>
            <a:endParaRPr lang="en-US" sz="1700" dirty="0" smtClean="0">
              <a:solidFill>
                <a:schemeClr val="accent1"/>
              </a:solidFill>
            </a:endParaRPr>
          </a:p>
          <a:p>
            <a:pPr lvl="2"/>
            <a:r>
              <a:rPr lang="en-US" sz="1700" dirty="0"/>
              <a:t>Specific terms requiring further explanation are indicated in bold font and described under part ii.</a:t>
            </a:r>
            <a:endParaRPr lang="el-GR" sz="1700" dirty="0">
              <a:solidFill>
                <a:schemeClr val="accent1"/>
              </a:solidFill>
            </a:endParaRPr>
          </a:p>
          <a:p>
            <a:endParaRPr lang="el-GR" sz="1700" dirty="0"/>
          </a:p>
        </p:txBody>
      </p:sp>
    </p:spTree>
    <p:extLst>
      <p:ext uri="{BB962C8B-B14F-4D97-AF65-F5344CB8AC3E}">
        <p14:creationId xmlns:p14="http://schemas.microsoft.com/office/powerpoint/2010/main" xmlns="" val="7068258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l-GR"/>
          </a:p>
        </p:txBody>
      </p:sp>
      <p:sp>
        <p:nvSpPr>
          <p:cNvPr id="3" name="Content Placeholder 2"/>
          <p:cNvSpPr>
            <a:spLocks noGrp="1"/>
          </p:cNvSpPr>
          <p:nvPr>
            <p:ph idx="1"/>
          </p:nvPr>
        </p:nvSpPr>
        <p:spPr/>
        <p:txBody>
          <a:bodyPr>
            <a:normAutofit/>
          </a:bodyPr>
          <a:lstStyle/>
          <a:p>
            <a:pPr algn="ctr"/>
            <a:endParaRPr lang="en-US" sz="2700" b="1" dirty="0" smtClean="0"/>
          </a:p>
          <a:p>
            <a:pPr algn="ctr"/>
            <a:endParaRPr lang="en-US" sz="2700" b="1" dirty="0"/>
          </a:p>
          <a:p>
            <a:pPr marL="0" indent="0" algn="ctr">
              <a:buNone/>
            </a:pPr>
            <a:r>
              <a:rPr lang="en-US" sz="2700" b="1" dirty="0" smtClean="0"/>
              <a:t>How to use Part 2 &amp; Part 3 of the Operator’s Manual </a:t>
            </a:r>
          </a:p>
          <a:p>
            <a:pPr marL="0" indent="0" algn="ctr">
              <a:buNone/>
            </a:pPr>
            <a:endParaRPr lang="en-US" sz="2700" b="1" dirty="0" smtClean="0"/>
          </a:p>
          <a:p>
            <a:pPr algn="ctr"/>
            <a:r>
              <a:rPr lang="en-US" sz="2700" b="1" dirty="0" smtClean="0"/>
              <a:t>Example: 4</a:t>
            </a:r>
            <a:r>
              <a:rPr lang="en-US" sz="2700" b="1" baseline="30000" dirty="0" smtClean="0"/>
              <a:t>th</a:t>
            </a:r>
            <a:r>
              <a:rPr lang="en-US" sz="2700" b="1" dirty="0" smtClean="0"/>
              <a:t> Data Element under Axis “Record”</a:t>
            </a:r>
          </a:p>
          <a:p>
            <a:pPr marL="0" indent="0" algn="ctr">
              <a:buNone/>
            </a:pPr>
            <a:r>
              <a:rPr lang="en-US" sz="2700" dirty="0" smtClean="0"/>
              <a:t>[DE_R4 </a:t>
            </a:r>
            <a:r>
              <a:rPr lang="en-US" sz="2700" dirty="0"/>
              <a:t>Source of </a:t>
            </a:r>
            <a:r>
              <a:rPr lang="en-US" sz="2700" dirty="0" smtClean="0"/>
              <a:t>Information]</a:t>
            </a:r>
            <a:endParaRPr lang="en-US" sz="2700" b="1" dirty="0" smtClean="0"/>
          </a:p>
          <a:p>
            <a:pPr algn="ctr"/>
            <a:endParaRPr lang="el-GR" sz="2700" b="1" dirty="0"/>
          </a:p>
        </p:txBody>
      </p:sp>
    </p:spTree>
    <p:extLst>
      <p:ext uri="{BB962C8B-B14F-4D97-AF65-F5344CB8AC3E}">
        <p14:creationId xmlns:p14="http://schemas.microsoft.com/office/powerpoint/2010/main" xmlns="" val="38185162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2049" name="Image 7"/>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403648" y="2111499"/>
            <a:ext cx="1028700" cy="676275"/>
          </a:xfrm>
          <a:prstGeom prst="rect">
            <a:avLst/>
          </a:prstGeom>
          <a:noFill/>
          <a:extLst>
            <a:ext uri="{909E8E84-426E-40DD-AFC4-6F175D3DCCD1}">
              <a14:hiddenFill xmlns:a14="http://schemas.microsoft.com/office/drawing/2010/main" xmlns="">
                <a:solidFill>
                  <a:srgbClr val="FFFFFF"/>
                </a:solidFill>
              </a14:hiddenFill>
            </a:ext>
          </a:extLst>
        </p:spPr>
      </p:pic>
      <p:sp>
        <p:nvSpPr>
          <p:cNvPr id="6" name="Rectangle 3"/>
          <p:cNvSpPr>
            <a:spLocks noChangeArrowheads="1"/>
          </p:cNvSpPr>
          <p:nvPr/>
        </p:nvSpPr>
        <p:spPr bwMode="auto">
          <a:xfrm>
            <a:off x="2536796" y="2083282"/>
            <a:ext cx="5131548" cy="76944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gn="just" defTabSz="914400" eaLnBrk="0" fontAlgn="base" hangingPunct="0">
              <a:spcBef>
                <a:spcPct val="0"/>
              </a:spcBef>
              <a:spcAft>
                <a:spcPct val="0"/>
              </a:spcAft>
            </a:pPr>
            <a:r>
              <a:rPr lang="en-GB" altLang="el-GR" sz="1100" i="1" dirty="0" smtClean="0">
                <a:latin typeface="Times New Roman" panose="02020603050405020304" pitchFamily="18" charset="0"/>
                <a:ea typeface="Calibri" panose="020F0502020204030204" pitchFamily="34" charset="0"/>
                <a:cs typeface="Times New Roman" panose="02020603050405020304" pitchFamily="18" charset="0"/>
              </a:rPr>
              <a:t>This publication was funded by the European Union</a:t>
            </a:r>
            <a:r>
              <a:rPr lang="en-GB" altLang="el-GR" sz="1100" i="1" dirty="0" smtClean="0">
                <a:latin typeface="Calibri" panose="020F0502020204030204" pitchFamily="34" charset="0"/>
                <a:ea typeface="Calibri" panose="020F0502020204030204" pitchFamily="34" charset="0"/>
                <a:cs typeface="Times New Roman" panose="02020603050405020304" pitchFamily="18" charset="0"/>
              </a:rPr>
              <a:t>’</a:t>
            </a:r>
            <a:r>
              <a:rPr lang="en-GB" altLang="el-GR" sz="1100" i="1" dirty="0" smtClean="0">
                <a:latin typeface="Times New Roman" panose="02020603050405020304" pitchFamily="18" charset="0"/>
                <a:ea typeface="Calibri" panose="020F0502020204030204" pitchFamily="34" charset="0"/>
                <a:cs typeface="Times New Roman" panose="02020603050405020304" pitchFamily="18" charset="0"/>
              </a:rPr>
              <a:t>s Rights, Equality and Citizenship Programme (REC 2014-2020). The content of this publication represents only the views of the authors and is their sole responsibility. </a:t>
            </a:r>
            <a:r>
              <a:rPr lang="en-GB" altLang="el-GR" sz="1100" i="1" smtClean="0">
                <a:latin typeface="Times New Roman" panose="02020603050405020304" pitchFamily="18" charset="0"/>
                <a:ea typeface="Calibri" panose="020F0502020204030204" pitchFamily="34" charset="0"/>
                <a:cs typeface="Times New Roman" panose="02020603050405020304" pitchFamily="18" charset="0"/>
              </a:rPr>
              <a:t>The European Commission does not accept any responsibility for use that may be made of the information it contains.</a:t>
            </a:r>
            <a:endParaRPr kumimoji="0" lang="en-GB" altLang="el-GR"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xmlns="" val="35127975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US" dirty="0" smtClean="0"/>
              <a:t>DE_R4 Source of Information </a:t>
            </a:r>
            <a:r>
              <a:rPr lang="en-US" dirty="0" smtClean="0">
                <a:solidFill>
                  <a:srgbClr val="FF0000"/>
                </a:solidFill>
                <a:latin typeface="Segoe UI Light" panose="020B0502040204020203" pitchFamily="34" charset="0"/>
                <a:cs typeface="Segoe UI Light" panose="020B0502040204020203" pitchFamily="34" charset="0"/>
              </a:rPr>
              <a:t>(go to page 24)</a:t>
            </a:r>
            <a:r>
              <a:rPr lang="en-US" dirty="0" smtClean="0">
                <a:solidFill>
                  <a:srgbClr val="FF0000"/>
                </a:solidFill>
              </a:rPr>
              <a:t/>
            </a:r>
            <a:br>
              <a:rPr lang="en-US" dirty="0" smtClean="0">
                <a:solidFill>
                  <a:srgbClr val="FF0000"/>
                </a:solidFill>
              </a:rPr>
            </a:br>
            <a:r>
              <a:rPr lang="en-US" sz="2300" dirty="0" smtClean="0">
                <a:solidFill>
                  <a:schemeClr val="accent1"/>
                </a:solidFill>
                <a:latin typeface="Segoe UI Light" panose="020B0502040204020203" pitchFamily="34" charset="0"/>
                <a:cs typeface="Segoe UI Light" panose="020B0502040204020203" pitchFamily="34" charset="0"/>
              </a:rPr>
              <a:t>Here you can find all attributes of the specific DE</a:t>
            </a:r>
            <a:endParaRPr lang="el-GR" dirty="0">
              <a:solidFill>
                <a:schemeClr val="accent1"/>
              </a:solidFill>
              <a:latin typeface="Segoe UI Light" panose="020B0502040204020203" pitchFamily="34" charset="0"/>
              <a:cs typeface="Segoe UI Light" panose="020B0502040204020203" pitchFamily="34" charset="0"/>
            </a:endParaRPr>
          </a:p>
        </p:txBody>
      </p:sp>
      <p:sp>
        <p:nvSpPr>
          <p:cNvPr id="3" name="Content Placeholder 2"/>
          <p:cNvSpPr>
            <a:spLocks noGrp="1"/>
          </p:cNvSpPr>
          <p:nvPr>
            <p:ph idx="1"/>
          </p:nvPr>
        </p:nvSpPr>
        <p:spPr>
          <a:xfrm>
            <a:off x="600076" y="3030212"/>
            <a:ext cx="2714625" cy="404779"/>
          </a:xfrm>
        </p:spPr>
        <p:txBody>
          <a:bodyPr>
            <a:normAutofit/>
          </a:bodyPr>
          <a:lstStyle/>
          <a:p>
            <a:r>
              <a:rPr lang="en-US" sz="1200" b="1" dirty="0" smtClean="0"/>
              <a:t>if the specific DE allows single or multiple values’ selection</a:t>
            </a:r>
            <a:endParaRPr lang="el-GR" sz="1200" b="1" dirty="0"/>
          </a:p>
        </p:txBody>
      </p:sp>
      <p:pic>
        <p:nvPicPr>
          <p:cNvPr id="4" name="Picture 3"/>
          <p:cNvPicPr>
            <a:picLocks noChangeAspect="1"/>
          </p:cNvPicPr>
          <p:nvPr/>
        </p:nvPicPr>
        <p:blipFill rotWithShape="1">
          <a:blip r:embed="rId3"/>
          <a:srcRect l="19366" t="16212" r="18938" b="12576"/>
          <a:stretch/>
        </p:blipFill>
        <p:spPr>
          <a:xfrm>
            <a:off x="3413414" y="1166816"/>
            <a:ext cx="5164280" cy="3611923"/>
          </a:xfrm>
          <a:prstGeom prst="rect">
            <a:avLst/>
          </a:prstGeom>
        </p:spPr>
      </p:pic>
      <p:sp>
        <p:nvSpPr>
          <p:cNvPr id="6" name="Oval 5"/>
          <p:cNvSpPr/>
          <p:nvPr/>
        </p:nvSpPr>
        <p:spPr>
          <a:xfrm>
            <a:off x="3505200" y="2409825"/>
            <a:ext cx="676275" cy="247650"/>
          </a:xfrm>
          <a:prstGeom prst="ellipse">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lIns="68580" tIns="34290" rIns="68580" bIns="34290" rtlCol="0" anchor="ctr"/>
          <a:lstStyle/>
          <a:p>
            <a:pPr algn="ctr"/>
            <a:endParaRPr lang="el-GR"/>
          </a:p>
        </p:txBody>
      </p:sp>
      <p:sp>
        <p:nvSpPr>
          <p:cNvPr id="7" name="Oval 6"/>
          <p:cNvSpPr/>
          <p:nvPr/>
        </p:nvSpPr>
        <p:spPr>
          <a:xfrm>
            <a:off x="3505200" y="3426620"/>
            <a:ext cx="676275" cy="247650"/>
          </a:xfrm>
          <a:prstGeom prst="ellipse">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lIns="68580" tIns="34290" rIns="68580" bIns="34290" rtlCol="0" anchor="ctr"/>
          <a:lstStyle/>
          <a:p>
            <a:pPr algn="ctr"/>
            <a:endParaRPr lang="el-GR"/>
          </a:p>
        </p:txBody>
      </p:sp>
      <p:sp>
        <p:nvSpPr>
          <p:cNvPr id="8" name="Oval 7"/>
          <p:cNvSpPr/>
          <p:nvPr/>
        </p:nvSpPr>
        <p:spPr>
          <a:xfrm>
            <a:off x="3505200" y="1653778"/>
            <a:ext cx="676275" cy="247650"/>
          </a:xfrm>
          <a:prstGeom prst="ellipse">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lIns="68580" tIns="34290" rIns="68580" bIns="34290" rtlCol="0" anchor="ctr"/>
          <a:lstStyle/>
          <a:p>
            <a:pPr algn="ctr"/>
            <a:endParaRPr lang="el-GR"/>
          </a:p>
        </p:txBody>
      </p:sp>
      <p:sp>
        <p:nvSpPr>
          <p:cNvPr id="9" name="Oval 8"/>
          <p:cNvSpPr/>
          <p:nvPr/>
        </p:nvSpPr>
        <p:spPr>
          <a:xfrm>
            <a:off x="5205843" y="1658545"/>
            <a:ext cx="676275" cy="247650"/>
          </a:xfrm>
          <a:prstGeom prst="ellipse">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lIns="68580" tIns="34290" rIns="68580" bIns="34290" rtlCol="0" anchor="ctr"/>
          <a:lstStyle/>
          <a:p>
            <a:pPr algn="ctr"/>
            <a:endParaRPr lang="el-GR"/>
          </a:p>
        </p:txBody>
      </p:sp>
      <p:sp>
        <p:nvSpPr>
          <p:cNvPr id="10" name="Rectangle 9"/>
          <p:cNvSpPr/>
          <p:nvPr/>
        </p:nvSpPr>
        <p:spPr>
          <a:xfrm>
            <a:off x="600076" y="2148030"/>
            <a:ext cx="2714625" cy="438582"/>
          </a:xfrm>
          <a:prstGeom prst="rect">
            <a:avLst/>
          </a:prstGeom>
        </p:spPr>
        <p:txBody>
          <a:bodyPr wrap="square" lIns="68580" tIns="34290" rIns="68580" bIns="34290">
            <a:spAutoFit/>
          </a:bodyPr>
          <a:lstStyle/>
          <a:p>
            <a:pPr marL="214313" indent="-214313">
              <a:buClr>
                <a:schemeClr val="accent1"/>
              </a:buClr>
              <a:buFont typeface="Wingdings 3" panose="05040102010807070707" pitchFamily="18" charset="2"/>
              <a:buChar char="´"/>
            </a:pPr>
            <a:r>
              <a:rPr lang="en-US" sz="1200" b="1" dirty="0">
                <a:latin typeface="Segoe UI Light" panose="020B0502040204020203" pitchFamily="34" charset="0"/>
                <a:cs typeface="Segoe UI Light" panose="020B0502040204020203" pitchFamily="34" charset="0"/>
              </a:rPr>
              <a:t>who is completing the </a:t>
            </a:r>
            <a:r>
              <a:rPr lang="en-US" sz="1200" b="1" dirty="0" smtClean="0">
                <a:latin typeface="Segoe UI Light" panose="020B0502040204020203" pitchFamily="34" charset="0"/>
                <a:cs typeface="Segoe UI Light" panose="020B0502040204020203" pitchFamily="34" charset="0"/>
              </a:rPr>
              <a:t>information (the operator or the system)</a:t>
            </a:r>
            <a:endParaRPr lang="el-GR" sz="1200" b="1" dirty="0">
              <a:latin typeface="Segoe UI Light" panose="020B0502040204020203" pitchFamily="34" charset="0"/>
              <a:cs typeface="Segoe UI Light" panose="020B0502040204020203" pitchFamily="34" charset="0"/>
            </a:endParaRPr>
          </a:p>
        </p:txBody>
      </p:sp>
      <p:sp>
        <p:nvSpPr>
          <p:cNvPr id="11" name="Rectangle 10"/>
          <p:cNvSpPr/>
          <p:nvPr/>
        </p:nvSpPr>
        <p:spPr>
          <a:xfrm>
            <a:off x="600076" y="1782370"/>
            <a:ext cx="2714625" cy="253916"/>
          </a:xfrm>
          <a:prstGeom prst="rect">
            <a:avLst/>
          </a:prstGeom>
        </p:spPr>
        <p:txBody>
          <a:bodyPr wrap="square" lIns="68580" tIns="34290" rIns="68580" bIns="34290">
            <a:spAutoFit/>
          </a:bodyPr>
          <a:lstStyle/>
          <a:p>
            <a:pPr marL="214313" indent="-214313">
              <a:buClr>
                <a:schemeClr val="accent1"/>
              </a:buClr>
              <a:buFont typeface="Wingdings 3" panose="05040102010807070707" pitchFamily="18" charset="2"/>
              <a:buChar char="´"/>
            </a:pPr>
            <a:r>
              <a:rPr lang="en-US" sz="1200" b="1" dirty="0">
                <a:latin typeface="Segoe UI Light" panose="020B0502040204020203" pitchFamily="34" charset="0"/>
                <a:cs typeface="Segoe UI Light" panose="020B0502040204020203" pitchFamily="34" charset="0"/>
              </a:rPr>
              <a:t>What is this data element (definition)</a:t>
            </a:r>
            <a:endParaRPr lang="el-GR" sz="1200" b="1" dirty="0">
              <a:latin typeface="Segoe UI Light" panose="020B0502040204020203" pitchFamily="34" charset="0"/>
              <a:cs typeface="Segoe UI Light" panose="020B0502040204020203" pitchFamily="34" charset="0"/>
            </a:endParaRPr>
          </a:p>
        </p:txBody>
      </p:sp>
      <p:sp>
        <p:nvSpPr>
          <p:cNvPr id="12" name="Rectangle 11"/>
          <p:cNvSpPr/>
          <p:nvPr/>
        </p:nvSpPr>
        <p:spPr>
          <a:xfrm>
            <a:off x="600076" y="3462547"/>
            <a:ext cx="2714625" cy="253916"/>
          </a:xfrm>
          <a:prstGeom prst="rect">
            <a:avLst/>
          </a:prstGeom>
        </p:spPr>
        <p:txBody>
          <a:bodyPr wrap="square" lIns="68580" tIns="34290" rIns="68580" bIns="34290">
            <a:spAutoFit/>
          </a:bodyPr>
          <a:lstStyle/>
          <a:p>
            <a:pPr marL="214313" indent="-214313">
              <a:buClr>
                <a:schemeClr val="accent1"/>
              </a:buClr>
              <a:buFont typeface="Wingdings 3" panose="05040102010807070707" pitchFamily="18" charset="2"/>
              <a:buChar char="´"/>
            </a:pPr>
            <a:r>
              <a:rPr lang="en-US" sz="1200" b="1" dirty="0" smtClean="0">
                <a:latin typeface="Segoe UI Light" panose="020B0502040204020203" pitchFamily="34" charset="0"/>
                <a:cs typeface="Segoe UI Light" panose="020B0502040204020203" pitchFamily="34" charset="0"/>
              </a:rPr>
              <a:t>how to complete </a:t>
            </a:r>
            <a:r>
              <a:rPr lang="en-US" sz="1200" b="1" dirty="0">
                <a:latin typeface="Segoe UI Light" panose="020B0502040204020203" pitchFamily="34" charset="0"/>
                <a:cs typeface="Segoe UI Light" panose="020B0502040204020203" pitchFamily="34" charset="0"/>
              </a:rPr>
              <a:t>(instructions)</a:t>
            </a:r>
            <a:endParaRPr lang="el-GR" sz="1200" b="1" dirty="0">
              <a:latin typeface="Segoe UI Light" panose="020B0502040204020203" pitchFamily="34" charset="0"/>
              <a:cs typeface="Segoe UI Light" panose="020B0502040204020203" pitchFamily="34" charset="0"/>
            </a:endParaRPr>
          </a:p>
        </p:txBody>
      </p:sp>
      <p:sp>
        <p:nvSpPr>
          <p:cNvPr id="13" name="Content Placeholder 2"/>
          <p:cNvSpPr txBox="1">
            <a:spLocks/>
          </p:cNvSpPr>
          <p:nvPr/>
        </p:nvSpPr>
        <p:spPr>
          <a:xfrm>
            <a:off x="600076" y="2599414"/>
            <a:ext cx="2714625" cy="404779"/>
          </a:xfrm>
          <a:prstGeom prst="rect">
            <a:avLst/>
          </a:prstGeom>
        </p:spPr>
        <p:txBody>
          <a:bodyPr vert="horz" lIns="68580" tIns="34290" rIns="68580" bIns="34290" rtlCol="0">
            <a:norm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b="1" dirty="0" smtClean="0"/>
              <a:t>whether completion is mandatory or conditional</a:t>
            </a:r>
            <a:endParaRPr lang="el-GR" sz="1200" b="1" dirty="0"/>
          </a:p>
        </p:txBody>
      </p:sp>
      <p:sp>
        <p:nvSpPr>
          <p:cNvPr id="14" name="Content Placeholder 2"/>
          <p:cNvSpPr txBox="1">
            <a:spLocks/>
          </p:cNvSpPr>
          <p:nvPr/>
        </p:nvSpPr>
        <p:spPr>
          <a:xfrm>
            <a:off x="600076" y="3912396"/>
            <a:ext cx="2714625" cy="583405"/>
          </a:xfrm>
          <a:prstGeom prst="rect">
            <a:avLst/>
          </a:prstGeom>
        </p:spPr>
        <p:txBody>
          <a:bodyPr vert="horz" lIns="68580" tIns="34290" rIns="68580" bIns="34290" rtlCol="0">
            <a:normAutofit fontScale="92500"/>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b="1" dirty="0" smtClean="0"/>
              <a:t>what type of data are required (pre-coded list? Date &amp; time? Number?) is an identifier? Indicates duration?</a:t>
            </a:r>
            <a:endParaRPr lang="el-GR" sz="1200" b="1" dirty="0"/>
          </a:p>
        </p:txBody>
      </p:sp>
      <p:sp>
        <p:nvSpPr>
          <p:cNvPr id="15" name="Oval 14"/>
          <p:cNvSpPr/>
          <p:nvPr/>
        </p:nvSpPr>
        <p:spPr>
          <a:xfrm>
            <a:off x="4339069" y="1664670"/>
            <a:ext cx="676275" cy="247650"/>
          </a:xfrm>
          <a:prstGeom prst="ellipse">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lIns="68580" tIns="34290" rIns="68580" bIns="34290" rtlCol="0" anchor="ctr"/>
          <a:lstStyle/>
          <a:p>
            <a:pPr algn="ctr"/>
            <a:endParaRPr lang="el-GR"/>
          </a:p>
        </p:txBody>
      </p:sp>
      <p:sp>
        <p:nvSpPr>
          <p:cNvPr id="16" name="Oval 15"/>
          <p:cNvSpPr/>
          <p:nvPr/>
        </p:nvSpPr>
        <p:spPr>
          <a:xfrm>
            <a:off x="3505200" y="4319591"/>
            <a:ext cx="676275" cy="247650"/>
          </a:xfrm>
          <a:prstGeom prst="ellipse">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lIns="68580" tIns="34290" rIns="68580" bIns="34290" rtlCol="0" anchor="ctr"/>
          <a:lstStyle/>
          <a:p>
            <a:pPr algn="ctr"/>
            <a:endParaRPr lang="el-GR"/>
          </a:p>
        </p:txBody>
      </p:sp>
      <p:sp>
        <p:nvSpPr>
          <p:cNvPr id="17" name="Oval 16"/>
          <p:cNvSpPr/>
          <p:nvPr/>
        </p:nvSpPr>
        <p:spPr>
          <a:xfrm>
            <a:off x="6039712" y="1658545"/>
            <a:ext cx="2408963" cy="247650"/>
          </a:xfrm>
          <a:prstGeom prst="ellipse">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lIns="68580" tIns="34290" rIns="68580" bIns="34290" rtlCol="0" anchor="ctr"/>
          <a:lstStyle/>
          <a:p>
            <a:pPr algn="ctr"/>
            <a:endParaRPr lang="el-GR"/>
          </a:p>
        </p:txBody>
      </p:sp>
    </p:spTree>
    <p:extLst>
      <p:ext uri="{BB962C8B-B14F-4D97-AF65-F5344CB8AC3E}">
        <p14:creationId xmlns:p14="http://schemas.microsoft.com/office/powerpoint/2010/main" xmlns="" val="488269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500" fill="hold"/>
                                        <p:tgtEl>
                                          <p:spTgt spid="11"/>
                                        </p:tgtEl>
                                        <p:attrNameLst>
                                          <p:attrName>ppt_w</p:attrName>
                                        </p:attrNameLst>
                                      </p:cBhvr>
                                      <p:tavLst>
                                        <p:tav tm="0">
                                          <p:val>
                                            <p:fltVal val="0"/>
                                          </p:val>
                                        </p:tav>
                                        <p:tav tm="100000">
                                          <p:val>
                                            <p:strVal val="#ppt_w"/>
                                          </p:val>
                                        </p:tav>
                                      </p:tavLst>
                                    </p:anim>
                                    <p:anim calcmode="lin" valueType="num">
                                      <p:cBhvr>
                                        <p:cTn id="15" dur="500" fill="hold"/>
                                        <p:tgtEl>
                                          <p:spTgt spid="11"/>
                                        </p:tgtEl>
                                        <p:attrNameLst>
                                          <p:attrName>ppt_h</p:attrName>
                                        </p:attrNameLst>
                                      </p:cBhvr>
                                      <p:tavLst>
                                        <p:tav tm="0">
                                          <p:val>
                                            <p:fltVal val="0"/>
                                          </p:val>
                                        </p:tav>
                                        <p:tav tm="100000">
                                          <p:val>
                                            <p:strVal val="#ppt_h"/>
                                          </p:val>
                                        </p:tav>
                                      </p:tavLst>
                                    </p:anim>
                                    <p:animEffect transition="in" filter="fade">
                                      <p:cBhvr>
                                        <p:cTn id="16" dur="500"/>
                                        <p:tgtEl>
                                          <p:spTgt spid="11"/>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500" fill="hold"/>
                                        <p:tgtEl>
                                          <p:spTgt spid="10"/>
                                        </p:tgtEl>
                                        <p:attrNameLst>
                                          <p:attrName>ppt_w</p:attrName>
                                        </p:attrNameLst>
                                      </p:cBhvr>
                                      <p:tavLst>
                                        <p:tav tm="0">
                                          <p:val>
                                            <p:fltVal val="0"/>
                                          </p:val>
                                        </p:tav>
                                        <p:tav tm="100000">
                                          <p:val>
                                            <p:strVal val="#ppt_w"/>
                                          </p:val>
                                        </p:tav>
                                      </p:tavLst>
                                    </p:anim>
                                    <p:anim calcmode="lin" valueType="num">
                                      <p:cBhvr>
                                        <p:cTn id="27" dur="500" fill="hold"/>
                                        <p:tgtEl>
                                          <p:spTgt spid="10"/>
                                        </p:tgtEl>
                                        <p:attrNameLst>
                                          <p:attrName>ppt_h</p:attrName>
                                        </p:attrNameLst>
                                      </p:cBhvr>
                                      <p:tavLst>
                                        <p:tav tm="0">
                                          <p:val>
                                            <p:fltVal val="0"/>
                                          </p:val>
                                        </p:tav>
                                        <p:tav tm="100000">
                                          <p:val>
                                            <p:strVal val="#ppt_h"/>
                                          </p:val>
                                        </p:tav>
                                      </p:tavLst>
                                    </p:anim>
                                    <p:animEffect transition="in" filter="fade">
                                      <p:cBhvr>
                                        <p:cTn id="28" dur="500"/>
                                        <p:tgtEl>
                                          <p:spTgt spid="10"/>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grpId="0" nodeType="click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p:cTn id="38" dur="500" fill="hold"/>
                                        <p:tgtEl>
                                          <p:spTgt spid="15"/>
                                        </p:tgtEl>
                                        <p:attrNameLst>
                                          <p:attrName>ppt_w</p:attrName>
                                        </p:attrNameLst>
                                      </p:cBhvr>
                                      <p:tavLst>
                                        <p:tav tm="0">
                                          <p:val>
                                            <p:fltVal val="0"/>
                                          </p:val>
                                        </p:tav>
                                        <p:tav tm="100000">
                                          <p:val>
                                            <p:strVal val="#ppt_w"/>
                                          </p:val>
                                        </p:tav>
                                      </p:tavLst>
                                    </p:anim>
                                    <p:anim calcmode="lin" valueType="num">
                                      <p:cBhvr>
                                        <p:cTn id="39" dur="500" fill="hold"/>
                                        <p:tgtEl>
                                          <p:spTgt spid="15"/>
                                        </p:tgtEl>
                                        <p:attrNameLst>
                                          <p:attrName>ppt_h</p:attrName>
                                        </p:attrNameLst>
                                      </p:cBhvr>
                                      <p:tavLst>
                                        <p:tav tm="0">
                                          <p:val>
                                            <p:fltVal val="0"/>
                                          </p:val>
                                        </p:tav>
                                        <p:tav tm="100000">
                                          <p:val>
                                            <p:strVal val="#ppt_h"/>
                                          </p:val>
                                        </p:tav>
                                      </p:tavLst>
                                    </p:anim>
                                    <p:animEffect transition="in" filter="fade">
                                      <p:cBhvr>
                                        <p:cTn id="40" dur="500"/>
                                        <p:tgtEl>
                                          <p:spTgt spid="15"/>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p:cTn id="43" dur="500" fill="hold"/>
                                        <p:tgtEl>
                                          <p:spTgt spid="13"/>
                                        </p:tgtEl>
                                        <p:attrNameLst>
                                          <p:attrName>ppt_w</p:attrName>
                                        </p:attrNameLst>
                                      </p:cBhvr>
                                      <p:tavLst>
                                        <p:tav tm="0">
                                          <p:val>
                                            <p:fltVal val="0"/>
                                          </p:val>
                                        </p:tav>
                                        <p:tav tm="100000">
                                          <p:val>
                                            <p:strVal val="#ppt_w"/>
                                          </p:val>
                                        </p:tav>
                                      </p:tavLst>
                                    </p:anim>
                                    <p:anim calcmode="lin" valueType="num">
                                      <p:cBhvr>
                                        <p:cTn id="44" dur="500" fill="hold"/>
                                        <p:tgtEl>
                                          <p:spTgt spid="13"/>
                                        </p:tgtEl>
                                        <p:attrNameLst>
                                          <p:attrName>ppt_h</p:attrName>
                                        </p:attrNameLst>
                                      </p:cBhvr>
                                      <p:tavLst>
                                        <p:tav tm="0">
                                          <p:val>
                                            <p:fltVal val="0"/>
                                          </p:val>
                                        </p:tav>
                                        <p:tav tm="100000">
                                          <p:val>
                                            <p:strVal val="#ppt_h"/>
                                          </p:val>
                                        </p:tav>
                                      </p:tavLst>
                                    </p:anim>
                                    <p:animEffect transition="in" filter="fade">
                                      <p:cBhvr>
                                        <p:cTn id="45" dur="500"/>
                                        <p:tgtEl>
                                          <p:spTgt spid="13"/>
                                        </p:tgtEl>
                                      </p:cBhvr>
                                    </p:animEffect>
                                  </p:childTnLst>
                                </p:cTn>
                              </p:par>
                            </p:childTnLst>
                          </p:cTn>
                        </p:par>
                      </p:childTnLst>
                    </p:cTn>
                  </p:par>
                  <p:par>
                    <p:cTn id="46" fill="hold">
                      <p:stCondLst>
                        <p:cond delay="indefinite"/>
                      </p:stCondLst>
                      <p:childTnLst>
                        <p:par>
                          <p:cTn id="47" fill="hold">
                            <p:stCondLst>
                              <p:cond delay="0"/>
                            </p:stCondLst>
                            <p:childTnLst>
                              <p:par>
                                <p:cTn id="48" presetID="53" presetClass="entr" presetSubtype="16" fill="hold" grpId="0" nodeType="clickEffect">
                                  <p:stCondLst>
                                    <p:cond delay="0"/>
                                  </p:stCondLst>
                                  <p:childTnLst>
                                    <p:set>
                                      <p:cBhvr>
                                        <p:cTn id="49" dur="1" fill="hold">
                                          <p:stCondLst>
                                            <p:cond delay="0"/>
                                          </p:stCondLst>
                                        </p:cTn>
                                        <p:tgtEl>
                                          <p:spTgt spid="3">
                                            <p:txEl>
                                              <p:pRg st="0" end="0"/>
                                            </p:txEl>
                                          </p:spTgt>
                                        </p:tgtEl>
                                        <p:attrNameLst>
                                          <p:attrName>style.visibility</p:attrName>
                                        </p:attrNameLst>
                                      </p:cBhvr>
                                      <p:to>
                                        <p:strVal val="visible"/>
                                      </p:to>
                                    </p:set>
                                    <p:anim calcmode="lin" valueType="num">
                                      <p:cBhvr>
                                        <p:cTn id="50"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51"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52" dur="500"/>
                                        <p:tgtEl>
                                          <p:spTgt spid="3">
                                            <p:txEl>
                                              <p:pRg st="0" end="0"/>
                                            </p:txEl>
                                          </p:spTgt>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p:cTn id="55" dur="500" fill="hold"/>
                                        <p:tgtEl>
                                          <p:spTgt spid="9"/>
                                        </p:tgtEl>
                                        <p:attrNameLst>
                                          <p:attrName>ppt_w</p:attrName>
                                        </p:attrNameLst>
                                      </p:cBhvr>
                                      <p:tavLst>
                                        <p:tav tm="0">
                                          <p:val>
                                            <p:fltVal val="0"/>
                                          </p:val>
                                        </p:tav>
                                        <p:tav tm="100000">
                                          <p:val>
                                            <p:strVal val="#ppt_w"/>
                                          </p:val>
                                        </p:tav>
                                      </p:tavLst>
                                    </p:anim>
                                    <p:anim calcmode="lin" valueType="num">
                                      <p:cBhvr>
                                        <p:cTn id="56" dur="500" fill="hold"/>
                                        <p:tgtEl>
                                          <p:spTgt spid="9"/>
                                        </p:tgtEl>
                                        <p:attrNameLst>
                                          <p:attrName>ppt_h</p:attrName>
                                        </p:attrNameLst>
                                      </p:cBhvr>
                                      <p:tavLst>
                                        <p:tav tm="0">
                                          <p:val>
                                            <p:fltVal val="0"/>
                                          </p:val>
                                        </p:tav>
                                        <p:tav tm="100000">
                                          <p:val>
                                            <p:strVal val="#ppt_h"/>
                                          </p:val>
                                        </p:tav>
                                      </p:tavLst>
                                    </p:anim>
                                    <p:animEffect transition="in" filter="fade">
                                      <p:cBhvr>
                                        <p:cTn id="57" dur="500"/>
                                        <p:tgtEl>
                                          <p:spTgt spid="9"/>
                                        </p:tgtEl>
                                      </p:cBhvr>
                                    </p:animEffect>
                                  </p:childTnLst>
                                </p:cTn>
                              </p:par>
                            </p:childTnLst>
                          </p:cTn>
                        </p:par>
                      </p:childTnLst>
                    </p:cTn>
                  </p:par>
                  <p:par>
                    <p:cTn id="58" fill="hold">
                      <p:stCondLst>
                        <p:cond delay="indefinite"/>
                      </p:stCondLst>
                      <p:childTnLst>
                        <p:par>
                          <p:cTn id="59" fill="hold">
                            <p:stCondLst>
                              <p:cond delay="0"/>
                            </p:stCondLst>
                            <p:childTnLst>
                              <p:par>
                                <p:cTn id="60" presetID="53" presetClass="entr" presetSubtype="16" fill="hold" grpId="0" nodeType="clickEffect">
                                  <p:stCondLst>
                                    <p:cond delay="0"/>
                                  </p:stCondLst>
                                  <p:childTnLst>
                                    <p:set>
                                      <p:cBhvr>
                                        <p:cTn id="61" dur="1" fill="hold">
                                          <p:stCondLst>
                                            <p:cond delay="0"/>
                                          </p:stCondLst>
                                        </p:cTn>
                                        <p:tgtEl>
                                          <p:spTgt spid="7"/>
                                        </p:tgtEl>
                                        <p:attrNameLst>
                                          <p:attrName>style.visibility</p:attrName>
                                        </p:attrNameLst>
                                      </p:cBhvr>
                                      <p:to>
                                        <p:strVal val="visible"/>
                                      </p:to>
                                    </p:set>
                                    <p:anim calcmode="lin" valueType="num">
                                      <p:cBhvr>
                                        <p:cTn id="62" dur="500" fill="hold"/>
                                        <p:tgtEl>
                                          <p:spTgt spid="7"/>
                                        </p:tgtEl>
                                        <p:attrNameLst>
                                          <p:attrName>ppt_w</p:attrName>
                                        </p:attrNameLst>
                                      </p:cBhvr>
                                      <p:tavLst>
                                        <p:tav tm="0">
                                          <p:val>
                                            <p:fltVal val="0"/>
                                          </p:val>
                                        </p:tav>
                                        <p:tav tm="100000">
                                          <p:val>
                                            <p:strVal val="#ppt_w"/>
                                          </p:val>
                                        </p:tav>
                                      </p:tavLst>
                                    </p:anim>
                                    <p:anim calcmode="lin" valueType="num">
                                      <p:cBhvr>
                                        <p:cTn id="63" dur="500" fill="hold"/>
                                        <p:tgtEl>
                                          <p:spTgt spid="7"/>
                                        </p:tgtEl>
                                        <p:attrNameLst>
                                          <p:attrName>ppt_h</p:attrName>
                                        </p:attrNameLst>
                                      </p:cBhvr>
                                      <p:tavLst>
                                        <p:tav tm="0">
                                          <p:val>
                                            <p:fltVal val="0"/>
                                          </p:val>
                                        </p:tav>
                                        <p:tav tm="100000">
                                          <p:val>
                                            <p:strVal val="#ppt_h"/>
                                          </p:val>
                                        </p:tav>
                                      </p:tavLst>
                                    </p:anim>
                                    <p:animEffect transition="in" filter="fade">
                                      <p:cBhvr>
                                        <p:cTn id="64" dur="500"/>
                                        <p:tgtEl>
                                          <p:spTgt spid="7"/>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cBhvr>
                                        <p:cTn id="67" dur="500" fill="hold"/>
                                        <p:tgtEl>
                                          <p:spTgt spid="12"/>
                                        </p:tgtEl>
                                        <p:attrNameLst>
                                          <p:attrName>ppt_w</p:attrName>
                                        </p:attrNameLst>
                                      </p:cBhvr>
                                      <p:tavLst>
                                        <p:tav tm="0">
                                          <p:val>
                                            <p:fltVal val="0"/>
                                          </p:val>
                                        </p:tav>
                                        <p:tav tm="100000">
                                          <p:val>
                                            <p:strVal val="#ppt_w"/>
                                          </p:val>
                                        </p:tav>
                                      </p:tavLst>
                                    </p:anim>
                                    <p:anim calcmode="lin" valueType="num">
                                      <p:cBhvr>
                                        <p:cTn id="68" dur="500" fill="hold"/>
                                        <p:tgtEl>
                                          <p:spTgt spid="12"/>
                                        </p:tgtEl>
                                        <p:attrNameLst>
                                          <p:attrName>ppt_h</p:attrName>
                                        </p:attrNameLst>
                                      </p:cBhvr>
                                      <p:tavLst>
                                        <p:tav tm="0">
                                          <p:val>
                                            <p:fltVal val="0"/>
                                          </p:val>
                                        </p:tav>
                                        <p:tav tm="100000">
                                          <p:val>
                                            <p:strVal val="#ppt_h"/>
                                          </p:val>
                                        </p:tav>
                                      </p:tavLst>
                                    </p:anim>
                                    <p:animEffect transition="in" filter="fade">
                                      <p:cBhvr>
                                        <p:cTn id="69" dur="500"/>
                                        <p:tgtEl>
                                          <p:spTgt spid="12"/>
                                        </p:tgtEl>
                                      </p:cBhvr>
                                    </p:animEffect>
                                  </p:childTnLst>
                                </p:cTn>
                              </p:par>
                            </p:childTnLst>
                          </p:cTn>
                        </p:par>
                      </p:childTnLst>
                    </p:cTn>
                  </p:par>
                  <p:par>
                    <p:cTn id="70" fill="hold">
                      <p:stCondLst>
                        <p:cond delay="indefinite"/>
                      </p:stCondLst>
                      <p:childTnLst>
                        <p:par>
                          <p:cTn id="71" fill="hold">
                            <p:stCondLst>
                              <p:cond delay="0"/>
                            </p:stCondLst>
                            <p:childTnLst>
                              <p:par>
                                <p:cTn id="72" presetID="53" presetClass="entr" presetSubtype="16" fill="hold" grpId="0" nodeType="clickEffect">
                                  <p:stCondLst>
                                    <p:cond delay="0"/>
                                  </p:stCondLst>
                                  <p:childTnLst>
                                    <p:set>
                                      <p:cBhvr>
                                        <p:cTn id="73" dur="1" fill="hold">
                                          <p:stCondLst>
                                            <p:cond delay="0"/>
                                          </p:stCondLst>
                                        </p:cTn>
                                        <p:tgtEl>
                                          <p:spTgt spid="16"/>
                                        </p:tgtEl>
                                        <p:attrNameLst>
                                          <p:attrName>style.visibility</p:attrName>
                                        </p:attrNameLst>
                                      </p:cBhvr>
                                      <p:to>
                                        <p:strVal val="visible"/>
                                      </p:to>
                                    </p:set>
                                    <p:anim calcmode="lin" valueType="num">
                                      <p:cBhvr>
                                        <p:cTn id="74" dur="500" fill="hold"/>
                                        <p:tgtEl>
                                          <p:spTgt spid="16"/>
                                        </p:tgtEl>
                                        <p:attrNameLst>
                                          <p:attrName>ppt_w</p:attrName>
                                        </p:attrNameLst>
                                      </p:cBhvr>
                                      <p:tavLst>
                                        <p:tav tm="0">
                                          <p:val>
                                            <p:fltVal val="0"/>
                                          </p:val>
                                        </p:tav>
                                        <p:tav tm="100000">
                                          <p:val>
                                            <p:strVal val="#ppt_w"/>
                                          </p:val>
                                        </p:tav>
                                      </p:tavLst>
                                    </p:anim>
                                    <p:anim calcmode="lin" valueType="num">
                                      <p:cBhvr>
                                        <p:cTn id="75" dur="500" fill="hold"/>
                                        <p:tgtEl>
                                          <p:spTgt spid="16"/>
                                        </p:tgtEl>
                                        <p:attrNameLst>
                                          <p:attrName>ppt_h</p:attrName>
                                        </p:attrNameLst>
                                      </p:cBhvr>
                                      <p:tavLst>
                                        <p:tav tm="0">
                                          <p:val>
                                            <p:fltVal val="0"/>
                                          </p:val>
                                        </p:tav>
                                        <p:tav tm="100000">
                                          <p:val>
                                            <p:strVal val="#ppt_h"/>
                                          </p:val>
                                        </p:tav>
                                      </p:tavLst>
                                    </p:anim>
                                    <p:animEffect transition="in" filter="fade">
                                      <p:cBhvr>
                                        <p:cTn id="76" dur="500"/>
                                        <p:tgtEl>
                                          <p:spTgt spid="16"/>
                                        </p:tgtEl>
                                      </p:cBhvr>
                                    </p:animEffect>
                                  </p:childTnLst>
                                </p:cTn>
                              </p:par>
                              <p:par>
                                <p:cTn id="77" presetID="53" presetClass="entr" presetSubtype="16" fill="hold" grpId="0" nodeType="withEffect">
                                  <p:stCondLst>
                                    <p:cond delay="0"/>
                                  </p:stCondLst>
                                  <p:childTnLst>
                                    <p:set>
                                      <p:cBhvr>
                                        <p:cTn id="78" dur="1" fill="hold">
                                          <p:stCondLst>
                                            <p:cond delay="0"/>
                                          </p:stCondLst>
                                        </p:cTn>
                                        <p:tgtEl>
                                          <p:spTgt spid="17"/>
                                        </p:tgtEl>
                                        <p:attrNameLst>
                                          <p:attrName>style.visibility</p:attrName>
                                        </p:attrNameLst>
                                      </p:cBhvr>
                                      <p:to>
                                        <p:strVal val="visible"/>
                                      </p:to>
                                    </p:set>
                                    <p:anim calcmode="lin" valueType="num">
                                      <p:cBhvr>
                                        <p:cTn id="79" dur="500" fill="hold"/>
                                        <p:tgtEl>
                                          <p:spTgt spid="17"/>
                                        </p:tgtEl>
                                        <p:attrNameLst>
                                          <p:attrName>ppt_w</p:attrName>
                                        </p:attrNameLst>
                                      </p:cBhvr>
                                      <p:tavLst>
                                        <p:tav tm="0">
                                          <p:val>
                                            <p:fltVal val="0"/>
                                          </p:val>
                                        </p:tav>
                                        <p:tav tm="100000">
                                          <p:val>
                                            <p:strVal val="#ppt_w"/>
                                          </p:val>
                                        </p:tav>
                                      </p:tavLst>
                                    </p:anim>
                                    <p:anim calcmode="lin" valueType="num">
                                      <p:cBhvr>
                                        <p:cTn id="80" dur="500" fill="hold"/>
                                        <p:tgtEl>
                                          <p:spTgt spid="17"/>
                                        </p:tgtEl>
                                        <p:attrNameLst>
                                          <p:attrName>ppt_h</p:attrName>
                                        </p:attrNameLst>
                                      </p:cBhvr>
                                      <p:tavLst>
                                        <p:tav tm="0">
                                          <p:val>
                                            <p:fltVal val="0"/>
                                          </p:val>
                                        </p:tav>
                                        <p:tav tm="100000">
                                          <p:val>
                                            <p:strVal val="#ppt_h"/>
                                          </p:val>
                                        </p:tav>
                                      </p:tavLst>
                                    </p:anim>
                                    <p:animEffect transition="in" filter="fade">
                                      <p:cBhvr>
                                        <p:cTn id="81" dur="500"/>
                                        <p:tgtEl>
                                          <p:spTgt spid="17"/>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14"/>
                                        </p:tgtEl>
                                        <p:attrNameLst>
                                          <p:attrName>style.visibility</p:attrName>
                                        </p:attrNameLst>
                                      </p:cBhvr>
                                      <p:to>
                                        <p:strVal val="visible"/>
                                      </p:to>
                                    </p:set>
                                    <p:anim calcmode="lin" valueType="num">
                                      <p:cBhvr>
                                        <p:cTn id="84" dur="500" fill="hold"/>
                                        <p:tgtEl>
                                          <p:spTgt spid="14"/>
                                        </p:tgtEl>
                                        <p:attrNameLst>
                                          <p:attrName>ppt_w</p:attrName>
                                        </p:attrNameLst>
                                      </p:cBhvr>
                                      <p:tavLst>
                                        <p:tav tm="0">
                                          <p:val>
                                            <p:fltVal val="0"/>
                                          </p:val>
                                        </p:tav>
                                        <p:tav tm="100000">
                                          <p:val>
                                            <p:strVal val="#ppt_w"/>
                                          </p:val>
                                        </p:tav>
                                      </p:tavLst>
                                    </p:anim>
                                    <p:anim calcmode="lin" valueType="num">
                                      <p:cBhvr>
                                        <p:cTn id="85" dur="500" fill="hold"/>
                                        <p:tgtEl>
                                          <p:spTgt spid="14"/>
                                        </p:tgtEl>
                                        <p:attrNameLst>
                                          <p:attrName>ppt_h</p:attrName>
                                        </p:attrNameLst>
                                      </p:cBhvr>
                                      <p:tavLst>
                                        <p:tav tm="0">
                                          <p:val>
                                            <p:fltVal val="0"/>
                                          </p:val>
                                        </p:tav>
                                        <p:tav tm="100000">
                                          <p:val>
                                            <p:strVal val="#ppt_h"/>
                                          </p:val>
                                        </p:tav>
                                      </p:tavLst>
                                    </p:anim>
                                    <p:animEffect transition="in" filter="fade">
                                      <p:cBhvr>
                                        <p:cTn id="8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animBg="1"/>
      <p:bldP spid="7" grpId="0" animBg="1"/>
      <p:bldP spid="8" grpId="0" animBg="1"/>
      <p:bldP spid="9" grpId="0" animBg="1"/>
      <p:bldP spid="10" grpId="0"/>
      <p:bldP spid="11" grpId="0"/>
      <p:bldP spid="12" grpId="0"/>
      <p:bldP spid="13" grpId="0"/>
      <p:bldP spid="14" grpId="0"/>
      <p:bldP spid="15" grpId="0" animBg="1"/>
      <p:bldP spid="16" grpId="0" animBg="1"/>
      <p:bldP spid="1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DE_R4 Source of Information </a:t>
            </a:r>
            <a:r>
              <a:rPr lang="en-US" dirty="0" smtClean="0">
                <a:solidFill>
                  <a:srgbClr val="FF0000"/>
                </a:solidFill>
                <a:latin typeface="Segoe UI Light" panose="020B0502040204020203" pitchFamily="34" charset="0"/>
                <a:cs typeface="Segoe UI Light" panose="020B0502040204020203" pitchFamily="34" charset="0"/>
              </a:rPr>
              <a:t>(go to page 25)</a:t>
            </a:r>
            <a:endParaRPr lang="el-GR" dirty="0">
              <a:solidFill>
                <a:srgbClr val="FF0000"/>
              </a:solidFill>
              <a:latin typeface="Segoe UI Light" panose="020B0502040204020203" pitchFamily="34" charset="0"/>
              <a:cs typeface="Segoe UI Light" panose="020B0502040204020203" pitchFamily="34" charset="0"/>
            </a:endParaRPr>
          </a:p>
        </p:txBody>
      </p:sp>
      <p:sp>
        <p:nvSpPr>
          <p:cNvPr id="3" name="Content Placeholder 2"/>
          <p:cNvSpPr>
            <a:spLocks noGrp="1"/>
          </p:cNvSpPr>
          <p:nvPr>
            <p:ph idx="1"/>
          </p:nvPr>
        </p:nvSpPr>
        <p:spPr>
          <a:xfrm>
            <a:off x="628650" y="1369219"/>
            <a:ext cx="2688647" cy="3263504"/>
          </a:xfrm>
        </p:spPr>
        <p:txBody>
          <a:bodyPr>
            <a:normAutofit/>
          </a:bodyPr>
          <a:lstStyle/>
          <a:p>
            <a:r>
              <a:rPr lang="en-US" b="1" dirty="0" smtClean="0"/>
              <a:t>type of data required for DE_R4</a:t>
            </a:r>
            <a:r>
              <a:rPr lang="en-US" dirty="0" smtClean="0"/>
              <a:t>: </a:t>
            </a:r>
          </a:p>
          <a:p>
            <a:pPr marL="272654" lvl="1" indent="0">
              <a:buNone/>
            </a:pPr>
            <a:r>
              <a:rPr lang="en-US" sz="2100" b="1" dirty="0" smtClean="0">
                <a:solidFill>
                  <a:schemeClr val="accent1"/>
                </a:solidFill>
              </a:rPr>
              <a:t>record </a:t>
            </a:r>
            <a:r>
              <a:rPr lang="en-US" sz="2100" dirty="0" smtClean="0"/>
              <a:t>is based in a single selection among the permissible values of a </a:t>
            </a:r>
            <a:r>
              <a:rPr lang="en-US" sz="2100" dirty="0" smtClean="0">
                <a:solidFill>
                  <a:schemeClr val="accent1"/>
                </a:solidFill>
              </a:rPr>
              <a:t>pre-coded list</a:t>
            </a:r>
            <a:endParaRPr lang="en-US" sz="2100" dirty="0"/>
          </a:p>
          <a:p>
            <a:endParaRPr lang="en-US" dirty="0" smtClean="0"/>
          </a:p>
          <a:p>
            <a:r>
              <a:rPr lang="en-US" dirty="0" smtClean="0"/>
              <a:t>Next go to page </a:t>
            </a:r>
            <a:r>
              <a:rPr lang="en-US" dirty="0" smtClean="0">
                <a:solidFill>
                  <a:srgbClr val="FF0000"/>
                </a:solidFill>
              </a:rPr>
              <a:t>48-49</a:t>
            </a:r>
            <a:endParaRPr lang="el-GR" dirty="0">
              <a:solidFill>
                <a:srgbClr val="FF0000"/>
              </a:solidFill>
            </a:endParaRPr>
          </a:p>
        </p:txBody>
      </p:sp>
      <p:pic>
        <p:nvPicPr>
          <p:cNvPr id="5" name="Picture 4"/>
          <p:cNvPicPr>
            <a:picLocks noChangeAspect="1"/>
          </p:cNvPicPr>
          <p:nvPr/>
        </p:nvPicPr>
        <p:blipFill rotWithShape="1">
          <a:blip r:embed="rId3"/>
          <a:srcRect l="19274" t="13635" r="18846" b="11061"/>
          <a:stretch/>
        </p:blipFill>
        <p:spPr>
          <a:xfrm>
            <a:off x="3740729" y="1140094"/>
            <a:ext cx="4816187" cy="3551402"/>
          </a:xfrm>
          <a:prstGeom prst="rect">
            <a:avLst/>
          </a:prstGeom>
        </p:spPr>
      </p:pic>
    </p:spTree>
    <p:extLst>
      <p:ext uri="{BB962C8B-B14F-4D97-AF65-F5344CB8AC3E}">
        <p14:creationId xmlns:p14="http://schemas.microsoft.com/office/powerpoint/2010/main" xmlns="" val="2728101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4" dur="500"/>
                                        <p:tgtEl>
                                          <p:spTgt spid="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p:cTn id="19"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1" dur="500"/>
                                        <p:tgtEl>
                                          <p:spTgt spid="3">
                                            <p:txEl>
                                              <p:pRg st="3" end="3"/>
                                            </p:txEl>
                                          </p:spTgt>
                                        </p:tgtEl>
                                      </p:cBhvr>
                                    </p:animEffect>
                                  </p:childTnLst>
                                </p:cTn>
                              </p:par>
                              <p:par>
                                <p:cTn id="22" presetID="53" presetClass="entr" presetSubtype="16"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ppt_w</p:attrName>
                                        </p:attrNameLst>
                                      </p:cBhvr>
                                      <p:tavLst>
                                        <p:tav tm="0">
                                          <p:val>
                                            <p:fltVal val="0"/>
                                          </p:val>
                                        </p:tav>
                                        <p:tav tm="100000">
                                          <p:val>
                                            <p:strVal val="#ppt_w"/>
                                          </p:val>
                                        </p:tav>
                                      </p:tavLst>
                                    </p:anim>
                                    <p:anim calcmode="lin" valueType="num">
                                      <p:cBhvr>
                                        <p:cTn id="25" dur="500" fill="hold"/>
                                        <p:tgtEl>
                                          <p:spTgt spid="5"/>
                                        </p:tgtEl>
                                        <p:attrNameLst>
                                          <p:attrName>ppt_h</p:attrName>
                                        </p:attrNameLst>
                                      </p:cBhvr>
                                      <p:tavLst>
                                        <p:tav tm="0">
                                          <p:val>
                                            <p:fltVal val="0"/>
                                          </p:val>
                                        </p:tav>
                                        <p:tav tm="100000">
                                          <p:val>
                                            <p:strVal val="#ppt_h"/>
                                          </p:val>
                                        </p:tav>
                                      </p:tavLst>
                                    </p:anim>
                                    <p:animEffect transition="in" filter="fade">
                                      <p:cBhvr>
                                        <p:cTn id="2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39145" y="254796"/>
            <a:ext cx="3738130" cy="892970"/>
          </a:xfrm>
        </p:spPr>
        <p:txBody>
          <a:bodyPr>
            <a:normAutofit/>
          </a:bodyPr>
          <a:lstStyle/>
          <a:p>
            <a:r>
              <a:rPr lang="en-US" sz="2100" b="1" dirty="0" smtClean="0">
                <a:solidFill>
                  <a:schemeClr val="accent1"/>
                </a:solidFill>
              </a:rPr>
              <a:t>Description </a:t>
            </a:r>
            <a:r>
              <a:rPr lang="en-US" sz="2100" b="1" dirty="0">
                <a:solidFill>
                  <a:schemeClr val="accent1"/>
                </a:solidFill>
              </a:rPr>
              <a:t>of </a:t>
            </a:r>
            <a:r>
              <a:rPr lang="en-US" sz="2100" b="1" dirty="0" smtClean="0">
                <a:solidFill>
                  <a:schemeClr val="accent1"/>
                </a:solidFill>
              </a:rPr>
              <a:t>DE_R4 </a:t>
            </a:r>
            <a:r>
              <a:rPr lang="en-US" sz="2100" b="1" dirty="0">
                <a:solidFill>
                  <a:schemeClr val="accent1"/>
                </a:solidFill>
              </a:rPr>
              <a:t>Permissible Values </a:t>
            </a:r>
            <a:endParaRPr lang="el-GR" sz="2100" dirty="0">
              <a:solidFill>
                <a:schemeClr val="accent1"/>
              </a:solidFill>
            </a:endParaRPr>
          </a:p>
        </p:txBody>
      </p:sp>
      <p:sp>
        <p:nvSpPr>
          <p:cNvPr id="3" name="Content Placeholder 2"/>
          <p:cNvSpPr>
            <a:spLocks noGrp="1"/>
          </p:cNvSpPr>
          <p:nvPr>
            <p:ph idx="1"/>
          </p:nvPr>
        </p:nvSpPr>
        <p:spPr>
          <a:xfrm>
            <a:off x="628651" y="1369219"/>
            <a:ext cx="3400425" cy="373856"/>
          </a:xfrm>
        </p:spPr>
        <p:txBody>
          <a:bodyPr>
            <a:normAutofit/>
          </a:bodyPr>
          <a:lstStyle/>
          <a:p>
            <a:r>
              <a:rPr lang="en-US" sz="1700" dirty="0" smtClean="0">
                <a:solidFill>
                  <a:schemeClr val="accent1"/>
                </a:solidFill>
              </a:rPr>
              <a:t>Definition </a:t>
            </a:r>
            <a:r>
              <a:rPr lang="en-US" sz="1700" dirty="0" smtClean="0"/>
              <a:t>of DE_R4</a:t>
            </a:r>
          </a:p>
          <a:p>
            <a:endParaRPr lang="el-GR" sz="1700" dirty="0"/>
          </a:p>
          <a:p>
            <a:endParaRPr lang="el-GR" sz="1700" dirty="0"/>
          </a:p>
        </p:txBody>
      </p:sp>
      <p:pic>
        <p:nvPicPr>
          <p:cNvPr id="5" name="Picture 4"/>
          <p:cNvPicPr>
            <a:picLocks noChangeAspect="1"/>
          </p:cNvPicPr>
          <p:nvPr/>
        </p:nvPicPr>
        <p:blipFill rotWithShape="1">
          <a:blip r:embed="rId3"/>
          <a:srcRect l="17989" t="33730" r="17101" b="4849"/>
          <a:stretch/>
        </p:blipFill>
        <p:spPr>
          <a:xfrm>
            <a:off x="4375848" y="1990033"/>
            <a:ext cx="4408343" cy="2527697"/>
          </a:xfrm>
          <a:prstGeom prst="rect">
            <a:avLst/>
          </a:prstGeom>
        </p:spPr>
      </p:pic>
      <p:sp>
        <p:nvSpPr>
          <p:cNvPr id="6" name="Rectangle 5"/>
          <p:cNvSpPr/>
          <p:nvPr/>
        </p:nvSpPr>
        <p:spPr>
          <a:xfrm>
            <a:off x="628650" y="327337"/>
            <a:ext cx="3943350" cy="650947"/>
          </a:xfrm>
          <a:prstGeom prst="rect">
            <a:avLst/>
          </a:prstGeom>
        </p:spPr>
        <p:txBody>
          <a:bodyPr wrap="square" lIns="68580" tIns="34290" rIns="68580" bIns="34290">
            <a:spAutoFit/>
          </a:bodyPr>
          <a:lstStyle/>
          <a:p>
            <a:pPr algn="r" defTabSz="685783">
              <a:lnSpc>
                <a:spcPct val="90000"/>
              </a:lnSpc>
              <a:spcBef>
                <a:spcPct val="0"/>
              </a:spcBef>
            </a:pPr>
            <a:r>
              <a:rPr lang="en-US" sz="2100" b="1" dirty="0" smtClean="0">
                <a:solidFill>
                  <a:schemeClr val="accent1"/>
                </a:solidFill>
                <a:latin typeface="Segoe UI Black" panose="020B0A02040204020203" pitchFamily="34" charset="0"/>
                <a:ea typeface="Segoe UI Black" panose="020B0A02040204020203" pitchFamily="34" charset="0"/>
                <a:cs typeface="+mj-cs"/>
              </a:rPr>
              <a:t>PART 3 </a:t>
            </a:r>
            <a:r>
              <a:rPr lang="en-US" sz="2100" dirty="0" smtClean="0">
                <a:latin typeface="Segoe UI Light" panose="020B0502040204020203" pitchFamily="34" charset="0"/>
                <a:cs typeface="Segoe UI Light" panose="020B0502040204020203" pitchFamily="34" charset="0"/>
              </a:rPr>
              <a:t>(CAN-MDS Data-Dictionary; Terms </a:t>
            </a:r>
            <a:r>
              <a:rPr lang="en-US" sz="2100" dirty="0">
                <a:latin typeface="Segoe UI Light" panose="020B0502040204020203" pitchFamily="34" charset="0"/>
                <a:cs typeface="Segoe UI Light" panose="020B0502040204020203" pitchFamily="34" charset="0"/>
              </a:rPr>
              <a:t>&amp; </a:t>
            </a:r>
            <a:r>
              <a:rPr lang="en-US" sz="2100" dirty="0" smtClean="0">
                <a:latin typeface="Segoe UI Light" panose="020B0502040204020203" pitchFamily="34" charset="0"/>
                <a:cs typeface="Segoe UI Light" panose="020B0502040204020203" pitchFamily="34" charset="0"/>
              </a:rPr>
              <a:t>Definitions)</a:t>
            </a:r>
            <a:endParaRPr lang="el-GR" sz="2100" dirty="0">
              <a:latin typeface="Segoe UI Light" panose="020B0502040204020203" pitchFamily="34" charset="0"/>
              <a:cs typeface="Segoe UI Light" panose="020B0502040204020203" pitchFamily="34" charset="0"/>
            </a:endParaRPr>
          </a:p>
        </p:txBody>
      </p:sp>
      <p:sp>
        <p:nvSpPr>
          <p:cNvPr id="7" name="Rectangle 6"/>
          <p:cNvSpPr/>
          <p:nvPr/>
        </p:nvSpPr>
        <p:spPr>
          <a:xfrm>
            <a:off x="628649" y="2710311"/>
            <a:ext cx="3347918" cy="1011046"/>
          </a:xfrm>
          <a:prstGeom prst="rect">
            <a:avLst/>
          </a:prstGeom>
        </p:spPr>
        <p:txBody>
          <a:bodyPr wrap="square" lIns="68580" tIns="34290" rIns="68580" bIns="34290">
            <a:spAutoFit/>
          </a:bodyPr>
          <a:lstStyle/>
          <a:p>
            <a:pPr marL="271457" indent="-271457" defTabSz="685783">
              <a:lnSpc>
                <a:spcPct val="90000"/>
              </a:lnSpc>
              <a:spcBef>
                <a:spcPts val="750"/>
              </a:spcBef>
              <a:buClr>
                <a:schemeClr val="accent1"/>
              </a:buClr>
              <a:buFont typeface="Wingdings 3" panose="05040102010807070707" pitchFamily="18" charset="2"/>
              <a:buChar char="´"/>
            </a:pPr>
            <a:r>
              <a:rPr lang="en-US" sz="1700" dirty="0">
                <a:solidFill>
                  <a:schemeClr val="accent1"/>
                </a:solidFill>
                <a:latin typeface="Segoe UI Light" panose="020B0502040204020203" pitchFamily="34" charset="0"/>
                <a:cs typeface="Segoe UI Light" panose="020B0502040204020203" pitchFamily="34" charset="0"/>
              </a:rPr>
              <a:t>Specific terms </a:t>
            </a:r>
            <a:r>
              <a:rPr lang="en-US" sz="1700" dirty="0">
                <a:latin typeface="Segoe UI Light" panose="020B0502040204020203" pitchFamily="34" charset="0"/>
                <a:cs typeface="Segoe UI Light" panose="020B0502040204020203" pitchFamily="34" charset="0"/>
              </a:rPr>
              <a:t>requiring further explanation are indicated in bold font and described under part </a:t>
            </a:r>
            <a:r>
              <a:rPr lang="en-US" sz="1700" dirty="0" smtClean="0">
                <a:latin typeface="Segoe UI Light" panose="020B0502040204020203" pitchFamily="34" charset="0"/>
                <a:cs typeface="Segoe UI Light" panose="020B0502040204020203" pitchFamily="34" charset="0"/>
              </a:rPr>
              <a:t>ii</a:t>
            </a:r>
            <a:endParaRPr lang="el-GR" sz="1700" dirty="0">
              <a:latin typeface="Segoe UI Light" panose="020B0502040204020203" pitchFamily="34" charset="0"/>
              <a:cs typeface="Segoe UI Light" panose="020B0502040204020203" pitchFamily="34" charset="0"/>
            </a:endParaRPr>
          </a:p>
        </p:txBody>
      </p:sp>
      <p:pic>
        <p:nvPicPr>
          <p:cNvPr id="8" name="Picture 7"/>
          <p:cNvPicPr>
            <a:picLocks noChangeAspect="1"/>
          </p:cNvPicPr>
          <p:nvPr/>
        </p:nvPicPr>
        <p:blipFill rotWithShape="1">
          <a:blip r:embed="rId3"/>
          <a:srcRect l="17989" t="59905" r="56488" b="31952"/>
          <a:stretch/>
        </p:blipFill>
        <p:spPr>
          <a:xfrm>
            <a:off x="4953001" y="2533236"/>
            <a:ext cx="3790950" cy="732899"/>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9" name="Picture 8"/>
          <p:cNvPicPr>
            <a:picLocks noChangeAspect="1"/>
          </p:cNvPicPr>
          <p:nvPr/>
        </p:nvPicPr>
        <p:blipFill rotWithShape="1">
          <a:blip r:embed="rId4"/>
          <a:srcRect l="12857" t="60926" r="9603" b="4445"/>
          <a:stretch/>
        </p:blipFill>
        <p:spPr>
          <a:xfrm>
            <a:off x="4336016" y="3337863"/>
            <a:ext cx="4448175" cy="1203776"/>
          </a:xfrm>
          <a:prstGeom prst="rect">
            <a:avLst/>
          </a:prstGeom>
          <a:ln>
            <a:noFill/>
          </a:ln>
          <a:effectLst>
            <a:outerShdw blurRad="190500" algn="tl" rotWithShape="0">
              <a:srgbClr val="000000">
                <a:alpha val="70000"/>
              </a:srgbClr>
            </a:outerShdw>
          </a:effectLst>
        </p:spPr>
      </p:pic>
      <p:pic>
        <p:nvPicPr>
          <p:cNvPr id="11" name="Picture 10"/>
          <p:cNvPicPr>
            <a:picLocks noChangeAspect="1"/>
          </p:cNvPicPr>
          <p:nvPr/>
        </p:nvPicPr>
        <p:blipFill rotWithShape="1">
          <a:blip r:embed="rId3"/>
          <a:srcRect l="17989" t="14546" r="17101" b="66039"/>
          <a:stretch/>
        </p:blipFill>
        <p:spPr>
          <a:xfrm>
            <a:off x="4335607" y="1213234"/>
            <a:ext cx="4408343" cy="798998"/>
          </a:xfrm>
          <a:prstGeom prst="rect">
            <a:avLst/>
          </a:prstGeom>
        </p:spPr>
      </p:pic>
      <p:sp>
        <p:nvSpPr>
          <p:cNvPr id="12" name="Right Arrow 11"/>
          <p:cNvSpPr/>
          <p:nvPr/>
        </p:nvSpPr>
        <p:spPr>
          <a:xfrm>
            <a:off x="4572000" y="438150"/>
            <a:ext cx="381000" cy="43536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l-GR"/>
          </a:p>
        </p:txBody>
      </p:sp>
      <p:sp>
        <p:nvSpPr>
          <p:cNvPr id="13" name="Content Placeholder 2"/>
          <p:cNvSpPr txBox="1">
            <a:spLocks/>
          </p:cNvSpPr>
          <p:nvPr/>
        </p:nvSpPr>
        <p:spPr>
          <a:xfrm>
            <a:off x="628651" y="2142302"/>
            <a:ext cx="3400425" cy="390934"/>
          </a:xfrm>
          <a:prstGeom prst="rect">
            <a:avLst/>
          </a:prstGeom>
        </p:spPr>
        <p:txBody>
          <a:bodyPr vert="horz" lIns="68580" tIns="34290" rIns="68580" bIns="34290" rtlCol="0">
            <a:normAutofit fontScale="85000" lnSpcReduction="10000"/>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700" dirty="0"/>
              <a:t>DE_R4 </a:t>
            </a:r>
            <a:r>
              <a:rPr lang="en-US" sz="1700" dirty="0" smtClean="0">
                <a:solidFill>
                  <a:schemeClr val="accent1"/>
                </a:solidFill>
              </a:rPr>
              <a:t>Permissible values’ definitions</a:t>
            </a:r>
          </a:p>
          <a:p>
            <a:endParaRPr lang="el-GR" sz="1700" dirty="0" smtClean="0"/>
          </a:p>
          <a:p>
            <a:endParaRPr lang="el-GR" sz="1700" dirty="0"/>
          </a:p>
        </p:txBody>
      </p:sp>
      <p:sp>
        <p:nvSpPr>
          <p:cNvPr id="14" name="Rectangle 13"/>
          <p:cNvSpPr/>
          <p:nvPr/>
        </p:nvSpPr>
        <p:spPr>
          <a:xfrm>
            <a:off x="628650" y="3621447"/>
            <a:ext cx="3347918" cy="540148"/>
          </a:xfrm>
          <a:prstGeom prst="rect">
            <a:avLst/>
          </a:prstGeom>
        </p:spPr>
        <p:txBody>
          <a:bodyPr wrap="square" lIns="68580" tIns="34290" rIns="68580" bIns="34290">
            <a:spAutoFit/>
          </a:bodyPr>
          <a:lstStyle/>
          <a:p>
            <a:pPr marL="271457" indent="-271457" defTabSz="685783">
              <a:lnSpc>
                <a:spcPct val="90000"/>
              </a:lnSpc>
              <a:spcBef>
                <a:spcPts val="750"/>
              </a:spcBef>
              <a:buClr>
                <a:schemeClr val="accent1"/>
              </a:buClr>
              <a:buFont typeface="Wingdings 3" panose="05040102010807070707" pitchFamily="18" charset="2"/>
              <a:buChar char="´"/>
            </a:pPr>
            <a:r>
              <a:rPr lang="en-US" sz="1700" dirty="0" smtClean="0">
                <a:solidFill>
                  <a:schemeClr val="accent1"/>
                </a:solidFill>
                <a:latin typeface="Segoe UI Light" panose="020B0502040204020203" pitchFamily="34" charset="0"/>
                <a:cs typeface="Segoe UI Light" panose="020B0502040204020203" pitchFamily="34" charset="0"/>
              </a:rPr>
              <a:t>Definitions </a:t>
            </a:r>
            <a:r>
              <a:rPr lang="en-US" sz="1700" dirty="0">
                <a:solidFill>
                  <a:schemeClr val="accent1"/>
                </a:solidFill>
                <a:latin typeface="Segoe UI Light" panose="020B0502040204020203" pitchFamily="34" charset="0"/>
                <a:cs typeface="Segoe UI Light" panose="020B0502040204020203" pitchFamily="34" charset="0"/>
              </a:rPr>
              <a:t>of CAN-MDS terms</a:t>
            </a:r>
            <a:r>
              <a:rPr lang="en-US" sz="1700" dirty="0">
                <a:latin typeface="Segoe UI Light" panose="020B0502040204020203" pitchFamily="34" charset="0"/>
                <a:cs typeface="Segoe UI Light" panose="020B0502040204020203" pitchFamily="34" charset="0"/>
              </a:rPr>
              <a:t> (in alphabetical order)</a:t>
            </a:r>
            <a:endParaRPr lang="el-GR" sz="1700" dirty="0">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xmlns="" val="1824239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1"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grpId="0" nodeType="click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anim calcmode="lin" valueType="num">
                                      <p:cBhvr>
                                        <p:cTn id="23"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4"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25" dur="500"/>
                                        <p:tgtEl>
                                          <p:spTgt spid="3">
                                            <p:txEl>
                                              <p:pRg st="0" end="0"/>
                                            </p:txEl>
                                          </p:spTgt>
                                        </p:tgtEl>
                                      </p:cBhvr>
                                    </p:animEffect>
                                  </p:childTnLst>
                                </p:cTn>
                              </p:par>
                              <p:par>
                                <p:cTn id="26" presetID="53" presetClass="entr" presetSubtype="16" fill="hold"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Effect transition="in" filter="fade">
                                      <p:cBhvr>
                                        <p:cTn id="30" dur="5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animEffect transition="in" filter="fade">
                                      <p:cBhvr>
                                        <p:cTn id="37" dur="500"/>
                                        <p:tgtEl>
                                          <p:spTgt spid="13"/>
                                        </p:tgtEl>
                                      </p:cBhvr>
                                    </p:animEffect>
                                  </p:childTnLst>
                                </p:cTn>
                              </p:par>
                              <p:par>
                                <p:cTn id="38" presetID="53" presetClass="entr" presetSubtype="16" fill="hold" nodeType="withEffect">
                                  <p:stCondLst>
                                    <p:cond delay="0"/>
                                  </p:stCondLst>
                                  <p:childTnLst>
                                    <p:set>
                                      <p:cBhvr>
                                        <p:cTn id="39" dur="1" fill="hold">
                                          <p:stCondLst>
                                            <p:cond delay="0"/>
                                          </p:stCondLst>
                                        </p:cTn>
                                        <p:tgtEl>
                                          <p:spTgt spid="5"/>
                                        </p:tgtEl>
                                        <p:attrNameLst>
                                          <p:attrName>style.visibility</p:attrName>
                                        </p:attrNameLst>
                                      </p:cBhvr>
                                      <p:to>
                                        <p:strVal val="visible"/>
                                      </p:to>
                                    </p:set>
                                    <p:anim calcmode="lin" valueType="num">
                                      <p:cBhvr>
                                        <p:cTn id="40" dur="500" fill="hold"/>
                                        <p:tgtEl>
                                          <p:spTgt spid="5"/>
                                        </p:tgtEl>
                                        <p:attrNameLst>
                                          <p:attrName>ppt_w</p:attrName>
                                        </p:attrNameLst>
                                      </p:cBhvr>
                                      <p:tavLst>
                                        <p:tav tm="0">
                                          <p:val>
                                            <p:fltVal val="0"/>
                                          </p:val>
                                        </p:tav>
                                        <p:tav tm="100000">
                                          <p:val>
                                            <p:strVal val="#ppt_w"/>
                                          </p:val>
                                        </p:tav>
                                      </p:tavLst>
                                    </p:anim>
                                    <p:anim calcmode="lin" valueType="num">
                                      <p:cBhvr>
                                        <p:cTn id="41" dur="500" fill="hold"/>
                                        <p:tgtEl>
                                          <p:spTgt spid="5"/>
                                        </p:tgtEl>
                                        <p:attrNameLst>
                                          <p:attrName>ppt_h</p:attrName>
                                        </p:attrNameLst>
                                      </p:cBhvr>
                                      <p:tavLst>
                                        <p:tav tm="0">
                                          <p:val>
                                            <p:fltVal val="0"/>
                                          </p:val>
                                        </p:tav>
                                        <p:tav tm="100000">
                                          <p:val>
                                            <p:strVal val="#ppt_h"/>
                                          </p:val>
                                        </p:tav>
                                      </p:tavLst>
                                    </p:anim>
                                    <p:animEffect transition="in" filter="fade">
                                      <p:cBhvr>
                                        <p:cTn id="42" dur="500"/>
                                        <p:tgtEl>
                                          <p:spTgt spid="5"/>
                                        </p:tgtEl>
                                      </p:cBhvr>
                                    </p:animEffect>
                                  </p:childTnLst>
                                </p:cTn>
                              </p:par>
                            </p:childTnLst>
                          </p:cTn>
                        </p:par>
                      </p:childTnLst>
                    </p:cTn>
                  </p:par>
                  <p:par>
                    <p:cTn id="43" fill="hold">
                      <p:stCondLst>
                        <p:cond delay="indefinite"/>
                      </p:stCondLst>
                      <p:childTnLst>
                        <p:par>
                          <p:cTn id="44" fill="hold">
                            <p:stCondLst>
                              <p:cond delay="0"/>
                            </p:stCondLst>
                            <p:childTnLst>
                              <p:par>
                                <p:cTn id="45" presetID="53" presetClass="entr" presetSubtype="16" fill="hold" nodeType="clickEffect">
                                  <p:stCondLst>
                                    <p:cond delay="0"/>
                                  </p:stCondLst>
                                  <p:childTnLst>
                                    <p:set>
                                      <p:cBhvr>
                                        <p:cTn id="46" dur="1" fill="hold">
                                          <p:stCondLst>
                                            <p:cond delay="0"/>
                                          </p:stCondLst>
                                        </p:cTn>
                                        <p:tgtEl>
                                          <p:spTgt spid="8"/>
                                        </p:tgtEl>
                                        <p:attrNameLst>
                                          <p:attrName>style.visibility</p:attrName>
                                        </p:attrNameLst>
                                      </p:cBhvr>
                                      <p:to>
                                        <p:strVal val="visible"/>
                                      </p:to>
                                    </p:set>
                                    <p:anim calcmode="lin" valueType="num">
                                      <p:cBhvr>
                                        <p:cTn id="47" dur="500" fill="hold"/>
                                        <p:tgtEl>
                                          <p:spTgt spid="8"/>
                                        </p:tgtEl>
                                        <p:attrNameLst>
                                          <p:attrName>ppt_w</p:attrName>
                                        </p:attrNameLst>
                                      </p:cBhvr>
                                      <p:tavLst>
                                        <p:tav tm="0">
                                          <p:val>
                                            <p:fltVal val="0"/>
                                          </p:val>
                                        </p:tav>
                                        <p:tav tm="100000">
                                          <p:val>
                                            <p:strVal val="#ppt_w"/>
                                          </p:val>
                                        </p:tav>
                                      </p:tavLst>
                                    </p:anim>
                                    <p:anim calcmode="lin" valueType="num">
                                      <p:cBhvr>
                                        <p:cTn id="48" dur="500" fill="hold"/>
                                        <p:tgtEl>
                                          <p:spTgt spid="8"/>
                                        </p:tgtEl>
                                        <p:attrNameLst>
                                          <p:attrName>ppt_h</p:attrName>
                                        </p:attrNameLst>
                                      </p:cBhvr>
                                      <p:tavLst>
                                        <p:tav tm="0">
                                          <p:val>
                                            <p:fltVal val="0"/>
                                          </p:val>
                                        </p:tav>
                                        <p:tav tm="100000">
                                          <p:val>
                                            <p:strVal val="#ppt_h"/>
                                          </p:val>
                                        </p:tav>
                                      </p:tavLst>
                                    </p:anim>
                                    <p:animEffect transition="in" filter="fade">
                                      <p:cBhvr>
                                        <p:cTn id="49" dur="500"/>
                                        <p:tgtEl>
                                          <p:spTgt spid="8"/>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cBhvr>
                                        <p:cTn id="52" dur="500" fill="hold"/>
                                        <p:tgtEl>
                                          <p:spTgt spid="7"/>
                                        </p:tgtEl>
                                        <p:attrNameLst>
                                          <p:attrName>ppt_w</p:attrName>
                                        </p:attrNameLst>
                                      </p:cBhvr>
                                      <p:tavLst>
                                        <p:tav tm="0">
                                          <p:val>
                                            <p:fltVal val="0"/>
                                          </p:val>
                                        </p:tav>
                                        <p:tav tm="100000">
                                          <p:val>
                                            <p:strVal val="#ppt_w"/>
                                          </p:val>
                                        </p:tav>
                                      </p:tavLst>
                                    </p:anim>
                                    <p:anim calcmode="lin" valueType="num">
                                      <p:cBhvr>
                                        <p:cTn id="53" dur="500" fill="hold"/>
                                        <p:tgtEl>
                                          <p:spTgt spid="7"/>
                                        </p:tgtEl>
                                        <p:attrNameLst>
                                          <p:attrName>ppt_h</p:attrName>
                                        </p:attrNameLst>
                                      </p:cBhvr>
                                      <p:tavLst>
                                        <p:tav tm="0">
                                          <p:val>
                                            <p:fltVal val="0"/>
                                          </p:val>
                                        </p:tav>
                                        <p:tav tm="100000">
                                          <p:val>
                                            <p:strVal val="#ppt_h"/>
                                          </p:val>
                                        </p:tav>
                                      </p:tavLst>
                                    </p:anim>
                                    <p:animEffect transition="in" filter="fade">
                                      <p:cBhvr>
                                        <p:cTn id="54" dur="500"/>
                                        <p:tgtEl>
                                          <p:spTgt spid="7"/>
                                        </p:tgtEl>
                                      </p:cBhvr>
                                    </p:animEffect>
                                  </p:childTnLst>
                                </p:cTn>
                              </p:par>
                            </p:childTnLst>
                          </p:cTn>
                        </p:par>
                      </p:childTnLst>
                    </p:cTn>
                  </p:par>
                  <p:par>
                    <p:cTn id="55" fill="hold">
                      <p:stCondLst>
                        <p:cond delay="indefinite"/>
                      </p:stCondLst>
                      <p:childTnLst>
                        <p:par>
                          <p:cTn id="56" fill="hold">
                            <p:stCondLst>
                              <p:cond delay="0"/>
                            </p:stCondLst>
                            <p:childTnLst>
                              <p:par>
                                <p:cTn id="57" presetID="53" presetClass="entr" presetSubtype="16" fill="hold" grpId="0" nodeType="clickEffect">
                                  <p:stCondLst>
                                    <p:cond delay="0"/>
                                  </p:stCondLst>
                                  <p:childTnLst>
                                    <p:set>
                                      <p:cBhvr>
                                        <p:cTn id="58" dur="1" fill="hold">
                                          <p:stCondLst>
                                            <p:cond delay="0"/>
                                          </p:stCondLst>
                                        </p:cTn>
                                        <p:tgtEl>
                                          <p:spTgt spid="14"/>
                                        </p:tgtEl>
                                        <p:attrNameLst>
                                          <p:attrName>style.visibility</p:attrName>
                                        </p:attrNameLst>
                                      </p:cBhvr>
                                      <p:to>
                                        <p:strVal val="visible"/>
                                      </p:to>
                                    </p:set>
                                    <p:anim calcmode="lin" valueType="num">
                                      <p:cBhvr>
                                        <p:cTn id="59" dur="500" fill="hold"/>
                                        <p:tgtEl>
                                          <p:spTgt spid="14"/>
                                        </p:tgtEl>
                                        <p:attrNameLst>
                                          <p:attrName>ppt_w</p:attrName>
                                        </p:attrNameLst>
                                      </p:cBhvr>
                                      <p:tavLst>
                                        <p:tav tm="0">
                                          <p:val>
                                            <p:fltVal val="0"/>
                                          </p:val>
                                        </p:tav>
                                        <p:tav tm="100000">
                                          <p:val>
                                            <p:strVal val="#ppt_w"/>
                                          </p:val>
                                        </p:tav>
                                      </p:tavLst>
                                    </p:anim>
                                    <p:anim calcmode="lin" valueType="num">
                                      <p:cBhvr>
                                        <p:cTn id="60" dur="500" fill="hold"/>
                                        <p:tgtEl>
                                          <p:spTgt spid="14"/>
                                        </p:tgtEl>
                                        <p:attrNameLst>
                                          <p:attrName>ppt_h</p:attrName>
                                        </p:attrNameLst>
                                      </p:cBhvr>
                                      <p:tavLst>
                                        <p:tav tm="0">
                                          <p:val>
                                            <p:fltVal val="0"/>
                                          </p:val>
                                        </p:tav>
                                        <p:tav tm="100000">
                                          <p:val>
                                            <p:strVal val="#ppt_h"/>
                                          </p:val>
                                        </p:tav>
                                      </p:tavLst>
                                    </p:anim>
                                    <p:animEffect transition="in" filter="fade">
                                      <p:cBhvr>
                                        <p:cTn id="61" dur="500"/>
                                        <p:tgtEl>
                                          <p:spTgt spid="14"/>
                                        </p:tgtEl>
                                      </p:cBhvr>
                                    </p:animEffect>
                                  </p:childTnLst>
                                </p:cTn>
                              </p:par>
                              <p:par>
                                <p:cTn id="62" presetID="53" presetClass="entr" presetSubtype="16" fill="hold" nodeType="withEffect">
                                  <p:stCondLst>
                                    <p:cond delay="0"/>
                                  </p:stCondLst>
                                  <p:childTnLst>
                                    <p:set>
                                      <p:cBhvr>
                                        <p:cTn id="63" dur="1" fill="hold">
                                          <p:stCondLst>
                                            <p:cond delay="0"/>
                                          </p:stCondLst>
                                        </p:cTn>
                                        <p:tgtEl>
                                          <p:spTgt spid="9"/>
                                        </p:tgtEl>
                                        <p:attrNameLst>
                                          <p:attrName>style.visibility</p:attrName>
                                        </p:attrNameLst>
                                      </p:cBhvr>
                                      <p:to>
                                        <p:strVal val="visible"/>
                                      </p:to>
                                    </p:set>
                                    <p:anim calcmode="lin" valueType="num">
                                      <p:cBhvr>
                                        <p:cTn id="64" dur="500" fill="hold"/>
                                        <p:tgtEl>
                                          <p:spTgt spid="9"/>
                                        </p:tgtEl>
                                        <p:attrNameLst>
                                          <p:attrName>ppt_w</p:attrName>
                                        </p:attrNameLst>
                                      </p:cBhvr>
                                      <p:tavLst>
                                        <p:tav tm="0">
                                          <p:val>
                                            <p:fltVal val="0"/>
                                          </p:val>
                                        </p:tav>
                                        <p:tav tm="100000">
                                          <p:val>
                                            <p:strVal val="#ppt_w"/>
                                          </p:val>
                                        </p:tav>
                                      </p:tavLst>
                                    </p:anim>
                                    <p:anim calcmode="lin" valueType="num">
                                      <p:cBhvr>
                                        <p:cTn id="65" dur="500" fill="hold"/>
                                        <p:tgtEl>
                                          <p:spTgt spid="9"/>
                                        </p:tgtEl>
                                        <p:attrNameLst>
                                          <p:attrName>ppt_h</p:attrName>
                                        </p:attrNameLst>
                                      </p:cBhvr>
                                      <p:tavLst>
                                        <p:tav tm="0">
                                          <p:val>
                                            <p:fltVal val="0"/>
                                          </p:val>
                                        </p:tav>
                                        <p:tav tm="100000">
                                          <p:val>
                                            <p:strVal val="#ppt_h"/>
                                          </p:val>
                                        </p:tav>
                                      </p:tavLst>
                                    </p:anim>
                                    <p:animEffect transition="in" filter="fade">
                                      <p:cBhvr>
                                        <p:cTn id="6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6" grpId="0"/>
      <p:bldP spid="7" grpId="0"/>
      <p:bldP spid="12" grpId="0" animBg="1"/>
      <p:bldP spid="13" grpId="0"/>
      <p:bldP spid="1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l-GR"/>
          </a:p>
        </p:txBody>
      </p:sp>
      <p:sp>
        <p:nvSpPr>
          <p:cNvPr id="3" name="Content Placeholder 2"/>
          <p:cNvSpPr>
            <a:spLocks noGrp="1"/>
          </p:cNvSpPr>
          <p:nvPr>
            <p:ph idx="1"/>
          </p:nvPr>
        </p:nvSpPr>
        <p:spPr/>
        <p:txBody>
          <a:bodyPr/>
          <a:lstStyle/>
          <a:p>
            <a:endParaRPr lang="en-US" sz="3000" b="1" dirty="0" smtClean="0"/>
          </a:p>
          <a:p>
            <a:endParaRPr lang="en-US" sz="3000" b="1" dirty="0"/>
          </a:p>
          <a:p>
            <a:pPr marL="404813" indent="-404813"/>
            <a:r>
              <a:rPr lang="en-US" sz="3000" b="1" dirty="0" smtClean="0"/>
              <a:t>is it clear how to use the Operator’s Manual?</a:t>
            </a:r>
            <a:endParaRPr lang="en-US" b="1" dirty="0" smtClean="0"/>
          </a:p>
          <a:p>
            <a:pPr marL="0" indent="0">
              <a:buNone/>
            </a:pPr>
            <a:endParaRPr lang="el-GR" dirty="0"/>
          </a:p>
        </p:txBody>
      </p:sp>
    </p:spTree>
    <p:extLst>
      <p:ext uri="{BB962C8B-B14F-4D97-AF65-F5344CB8AC3E}">
        <p14:creationId xmlns:p14="http://schemas.microsoft.com/office/powerpoint/2010/main" xmlns="" val="318178418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4157" y="2257768"/>
            <a:ext cx="7886700" cy="892970"/>
          </a:xfrm>
        </p:spPr>
        <p:txBody>
          <a:bodyPr/>
          <a:lstStyle/>
          <a:p>
            <a:r>
              <a:rPr lang="en-US" dirty="0" smtClean="0"/>
              <a:t>Other components of CAN-MDS Toolkit </a:t>
            </a:r>
            <a:br>
              <a:rPr lang="en-US" dirty="0" smtClean="0"/>
            </a:br>
            <a:r>
              <a:rPr lang="en-US" i="1" dirty="0" smtClean="0"/>
              <a:t>at a glance</a:t>
            </a:r>
            <a:endParaRPr lang="en-US" dirty="0"/>
          </a:p>
        </p:txBody>
      </p:sp>
      <p:sp>
        <p:nvSpPr>
          <p:cNvPr id="3" name="Rectangle 2"/>
          <p:cNvSpPr/>
          <p:nvPr/>
        </p:nvSpPr>
        <p:spPr>
          <a:xfrm>
            <a:off x="628650" y="4269878"/>
            <a:ext cx="7967230" cy="300083"/>
          </a:xfrm>
          <a:prstGeom prst="rect">
            <a:avLst/>
          </a:prstGeom>
        </p:spPr>
        <p:txBody>
          <a:bodyPr wrap="square" lIns="68580" tIns="34290" rIns="68580" bIns="34290">
            <a:spAutoFit/>
          </a:bodyPr>
          <a:lstStyle/>
          <a:p>
            <a:r>
              <a:rPr lang="en-US" sz="1500" dirty="0" smtClean="0">
                <a:solidFill>
                  <a:srgbClr val="FF0000"/>
                </a:solidFill>
              </a:rPr>
              <a:t>(these will be discussed in detail later)</a:t>
            </a:r>
            <a:endParaRPr lang="en-US" sz="1500" dirty="0">
              <a:solidFill>
                <a:srgbClr val="FF0000"/>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xmlns="" val="949391867"/>
              </p:ext>
            </p:extLst>
          </p:nvPr>
        </p:nvGraphicFramePr>
        <p:xfrm>
          <a:off x="2117977" y="1384797"/>
          <a:ext cx="6952543" cy="3293339"/>
        </p:xfrm>
        <a:graphic>
          <a:graphicData uri="http://schemas.openxmlformats.org/drawingml/2006/table">
            <a:tbl>
              <a:tblPr/>
              <a:tblGrid>
                <a:gridCol w="6952543"/>
              </a:tblGrid>
              <a:tr h="3293339">
                <a:tc>
                  <a:txBody>
                    <a:bodyPr/>
                    <a:lstStyle/>
                    <a:p>
                      <a:pPr>
                        <a:lnSpc>
                          <a:spcPct val="100000"/>
                        </a:lnSpc>
                        <a:spcAft>
                          <a:spcPts val="600"/>
                        </a:spcAft>
                      </a:pPr>
                      <a:r>
                        <a:rPr lang="el-GR" sz="2100" b="1" dirty="0">
                          <a:latin typeface="Segoe UI Light" panose="020B0502040204020203" pitchFamily="34" charset="0"/>
                          <a:ea typeface="Times New Roman"/>
                          <a:cs typeface="Segoe UI Light" panose="020B0502040204020203" pitchFamily="34" charset="0"/>
                        </a:rPr>
                        <a:t>1 RATIONALE </a:t>
                      </a:r>
                    </a:p>
                    <a:p>
                      <a:pPr>
                        <a:lnSpc>
                          <a:spcPct val="100000"/>
                        </a:lnSpc>
                        <a:spcAft>
                          <a:spcPts val="600"/>
                        </a:spcAft>
                      </a:pPr>
                      <a:r>
                        <a:rPr lang="el-GR" sz="2100" b="1" dirty="0">
                          <a:latin typeface="Segoe UI Light" panose="020B0502040204020203" pitchFamily="34" charset="0"/>
                          <a:ea typeface="Times New Roman"/>
                          <a:cs typeface="Segoe UI Light" panose="020B0502040204020203" pitchFamily="34" charset="0"/>
                        </a:rPr>
                        <a:t>2 PURPOSE</a:t>
                      </a:r>
                    </a:p>
                    <a:p>
                      <a:pPr>
                        <a:lnSpc>
                          <a:spcPct val="100000"/>
                        </a:lnSpc>
                        <a:spcAft>
                          <a:spcPts val="600"/>
                        </a:spcAft>
                      </a:pPr>
                      <a:r>
                        <a:rPr lang="el-GR" sz="2100" b="1" dirty="0">
                          <a:latin typeface="Segoe UI Light" panose="020B0502040204020203" pitchFamily="34" charset="0"/>
                          <a:ea typeface="Times New Roman"/>
                          <a:cs typeface="Segoe UI Light" panose="020B0502040204020203" pitchFamily="34" charset="0"/>
                        </a:rPr>
                        <a:t>3 APPLICABILITY</a:t>
                      </a:r>
                    </a:p>
                    <a:p>
                      <a:pPr>
                        <a:lnSpc>
                          <a:spcPct val="100000"/>
                        </a:lnSpc>
                        <a:spcAft>
                          <a:spcPts val="600"/>
                        </a:spcAft>
                      </a:pPr>
                      <a:r>
                        <a:rPr lang="el-GR" sz="2100" b="1" dirty="0">
                          <a:latin typeface="Segoe UI Light" panose="020B0502040204020203" pitchFamily="34" charset="0"/>
                          <a:ea typeface="Times New Roman"/>
                          <a:cs typeface="Segoe UI Light" panose="020B0502040204020203" pitchFamily="34" charset="0"/>
                        </a:rPr>
                        <a:t>4 SOURCES</a:t>
                      </a:r>
                    </a:p>
                    <a:p>
                      <a:pPr marL="180975" indent="-180975">
                        <a:lnSpc>
                          <a:spcPct val="100000"/>
                        </a:lnSpc>
                        <a:spcAft>
                          <a:spcPts val="600"/>
                        </a:spcAft>
                      </a:pPr>
                      <a:r>
                        <a:rPr lang="el-GR" sz="2100" b="1" dirty="0">
                          <a:latin typeface="Segoe UI Light" panose="020B0502040204020203" pitchFamily="34" charset="0"/>
                          <a:ea typeface="Times New Roman"/>
                          <a:cs typeface="Segoe UI Light" panose="020B0502040204020203" pitchFamily="34" charset="0"/>
                        </a:rPr>
                        <a:t>5 ELIGIBILITY CRITERIA </a:t>
                      </a:r>
                      <a:r>
                        <a:rPr lang="el-GR" sz="1800" b="1" dirty="0">
                          <a:latin typeface="Segoe UI Light" panose="020B0502040204020203" pitchFamily="34" charset="0"/>
                          <a:ea typeface="Times New Roman"/>
                          <a:cs typeface="Segoe UI Light" panose="020B0502040204020203" pitchFamily="34" charset="0"/>
                        </a:rPr>
                        <a:t>for </a:t>
                      </a:r>
                      <a:r>
                        <a:rPr lang="el-GR" sz="1800" b="1" dirty="0" err="1">
                          <a:latin typeface="Segoe UI Light" panose="020B0502040204020203" pitchFamily="34" charset="0"/>
                          <a:ea typeface="Times New Roman"/>
                          <a:cs typeface="Segoe UI Light" panose="020B0502040204020203" pitchFamily="34" charset="0"/>
                        </a:rPr>
                        <a:t>recording</a:t>
                      </a:r>
                      <a:r>
                        <a:rPr lang="el-GR" sz="1800" b="1" dirty="0">
                          <a:latin typeface="Segoe UI Light" panose="020B0502040204020203" pitchFamily="34" charset="0"/>
                          <a:ea typeface="Times New Roman"/>
                          <a:cs typeface="Segoe UI Light" panose="020B0502040204020203" pitchFamily="34" charset="0"/>
                        </a:rPr>
                        <a:t> a CAN </a:t>
                      </a:r>
                      <a:r>
                        <a:rPr lang="el-GR" sz="1800" b="1" dirty="0" err="1">
                          <a:latin typeface="Segoe UI Light" panose="020B0502040204020203" pitchFamily="34" charset="0"/>
                          <a:ea typeface="Times New Roman"/>
                          <a:cs typeface="Segoe UI Light" panose="020B0502040204020203" pitchFamily="34" charset="0"/>
                        </a:rPr>
                        <a:t>incident</a:t>
                      </a:r>
                      <a:r>
                        <a:rPr lang="el-GR" sz="1800" b="1" dirty="0">
                          <a:latin typeface="Segoe UI Light" panose="020B0502040204020203" pitchFamily="34" charset="0"/>
                          <a:ea typeface="Times New Roman"/>
                          <a:cs typeface="Segoe UI Light" panose="020B0502040204020203" pitchFamily="34" charset="0"/>
                        </a:rPr>
                        <a:t> </a:t>
                      </a:r>
                      <a:r>
                        <a:rPr lang="el-GR" sz="1800" b="1" dirty="0" err="1">
                          <a:latin typeface="Segoe UI Light" panose="020B0502040204020203" pitchFamily="34" charset="0"/>
                          <a:ea typeface="Times New Roman"/>
                          <a:cs typeface="Segoe UI Light" panose="020B0502040204020203" pitchFamily="34" charset="0"/>
                        </a:rPr>
                        <a:t>into</a:t>
                      </a:r>
                      <a:r>
                        <a:rPr lang="el-GR" sz="1800" b="1" dirty="0">
                          <a:latin typeface="Segoe UI Light" panose="020B0502040204020203" pitchFamily="34" charset="0"/>
                          <a:ea typeface="Times New Roman"/>
                          <a:cs typeface="Segoe UI Light" panose="020B0502040204020203" pitchFamily="34" charset="0"/>
                        </a:rPr>
                        <a:t> CAN-MDS</a:t>
                      </a:r>
                      <a:endParaRPr lang="el-GR" sz="2100" b="1" dirty="0">
                        <a:latin typeface="Segoe UI Light" panose="020B0502040204020203" pitchFamily="34" charset="0"/>
                        <a:ea typeface="Times New Roman"/>
                        <a:cs typeface="Segoe UI Light" panose="020B0502040204020203" pitchFamily="34" charset="0"/>
                      </a:endParaRPr>
                    </a:p>
                    <a:p>
                      <a:pPr>
                        <a:lnSpc>
                          <a:spcPct val="100000"/>
                        </a:lnSpc>
                        <a:spcAft>
                          <a:spcPts val="600"/>
                        </a:spcAft>
                      </a:pPr>
                      <a:r>
                        <a:rPr lang="el-GR" sz="2100" b="1" dirty="0">
                          <a:latin typeface="Segoe UI Light" panose="020B0502040204020203" pitchFamily="34" charset="0"/>
                          <a:ea typeface="Times New Roman"/>
                          <a:cs typeface="Segoe UI Light" panose="020B0502040204020203" pitchFamily="34" charset="0"/>
                        </a:rPr>
                        <a:t>6 SETTINGS</a:t>
                      </a:r>
                    </a:p>
                    <a:p>
                      <a:pPr>
                        <a:lnSpc>
                          <a:spcPct val="100000"/>
                        </a:lnSpc>
                        <a:spcAft>
                          <a:spcPts val="600"/>
                        </a:spcAft>
                      </a:pPr>
                      <a:r>
                        <a:rPr lang="el-GR" sz="2100" b="1" dirty="0" err="1" smtClean="0">
                          <a:latin typeface="Segoe UI Light" panose="020B0502040204020203" pitchFamily="34" charset="0"/>
                          <a:ea typeface="Times New Roman"/>
                          <a:cs typeface="Segoe UI Light" panose="020B0502040204020203" pitchFamily="34" charset="0"/>
                        </a:rPr>
                        <a:t>Suggested</a:t>
                      </a:r>
                      <a:r>
                        <a:rPr lang="el-GR" sz="2100" b="1" dirty="0" smtClean="0">
                          <a:latin typeface="Segoe UI Light" panose="020B0502040204020203" pitchFamily="34" charset="0"/>
                          <a:ea typeface="Times New Roman"/>
                          <a:cs typeface="Segoe UI Light" panose="020B0502040204020203" pitchFamily="34" charset="0"/>
                        </a:rPr>
                        <a:t> </a:t>
                      </a:r>
                      <a:r>
                        <a:rPr lang="el-GR" sz="2100" b="1" dirty="0" err="1">
                          <a:latin typeface="Segoe UI Light" panose="020B0502040204020203" pitchFamily="34" charset="0"/>
                          <a:ea typeface="Times New Roman"/>
                          <a:cs typeface="Segoe UI Light" panose="020B0502040204020203" pitchFamily="34" charset="0"/>
                        </a:rPr>
                        <a:t>questions</a:t>
                      </a:r>
                      <a:r>
                        <a:rPr lang="el-GR" sz="2100" b="1" dirty="0">
                          <a:latin typeface="Segoe UI Light" panose="020B0502040204020203" pitchFamily="34" charset="0"/>
                          <a:ea typeface="Times New Roman"/>
                          <a:cs typeface="Segoe UI Light" panose="020B0502040204020203" pitchFamily="34" charset="0"/>
                        </a:rPr>
                        <a:t> and </a:t>
                      </a:r>
                      <a:r>
                        <a:rPr lang="el-GR" sz="2100" b="1" dirty="0" err="1">
                          <a:latin typeface="Segoe UI Light" panose="020B0502040204020203" pitchFamily="34" charset="0"/>
                          <a:ea typeface="Times New Roman"/>
                          <a:cs typeface="Segoe UI Light" panose="020B0502040204020203" pitchFamily="34" charset="0"/>
                        </a:rPr>
                        <a:t>prompts</a:t>
                      </a:r>
                      <a:r>
                        <a:rPr lang="el-GR" sz="2100" b="1" dirty="0">
                          <a:latin typeface="Segoe UI Light" panose="020B0502040204020203" pitchFamily="34" charset="0"/>
                          <a:ea typeface="Times New Roman"/>
                          <a:cs typeface="Segoe UI Light" panose="020B0502040204020203" pitchFamily="34" charset="0"/>
                        </a:rPr>
                        <a:t> for </a:t>
                      </a:r>
                      <a:r>
                        <a:rPr lang="el-GR" sz="2100" b="1" dirty="0" err="1">
                          <a:latin typeface="Segoe UI Light" panose="020B0502040204020203" pitchFamily="34" charset="0"/>
                          <a:ea typeface="Times New Roman"/>
                          <a:cs typeface="Segoe UI Light" panose="020B0502040204020203" pitchFamily="34" charset="0"/>
                        </a:rPr>
                        <a:t>collecting</a:t>
                      </a:r>
                      <a:r>
                        <a:rPr lang="el-GR" sz="2100" b="1" dirty="0">
                          <a:latin typeface="Segoe UI Light" panose="020B0502040204020203" pitchFamily="34" charset="0"/>
                          <a:ea typeface="Times New Roman"/>
                          <a:cs typeface="Segoe UI Light" panose="020B0502040204020203" pitchFamily="34" charset="0"/>
                        </a:rPr>
                        <a:t> </a:t>
                      </a:r>
                      <a:r>
                        <a:rPr lang="el-GR" sz="2100" b="1" dirty="0" err="1">
                          <a:latin typeface="Segoe UI Light" panose="020B0502040204020203" pitchFamily="34" charset="0"/>
                          <a:ea typeface="Times New Roman"/>
                          <a:cs typeface="Segoe UI Light" panose="020B0502040204020203" pitchFamily="34" charset="0"/>
                        </a:rPr>
                        <a:t>required</a:t>
                      </a:r>
                      <a:r>
                        <a:rPr lang="el-GR" sz="2100" b="1" dirty="0">
                          <a:latin typeface="Segoe UI Light" panose="020B0502040204020203" pitchFamily="34" charset="0"/>
                          <a:ea typeface="Times New Roman"/>
                          <a:cs typeface="Segoe UI Light" panose="020B0502040204020203" pitchFamily="34" charset="0"/>
                        </a:rPr>
                        <a:t> </a:t>
                      </a:r>
                      <a:r>
                        <a:rPr lang="el-GR" sz="2100" b="1" dirty="0" err="1">
                          <a:latin typeface="Segoe UI Light" panose="020B0502040204020203" pitchFamily="34" charset="0"/>
                          <a:ea typeface="Times New Roman"/>
                          <a:cs typeface="Segoe UI Light" panose="020B0502040204020203" pitchFamily="34" charset="0"/>
                        </a:rPr>
                        <a:t>information</a:t>
                      </a:r>
                      <a:r>
                        <a:rPr lang="el-GR" sz="2100" b="1" dirty="0">
                          <a:latin typeface="Segoe UI Light" panose="020B0502040204020203" pitchFamily="34" charset="0"/>
                          <a:ea typeface="Times New Roman"/>
                          <a:cs typeface="Segoe UI Light" panose="020B0502040204020203" pitchFamily="34" charset="0"/>
                        </a:rPr>
                        <a:t> for CAN-MDS</a:t>
                      </a:r>
                    </a:p>
                  </a:txBody>
                  <a:tcPr marL="51435" marR="51435" marT="0" marB="0">
                    <a:lnL>
                      <a:noFill/>
                    </a:lnL>
                    <a:lnR w="12700" cap="flat" cmpd="sng" algn="ctr">
                      <a:solidFill>
                        <a:srgbClr val="4F81BD"/>
                      </a:solidFill>
                      <a:prstDash val="solid"/>
                      <a:round/>
                      <a:headEnd type="none" w="med" len="med"/>
                      <a:tailEnd type="none" w="med" len="med"/>
                    </a:lnR>
                    <a:lnT>
                      <a:noFill/>
                    </a:lnT>
                    <a:lnB>
                      <a:noFill/>
                    </a:lnB>
                    <a:noFill/>
                  </a:tcPr>
                </a:tc>
              </a:tr>
            </a:tbl>
          </a:graphicData>
        </a:graphic>
      </p:graphicFrame>
      <p:sp>
        <p:nvSpPr>
          <p:cNvPr id="9" name="Title 1"/>
          <p:cNvSpPr>
            <a:spLocks noGrp="1"/>
          </p:cNvSpPr>
          <p:nvPr>
            <p:ph type="title"/>
          </p:nvPr>
        </p:nvSpPr>
        <p:spPr>
          <a:xfrm>
            <a:off x="420624" y="13197"/>
            <a:ext cx="8302752" cy="857250"/>
          </a:xfrm>
        </p:spPr>
        <p:txBody>
          <a:bodyPr>
            <a:noAutofit/>
          </a:bodyPr>
          <a:lstStyle/>
          <a:p>
            <a:pPr algn="l"/>
            <a:r>
              <a:rPr lang="en-US" dirty="0"/>
              <a:t>CAN-MDS </a:t>
            </a:r>
            <a:r>
              <a:rPr lang="en-US" dirty="0" smtClean="0"/>
              <a:t>Data Collection Protocol</a:t>
            </a:r>
            <a:endParaRPr lang="el-GR" dirty="0"/>
          </a:p>
        </p:txBody>
      </p:sp>
      <p:pic>
        <p:nvPicPr>
          <p:cNvPr id="11" name="Picture 10"/>
          <p:cNvPicPr>
            <a:picLocks/>
          </p:cNvPicPr>
          <p:nvPr/>
        </p:nvPicPr>
        <p:blipFill rotWithShape="1">
          <a:blip r:embed="rId3" cstate="print"/>
          <a:srcRect l="16925" t="19305" r="50168" b="3472"/>
          <a:stretch/>
        </p:blipFill>
        <p:spPr>
          <a:xfrm>
            <a:off x="433511" y="1323566"/>
            <a:ext cx="1476000" cy="22320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xmlns="" val="111570699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defTabSz="685800" fontAlgn="base">
              <a:lnSpc>
                <a:spcPct val="100000"/>
              </a:lnSpc>
              <a:spcAft>
                <a:spcPct val="0"/>
              </a:spcAft>
            </a:pPr>
            <a:r>
              <a:rPr lang="en-US" sz="3000" b="1" dirty="0" smtClean="0">
                <a:cs typeface="Times New Roman" pitchFamily="18" charset="0"/>
              </a:rPr>
              <a:t>e-application CAN-MDS</a:t>
            </a:r>
            <a:endParaRPr lang="en-US" sz="2100" i="1" dirty="0">
              <a:latin typeface="Segoe UI Light" pitchFamily="34" charset="0"/>
              <a:cs typeface="Segoe UI Light" pitchFamily="34" charset="0"/>
            </a:endParaRPr>
          </a:p>
        </p:txBody>
      </p:sp>
      <p:pic>
        <p:nvPicPr>
          <p:cNvPr id="1025" name="Picture 2"/>
          <p:cNvPicPr>
            <a:picLocks noChangeAspect="1" noChangeArrowheads="1"/>
          </p:cNvPicPr>
          <p:nvPr/>
        </p:nvPicPr>
        <p:blipFill>
          <a:blip r:embed="rId3"/>
          <a:srcRect b="41176"/>
          <a:stretch>
            <a:fillRect/>
          </a:stretch>
        </p:blipFill>
        <p:spPr bwMode="auto">
          <a:xfrm>
            <a:off x="600070" y="1380341"/>
            <a:ext cx="7930564" cy="2807942"/>
          </a:xfrm>
          <a:prstGeom prst="rect">
            <a:avLst/>
          </a:prstGeom>
          <a:ln>
            <a:noFill/>
          </a:ln>
          <a:effectLst>
            <a:outerShdw blurRad="292100" dist="139700" dir="2700000" algn="tl" rotWithShape="0">
              <a:srgbClr val="333333">
                <a:alpha val="65000"/>
              </a:srgbClr>
            </a:outerShdw>
          </a:effectLst>
        </p:spPr>
      </p:pic>
      <p:sp>
        <p:nvSpPr>
          <p:cNvPr id="9" name="Rectangle 8"/>
          <p:cNvSpPr/>
          <p:nvPr/>
        </p:nvSpPr>
        <p:spPr>
          <a:xfrm>
            <a:off x="355147" y="3656746"/>
            <a:ext cx="8523515" cy="284693"/>
          </a:xfrm>
          <a:prstGeom prst="rect">
            <a:avLst/>
          </a:prstGeom>
          <a:solidFill>
            <a:schemeClr val="bg1"/>
          </a:solidFill>
        </p:spPr>
        <p:txBody>
          <a:bodyPr wrap="square" lIns="68580" tIns="34290" rIns="68580" bIns="34290">
            <a:spAutoFit/>
          </a:bodyPr>
          <a:lstStyle/>
          <a:p>
            <a:endParaRPr lang="en-US" dirty="0"/>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solidFill>
                  <a:schemeClr val="accent1"/>
                </a:solidFill>
              </a:rPr>
              <a:t>Possible uses of data collected through a CAN-MDS </a:t>
            </a:r>
            <a:r>
              <a:rPr lang="en-US" sz="2400" dirty="0" smtClean="0">
                <a:solidFill>
                  <a:schemeClr val="accent1"/>
                </a:solidFill>
              </a:rPr>
              <a:t>System </a:t>
            </a:r>
            <a:endParaRPr lang="el-GR" sz="2400" dirty="0">
              <a:solidFill>
                <a:schemeClr val="accent1"/>
              </a:solidFill>
            </a:endParaRPr>
          </a:p>
        </p:txBody>
      </p:sp>
      <p:sp>
        <p:nvSpPr>
          <p:cNvPr id="3" name="Content Placeholder 2"/>
          <p:cNvSpPr>
            <a:spLocks noGrp="1"/>
          </p:cNvSpPr>
          <p:nvPr>
            <p:ph idx="1"/>
          </p:nvPr>
        </p:nvSpPr>
        <p:spPr>
          <a:xfrm>
            <a:off x="683568" y="1168141"/>
            <a:ext cx="8352928" cy="3474386"/>
          </a:xfrm>
        </p:spPr>
        <p:txBody>
          <a:bodyPr>
            <a:normAutofit fontScale="92500" lnSpcReduction="20000"/>
          </a:bodyPr>
          <a:lstStyle/>
          <a:p>
            <a:pPr marL="180971" indent="-177796" algn="just" fontAlgn="base">
              <a:lnSpc>
                <a:spcPct val="100000"/>
              </a:lnSpc>
              <a:spcBef>
                <a:spcPct val="0"/>
              </a:spcBef>
              <a:spcAft>
                <a:spcPct val="0"/>
              </a:spcAft>
              <a:buClrTx/>
              <a:buSzPts val="1000"/>
            </a:pPr>
            <a:r>
              <a:rPr lang="en-US" sz="1400" dirty="0">
                <a:solidFill>
                  <a:srgbClr val="365F91"/>
                </a:solidFill>
                <a:latin typeface="Calibri" pitchFamily="34" charset="0"/>
              </a:rPr>
              <a:t>to periodically measure the incidence of CAN and its specific forms based on data deriving from services’ responses to CAN cases </a:t>
            </a:r>
          </a:p>
          <a:p>
            <a:pPr marL="363529" lvl="2" indent="-177796" algn="just" fontAlgn="base">
              <a:lnSpc>
                <a:spcPct val="100000"/>
              </a:lnSpc>
              <a:spcBef>
                <a:spcPct val="0"/>
              </a:spcBef>
              <a:spcAft>
                <a:spcPct val="0"/>
              </a:spcAft>
              <a:buClrTx/>
              <a:buSzPts val="1000"/>
            </a:pPr>
            <a:r>
              <a:rPr lang="en-US" sz="1400" dirty="0">
                <a:solidFill>
                  <a:srgbClr val="365F91"/>
                </a:solidFill>
                <a:latin typeface="Calibri" pitchFamily="34" charset="0"/>
              </a:rPr>
              <a:t>in general, per sector/ service/ specific forms of CAN/ child’s, caregiver’s, family’s characteristics</a:t>
            </a:r>
          </a:p>
          <a:p>
            <a:pPr marL="180971" indent="-177796" algn="just" fontAlgn="base">
              <a:lnSpc>
                <a:spcPct val="100000"/>
              </a:lnSpc>
              <a:spcBef>
                <a:spcPct val="0"/>
              </a:spcBef>
              <a:spcAft>
                <a:spcPct val="0"/>
              </a:spcAft>
              <a:buClrTx/>
              <a:buSzPts val="1000"/>
            </a:pPr>
            <a:r>
              <a:rPr lang="en-US" sz="1400" dirty="0">
                <a:solidFill>
                  <a:srgbClr val="365F91"/>
                </a:solidFill>
                <a:latin typeface="Calibri" pitchFamily="34" charset="0"/>
              </a:rPr>
              <a:t>to monitor trends in child maltreatment </a:t>
            </a:r>
          </a:p>
          <a:p>
            <a:pPr marL="363529" lvl="2" indent="-177796" algn="just" fontAlgn="base">
              <a:lnSpc>
                <a:spcPct val="100000"/>
              </a:lnSpc>
              <a:spcBef>
                <a:spcPct val="0"/>
              </a:spcBef>
              <a:spcAft>
                <a:spcPct val="0"/>
              </a:spcAft>
              <a:buClrTx/>
              <a:buSzPts val="1000"/>
            </a:pPr>
            <a:r>
              <a:rPr lang="en-US" sz="1400" dirty="0">
                <a:solidFill>
                  <a:srgbClr val="365F91"/>
                </a:solidFill>
                <a:latin typeface="Calibri" pitchFamily="34" charset="0"/>
              </a:rPr>
              <a:t>at national level and local levels, per specific forms of CAN / child’s, caregiver’s, family’s characteristics</a:t>
            </a:r>
          </a:p>
          <a:p>
            <a:pPr marL="180971" indent="-177796" algn="just" fontAlgn="base">
              <a:lnSpc>
                <a:spcPct val="100000"/>
              </a:lnSpc>
              <a:spcBef>
                <a:spcPct val="0"/>
              </a:spcBef>
              <a:spcAft>
                <a:spcPct val="0"/>
              </a:spcAft>
              <a:buClrTx/>
              <a:buSzPts val="1000"/>
            </a:pPr>
            <a:r>
              <a:rPr lang="en-US" sz="1400" dirty="0">
                <a:solidFill>
                  <a:srgbClr val="365F91"/>
                </a:solidFill>
                <a:latin typeface="Calibri" pitchFamily="34" charset="0"/>
              </a:rPr>
              <a:t>to provide clues for the identification of</a:t>
            </a:r>
          </a:p>
          <a:p>
            <a:pPr marL="363529" lvl="2" indent="-177796" algn="just" fontAlgn="base">
              <a:lnSpc>
                <a:spcPct val="100000"/>
              </a:lnSpc>
              <a:spcBef>
                <a:spcPct val="0"/>
              </a:spcBef>
              <a:spcAft>
                <a:spcPct val="0"/>
              </a:spcAft>
              <a:buClrTx/>
              <a:buSzPts val="1000"/>
            </a:pPr>
            <a:r>
              <a:rPr lang="en-US" sz="1400" dirty="0">
                <a:solidFill>
                  <a:srgbClr val="365F91"/>
                </a:solidFill>
                <a:latin typeface="Calibri" pitchFamily="34" charset="0"/>
              </a:rPr>
              <a:t>new or emerging trends in child maltreatment and populations at high risk</a:t>
            </a:r>
          </a:p>
          <a:p>
            <a:pPr marL="180971" indent="-177796" algn="just" fontAlgn="base">
              <a:lnSpc>
                <a:spcPct val="100000"/>
              </a:lnSpc>
              <a:spcBef>
                <a:spcPct val="0"/>
              </a:spcBef>
              <a:spcAft>
                <a:spcPct val="0"/>
              </a:spcAft>
              <a:buClrTx/>
              <a:buSzPts val="1000"/>
            </a:pPr>
            <a:r>
              <a:rPr lang="en-US" sz="1400" dirty="0">
                <a:solidFill>
                  <a:srgbClr val="365F91"/>
                </a:solidFill>
                <a:latin typeface="Calibri" pitchFamily="34" charset="0"/>
              </a:rPr>
              <a:t>to be used as a baseline </a:t>
            </a:r>
          </a:p>
          <a:p>
            <a:pPr marL="357178" lvl="1" indent="-177796" algn="just" fontAlgn="base">
              <a:lnSpc>
                <a:spcPct val="100000"/>
              </a:lnSpc>
              <a:spcBef>
                <a:spcPct val="0"/>
              </a:spcBef>
              <a:spcAft>
                <a:spcPct val="0"/>
              </a:spcAft>
              <a:buClrTx/>
              <a:buSzPts val="1000"/>
            </a:pPr>
            <a:r>
              <a:rPr lang="en-US" sz="1400" dirty="0">
                <a:solidFill>
                  <a:srgbClr val="365F91"/>
                </a:solidFill>
                <a:latin typeface="Calibri" pitchFamily="34" charset="0"/>
              </a:rPr>
              <a:t>for evaluation of services’ needs &amp; prioritization of resources’ allocation for CAN prevention</a:t>
            </a:r>
          </a:p>
          <a:p>
            <a:pPr marL="363529" lvl="2" indent="-177796" algn="just" fontAlgn="base">
              <a:lnSpc>
                <a:spcPct val="100000"/>
              </a:lnSpc>
              <a:spcBef>
                <a:spcPct val="0"/>
              </a:spcBef>
              <a:spcAft>
                <a:spcPct val="0"/>
              </a:spcAft>
              <a:buClrTx/>
              <a:buSzPts val="1000"/>
            </a:pPr>
            <a:r>
              <a:rPr lang="en-US" sz="1400" dirty="0">
                <a:solidFill>
                  <a:srgbClr val="365F91"/>
                </a:solidFill>
                <a:latin typeface="Calibri" pitchFamily="34" charset="0"/>
              </a:rPr>
              <a:t>effectiveness of CAN prevention practices and interventions (and to identify good practices)</a:t>
            </a:r>
          </a:p>
          <a:p>
            <a:pPr marL="363529" lvl="2" indent="-177796" algn="just" fontAlgn="base">
              <a:lnSpc>
                <a:spcPct val="100000"/>
              </a:lnSpc>
              <a:spcBef>
                <a:spcPct val="0"/>
              </a:spcBef>
              <a:spcAft>
                <a:spcPct val="0"/>
              </a:spcAft>
              <a:buClrTx/>
              <a:buSzPts val="1000"/>
            </a:pPr>
            <a:r>
              <a:rPr lang="en-US" sz="1400" dirty="0">
                <a:solidFill>
                  <a:srgbClr val="365F91"/>
                </a:solidFill>
                <a:latin typeface="Calibri" pitchFamily="34" charset="0"/>
              </a:rPr>
              <a:t>effectiveness of CAN prevention policies (for planning future policies &amp; legislation)</a:t>
            </a:r>
          </a:p>
          <a:p>
            <a:pPr marL="177796" indent="-177796" algn="just" fontAlgn="base">
              <a:lnSpc>
                <a:spcPct val="100000"/>
              </a:lnSpc>
              <a:spcBef>
                <a:spcPct val="0"/>
              </a:spcBef>
              <a:spcAft>
                <a:spcPct val="0"/>
              </a:spcAft>
              <a:buClrTx/>
              <a:buSzPts val="1000"/>
              <a:buNone/>
            </a:pPr>
            <a:endParaRPr lang="en-US" sz="1400" b="1" dirty="0">
              <a:solidFill>
                <a:srgbClr val="365F91"/>
              </a:solidFill>
              <a:latin typeface="Calibri" pitchFamily="34" charset="0"/>
            </a:endParaRPr>
          </a:p>
          <a:p>
            <a:pPr marL="177796" indent="-177796" algn="just" fontAlgn="base">
              <a:lnSpc>
                <a:spcPct val="100000"/>
              </a:lnSpc>
              <a:spcBef>
                <a:spcPct val="0"/>
              </a:spcBef>
              <a:spcAft>
                <a:spcPct val="0"/>
              </a:spcAft>
              <a:buClrTx/>
              <a:buSzPts val="1000"/>
              <a:buNone/>
            </a:pPr>
            <a:r>
              <a:rPr lang="en-US" sz="1400" b="1" dirty="0">
                <a:solidFill>
                  <a:srgbClr val="365F91"/>
                </a:solidFill>
                <a:latin typeface="Calibri" pitchFamily="34" charset="0"/>
              </a:rPr>
              <a:t>AND </a:t>
            </a:r>
          </a:p>
          <a:p>
            <a:pPr marL="177796" indent="-177796" algn="just" fontAlgn="base">
              <a:lnSpc>
                <a:spcPct val="100000"/>
              </a:lnSpc>
              <a:spcBef>
                <a:spcPct val="0"/>
              </a:spcBef>
              <a:spcAft>
                <a:spcPct val="0"/>
              </a:spcAft>
              <a:buClrTx/>
              <a:buSzPts val="1000"/>
              <a:buNone/>
            </a:pPr>
            <a:endParaRPr lang="en-US" sz="1400" b="1" dirty="0">
              <a:solidFill>
                <a:srgbClr val="365F91"/>
              </a:solidFill>
              <a:latin typeface="Calibri" pitchFamily="34" charset="0"/>
            </a:endParaRPr>
          </a:p>
          <a:p>
            <a:pPr marL="177796" indent="-177796" algn="just" fontAlgn="base">
              <a:lnSpc>
                <a:spcPct val="100000"/>
              </a:lnSpc>
              <a:spcBef>
                <a:spcPct val="0"/>
              </a:spcBef>
              <a:spcAft>
                <a:spcPct val="0"/>
              </a:spcAft>
              <a:buClrTx/>
              <a:buSzPts val="1000"/>
              <a:buNone/>
            </a:pPr>
            <a:endParaRPr lang="en-US" sz="1400" b="1" dirty="0">
              <a:solidFill>
                <a:srgbClr val="365F91"/>
              </a:solidFill>
              <a:latin typeface="Calibri" pitchFamily="34" charset="0"/>
            </a:endParaRPr>
          </a:p>
          <a:p>
            <a:pPr marL="177796" indent="-177796" algn="just" fontAlgn="base">
              <a:lnSpc>
                <a:spcPct val="100000"/>
              </a:lnSpc>
              <a:spcBef>
                <a:spcPct val="0"/>
              </a:spcBef>
              <a:spcAft>
                <a:spcPct val="0"/>
              </a:spcAft>
              <a:buClrTx/>
              <a:buSzPts val="1000"/>
            </a:pPr>
            <a:r>
              <a:rPr lang="en-US" sz="1400" dirty="0">
                <a:solidFill>
                  <a:srgbClr val="365F91"/>
                </a:solidFill>
                <a:latin typeface="Calibri" pitchFamily="34" charset="0"/>
              </a:rPr>
              <a:t>to outline the administrative practices applied for CAN cases</a:t>
            </a:r>
          </a:p>
          <a:p>
            <a:pPr marL="360354" lvl="2" indent="-177796" algn="just" fontAlgn="base">
              <a:lnSpc>
                <a:spcPct val="100000"/>
              </a:lnSpc>
              <a:spcBef>
                <a:spcPct val="0"/>
              </a:spcBef>
              <a:spcAft>
                <a:spcPct val="0"/>
              </a:spcAft>
              <a:buClrTx/>
              <a:buSzPts val="1000"/>
            </a:pPr>
            <a:r>
              <a:rPr lang="en-US" sz="1400" dirty="0">
                <a:solidFill>
                  <a:srgbClr val="365F91"/>
                </a:solidFill>
                <a:latin typeface="Calibri" pitchFamily="34" charset="0"/>
              </a:rPr>
              <a:t>to detect changes in administrative practices of CAN cases and the effects of these changes</a:t>
            </a:r>
          </a:p>
          <a:p>
            <a:pPr marL="177796" indent="-177796" algn="just" fontAlgn="base">
              <a:lnSpc>
                <a:spcPct val="100000"/>
              </a:lnSpc>
              <a:spcBef>
                <a:spcPct val="0"/>
              </a:spcBef>
              <a:spcAft>
                <a:spcPct val="0"/>
              </a:spcAft>
              <a:buClrTx/>
              <a:buSzPts val="1000"/>
            </a:pPr>
            <a:r>
              <a:rPr lang="en-US" sz="1400" dirty="0">
                <a:solidFill>
                  <a:srgbClr val="365F91"/>
                </a:solidFill>
                <a:latin typeface="Calibri" pitchFamily="34" charset="0"/>
              </a:rPr>
              <a:t>to operate as a communication channel among sectors involved in administration of CAN cases</a:t>
            </a:r>
            <a:r>
              <a:rPr lang="en-US" sz="1400" baseline="30000" dirty="0">
                <a:solidFill>
                  <a:srgbClr val="365F91"/>
                </a:solidFill>
                <a:latin typeface="Calibri" pitchFamily="34" charset="0"/>
              </a:rPr>
              <a:t>1</a:t>
            </a:r>
            <a:endParaRPr lang="en-US" sz="1400" i="1" dirty="0">
              <a:solidFill>
                <a:srgbClr val="365F91"/>
              </a:solidFill>
              <a:latin typeface="Calibri" pitchFamily="34" charset="0"/>
            </a:endParaRPr>
          </a:p>
          <a:p>
            <a:pPr marL="352416" lvl="3" indent="-177796" algn="just" fontAlgn="base">
              <a:lnSpc>
                <a:spcPct val="100000"/>
              </a:lnSpc>
              <a:spcBef>
                <a:spcPct val="0"/>
              </a:spcBef>
              <a:spcAft>
                <a:spcPct val="0"/>
              </a:spcAft>
              <a:buClrTx/>
              <a:buSzPts val="1000"/>
            </a:pPr>
            <a:r>
              <a:rPr lang="en-US" dirty="0">
                <a:solidFill>
                  <a:srgbClr val="365F91"/>
                </a:solidFill>
                <a:latin typeface="Calibri" pitchFamily="34" charset="0"/>
              </a:rPr>
              <a:t>to facilitate follow-up at case-level</a:t>
            </a:r>
            <a:endParaRPr lang="en-US" i="1" dirty="0">
              <a:solidFill>
                <a:srgbClr val="365F91"/>
              </a:solidFill>
              <a:latin typeface="Calibri" pitchFamily="34" charset="0"/>
            </a:endParaRPr>
          </a:p>
          <a:p>
            <a:pPr marL="177796" indent="-177796" algn="just" fontAlgn="base">
              <a:lnSpc>
                <a:spcPct val="100000"/>
              </a:lnSpc>
              <a:spcBef>
                <a:spcPct val="0"/>
              </a:spcBef>
              <a:spcAft>
                <a:spcPct val="0"/>
              </a:spcAft>
              <a:buClrTx/>
              <a:buSzPts val="1000"/>
            </a:pPr>
            <a:r>
              <a:rPr lang="en-US" sz="1400" dirty="0">
                <a:solidFill>
                  <a:srgbClr val="365F91"/>
                </a:solidFill>
                <a:latin typeface="Calibri" pitchFamily="34" charset="0"/>
              </a:rPr>
              <a:t>to operate as a ready-to-use tool during new or suspected cases investigation by certified authorities</a:t>
            </a:r>
          </a:p>
          <a:p>
            <a:pPr marL="177796" indent="-177796" fontAlgn="base">
              <a:lnSpc>
                <a:spcPct val="100000"/>
              </a:lnSpc>
              <a:spcBef>
                <a:spcPct val="0"/>
              </a:spcBef>
              <a:spcAft>
                <a:spcPts val="1000"/>
              </a:spcAft>
              <a:buClrTx/>
              <a:buSzPts val="1000"/>
            </a:pPr>
            <a:r>
              <a:rPr lang="en-US" sz="1400" dirty="0">
                <a:solidFill>
                  <a:srgbClr val="365F91"/>
                </a:solidFill>
                <a:latin typeface="Calibri" pitchFamily="34" charset="0"/>
              </a:rPr>
              <a:t>to provide feedback to services at a case-level for already known cases</a:t>
            </a:r>
            <a:endParaRPr lang="el-GR" dirty="0"/>
          </a:p>
        </p:txBody>
      </p:sp>
      <p:sp>
        <p:nvSpPr>
          <p:cNvPr id="7" name="Rounded Rectangle 6"/>
          <p:cNvSpPr/>
          <p:nvPr/>
        </p:nvSpPr>
        <p:spPr>
          <a:xfrm>
            <a:off x="107504" y="1235465"/>
            <a:ext cx="467544" cy="17148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lIns="68580" tIns="34290" rIns="68580" bIns="34290" rtlCol="0" anchor="ctr"/>
          <a:lstStyle/>
          <a:p>
            <a:pPr algn="ctr"/>
            <a:r>
              <a:rPr lang="en-US" sz="1500" b="1" dirty="0"/>
              <a:t>information </a:t>
            </a:r>
          </a:p>
          <a:p>
            <a:pPr algn="ctr"/>
            <a:r>
              <a:rPr lang="en-US" sz="1500" b="1" dirty="0"/>
              <a:t>for action</a:t>
            </a:r>
            <a:endParaRPr lang="el-GR" sz="1500" b="1" dirty="0"/>
          </a:p>
        </p:txBody>
      </p:sp>
      <p:sp>
        <p:nvSpPr>
          <p:cNvPr id="8" name="Rounded Rectangle 7"/>
          <p:cNvSpPr/>
          <p:nvPr/>
        </p:nvSpPr>
        <p:spPr>
          <a:xfrm>
            <a:off x="134123" y="3414395"/>
            <a:ext cx="405431" cy="11735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lIns="68580" tIns="34290" rIns="68580" bIns="34290" rtlCol="0" anchor="ctr"/>
          <a:lstStyle/>
          <a:p>
            <a:pPr algn="ctr"/>
            <a:r>
              <a:rPr lang="en-US" sz="1500" b="1" dirty="0"/>
              <a:t>case-level information</a:t>
            </a:r>
            <a:endParaRPr lang="el-GR" sz="1500" b="1" dirty="0"/>
          </a:p>
        </p:txBody>
      </p:sp>
      <p:sp>
        <p:nvSpPr>
          <p:cNvPr id="6" name="Rounded Rectangle 5"/>
          <p:cNvSpPr/>
          <p:nvPr/>
        </p:nvSpPr>
        <p:spPr>
          <a:xfrm>
            <a:off x="35512" y="3307859"/>
            <a:ext cx="8964488" cy="1424131"/>
          </a:xfrm>
          <a:prstGeom prst="roundRect">
            <a:avLst/>
          </a:prstGeom>
          <a:noFill/>
          <a:effectLst>
            <a:glow rad="635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l-GR" sz="1800" dirty="0"/>
          </a:p>
        </p:txBody>
      </p:sp>
    </p:spTree>
    <p:extLst>
      <p:ext uri="{BB962C8B-B14F-4D97-AF65-F5344CB8AC3E}">
        <p14:creationId xmlns:p14="http://schemas.microsoft.com/office/powerpoint/2010/main" xmlns="" val="16842997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ssolve">
                                      <p:cBhvr>
                                        <p:cTn id="12" dur="500"/>
                                        <p:tgtEl>
                                          <p:spTgt spid="8"/>
                                        </p:tgtEl>
                                      </p:cBhvr>
                                    </p:animEffect>
                                  </p:childTnLst>
                                </p:cTn>
                              </p:par>
                              <p:par>
                                <p:cTn id="13" presetID="23" presetClass="entr" presetSubtype="16"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solidFill>
                  <a:schemeClr val="accent1"/>
                </a:solidFill>
              </a:rPr>
              <a:t>Possible uses of data collected through a CAN-MDS </a:t>
            </a:r>
            <a:r>
              <a:rPr lang="en-US" sz="2400" dirty="0" smtClean="0">
                <a:solidFill>
                  <a:schemeClr val="accent1"/>
                </a:solidFill>
              </a:rPr>
              <a:t>System </a:t>
            </a:r>
            <a:endParaRPr lang="el-GR" sz="2400" dirty="0">
              <a:solidFill>
                <a:schemeClr val="accent1"/>
              </a:solidFill>
            </a:endParaRPr>
          </a:p>
        </p:txBody>
      </p:sp>
      <p:sp>
        <p:nvSpPr>
          <p:cNvPr id="3" name="Content Placeholder 2"/>
          <p:cNvSpPr>
            <a:spLocks noGrp="1"/>
          </p:cNvSpPr>
          <p:nvPr>
            <p:ph idx="1"/>
          </p:nvPr>
        </p:nvSpPr>
        <p:spPr>
          <a:xfrm>
            <a:off x="683568" y="1168141"/>
            <a:ext cx="8352928" cy="3474386"/>
          </a:xfrm>
        </p:spPr>
        <p:txBody>
          <a:bodyPr>
            <a:normAutofit fontScale="92500" lnSpcReduction="20000"/>
          </a:bodyPr>
          <a:lstStyle/>
          <a:p>
            <a:pPr marL="180971" indent="-177796" algn="just" fontAlgn="base">
              <a:lnSpc>
                <a:spcPct val="100000"/>
              </a:lnSpc>
              <a:spcBef>
                <a:spcPct val="0"/>
              </a:spcBef>
              <a:spcAft>
                <a:spcPct val="0"/>
              </a:spcAft>
              <a:buClrTx/>
              <a:buSzPts val="1000"/>
            </a:pPr>
            <a:r>
              <a:rPr lang="en-US" sz="1400" dirty="0">
                <a:solidFill>
                  <a:srgbClr val="365F91"/>
                </a:solidFill>
                <a:latin typeface="Calibri" pitchFamily="34" charset="0"/>
              </a:rPr>
              <a:t>to periodically measure the incidence of CAN and its specific forms based on data deriving from services’ responses to CAN cases </a:t>
            </a:r>
          </a:p>
          <a:p>
            <a:pPr marL="363529" lvl="2" indent="-177796" algn="just" fontAlgn="base">
              <a:lnSpc>
                <a:spcPct val="100000"/>
              </a:lnSpc>
              <a:spcBef>
                <a:spcPct val="0"/>
              </a:spcBef>
              <a:spcAft>
                <a:spcPct val="0"/>
              </a:spcAft>
              <a:buClrTx/>
              <a:buSzPts val="1000"/>
            </a:pPr>
            <a:r>
              <a:rPr lang="en-US" sz="1400" dirty="0">
                <a:solidFill>
                  <a:srgbClr val="365F91"/>
                </a:solidFill>
                <a:latin typeface="Calibri" pitchFamily="34" charset="0"/>
              </a:rPr>
              <a:t>in general, per sector/ service/ specific forms of CAN/ child’s, caregiver’s, family’s characteristics</a:t>
            </a:r>
          </a:p>
          <a:p>
            <a:pPr marL="180971" indent="-177796" algn="just" fontAlgn="base">
              <a:lnSpc>
                <a:spcPct val="100000"/>
              </a:lnSpc>
              <a:spcBef>
                <a:spcPct val="0"/>
              </a:spcBef>
              <a:spcAft>
                <a:spcPct val="0"/>
              </a:spcAft>
              <a:buClrTx/>
              <a:buSzPts val="1000"/>
            </a:pPr>
            <a:r>
              <a:rPr lang="en-US" sz="1400" dirty="0">
                <a:solidFill>
                  <a:srgbClr val="365F91"/>
                </a:solidFill>
                <a:latin typeface="Calibri" pitchFamily="34" charset="0"/>
              </a:rPr>
              <a:t>to monitor trends in child maltreatment </a:t>
            </a:r>
          </a:p>
          <a:p>
            <a:pPr marL="363529" lvl="2" indent="-177796" algn="just" fontAlgn="base">
              <a:lnSpc>
                <a:spcPct val="100000"/>
              </a:lnSpc>
              <a:spcBef>
                <a:spcPct val="0"/>
              </a:spcBef>
              <a:spcAft>
                <a:spcPct val="0"/>
              </a:spcAft>
              <a:buClrTx/>
              <a:buSzPts val="1000"/>
            </a:pPr>
            <a:r>
              <a:rPr lang="en-US" sz="1400" dirty="0">
                <a:solidFill>
                  <a:srgbClr val="365F91"/>
                </a:solidFill>
                <a:latin typeface="Calibri" pitchFamily="34" charset="0"/>
              </a:rPr>
              <a:t>at national level and local levels, per specific forms of CAN / child’s, caregiver’s, family’s characteristics</a:t>
            </a:r>
          </a:p>
          <a:p>
            <a:pPr marL="180971" indent="-177796" algn="just" fontAlgn="base">
              <a:lnSpc>
                <a:spcPct val="100000"/>
              </a:lnSpc>
              <a:spcBef>
                <a:spcPct val="0"/>
              </a:spcBef>
              <a:spcAft>
                <a:spcPct val="0"/>
              </a:spcAft>
              <a:buClrTx/>
              <a:buSzPts val="1000"/>
            </a:pPr>
            <a:r>
              <a:rPr lang="en-US" sz="1400" dirty="0">
                <a:solidFill>
                  <a:srgbClr val="365F91"/>
                </a:solidFill>
                <a:latin typeface="Calibri" pitchFamily="34" charset="0"/>
              </a:rPr>
              <a:t>to provide clues for the identification of</a:t>
            </a:r>
          </a:p>
          <a:p>
            <a:pPr marL="363529" lvl="2" indent="-177796" algn="just" fontAlgn="base">
              <a:lnSpc>
                <a:spcPct val="100000"/>
              </a:lnSpc>
              <a:spcBef>
                <a:spcPct val="0"/>
              </a:spcBef>
              <a:spcAft>
                <a:spcPct val="0"/>
              </a:spcAft>
              <a:buClrTx/>
              <a:buSzPts val="1000"/>
            </a:pPr>
            <a:r>
              <a:rPr lang="en-US" sz="1400" dirty="0">
                <a:solidFill>
                  <a:srgbClr val="365F91"/>
                </a:solidFill>
                <a:latin typeface="Calibri" pitchFamily="34" charset="0"/>
              </a:rPr>
              <a:t>new or emerging trends in child maltreatment and populations at high risk</a:t>
            </a:r>
          </a:p>
          <a:p>
            <a:pPr marL="180971" indent="-177796" algn="just" fontAlgn="base">
              <a:lnSpc>
                <a:spcPct val="100000"/>
              </a:lnSpc>
              <a:spcBef>
                <a:spcPct val="0"/>
              </a:spcBef>
              <a:spcAft>
                <a:spcPct val="0"/>
              </a:spcAft>
              <a:buClrTx/>
              <a:buSzPts val="1000"/>
            </a:pPr>
            <a:r>
              <a:rPr lang="en-US" sz="1400" dirty="0">
                <a:solidFill>
                  <a:srgbClr val="365F91"/>
                </a:solidFill>
                <a:latin typeface="Calibri" pitchFamily="34" charset="0"/>
              </a:rPr>
              <a:t>to be used as a baseline </a:t>
            </a:r>
          </a:p>
          <a:p>
            <a:pPr marL="357178" lvl="1" indent="-177796" algn="just" fontAlgn="base">
              <a:lnSpc>
                <a:spcPct val="100000"/>
              </a:lnSpc>
              <a:spcBef>
                <a:spcPct val="0"/>
              </a:spcBef>
              <a:spcAft>
                <a:spcPct val="0"/>
              </a:spcAft>
              <a:buClrTx/>
              <a:buSzPts val="1000"/>
            </a:pPr>
            <a:r>
              <a:rPr lang="en-US" sz="1400" dirty="0">
                <a:solidFill>
                  <a:srgbClr val="365F91"/>
                </a:solidFill>
                <a:latin typeface="Calibri" pitchFamily="34" charset="0"/>
              </a:rPr>
              <a:t>for evaluation of services’ needs &amp; prioritization of resources’ allocation for CAN prevention</a:t>
            </a:r>
          </a:p>
          <a:p>
            <a:pPr marL="363529" lvl="2" indent="-177796" algn="just" fontAlgn="base">
              <a:lnSpc>
                <a:spcPct val="100000"/>
              </a:lnSpc>
              <a:spcBef>
                <a:spcPct val="0"/>
              </a:spcBef>
              <a:spcAft>
                <a:spcPct val="0"/>
              </a:spcAft>
              <a:buClrTx/>
              <a:buSzPts val="1000"/>
            </a:pPr>
            <a:r>
              <a:rPr lang="en-US" sz="1400" dirty="0">
                <a:solidFill>
                  <a:srgbClr val="365F91"/>
                </a:solidFill>
                <a:latin typeface="Calibri" pitchFamily="34" charset="0"/>
              </a:rPr>
              <a:t>effectiveness of CAN prevention practices and interventions (and to identify good practices)</a:t>
            </a:r>
          </a:p>
          <a:p>
            <a:pPr marL="363529" lvl="2" indent="-177796" algn="just" fontAlgn="base">
              <a:lnSpc>
                <a:spcPct val="100000"/>
              </a:lnSpc>
              <a:spcBef>
                <a:spcPct val="0"/>
              </a:spcBef>
              <a:spcAft>
                <a:spcPct val="0"/>
              </a:spcAft>
              <a:buClrTx/>
              <a:buSzPts val="1000"/>
            </a:pPr>
            <a:r>
              <a:rPr lang="en-US" sz="1400" dirty="0">
                <a:solidFill>
                  <a:srgbClr val="365F91"/>
                </a:solidFill>
                <a:latin typeface="Calibri" pitchFamily="34" charset="0"/>
              </a:rPr>
              <a:t>effectiveness of CAN prevention policies (for planning future policies &amp; legislation)</a:t>
            </a:r>
          </a:p>
          <a:p>
            <a:pPr marL="177796" indent="-177796" algn="just" fontAlgn="base">
              <a:lnSpc>
                <a:spcPct val="100000"/>
              </a:lnSpc>
              <a:spcBef>
                <a:spcPct val="0"/>
              </a:spcBef>
              <a:spcAft>
                <a:spcPct val="0"/>
              </a:spcAft>
              <a:buClrTx/>
              <a:buSzPts val="1000"/>
              <a:buNone/>
            </a:pPr>
            <a:endParaRPr lang="en-US" sz="1400" b="1" dirty="0">
              <a:solidFill>
                <a:srgbClr val="365F91"/>
              </a:solidFill>
              <a:latin typeface="Calibri" pitchFamily="34" charset="0"/>
            </a:endParaRPr>
          </a:p>
          <a:p>
            <a:pPr marL="177796" indent="-177796" algn="just" fontAlgn="base">
              <a:lnSpc>
                <a:spcPct val="100000"/>
              </a:lnSpc>
              <a:spcBef>
                <a:spcPct val="0"/>
              </a:spcBef>
              <a:spcAft>
                <a:spcPct val="0"/>
              </a:spcAft>
              <a:buClrTx/>
              <a:buSzPts val="1000"/>
              <a:buNone/>
            </a:pPr>
            <a:r>
              <a:rPr lang="en-US" sz="1400" b="1" dirty="0">
                <a:solidFill>
                  <a:srgbClr val="365F91"/>
                </a:solidFill>
                <a:latin typeface="Calibri" pitchFamily="34" charset="0"/>
              </a:rPr>
              <a:t>AND </a:t>
            </a:r>
          </a:p>
          <a:p>
            <a:pPr marL="177796" indent="-177796" algn="just" fontAlgn="base">
              <a:lnSpc>
                <a:spcPct val="100000"/>
              </a:lnSpc>
              <a:spcBef>
                <a:spcPct val="0"/>
              </a:spcBef>
              <a:spcAft>
                <a:spcPct val="0"/>
              </a:spcAft>
              <a:buClrTx/>
              <a:buSzPts val="1000"/>
              <a:buNone/>
            </a:pPr>
            <a:endParaRPr lang="en-US" sz="1400" b="1" dirty="0">
              <a:solidFill>
                <a:srgbClr val="365F91"/>
              </a:solidFill>
              <a:latin typeface="Calibri" pitchFamily="34" charset="0"/>
            </a:endParaRPr>
          </a:p>
          <a:p>
            <a:pPr marL="177796" indent="-177796" algn="just" fontAlgn="base">
              <a:lnSpc>
                <a:spcPct val="100000"/>
              </a:lnSpc>
              <a:spcBef>
                <a:spcPct val="0"/>
              </a:spcBef>
              <a:spcAft>
                <a:spcPct val="0"/>
              </a:spcAft>
              <a:buClrTx/>
              <a:buSzPts val="1000"/>
              <a:buNone/>
            </a:pPr>
            <a:endParaRPr lang="en-US" sz="1400" b="1" dirty="0">
              <a:solidFill>
                <a:srgbClr val="365F91"/>
              </a:solidFill>
              <a:latin typeface="Calibri" pitchFamily="34" charset="0"/>
            </a:endParaRPr>
          </a:p>
          <a:p>
            <a:pPr marL="177796" indent="-177796" algn="just" fontAlgn="base">
              <a:lnSpc>
                <a:spcPct val="100000"/>
              </a:lnSpc>
              <a:spcBef>
                <a:spcPct val="0"/>
              </a:spcBef>
              <a:spcAft>
                <a:spcPct val="0"/>
              </a:spcAft>
              <a:buClrTx/>
              <a:buSzPts val="1000"/>
            </a:pPr>
            <a:r>
              <a:rPr lang="en-US" sz="1400" dirty="0">
                <a:solidFill>
                  <a:srgbClr val="365F91"/>
                </a:solidFill>
                <a:latin typeface="Calibri" pitchFamily="34" charset="0"/>
              </a:rPr>
              <a:t>to outline the administrative practices applied for CAN cases</a:t>
            </a:r>
          </a:p>
          <a:p>
            <a:pPr marL="360354" lvl="2" indent="-177796" algn="just" fontAlgn="base">
              <a:lnSpc>
                <a:spcPct val="100000"/>
              </a:lnSpc>
              <a:spcBef>
                <a:spcPct val="0"/>
              </a:spcBef>
              <a:spcAft>
                <a:spcPct val="0"/>
              </a:spcAft>
              <a:buClrTx/>
              <a:buSzPts val="1000"/>
            </a:pPr>
            <a:r>
              <a:rPr lang="en-US" sz="1400" dirty="0">
                <a:solidFill>
                  <a:srgbClr val="365F91"/>
                </a:solidFill>
                <a:latin typeface="Calibri" pitchFamily="34" charset="0"/>
              </a:rPr>
              <a:t>to detect changes in administrative practices of CAN cases and the effects of these changes</a:t>
            </a:r>
          </a:p>
          <a:p>
            <a:pPr marL="177796" indent="-177796" algn="just" fontAlgn="base">
              <a:lnSpc>
                <a:spcPct val="100000"/>
              </a:lnSpc>
              <a:spcBef>
                <a:spcPct val="0"/>
              </a:spcBef>
              <a:spcAft>
                <a:spcPct val="0"/>
              </a:spcAft>
              <a:buClrTx/>
              <a:buSzPts val="1000"/>
            </a:pPr>
            <a:r>
              <a:rPr lang="en-US" sz="1400" dirty="0">
                <a:solidFill>
                  <a:srgbClr val="365F91"/>
                </a:solidFill>
                <a:latin typeface="Calibri" pitchFamily="34" charset="0"/>
              </a:rPr>
              <a:t>to operate as a communication channel among sectors involved in administration of CAN cases</a:t>
            </a:r>
            <a:r>
              <a:rPr lang="en-US" sz="1400" baseline="30000" dirty="0">
                <a:solidFill>
                  <a:srgbClr val="365F91"/>
                </a:solidFill>
                <a:latin typeface="Calibri" pitchFamily="34" charset="0"/>
              </a:rPr>
              <a:t>1</a:t>
            </a:r>
            <a:endParaRPr lang="en-US" sz="1400" i="1" dirty="0">
              <a:solidFill>
                <a:srgbClr val="365F91"/>
              </a:solidFill>
              <a:latin typeface="Calibri" pitchFamily="34" charset="0"/>
            </a:endParaRPr>
          </a:p>
          <a:p>
            <a:pPr marL="352416" lvl="3" indent="-177796" algn="just" fontAlgn="base">
              <a:lnSpc>
                <a:spcPct val="100000"/>
              </a:lnSpc>
              <a:spcBef>
                <a:spcPct val="0"/>
              </a:spcBef>
              <a:spcAft>
                <a:spcPct val="0"/>
              </a:spcAft>
              <a:buClrTx/>
              <a:buSzPts val="1000"/>
            </a:pPr>
            <a:r>
              <a:rPr lang="en-US" dirty="0">
                <a:solidFill>
                  <a:srgbClr val="365F91"/>
                </a:solidFill>
                <a:latin typeface="Calibri" pitchFamily="34" charset="0"/>
              </a:rPr>
              <a:t>to facilitate follow-up at case-level</a:t>
            </a:r>
            <a:endParaRPr lang="en-US" i="1" dirty="0">
              <a:solidFill>
                <a:srgbClr val="365F91"/>
              </a:solidFill>
              <a:latin typeface="Calibri" pitchFamily="34" charset="0"/>
            </a:endParaRPr>
          </a:p>
          <a:p>
            <a:pPr marL="177796" indent="-177796" algn="just" fontAlgn="base">
              <a:lnSpc>
                <a:spcPct val="100000"/>
              </a:lnSpc>
              <a:spcBef>
                <a:spcPct val="0"/>
              </a:spcBef>
              <a:spcAft>
                <a:spcPct val="0"/>
              </a:spcAft>
              <a:buClrTx/>
              <a:buSzPts val="1000"/>
            </a:pPr>
            <a:r>
              <a:rPr lang="en-US" sz="1400" dirty="0">
                <a:solidFill>
                  <a:srgbClr val="365F91"/>
                </a:solidFill>
                <a:latin typeface="Calibri" pitchFamily="34" charset="0"/>
              </a:rPr>
              <a:t>to operate as a ready-to-use tool during new or suspected cases investigation by certified authorities</a:t>
            </a:r>
          </a:p>
          <a:p>
            <a:pPr marL="177796" indent="-177796" fontAlgn="base">
              <a:lnSpc>
                <a:spcPct val="100000"/>
              </a:lnSpc>
              <a:spcBef>
                <a:spcPct val="0"/>
              </a:spcBef>
              <a:spcAft>
                <a:spcPts val="1000"/>
              </a:spcAft>
              <a:buClrTx/>
              <a:buSzPts val="1000"/>
            </a:pPr>
            <a:r>
              <a:rPr lang="en-US" sz="1400" dirty="0">
                <a:solidFill>
                  <a:srgbClr val="365F91"/>
                </a:solidFill>
                <a:latin typeface="Calibri" pitchFamily="34" charset="0"/>
              </a:rPr>
              <a:t>to provide feedback to services at a case-level for already known cases</a:t>
            </a:r>
            <a:endParaRPr lang="el-GR" dirty="0"/>
          </a:p>
        </p:txBody>
      </p:sp>
      <p:sp>
        <p:nvSpPr>
          <p:cNvPr id="7" name="Rounded Rectangle 6"/>
          <p:cNvSpPr/>
          <p:nvPr/>
        </p:nvSpPr>
        <p:spPr>
          <a:xfrm>
            <a:off x="107504" y="1235465"/>
            <a:ext cx="467544" cy="17148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lIns="68580" tIns="34290" rIns="68580" bIns="34290" rtlCol="0" anchor="ctr"/>
          <a:lstStyle/>
          <a:p>
            <a:pPr algn="ctr"/>
            <a:r>
              <a:rPr lang="en-US" sz="1500" b="1" dirty="0"/>
              <a:t>information </a:t>
            </a:r>
          </a:p>
          <a:p>
            <a:pPr algn="ctr"/>
            <a:r>
              <a:rPr lang="en-US" sz="1500" b="1" dirty="0"/>
              <a:t>for action</a:t>
            </a:r>
            <a:endParaRPr lang="el-GR" sz="1500" b="1" dirty="0"/>
          </a:p>
        </p:txBody>
      </p:sp>
      <p:sp>
        <p:nvSpPr>
          <p:cNvPr id="8" name="Rounded Rectangle 7"/>
          <p:cNvSpPr/>
          <p:nvPr/>
        </p:nvSpPr>
        <p:spPr>
          <a:xfrm>
            <a:off x="134123" y="3414395"/>
            <a:ext cx="405431" cy="11735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lIns="68580" tIns="34290" rIns="68580" bIns="34290" rtlCol="0" anchor="ctr"/>
          <a:lstStyle/>
          <a:p>
            <a:pPr algn="ctr"/>
            <a:r>
              <a:rPr lang="en-US" sz="1500" b="1" dirty="0"/>
              <a:t>case-level information</a:t>
            </a:r>
            <a:endParaRPr lang="el-GR" sz="1500" b="1" dirty="0"/>
          </a:p>
        </p:txBody>
      </p:sp>
      <p:sp>
        <p:nvSpPr>
          <p:cNvPr id="6" name="Rounded Rectangle 5"/>
          <p:cNvSpPr/>
          <p:nvPr/>
        </p:nvSpPr>
        <p:spPr>
          <a:xfrm>
            <a:off x="35512" y="3307859"/>
            <a:ext cx="8964488" cy="1424131"/>
          </a:xfrm>
          <a:prstGeom prst="roundRect">
            <a:avLst/>
          </a:prstGeom>
          <a:noFill/>
          <a:effectLst>
            <a:glow rad="635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l-GR" sz="1800" dirty="0"/>
          </a:p>
        </p:txBody>
      </p:sp>
      <p:sp>
        <p:nvSpPr>
          <p:cNvPr id="9" name="Rectangle 8"/>
          <p:cNvSpPr/>
          <p:nvPr/>
        </p:nvSpPr>
        <p:spPr>
          <a:xfrm>
            <a:off x="755576" y="3422529"/>
            <a:ext cx="7992888" cy="11654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800" dirty="0"/>
              <a:t>this potential use of data could become a </a:t>
            </a:r>
            <a:r>
              <a:rPr lang="en-US" sz="1800" i="1" dirty="0"/>
              <a:t>motive</a:t>
            </a:r>
            <a:r>
              <a:rPr lang="en-US" sz="1800" dirty="0"/>
              <a:t> for professionals/system’s operators  against under recording due to lack of incentive for recording and of feedback leading to the perception that there is no action on the record</a:t>
            </a:r>
          </a:p>
        </p:txBody>
      </p:sp>
    </p:spTree>
    <p:extLst>
      <p:ext uri="{BB962C8B-B14F-4D97-AF65-F5344CB8AC3E}">
        <p14:creationId xmlns:p14="http://schemas.microsoft.com/office/powerpoint/2010/main" xmlns="" val="50636798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300" dirty="0" smtClean="0"/>
              <a:t>outline</a:t>
            </a:r>
            <a:endParaRPr lang="el-GR" sz="3300" dirty="0"/>
          </a:p>
        </p:txBody>
      </p:sp>
      <p:sp>
        <p:nvSpPr>
          <p:cNvPr id="3" name="Content Placeholder 2"/>
          <p:cNvSpPr>
            <a:spLocks noGrp="1"/>
          </p:cNvSpPr>
          <p:nvPr>
            <p:ph idx="1"/>
          </p:nvPr>
        </p:nvSpPr>
        <p:spPr/>
        <p:txBody>
          <a:bodyPr>
            <a:normAutofit fontScale="92500" lnSpcReduction="10000"/>
          </a:bodyPr>
          <a:lstStyle/>
          <a:p>
            <a:r>
              <a:rPr lang="en-US" dirty="0" smtClean="0"/>
              <a:t>Brief overview of the toolkit</a:t>
            </a:r>
          </a:p>
          <a:p>
            <a:r>
              <a:rPr lang="en-US" dirty="0" smtClean="0"/>
              <a:t>Operator’s Manual</a:t>
            </a:r>
          </a:p>
          <a:p>
            <a:r>
              <a:rPr lang="en-US" dirty="0" smtClean="0"/>
              <a:t>Content</a:t>
            </a:r>
          </a:p>
          <a:p>
            <a:r>
              <a:rPr lang="en-US" dirty="0" smtClean="0"/>
              <a:t>Structure</a:t>
            </a:r>
          </a:p>
          <a:p>
            <a:pPr lvl="1"/>
            <a:r>
              <a:rPr lang="en-US" dirty="0"/>
              <a:t>PART 1 Introducing the CAN-MDS</a:t>
            </a:r>
          </a:p>
          <a:p>
            <a:pPr lvl="1"/>
            <a:r>
              <a:rPr lang="en-US" dirty="0"/>
              <a:t>PART 2 The Operator’s Guide</a:t>
            </a:r>
          </a:p>
          <a:p>
            <a:pPr lvl="1"/>
            <a:r>
              <a:rPr lang="en-US" dirty="0"/>
              <a:t>PART 3 CAN-MDS Data-Dictionary</a:t>
            </a:r>
          </a:p>
          <a:p>
            <a:r>
              <a:rPr lang="en-US" dirty="0" smtClean="0"/>
              <a:t>Examples</a:t>
            </a:r>
          </a:p>
          <a:p>
            <a:r>
              <a:rPr lang="en-US" dirty="0"/>
              <a:t>Other components of CAN-MDS Toolkit </a:t>
            </a:r>
            <a:r>
              <a:rPr lang="en-US" i="1" dirty="0" smtClean="0"/>
              <a:t>at </a:t>
            </a:r>
            <a:r>
              <a:rPr lang="en-US" i="1" dirty="0"/>
              <a:t>a </a:t>
            </a:r>
            <a:r>
              <a:rPr lang="en-US" i="1" dirty="0" smtClean="0"/>
              <a:t>glance</a:t>
            </a:r>
          </a:p>
          <a:p>
            <a:r>
              <a:rPr lang="en-US" i="1" dirty="0" smtClean="0"/>
              <a:t>Possible uses of CAN-MDS Data</a:t>
            </a:r>
          </a:p>
          <a:p>
            <a:endParaRPr lang="en-US" dirty="0"/>
          </a:p>
          <a:p>
            <a:endParaRPr lang="en-US" b="1" dirty="0">
              <a:solidFill>
                <a:schemeClr val="accent1"/>
              </a:solidFill>
              <a:latin typeface="Segoe UI Semibold" panose="020B0702040204020203" pitchFamily="34" charset="0"/>
              <a:ea typeface="Times New Roman"/>
              <a:cs typeface="Segoe UI Semibold" panose="020B0702040204020203" pitchFamily="34" charset="0"/>
            </a:endParaRPr>
          </a:p>
          <a:p>
            <a:endParaRPr lang="en-US" dirty="0" smtClean="0"/>
          </a:p>
          <a:p>
            <a:endParaRPr lang="el-GR" dirty="0"/>
          </a:p>
        </p:txBody>
      </p:sp>
    </p:spTree>
    <p:extLst>
      <p:ext uri="{BB962C8B-B14F-4D97-AF65-F5344CB8AC3E}">
        <p14:creationId xmlns:p14="http://schemas.microsoft.com/office/powerpoint/2010/main" xmlns="" val="34081020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83846" y="1741547"/>
            <a:ext cx="6167747" cy="2146742"/>
          </a:xfrm>
          <a:prstGeom prst="rect">
            <a:avLst/>
          </a:prstGeom>
        </p:spPr>
        <p:txBody>
          <a:bodyPr wrap="square" lIns="68580" tIns="34290" rIns="68580" bIns="34290">
            <a:spAutoFit/>
          </a:bodyPr>
          <a:lstStyle/>
          <a:p>
            <a:r>
              <a:rPr lang="en-US" sz="2700" dirty="0" smtClean="0">
                <a:latin typeface="Segoe UI Black" pitchFamily="34" charset="0"/>
                <a:ea typeface="Segoe UI Black" pitchFamily="34" charset="0"/>
              </a:rPr>
              <a:t>TOOLKIT </a:t>
            </a:r>
            <a:r>
              <a:rPr lang="en-US" sz="2700" i="1" dirty="0" smtClean="0">
                <a:latin typeface="Segoe UI Black" pitchFamily="34" charset="0"/>
                <a:ea typeface="Segoe UI Black" pitchFamily="34" charset="0"/>
              </a:rPr>
              <a:t>at a glance</a:t>
            </a:r>
            <a:r>
              <a:rPr lang="en-US" sz="2700" dirty="0" smtClean="0">
                <a:latin typeface="Segoe UI Black" pitchFamily="34" charset="0"/>
                <a:ea typeface="Segoe UI Black" pitchFamily="34" charset="0"/>
              </a:rPr>
              <a:t/>
            </a:r>
            <a:br>
              <a:rPr lang="en-US" sz="2700" dirty="0" smtClean="0">
                <a:latin typeface="Segoe UI Black" pitchFamily="34" charset="0"/>
                <a:ea typeface="Segoe UI Black" pitchFamily="34" charset="0"/>
              </a:rPr>
            </a:br>
            <a:endParaRPr lang="en-US" sz="2700" dirty="0" smtClean="0">
              <a:latin typeface="Segoe UI Black" pitchFamily="34" charset="0"/>
              <a:ea typeface="Segoe UI Black" pitchFamily="34" charset="0"/>
            </a:endParaRPr>
          </a:p>
          <a:p>
            <a:pPr>
              <a:buFont typeface="Wingdings 3" pitchFamily="18" charset="2"/>
              <a:buChar char="´"/>
            </a:pPr>
            <a:r>
              <a:rPr lang="en-US" sz="2700" dirty="0" smtClean="0">
                <a:solidFill>
                  <a:schemeClr val="accent1"/>
                </a:solidFill>
                <a:latin typeface="Segoe UI Black" pitchFamily="34" charset="0"/>
                <a:ea typeface="Segoe UI Black" pitchFamily="34" charset="0"/>
              </a:rPr>
              <a:t>MANUAL FOR OPERATORS</a:t>
            </a:r>
          </a:p>
          <a:p>
            <a:pPr>
              <a:buFont typeface="Wingdings 3" pitchFamily="18" charset="2"/>
              <a:buChar char="´"/>
            </a:pPr>
            <a:r>
              <a:rPr lang="en-US" sz="2700" dirty="0" smtClean="0">
                <a:latin typeface="Segoe UI Black" pitchFamily="34" charset="0"/>
                <a:ea typeface="Segoe UI Black" pitchFamily="34" charset="0"/>
              </a:rPr>
              <a:t>DATA COLLECTION PROTOCOL</a:t>
            </a:r>
          </a:p>
          <a:p>
            <a:pPr>
              <a:buFont typeface="Wingdings 3" pitchFamily="18" charset="2"/>
              <a:buChar char="´"/>
            </a:pPr>
            <a:r>
              <a:rPr lang="en-US" sz="2700" dirty="0" smtClean="0">
                <a:latin typeface="Segoe UI Black" pitchFamily="34" charset="0"/>
                <a:ea typeface="Segoe UI Black" pitchFamily="34" charset="0"/>
              </a:rPr>
              <a:t>e-application (CAN-MDS System)</a:t>
            </a:r>
            <a:endParaRPr lang="en-US" sz="2700" dirty="0">
              <a:latin typeface="Segoe UI Black" pitchFamily="34" charset="0"/>
              <a:ea typeface="Segoe UI Black"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a:t>
            </a:r>
            <a:endParaRPr lang="el-GR" dirty="0"/>
          </a:p>
        </p:txBody>
      </p:sp>
      <p:sp>
        <p:nvSpPr>
          <p:cNvPr id="3" name="Content Placeholder 2"/>
          <p:cNvSpPr>
            <a:spLocks noGrp="1"/>
          </p:cNvSpPr>
          <p:nvPr>
            <p:ph idx="1"/>
          </p:nvPr>
        </p:nvSpPr>
        <p:spPr>
          <a:xfrm>
            <a:off x="628650" y="1369218"/>
            <a:ext cx="6128039" cy="3263504"/>
          </a:xfrm>
        </p:spPr>
        <p:txBody>
          <a:bodyPr>
            <a:normAutofit/>
          </a:bodyPr>
          <a:lstStyle/>
          <a:p>
            <a:r>
              <a:rPr lang="en-US" sz="1700" dirty="0" smtClean="0"/>
              <a:t>Operator’s Manual includes all </a:t>
            </a:r>
            <a:r>
              <a:rPr lang="en-US" sz="1700" dirty="0"/>
              <a:t>necessary background information </a:t>
            </a:r>
            <a:r>
              <a:rPr lang="en-US" sz="1700" dirty="0" smtClean="0"/>
              <a:t>for professionals who are going to use the CAN-MDS system as “Operators” concerning</a:t>
            </a:r>
          </a:p>
          <a:p>
            <a:pPr lvl="1"/>
            <a:r>
              <a:rPr lang="en-US" sz="1700" dirty="0" smtClean="0"/>
              <a:t>the </a:t>
            </a:r>
            <a:r>
              <a:rPr lang="en-US" sz="1700" dirty="0"/>
              <a:t>necessity for </a:t>
            </a:r>
            <a:r>
              <a:rPr lang="en-US" sz="1700" dirty="0" smtClean="0"/>
              <a:t>CAN surveillance </a:t>
            </a:r>
            <a:r>
              <a:rPr lang="en-US" sz="1700" dirty="0"/>
              <a:t>in the </a:t>
            </a:r>
            <a:r>
              <a:rPr lang="en-US" sz="1700" dirty="0" smtClean="0"/>
              <a:t>country</a:t>
            </a:r>
          </a:p>
          <a:p>
            <a:pPr lvl="1"/>
            <a:r>
              <a:rPr lang="en-US" sz="1700" dirty="0" smtClean="0"/>
              <a:t>ethics and </a:t>
            </a:r>
            <a:r>
              <a:rPr lang="en-US" sz="1700" dirty="0"/>
              <a:t>confidentiality issues related to </a:t>
            </a:r>
            <a:r>
              <a:rPr lang="en-US" sz="1700" dirty="0" smtClean="0"/>
              <a:t>personal data (GDPR) </a:t>
            </a:r>
          </a:p>
          <a:p>
            <a:pPr lvl="1"/>
            <a:r>
              <a:rPr lang="en-US" sz="1700" dirty="0"/>
              <a:t>legal framework and mandate reporting </a:t>
            </a:r>
          </a:p>
          <a:p>
            <a:pPr lvl="1"/>
            <a:r>
              <a:rPr lang="en-US" sz="1700" dirty="0" smtClean="0"/>
              <a:t>case </a:t>
            </a:r>
            <a:r>
              <a:rPr lang="en-US" sz="1700" dirty="0"/>
              <a:t>definitions</a:t>
            </a:r>
          </a:p>
          <a:p>
            <a:pPr lvl="1"/>
            <a:r>
              <a:rPr lang="en-US" sz="1700" dirty="0" smtClean="0"/>
              <a:t>detailed </a:t>
            </a:r>
            <a:r>
              <a:rPr lang="en-US" sz="1700" dirty="0"/>
              <a:t>presentation of the </a:t>
            </a:r>
            <a:r>
              <a:rPr lang="en-US" sz="1700" dirty="0" smtClean="0"/>
              <a:t>e-system, data elements of the MDS and data collection process</a:t>
            </a:r>
          </a:p>
          <a:p>
            <a:pPr lvl="1"/>
            <a:r>
              <a:rPr lang="en-US" sz="1700" dirty="0" smtClean="0"/>
              <a:t>technical specifications of DE, permissible values, data dictionary, terms and definitions</a:t>
            </a:r>
            <a:endParaRPr lang="el-GR" sz="1700" dirty="0"/>
          </a:p>
        </p:txBody>
      </p:sp>
      <p:sp>
        <p:nvSpPr>
          <p:cNvPr id="5" name="Rectangle 4"/>
          <p:cNvSpPr/>
          <p:nvPr/>
        </p:nvSpPr>
        <p:spPr>
          <a:xfrm>
            <a:off x="6865794" y="1251354"/>
            <a:ext cx="2026228" cy="3208571"/>
          </a:xfrm>
          <a:prstGeom prst="rect">
            <a:avLst/>
          </a:prstGeom>
        </p:spPr>
        <p:txBody>
          <a:bodyPr wrap="square" lIns="68580" tIns="34290" rIns="68580" bIns="34290">
            <a:spAutoFit/>
          </a:bodyPr>
          <a:lstStyle/>
          <a:p>
            <a:pPr algn="r"/>
            <a:r>
              <a:rPr lang="en-US" sz="1700" dirty="0" smtClean="0">
                <a:solidFill>
                  <a:schemeClr val="accent1"/>
                </a:solidFill>
                <a:latin typeface="Tekton Pro" panose="020F0603020208020904" pitchFamily="34" charset="0"/>
              </a:rPr>
              <a:t>Note for the trainees</a:t>
            </a:r>
          </a:p>
          <a:p>
            <a:pPr algn="r"/>
            <a:endParaRPr lang="en-US" sz="1700" dirty="0" smtClean="0">
              <a:solidFill>
                <a:schemeClr val="accent1"/>
              </a:solidFill>
              <a:latin typeface="Tekton Pro" panose="020F0603020208020904" pitchFamily="34" charset="0"/>
            </a:endParaRPr>
          </a:p>
          <a:p>
            <a:pPr algn="r"/>
            <a:r>
              <a:rPr lang="en-US" sz="1700" dirty="0" smtClean="0">
                <a:solidFill>
                  <a:schemeClr val="accent1"/>
                </a:solidFill>
                <a:latin typeface="Tekton Pro" panose="020F0603020208020904" pitchFamily="34" charset="0"/>
              </a:rPr>
              <a:t>In the next slides the 3 parts of the manual are going to be presented.</a:t>
            </a:r>
          </a:p>
          <a:p>
            <a:pPr algn="r"/>
            <a:endParaRPr lang="en-US" sz="1700" dirty="0" smtClean="0">
              <a:solidFill>
                <a:schemeClr val="accent1"/>
              </a:solidFill>
              <a:latin typeface="Tekton Pro" panose="020F0603020208020904" pitchFamily="34" charset="0"/>
            </a:endParaRPr>
          </a:p>
          <a:p>
            <a:pPr algn="r"/>
            <a:r>
              <a:rPr lang="en-US" sz="1700" dirty="0" smtClean="0">
                <a:solidFill>
                  <a:schemeClr val="accent1"/>
                </a:solidFill>
                <a:latin typeface="Tekton Pro" panose="020F0603020208020904" pitchFamily="34" charset="0"/>
              </a:rPr>
              <a:t>You can open </a:t>
            </a:r>
            <a:r>
              <a:rPr lang="en-US" sz="1700" dirty="0">
                <a:solidFill>
                  <a:schemeClr val="accent1"/>
                </a:solidFill>
                <a:latin typeface="Tekton Pro" panose="020F0603020208020904" pitchFamily="34" charset="0"/>
              </a:rPr>
              <a:t>the </a:t>
            </a:r>
            <a:r>
              <a:rPr lang="en-US" sz="1700" dirty="0" smtClean="0">
                <a:solidFill>
                  <a:schemeClr val="accent1"/>
                </a:solidFill>
                <a:latin typeface="Tekton Pro" panose="020F0603020208020904" pitchFamily="34" charset="0"/>
              </a:rPr>
              <a:t>Operator’s Manual </a:t>
            </a:r>
            <a:r>
              <a:rPr lang="en-US" sz="1700" dirty="0">
                <a:solidFill>
                  <a:schemeClr val="accent1"/>
                </a:solidFill>
                <a:latin typeface="Tekton Pro" panose="020F0603020208020904" pitchFamily="34" charset="0"/>
              </a:rPr>
              <a:t>and go through </a:t>
            </a:r>
            <a:r>
              <a:rPr lang="en-US" sz="1700" dirty="0" smtClean="0">
                <a:solidFill>
                  <a:schemeClr val="accent1"/>
                </a:solidFill>
                <a:latin typeface="Tekton Pro" panose="020F0603020208020904" pitchFamily="34" charset="0"/>
              </a:rPr>
              <a:t>the content while they are presented</a:t>
            </a:r>
            <a:endParaRPr lang="en-US" sz="1700" dirty="0">
              <a:solidFill>
                <a:schemeClr val="accent1"/>
              </a:solidFill>
              <a:latin typeface="Tekton Pro" panose="020F0603020208020904" pitchFamily="34" charset="0"/>
            </a:endParaRPr>
          </a:p>
        </p:txBody>
      </p:sp>
    </p:spTree>
    <p:extLst>
      <p:ext uri="{BB962C8B-B14F-4D97-AF65-F5344CB8AC3E}">
        <p14:creationId xmlns:p14="http://schemas.microsoft.com/office/powerpoint/2010/main" xmlns="" val="2078527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204" y="111171"/>
            <a:ext cx="8805182" cy="857250"/>
          </a:xfrm>
        </p:spPr>
        <p:txBody>
          <a:bodyPr>
            <a:noAutofit/>
          </a:bodyPr>
          <a:lstStyle/>
          <a:p>
            <a:r>
              <a:rPr lang="en-US" dirty="0"/>
              <a:t>CAN-MDS Operator’s </a:t>
            </a:r>
            <a:r>
              <a:rPr lang="en-US" dirty="0" smtClean="0"/>
              <a:t>Manual – </a:t>
            </a:r>
            <a:r>
              <a:rPr lang="en-US" dirty="0"/>
              <a:t>STRUCTURE</a:t>
            </a:r>
            <a:endParaRPr lang="el-GR"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2273448027"/>
              </p:ext>
            </p:extLst>
          </p:nvPr>
        </p:nvGraphicFramePr>
        <p:xfrm>
          <a:off x="2296435" y="1274464"/>
          <a:ext cx="6667951" cy="3070670"/>
        </p:xfrm>
        <a:graphic>
          <a:graphicData uri="http://schemas.openxmlformats.org/drawingml/2006/table">
            <a:tbl>
              <a:tblPr/>
              <a:tblGrid>
                <a:gridCol w="6667951"/>
              </a:tblGrid>
              <a:tr h="3070670">
                <a:tc>
                  <a:txBody>
                    <a:bodyPr/>
                    <a:lstStyle/>
                    <a:p>
                      <a:pPr marL="0" indent="0" rtl="0" eaLnBrk="1" fontAlgn="auto" latinLnBrk="0" hangingPunct="1">
                        <a:buFont typeface="Wingdings 3" panose="05040102010807070707" pitchFamily="18" charset="2"/>
                        <a:buNone/>
                      </a:pPr>
                      <a:r>
                        <a:rPr lang="en-US" sz="2400" b="1" dirty="0" smtClean="0">
                          <a:solidFill>
                            <a:schemeClr val="accent1"/>
                          </a:solidFill>
                          <a:latin typeface="Segoe UI Semibold" panose="020B0702040204020203" pitchFamily="34" charset="0"/>
                          <a:ea typeface="Times New Roman"/>
                          <a:cs typeface="Segoe UI Semibold" panose="020B0702040204020203" pitchFamily="34" charset="0"/>
                        </a:rPr>
                        <a:t>PART 1 Introducing the CAN-MDS</a:t>
                      </a:r>
                    </a:p>
                    <a:p>
                      <a:pPr marL="539750" indent="-539750" rtl="0" eaLnBrk="1" fontAlgn="auto" latinLnBrk="0" hangingPunct="1">
                        <a:buFont typeface="Wingdings 3" panose="05040102010807070707" pitchFamily="18" charset="2"/>
                        <a:buChar char=""/>
                      </a:pPr>
                      <a:r>
                        <a:rPr lang="en-US"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Background  </a:t>
                      </a:r>
                      <a:endParaRPr lang="el-GR" sz="2400" b="0" i="0" u="none" strike="noStrike" kern="1200" dirty="0" smtClean="0">
                        <a:solidFill>
                          <a:schemeClr val="tx1"/>
                        </a:solidFill>
                        <a:effectLst/>
                        <a:latin typeface="Segoe UI Light" panose="020B0502040204020203" pitchFamily="34" charset="0"/>
                        <a:ea typeface="+mn-ea"/>
                        <a:cs typeface="Segoe UI Light" panose="020B0502040204020203" pitchFamily="34" charset="0"/>
                      </a:endParaRPr>
                    </a:p>
                    <a:p>
                      <a:pPr marL="539750" indent="-539750" rtl="0" eaLnBrk="1" fontAlgn="t" latinLnBrk="0" hangingPunct="1">
                        <a:buFont typeface="Wingdings 3" panose="05040102010807070707" pitchFamily="18" charset="2"/>
                        <a:buChar char=""/>
                      </a:pPr>
                      <a:r>
                        <a:rPr lang="en-US"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CAN-MDS v1.0-</a:t>
                      </a:r>
                      <a:r>
                        <a:rPr lang="en-US" sz="2400" b="1" i="1"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Aim &amp; Objectives</a:t>
                      </a:r>
                      <a:endParaRPr lang="el-GR" sz="2400" b="0" i="0" u="none" strike="noStrike" kern="1200" dirty="0" smtClean="0">
                        <a:solidFill>
                          <a:schemeClr val="tx1"/>
                        </a:solidFill>
                        <a:effectLst/>
                        <a:latin typeface="Segoe UI Light" panose="020B0502040204020203" pitchFamily="34" charset="0"/>
                        <a:ea typeface="+mn-ea"/>
                        <a:cs typeface="Segoe UI Light" panose="020B0502040204020203" pitchFamily="34" charset="0"/>
                      </a:endParaRPr>
                    </a:p>
                    <a:p>
                      <a:pPr marL="539750" indent="-539750" rtl="0" eaLnBrk="1" fontAlgn="t" latinLnBrk="0" hangingPunct="1">
                        <a:buFont typeface="Wingdings 3" panose="05040102010807070707" pitchFamily="18" charset="2"/>
                        <a:buChar char=""/>
                      </a:pPr>
                      <a:r>
                        <a:rPr lang="en-US"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CAN-MDS Toolkit</a:t>
                      </a:r>
                      <a:endParaRPr lang="en-US" sz="2400" b="0" i="0" u="none" strike="noStrike" kern="1200" dirty="0" smtClean="0">
                        <a:solidFill>
                          <a:schemeClr val="tx1"/>
                        </a:solidFill>
                        <a:effectLst/>
                        <a:latin typeface="Segoe UI Light" panose="020B0502040204020203" pitchFamily="34" charset="0"/>
                        <a:ea typeface="+mn-ea"/>
                        <a:cs typeface="Segoe UI Light" panose="020B0502040204020203" pitchFamily="34" charset="0"/>
                      </a:endParaRPr>
                    </a:p>
                    <a:p>
                      <a:pPr marL="539750" indent="-539750" rtl="0" eaLnBrk="1" fontAlgn="t" latinLnBrk="0" hangingPunct="1">
                        <a:buFont typeface="Wingdings 3" panose="05040102010807070707" pitchFamily="18" charset="2"/>
                        <a:buChar char=""/>
                      </a:pPr>
                      <a:r>
                        <a:rPr lang="en-US"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Eligible incidents for CAN-MDS - </a:t>
                      </a:r>
                      <a:r>
                        <a:rPr lang="en-US" sz="2400" b="1" i="1"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Case Definitions</a:t>
                      </a:r>
                      <a:endParaRPr lang="el-GR" sz="2400" b="0" i="0" u="none" strike="noStrike" kern="1200" dirty="0" smtClean="0">
                        <a:solidFill>
                          <a:schemeClr val="tx1"/>
                        </a:solidFill>
                        <a:effectLst/>
                        <a:latin typeface="Segoe UI Light" panose="020B0502040204020203" pitchFamily="34" charset="0"/>
                        <a:ea typeface="+mn-ea"/>
                        <a:cs typeface="Segoe UI Light" panose="020B0502040204020203" pitchFamily="34" charset="0"/>
                      </a:endParaRPr>
                    </a:p>
                    <a:p>
                      <a:pPr marL="539750" indent="-539750" rtl="0" eaLnBrk="1" fontAlgn="t" latinLnBrk="0" hangingPunct="1">
                        <a:buFont typeface="Wingdings 3" panose="05040102010807070707" pitchFamily="18" charset="2"/>
                        <a:buChar char=""/>
                      </a:pPr>
                      <a:r>
                        <a:rPr lang="en-US"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Ethics in CAN-MDS-</a:t>
                      </a:r>
                      <a:r>
                        <a:rPr lang="en-US" sz="2400" b="1" i="1"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privacy &amp; confidentiality considerations </a:t>
                      </a:r>
                      <a:endParaRPr lang="el-GR" sz="2400" b="0" i="0" u="none" strike="noStrike" kern="1200" dirty="0" smtClean="0">
                        <a:solidFill>
                          <a:schemeClr val="tx1"/>
                        </a:solidFill>
                        <a:effectLst/>
                        <a:latin typeface="Segoe UI Light" panose="020B0502040204020203" pitchFamily="34" charset="0"/>
                        <a:ea typeface="+mn-ea"/>
                        <a:cs typeface="Segoe UI Light" panose="020B0502040204020203" pitchFamily="34" charset="0"/>
                      </a:endParaRPr>
                    </a:p>
                    <a:p>
                      <a:pPr algn="just">
                        <a:lnSpc>
                          <a:spcPct val="115000"/>
                        </a:lnSpc>
                        <a:spcAft>
                          <a:spcPts val="0"/>
                        </a:spcAft>
                      </a:pPr>
                      <a:endParaRPr lang="en-US" sz="800" dirty="0">
                        <a:latin typeface="Segoe UI Light" panose="020B0502040204020203" pitchFamily="34" charset="0"/>
                        <a:ea typeface="SimSun"/>
                        <a:cs typeface="Segoe UI Light" panose="020B0502040204020203" pitchFamily="34" charset="0"/>
                      </a:endParaRPr>
                    </a:p>
                  </a:txBody>
                  <a:tcPr marL="10027" marR="10027" marT="0" marB="0">
                    <a:lnL>
                      <a:noFill/>
                    </a:lnL>
                    <a:lnR>
                      <a:noFill/>
                    </a:lnR>
                    <a:lnT>
                      <a:noFill/>
                    </a:lnT>
                    <a:lnB w="38100" cap="flat" cmpd="sng" algn="ctr">
                      <a:noFill/>
                      <a:prstDash val="solid"/>
                      <a:round/>
                      <a:headEnd type="none" w="med" len="med"/>
                      <a:tailEnd type="none" w="med" len="med"/>
                    </a:lnB>
                    <a:noFill/>
                  </a:tcPr>
                </a:tc>
              </a:tr>
            </a:tbl>
          </a:graphicData>
        </a:graphic>
      </p:graphicFrame>
      <p:pic>
        <p:nvPicPr>
          <p:cNvPr id="4" name="Picture 2"/>
          <p:cNvPicPr>
            <a:picLocks noChangeAspect="1" noChangeArrowheads="1"/>
          </p:cNvPicPr>
          <p:nvPr/>
        </p:nvPicPr>
        <p:blipFill>
          <a:blip r:embed="rId3" cstate="print"/>
          <a:srcRect l="6100" t="16941" r="64763" b="8464"/>
          <a:stretch>
            <a:fillRect/>
          </a:stretch>
        </p:blipFill>
        <p:spPr bwMode="auto">
          <a:xfrm>
            <a:off x="510797" y="1261792"/>
            <a:ext cx="1487686" cy="2234038"/>
          </a:xfrm>
          <a:prstGeom prst="rect">
            <a:avLst/>
          </a:prstGeom>
          <a:ln>
            <a:noFill/>
          </a:ln>
          <a:effectLst>
            <a:outerShdw blurRad="292100" dist="139700" dir="2700000" algn="tl" rotWithShape="0">
              <a:srgbClr val="333333">
                <a:alpha val="65000"/>
              </a:srgbClr>
            </a:outerShdw>
          </a:effectLst>
        </p:spPr>
      </p:pic>
      <p:sp>
        <p:nvSpPr>
          <p:cNvPr id="7" name="Title 1"/>
          <p:cNvSpPr txBox="1">
            <a:spLocks/>
          </p:cNvSpPr>
          <p:nvPr/>
        </p:nvSpPr>
        <p:spPr>
          <a:xfrm>
            <a:off x="3995937" y="-20538"/>
            <a:ext cx="2510755" cy="857250"/>
          </a:xfrm>
          <a:prstGeom prst="rect">
            <a:avLst/>
          </a:prstGeom>
        </p:spPr>
        <p:txBody>
          <a:bodyPr vert="horz" lIns="91438" tIns="45719" rIns="91438" bIns="45719"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l-GR" sz="1600" b="1" dirty="0"/>
          </a:p>
        </p:txBody>
      </p:sp>
      <p:sp>
        <p:nvSpPr>
          <p:cNvPr id="8" name="Title 1"/>
          <p:cNvSpPr txBox="1">
            <a:spLocks/>
          </p:cNvSpPr>
          <p:nvPr/>
        </p:nvSpPr>
        <p:spPr>
          <a:xfrm>
            <a:off x="6588225" y="-39588"/>
            <a:ext cx="2510755" cy="857250"/>
          </a:xfrm>
          <a:prstGeom prst="rect">
            <a:avLst/>
          </a:prstGeom>
        </p:spPr>
        <p:txBody>
          <a:bodyPr vert="horz" lIns="91438" tIns="45719" rIns="91438" bIns="45719"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l-GR" sz="1600" b="1" dirty="0"/>
          </a:p>
        </p:txBody>
      </p:sp>
    </p:spTree>
    <p:extLst>
      <p:ext uri="{BB962C8B-B14F-4D97-AF65-F5344CB8AC3E}">
        <p14:creationId xmlns:p14="http://schemas.microsoft.com/office/powerpoint/2010/main" xmlns="" val="837308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par>
                                <p:cTn id="17" presetID="42"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nodePh="1">
                                  <p:stCondLst>
                                    <p:cond delay="0"/>
                                  </p:stCondLst>
                                  <p:endCondLst>
                                    <p:cond evt="begin" delay="0">
                                      <p:tn val="22"/>
                                    </p:cond>
                                  </p:end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1000" fill="hold"/>
                                        <p:tgtEl>
                                          <p:spTgt spid="7"/>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nodePh="1">
                                  <p:stCondLst>
                                    <p:cond delay="0"/>
                                  </p:stCondLst>
                                  <p:endCondLst>
                                    <p:cond evt="begin" delay="0">
                                      <p:tn val="27"/>
                                    </p:cond>
                                  </p:endCondLst>
                                  <p:childTnLst>
                                    <p:set>
                                      <p:cBhvr>
                                        <p:cTn id="28" dur="1" fill="hold">
                                          <p:stCondLst>
                                            <p:cond delay="0"/>
                                          </p:stCondLst>
                                        </p:cTn>
                                        <p:tgtEl>
                                          <p:spTgt spid="8"/>
                                        </p:tgtEl>
                                        <p:attrNameLst>
                                          <p:attrName>style.visibility</p:attrName>
                                        </p:attrNameLst>
                                      </p:cBhvr>
                                      <p:to>
                                        <p:strVal val="visible"/>
                                      </p:to>
                                    </p:set>
                                    <p:animEffect transition="in" filter="fade">
                                      <p:cBhvr>
                                        <p:cTn id="29" dur="1000"/>
                                        <p:tgtEl>
                                          <p:spTgt spid="8"/>
                                        </p:tgtEl>
                                      </p:cBhvr>
                                    </p:animEffect>
                                    <p:anim calcmode="lin" valueType="num">
                                      <p:cBhvr>
                                        <p:cTn id="30" dur="1000" fill="hold"/>
                                        <p:tgtEl>
                                          <p:spTgt spid="8"/>
                                        </p:tgtEl>
                                        <p:attrNameLst>
                                          <p:attrName>ppt_x</p:attrName>
                                        </p:attrNameLst>
                                      </p:cBhvr>
                                      <p:tavLst>
                                        <p:tav tm="0">
                                          <p:val>
                                            <p:strVal val="#ppt_x"/>
                                          </p:val>
                                        </p:tav>
                                        <p:tav tm="100000">
                                          <p:val>
                                            <p:strVal val="#ppt_x"/>
                                          </p:val>
                                        </p:tav>
                                      </p:tavLst>
                                    </p:anim>
                                    <p:anim calcmode="lin" valueType="num">
                                      <p:cBhvr>
                                        <p:cTn id="3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xmlns="" val="2971116885"/>
              </p:ext>
            </p:extLst>
          </p:nvPr>
        </p:nvGraphicFramePr>
        <p:xfrm>
          <a:off x="2158712" y="1337550"/>
          <a:ext cx="7100526" cy="2694142"/>
        </p:xfrm>
        <a:graphic>
          <a:graphicData uri="http://schemas.openxmlformats.org/drawingml/2006/table">
            <a:tbl>
              <a:tblPr/>
              <a:tblGrid>
                <a:gridCol w="7100526"/>
              </a:tblGrid>
              <a:tr h="2694142">
                <a:tc>
                  <a:txBody>
                    <a:bodyPr/>
                    <a:lstStyle/>
                    <a:p>
                      <a:pPr marL="0" marR="0" indent="0" algn="l" defTabSz="457200" rtl="0" eaLnBrk="1" fontAlgn="auto" latinLnBrk="0" hangingPunct="1">
                        <a:lnSpc>
                          <a:spcPct val="115000"/>
                        </a:lnSpc>
                        <a:spcBef>
                          <a:spcPts val="0"/>
                        </a:spcBef>
                        <a:spcAft>
                          <a:spcPts val="0"/>
                        </a:spcAft>
                        <a:buClrTx/>
                        <a:buSzTx/>
                        <a:buFont typeface="Wingdings 3" panose="05040102010807070707" pitchFamily="18" charset="2"/>
                        <a:buNone/>
                        <a:tabLst/>
                        <a:defRPr/>
                      </a:pPr>
                      <a:r>
                        <a:rPr lang="en-US" sz="2300" b="1" dirty="0" smtClean="0">
                          <a:solidFill>
                            <a:schemeClr val="tx1"/>
                          </a:solidFill>
                          <a:latin typeface="Segoe UI Semibold" panose="020B0702040204020203" pitchFamily="34" charset="0"/>
                          <a:ea typeface="Times New Roman"/>
                          <a:cs typeface="Segoe UI Semibold" panose="020B0702040204020203" pitchFamily="34" charset="0"/>
                        </a:rPr>
                        <a:t>PART 2 The Operator’s Guide</a:t>
                      </a:r>
                    </a:p>
                    <a:p>
                      <a:pPr marL="263525" marR="0" indent="-263525" algn="l" defTabSz="457200" rtl="0" eaLnBrk="1" fontAlgn="auto" latinLnBrk="0" hangingPunct="1">
                        <a:lnSpc>
                          <a:spcPct val="115000"/>
                        </a:lnSpc>
                        <a:spcBef>
                          <a:spcPts val="0"/>
                        </a:spcBef>
                        <a:spcAft>
                          <a:spcPts val="0"/>
                        </a:spcAft>
                        <a:buClrTx/>
                        <a:buSzTx/>
                        <a:buFont typeface="Wingdings 3" panose="05040102010807070707" pitchFamily="18" charset="2"/>
                        <a:buChar char=""/>
                        <a:tabLst/>
                        <a:defRPr/>
                      </a:pPr>
                      <a:r>
                        <a:rPr lang="en-US" sz="23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Guide for Operators – structure</a:t>
                      </a:r>
                    </a:p>
                    <a:p>
                      <a:pPr marL="720714" lvl="1" indent="-263525" algn="l" defTabSz="457200" rtl="0" eaLnBrk="1" latinLnBrk="0" hangingPunct="1">
                        <a:lnSpc>
                          <a:spcPct val="115000"/>
                        </a:lnSpc>
                        <a:spcAft>
                          <a:spcPts val="0"/>
                        </a:spcAft>
                        <a:buFont typeface="Wingdings 3" panose="05040102010807070707" pitchFamily="18" charset="2"/>
                        <a:buChar char=""/>
                      </a:pPr>
                      <a:r>
                        <a:rPr lang="en-US" sz="2300" b="1" i="0" u="none" strike="noStrike" kern="1200" dirty="0" smtClean="0">
                          <a:solidFill>
                            <a:schemeClr val="accent1"/>
                          </a:solidFill>
                          <a:effectLst/>
                          <a:latin typeface="Segoe UI Light" panose="020B0502040204020203" pitchFamily="34" charset="0"/>
                          <a:ea typeface="+mn-ea"/>
                          <a:cs typeface="Segoe UI Light" panose="020B0502040204020203" pitchFamily="34" charset="0"/>
                        </a:rPr>
                        <a:t>CAN-MDS axes</a:t>
                      </a:r>
                      <a:endParaRPr lang="el-GR" sz="2300" b="1" i="0" u="none" strike="noStrike" kern="1200" dirty="0" smtClean="0">
                        <a:solidFill>
                          <a:schemeClr val="accent1"/>
                        </a:solidFill>
                        <a:effectLst/>
                        <a:latin typeface="Segoe UI Light" panose="020B0502040204020203" pitchFamily="34" charset="0"/>
                        <a:ea typeface="+mn-ea"/>
                        <a:cs typeface="Segoe UI Light" panose="020B0502040204020203" pitchFamily="34" charset="0"/>
                      </a:endParaRPr>
                    </a:p>
                    <a:p>
                      <a:pPr marL="720714" lvl="1" indent="-263525" algn="l" defTabSz="457200" rtl="0" eaLnBrk="1" latinLnBrk="0" hangingPunct="1">
                        <a:lnSpc>
                          <a:spcPct val="115000"/>
                        </a:lnSpc>
                        <a:spcAft>
                          <a:spcPts val="0"/>
                        </a:spcAft>
                        <a:buFont typeface="Wingdings 3" panose="05040102010807070707" pitchFamily="18" charset="2"/>
                        <a:buChar char=""/>
                      </a:pPr>
                      <a:r>
                        <a:rPr lang="en-US" sz="23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data collection and data reporting</a:t>
                      </a:r>
                      <a:endParaRPr lang="el-GR" sz="23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endParaRPr>
                    </a:p>
                    <a:p>
                      <a:pPr marL="720714" lvl="1" indent="-263525" algn="l" defTabSz="457200" rtl="0" eaLnBrk="1" latinLnBrk="0" hangingPunct="1">
                        <a:lnSpc>
                          <a:spcPct val="115000"/>
                        </a:lnSpc>
                        <a:spcAft>
                          <a:spcPts val="0"/>
                        </a:spcAft>
                        <a:buFont typeface="Wingdings 3" panose="05040102010807070707" pitchFamily="18" charset="2"/>
                        <a:buChar char=""/>
                      </a:pPr>
                      <a:r>
                        <a:rPr lang="en-US" sz="23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data elements in the Operator’s Guide</a:t>
                      </a:r>
                      <a:endParaRPr lang="el-GR" sz="23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endParaRPr>
                    </a:p>
                    <a:p>
                      <a:pPr marL="720714" lvl="1" indent="-263525" algn="l" defTabSz="457200" rtl="0" eaLnBrk="1" latinLnBrk="0" hangingPunct="1">
                        <a:lnSpc>
                          <a:spcPct val="115000"/>
                        </a:lnSpc>
                        <a:spcAft>
                          <a:spcPts val="0"/>
                        </a:spcAft>
                        <a:buFont typeface="Wingdings 3" panose="05040102010807070707" pitchFamily="18" charset="2"/>
                        <a:buChar char=""/>
                      </a:pPr>
                      <a:r>
                        <a:rPr lang="en-US" sz="23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feedback to the Operator</a:t>
                      </a:r>
                      <a:endParaRPr lang="el-GR" sz="2300" b="1" i="0" u="none" strike="noStrike" kern="1200" dirty="0">
                        <a:solidFill>
                          <a:schemeClr val="tx1"/>
                        </a:solidFill>
                        <a:effectLst/>
                        <a:latin typeface="Segoe UI Light" panose="020B0502040204020203" pitchFamily="34" charset="0"/>
                        <a:ea typeface="+mn-ea"/>
                        <a:cs typeface="Segoe UI Light" panose="020B0502040204020203" pitchFamily="34" charset="0"/>
                      </a:endParaRPr>
                    </a:p>
                  </a:txBody>
                  <a:tcPr marL="10027" marR="10027" marT="0" marB="0">
                    <a:lnL>
                      <a:noFill/>
                    </a:lnL>
                    <a:lnR>
                      <a:noFill/>
                    </a:lnR>
                    <a:lnT>
                      <a:noFill/>
                    </a:lnT>
                    <a:lnB w="38100" cap="flat" cmpd="sng" algn="ctr">
                      <a:noFill/>
                      <a:prstDash val="solid"/>
                      <a:round/>
                      <a:headEnd type="none" w="med" len="med"/>
                      <a:tailEnd type="none" w="med" len="med"/>
                    </a:lnB>
                    <a:noFill/>
                  </a:tcPr>
                </a:tc>
              </a:tr>
            </a:tbl>
          </a:graphicData>
        </a:graphic>
      </p:graphicFrame>
      <p:pic>
        <p:nvPicPr>
          <p:cNvPr id="4" name="Picture 2"/>
          <p:cNvPicPr>
            <a:picLocks noChangeAspect="1" noChangeArrowheads="1"/>
          </p:cNvPicPr>
          <p:nvPr/>
        </p:nvPicPr>
        <p:blipFill>
          <a:blip r:embed="rId3" cstate="print"/>
          <a:srcRect l="6100" t="16941" r="64763" b="8464"/>
          <a:stretch>
            <a:fillRect/>
          </a:stretch>
        </p:blipFill>
        <p:spPr bwMode="auto">
          <a:xfrm>
            <a:off x="510797" y="1372013"/>
            <a:ext cx="1487686" cy="2234038"/>
          </a:xfrm>
          <a:prstGeom prst="rect">
            <a:avLst/>
          </a:prstGeom>
          <a:ln>
            <a:noFill/>
          </a:ln>
          <a:effectLst>
            <a:outerShdw blurRad="292100" dist="139700" dir="2700000" algn="tl" rotWithShape="0">
              <a:srgbClr val="333333">
                <a:alpha val="65000"/>
              </a:srgbClr>
            </a:outerShdw>
          </a:effectLst>
        </p:spPr>
      </p:pic>
      <p:sp>
        <p:nvSpPr>
          <p:cNvPr id="7" name="Title 1"/>
          <p:cNvSpPr txBox="1">
            <a:spLocks/>
          </p:cNvSpPr>
          <p:nvPr/>
        </p:nvSpPr>
        <p:spPr>
          <a:xfrm>
            <a:off x="3995937" y="-20538"/>
            <a:ext cx="2510755" cy="857250"/>
          </a:xfrm>
          <a:prstGeom prst="rect">
            <a:avLst/>
          </a:prstGeom>
        </p:spPr>
        <p:txBody>
          <a:bodyPr vert="horz" lIns="91438" tIns="45719" rIns="91438" bIns="45719"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l-GR" sz="1600" b="1" dirty="0"/>
          </a:p>
        </p:txBody>
      </p:sp>
      <p:sp>
        <p:nvSpPr>
          <p:cNvPr id="8" name="Title 1"/>
          <p:cNvSpPr txBox="1">
            <a:spLocks/>
          </p:cNvSpPr>
          <p:nvPr/>
        </p:nvSpPr>
        <p:spPr>
          <a:xfrm>
            <a:off x="6588225" y="-39588"/>
            <a:ext cx="2510755" cy="857250"/>
          </a:xfrm>
          <a:prstGeom prst="rect">
            <a:avLst/>
          </a:prstGeom>
        </p:spPr>
        <p:txBody>
          <a:bodyPr vert="horz" lIns="91438" tIns="45719" rIns="91438" bIns="45719"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l-GR" sz="1600" b="1" dirty="0"/>
          </a:p>
        </p:txBody>
      </p:sp>
      <p:sp>
        <p:nvSpPr>
          <p:cNvPr id="10" name="Title 1"/>
          <p:cNvSpPr txBox="1">
            <a:spLocks/>
          </p:cNvSpPr>
          <p:nvPr/>
        </p:nvSpPr>
        <p:spPr>
          <a:xfrm>
            <a:off x="159204" y="135665"/>
            <a:ext cx="8805182" cy="857250"/>
          </a:xfrm>
          <a:prstGeom prst="rect">
            <a:avLst/>
          </a:prstGeom>
        </p:spPr>
        <p:txBody>
          <a:bodyPr vert="horz" lIns="68580" tIns="34290" rIns="68580" bIns="34290" rtlCol="0" anchor="ctr">
            <a:noAutofit/>
          </a:bodyPr>
          <a:lstStyle/>
          <a:p>
            <a:pPr defTabSz="685783">
              <a:lnSpc>
                <a:spcPct val="90000"/>
              </a:lnSpc>
              <a:spcBef>
                <a:spcPct val="0"/>
              </a:spcBef>
              <a:defRPr/>
            </a:pPr>
            <a:r>
              <a:rPr lang="en-US" sz="2700" dirty="0" smtClean="0">
                <a:latin typeface="Segoe UI Black" panose="020B0A02040204020203" pitchFamily="34" charset="0"/>
                <a:ea typeface="Segoe UI Black" panose="020B0A02040204020203" pitchFamily="34" charset="0"/>
                <a:cs typeface="+mj-cs"/>
              </a:rPr>
              <a:t>CAN-MDS Operator’s Manual – STRUCTURE</a:t>
            </a:r>
            <a:endParaRPr lang="el-GR" sz="2700" dirty="0">
              <a:latin typeface="Segoe UI Black" panose="020B0A02040204020203" pitchFamily="34" charset="0"/>
              <a:ea typeface="Segoe UI Black" panose="020B0A02040204020203" pitchFamily="34" charset="0"/>
              <a:cs typeface="+mj-cs"/>
            </a:endParaRPr>
          </a:p>
        </p:txBody>
      </p:sp>
    </p:spTree>
    <p:extLst>
      <p:ext uri="{BB962C8B-B14F-4D97-AF65-F5344CB8AC3E}">
        <p14:creationId xmlns:p14="http://schemas.microsoft.com/office/powerpoint/2010/main" xmlns="" val="2657808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nodePh="1">
                                  <p:stCondLst>
                                    <p:cond delay="0"/>
                                  </p:stCondLst>
                                  <p:endCondLst>
                                    <p:cond evt="begin" delay="0">
                                      <p:tn val="15"/>
                                    </p:cond>
                                  </p:end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nodePh="1">
                                  <p:stCondLst>
                                    <p:cond delay="0"/>
                                  </p:stCondLst>
                                  <p:endCondLst>
                                    <p:cond evt="begin" delay="0">
                                      <p:tn val="20"/>
                                    </p:cond>
                                  </p:end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14192"/>
            <a:ext cx="7886700" cy="892970"/>
          </a:xfrm>
        </p:spPr>
        <p:txBody>
          <a:bodyPr/>
          <a:lstStyle/>
          <a:p>
            <a:r>
              <a:rPr lang="en-US" b="1" dirty="0" smtClean="0">
                <a:solidFill>
                  <a:schemeClr val="accent1"/>
                </a:solidFill>
              </a:rPr>
              <a:t>axes &amp; data elements </a:t>
            </a:r>
            <a:r>
              <a:rPr lang="en-US" dirty="0" smtClean="0"/>
              <a:t>of CAN-MDS</a:t>
            </a:r>
            <a:endParaRPr lang="el-GR"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296310334"/>
              </p:ext>
            </p:extLst>
          </p:nvPr>
        </p:nvGraphicFramePr>
        <p:xfrm>
          <a:off x="2813831" y="874591"/>
          <a:ext cx="5802351" cy="3764280"/>
        </p:xfrm>
        <a:graphic>
          <a:graphicData uri="http://schemas.openxmlformats.org/drawingml/2006/table">
            <a:tbl>
              <a:tblPr/>
              <a:tblGrid>
                <a:gridCol w="1566415"/>
                <a:gridCol w="4235936"/>
              </a:tblGrid>
              <a:tr h="194310">
                <a:tc>
                  <a:txBody>
                    <a:bodyPr/>
                    <a:lstStyle/>
                    <a:p>
                      <a:pPr marR="0" indent="0" algn="ctr" rtl="0">
                        <a:spcBef>
                          <a:spcPts val="0"/>
                        </a:spcBef>
                        <a:spcAft>
                          <a:spcPts val="0"/>
                        </a:spcAft>
                      </a:pPr>
                      <a:r>
                        <a:rPr lang="en-US" sz="1300" b="1" kern="1400" dirty="0" smtClean="0">
                          <a:solidFill>
                            <a:srgbClr val="FFFFFF"/>
                          </a:solidFill>
                          <a:latin typeface="Segoe UI Light" panose="020B0502040204020203" pitchFamily="34" charset="0"/>
                          <a:cs typeface="Segoe UI Light" panose="020B0502040204020203" pitchFamily="34" charset="0"/>
                        </a:rPr>
                        <a:t>Data Elements </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rgbClr val="4F81BD"/>
                    </a:solidFill>
                  </a:tcPr>
                </a:tc>
                <a:tc>
                  <a:txBody>
                    <a:bodyPr/>
                    <a:lstStyle/>
                    <a:p>
                      <a:pPr marR="0" indent="0" algn="ctr" rtl="0">
                        <a:spcBef>
                          <a:spcPts val="0"/>
                        </a:spcBef>
                        <a:spcAft>
                          <a:spcPts val="0"/>
                        </a:spcAft>
                      </a:pPr>
                      <a:r>
                        <a:rPr lang="en-US" sz="1300" b="1" kern="1400" dirty="0" smtClean="0">
                          <a:solidFill>
                            <a:srgbClr val="FFFFFF"/>
                          </a:solidFill>
                          <a:latin typeface="Segoe UI Light" panose="020B0502040204020203" pitchFamily="34" charset="0"/>
                          <a:cs typeface="Segoe UI Light" panose="020B0502040204020203" pitchFamily="34" charset="0"/>
                        </a:rPr>
                        <a:t>Labels</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rgbClr val="4F81BD"/>
                    </a:solidFill>
                  </a:tcPr>
                </a:tc>
              </a:tr>
              <a:tr h="194310">
                <a:tc>
                  <a:txBody>
                    <a:bodyPr/>
                    <a:lstStyle/>
                    <a:p>
                      <a:pPr marR="0" indent="0" algn="ctr" rtl="0">
                        <a:spcBef>
                          <a:spcPts val="0"/>
                        </a:spcBef>
                        <a:spcAft>
                          <a:spcPts val="0"/>
                        </a:spcAft>
                      </a:pPr>
                      <a:r>
                        <a:rPr lang="en-US" sz="1300" b="1" kern="1400" dirty="0">
                          <a:solidFill>
                            <a:srgbClr val="000000"/>
                          </a:solidFill>
                          <a:latin typeface="Segoe UI Light" panose="020B0502040204020203" pitchFamily="34" charset="0"/>
                          <a:cs typeface="Segoe UI Light" panose="020B0502040204020203" pitchFamily="34" charset="0"/>
                        </a:rPr>
                        <a:t>R1</a:t>
                      </a:r>
                      <a:endParaRPr lang="en-US"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accent1">
                        <a:lumMod val="20000"/>
                        <a:lumOff val="80000"/>
                      </a:schemeClr>
                    </a:solidFill>
                  </a:tcPr>
                </a:tc>
                <a:tc>
                  <a:txBody>
                    <a:bodyPr/>
                    <a:lstStyle/>
                    <a:p>
                      <a:pPr marR="0" indent="0" algn="just" rtl="0">
                        <a:spcBef>
                          <a:spcPts val="0"/>
                        </a:spcBef>
                        <a:spcAft>
                          <a:spcPts val="0"/>
                        </a:spcAft>
                      </a:pPr>
                      <a:r>
                        <a:rPr lang="en-US" sz="1300" kern="1400" dirty="0" smtClean="0">
                          <a:solidFill>
                            <a:srgbClr val="000000"/>
                          </a:solidFill>
                          <a:latin typeface="Segoe UI Light" panose="020B0502040204020203" pitchFamily="34" charset="0"/>
                          <a:cs typeface="Segoe UI Light" panose="020B0502040204020203" pitchFamily="34" charset="0"/>
                        </a:rPr>
                        <a:t>Agency’s ID</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accent1">
                        <a:lumMod val="20000"/>
                        <a:lumOff val="80000"/>
                      </a:schemeClr>
                    </a:solidFill>
                  </a:tcPr>
                </a:tc>
              </a:tr>
              <a:tr h="194310">
                <a:tc>
                  <a:txBody>
                    <a:bodyPr/>
                    <a:lstStyle/>
                    <a:p>
                      <a:pPr marR="0" indent="0" algn="ctr" rtl="0">
                        <a:spcBef>
                          <a:spcPts val="0"/>
                        </a:spcBef>
                        <a:spcAft>
                          <a:spcPts val="0"/>
                        </a:spcAft>
                      </a:pPr>
                      <a:r>
                        <a:rPr lang="en-US" sz="1300" b="1" kern="1400" dirty="0">
                          <a:solidFill>
                            <a:srgbClr val="000000"/>
                          </a:solidFill>
                          <a:latin typeface="Segoe UI Light" panose="020B0502040204020203" pitchFamily="34" charset="0"/>
                          <a:cs typeface="Segoe UI Light" panose="020B0502040204020203" pitchFamily="34" charset="0"/>
                        </a:rPr>
                        <a:t>R2</a:t>
                      </a:r>
                      <a:endParaRPr lang="en-US"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accent1">
                        <a:lumMod val="20000"/>
                        <a:lumOff val="80000"/>
                      </a:schemeClr>
                    </a:solidFill>
                  </a:tcPr>
                </a:tc>
                <a:tc>
                  <a:txBody>
                    <a:bodyPr/>
                    <a:lstStyle/>
                    <a:p>
                      <a:pPr marR="0" indent="0" algn="just" rtl="0">
                        <a:spcBef>
                          <a:spcPts val="0"/>
                        </a:spcBef>
                        <a:spcAft>
                          <a:spcPts val="0"/>
                        </a:spcAft>
                      </a:pPr>
                      <a:r>
                        <a:rPr lang="en-US" sz="1300" kern="1400" dirty="0" smtClean="0">
                          <a:solidFill>
                            <a:srgbClr val="000000"/>
                          </a:solidFill>
                          <a:latin typeface="Segoe UI Light" panose="020B0502040204020203" pitchFamily="34" charset="0"/>
                          <a:cs typeface="Segoe UI Light" panose="020B0502040204020203" pitchFamily="34" charset="0"/>
                        </a:rPr>
                        <a:t>Operator’s ID</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accent1">
                        <a:lumMod val="20000"/>
                        <a:lumOff val="80000"/>
                      </a:schemeClr>
                    </a:solidFill>
                  </a:tcPr>
                </a:tc>
              </a:tr>
              <a:tr h="194310">
                <a:tc>
                  <a:txBody>
                    <a:bodyPr/>
                    <a:lstStyle/>
                    <a:p>
                      <a:pPr marR="0" indent="0" algn="ctr" rtl="0">
                        <a:spcBef>
                          <a:spcPts val="0"/>
                        </a:spcBef>
                        <a:spcAft>
                          <a:spcPts val="0"/>
                        </a:spcAft>
                      </a:pPr>
                      <a:r>
                        <a:rPr lang="en-US" sz="1300" b="1" kern="1400" dirty="0">
                          <a:solidFill>
                            <a:srgbClr val="000000"/>
                          </a:solidFill>
                          <a:latin typeface="Segoe UI Light" panose="020B0502040204020203" pitchFamily="34" charset="0"/>
                          <a:cs typeface="Segoe UI Light" panose="020B0502040204020203" pitchFamily="34" charset="0"/>
                        </a:rPr>
                        <a:t>R3</a:t>
                      </a:r>
                      <a:endParaRPr lang="en-US"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accent1">
                        <a:lumMod val="20000"/>
                        <a:lumOff val="80000"/>
                      </a:schemeClr>
                    </a:solidFill>
                  </a:tcPr>
                </a:tc>
                <a:tc>
                  <a:txBody>
                    <a:bodyPr/>
                    <a:lstStyle/>
                    <a:p>
                      <a:pPr marR="0" indent="0" algn="just" rtl="0">
                        <a:spcBef>
                          <a:spcPts val="0"/>
                        </a:spcBef>
                        <a:spcAft>
                          <a:spcPts val="0"/>
                        </a:spcAft>
                      </a:pPr>
                      <a:r>
                        <a:rPr lang="en-US" sz="1300" kern="1400" dirty="0" smtClean="0">
                          <a:solidFill>
                            <a:srgbClr val="000000"/>
                          </a:solidFill>
                          <a:latin typeface="Segoe UI Light" panose="020B0502040204020203" pitchFamily="34" charset="0"/>
                          <a:cs typeface="Segoe UI Light" panose="020B0502040204020203" pitchFamily="34" charset="0"/>
                        </a:rPr>
                        <a:t>Date of Record</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accent1">
                        <a:lumMod val="20000"/>
                        <a:lumOff val="80000"/>
                      </a:schemeClr>
                    </a:solidFill>
                  </a:tcPr>
                </a:tc>
              </a:tr>
              <a:tr h="194310">
                <a:tc>
                  <a:txBody>
                    <a:bodyPr/>
                    <a:lstStyle/>
                    <a:p>
                      <a:pPr marR="0" indent="0" algn="ctr" rtl="0">
                        <a:spcBef>
                          <a:spcPts val="0"/>
                        </a:spcBef>
                        <a:spcAft>
                          <a:spcPts val="0"/>
                        </a:spcAft>
                      </a:pPr>
                      <a:r>
                        <a:rPr lang="en-US" sz="1300" b="1" kern="1400" dirty="0">
                          <a:solidFill>
                            <a:srgbClr val="000000"/>
                          </a:solidFill>
                          <a:latin typeface="Segoe UI Light" panose="020B0502040204020203" pitchFamily="34" charset="0"/>
                          <a:cs typeface="Segoe UI Light" panose="020B0502040204020203" pitchFamily="34" charset="0"/>
                        </a:rPr>
                        <a:t>R4</a:t>
                      </a:r>
                      <a:endParaRPr lang="en-US"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accent1">
                        <a:lumMod val="20000"/>
                        <a:lumOff val="80000"/>
                      </a:schemeClr>
                    </a:solidFill>
                  </a:tcPr>
                </a:tc>
                <a:tc>
                  <a:txBody>
                    <a:bodyPr/>
                    <a:lstStyle/>
                    <a:p>
                      <a:pPr marR="0" indent="0" algn="just" rtl="0">
                        <a:spcBef>
                          <a:spcPts val="0"/>
                        </a:spcBef>
                        <a:spcAft>
                          <a:spcPts val="0"/>
                        </a:spcAft>
                      </a:pPr>
                      <a:r>
                        <a:rPr lang="en-US" sz="1300" kern="1400" dirty="0" smtClean="0">
                          <a:solidFill>
                            <a:srgbClr val="000000"/>
                          </a:solidFill>
                          <a:latin typeface="Segoe UI Light" panose="020B0502040204020203" pitchFamily="34" charset="0"/>
                          <a:cs typeface="Segoe UI Light" panose="020B0502040204020203" pitchFamily="34" charset="0"/>
                        </a:rPr>
                        <a:t>Source of information</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accent1">
                        <a:lumMod val="20000"/>
                        <a:lumOff val="80000"/>
                      </a:schemeClr>
                    </a:solidFill>
                  </a:tcPr>
                </a:tc>
              </a:tr>
              <a:tr h="194310">
                <a:tc>
                  <a:txBody>
                    <a:bodyPr/>
                    <a:lstStyle/>
                    <a:p>
                      <a:pPr marR="0" indent="0" algn="ctr" rtl="0">
                        <a:spcBef>
                          <a:spcPts val="0"/>
                        </a:spcBef>
                        <a:spcAft>
                          <a:spcPts val="0"/>
                        </a:spcAft>
                      </a:pPr>
                      <a:r>
                        <a:rPr lang="en-US" sz="1300" b="1" kern="1400" dirty="0">
                          <a:solidFill>
                            <a:srgbClr val="000000"/>
                          </a:solidFill>
                          <a:latin typeface="Segoe UI Light" panose="020B0502040204020203" pitchFamily="34" charset="0"/>
                          <a:cs typeface="Segoe UI Light" panose="020B0502040204020203" pitchFamily="34" charset="0"/>
                        </a:rPr>
                        <a:t>I1</a:t>
                      </a:r>
                      <a:endParaRPr lang="en-US"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tcPr>
                </a:tc>
                <a:tc>
                  <a:txBody>
                    <a:bodyPr/>
                    <a:lstStyle/>
                    <a:p>
                      <a:pPr marR="0" indent="0" algn="just" rtl="0">
                        <a:spcBef>
                          <a:spcPts val="0"/>
                        </a:spcBef>
                        <a:spcAft>
                          <a:spcPts val="0"/>
                        </a:spcAft>
                      </a:pPr>
                      <a:r>
                        <a:rPr lang="en-GB" sz="1300" dirty="0" smtClean="0">
                          <a:latin typeface="Segoe UI Light" panose="020B0502040204020203" pitchFamily="34" charset="0"/>
                          <a:cs typeface="Segoe UI Light" panose="020B0502040204020203" pitchFamily="34" charset="0"/>
                        </a:rPr>
                        <a:t>Incident ID</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tcPr>
                </a:tc>
              </a:tr>
              <a:tr h="194310">
                <a:tc>
                  <a:txBody>
                    <a:bodyPr/>
                    <a:lstStyle/>
                    <a:p>
                      <a:pPr marR="0" indent="0" algn="ctr" rtl="0">
                        <a:spcBef>
                          <a:spcPts val="0"/>
                        </a:spcBef>
                        <a:spcAft>
                          <a:spcPts val="0"/>
                        </a:spcAft>
                      </a:pPr>
                      <a:r>
                        <a:rPr lang="en-US" sz="1300" b="1" kern="1400" dirty="0">
                          <a:solidFill>
                            <a:srgbClr val="000000"/>
                          </a:solidFill>
                          <a:latin typeface="Segoe UI Light" panose="020B0502040204020203" pitchFamily="34" charset="0"/>
                          <a:cs typeface="Segoe UI Light" panose="020B0502040204020203" pitchFamily="34" charset="0"/>
                        </a:rPr>
                        <a:t>I2</a:t>
                      </a:r>
                      <a:endParaRPr lang="en-US"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tcPr>
                </a:tc>
                <a:tc>
                  <a:txBody>
                    <a:bodyPr/>
                    <a:lstStyle/>
                    <a:p>
                      <a:pPr marR="0" indent="0" algn="just" rtl="0">
                        <a:spcBef>
                          <a:spcPts val="0"/>
                        </a:spcBef>
                        <a:spcAft>
                          <a:spcPts val="0"/>
                        </a:spcAft>
                      </a:pPr>
                      <a:r>
                        <a:rPr lang="en-GB" sz="1300" dirty="0" smtClean="0">
                          <a:latin typeface="Segoe UI Light" panose="020B0502040204020203" pitchFamily="34" charset="0"/>
                          <a:cs typeface="Segoe UI Light" panose="020B0502040204020203" pitchFamily="34" charset="0"/>
                        </a:rPr>
                        <a:t>Date of incident</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tcPr>
                </a:tc>
              </a:tr>
              <a:tr h="194310">
                <a:tc>
                  <a:txBody>
                    <a:bodyPr/>
                    <a:lstStyle/>
                    <a:p>
                      <a:pPr marR="0" indent="0" algn="ctr" rtl="0">
                        <a:spcBef>
                          <a:spcPts val="0"/>
                        </a:spcBef>
                        <a:spcAft>
                          <a:spcPts val="0"/>
                        </a:spcAft>
                      </a:pPr>
                      <a:r>
                        <a:rPr lang="en-US" sz="1300" b="1" kern="1400" dirty="0">
                          <a:solidFill>
                            <a:srgbClr val="000000"/>
                          </a:solidFill>
                          <a:latin typeface="Segoe UI Light" panose="020B0502040204020203" pitchFamily="34" charset="0"/>
                          <a:cs typeface="Segoe UI Light" panose="020B0502040204020203" pitchFamily="34" charset="0"/>
                        </a:rPr>
                        <a:t>I3</a:t>
                      </a:r>
                      <a:endParaRPr lang="en-US"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tcPr>
                </a:tc>
                <a:tc>
                  <a:txBody>
                    <a:bodyPr/>
                    <a:lstStyle/>
                    <a:p>
                      <a:pPr marR="0" indent="0" algn="just" rtl="0">
                        <a:spcBef>
                          <a:spcPts val="0"/>
                        </a:spcBef>
                        <a:spcAft>
                          <a:spcPts val="0"/>
                        </a:spcAft>
                      </a:pPr>
                      <a:r>
                        <a:rPr lang="en-GB" sz="1300" dirty="0" smtClean="0">
                          <a:latin typeface="Segoe UI Light" panose="020B0502040204020203" pitchFamily="34" charset="0"/>
                          <a:cs typeface="Segoe UI Light" panose="020B0502040204020203" pitchFamily="34" charset="0"/>
                        </a:rPr>
                        <a:t>Form(s) of maltreatment </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tcPr>
                </a:tc>
              </a:tr>
              <a:tr h="194310">
                <a:tc>
                  <a:txBody>
                    <a:bodyPr/>
                    <a:lstStyle/>
                    <a:p>
                      <a:pPr marR="0" indent="0" algn="ctr" rtl="0">
                        <a:spcBef>
                          <a:spcPts val="0"/>
                        </a:spcBef>
                        <a:spcAft>
                          <a:spcPts val="0"/>
                        </a:spcAft>
                      </a:pPr>
                      <a:r>
                        <a:rPr lang="en-US" sz="1300" b="1" kern="1400" dirty="0">
                          <a:solidFill>
                            <a:srgbClr val="000000"/>
                          </a:solidFill>
                          <a:latin typeface="Segoe UI Light" panose="020B0502040204020203" pitchFamily="34" charset="0"/>
                          <a:cs typeface="Segoe UI Light" panose="020B0502040204020203" pitchFamily="34" charset="0"/>
                        </a:rPr>
                        <a:t>I4</a:t>
                      </a:r>
                      <a:endParaRPr lang="en-US"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tcPr>
                </a:tc>
                <a:tc>
                  <a:txBody>
                    <a:bodyPr/>
                    <a:lstStyle/>
                    <a:p>
                      <a:pPr marR="0" indent="0" algn="just" rtl="0">
                        <a:spcBef>
                          <a:spcPts val="0"/>
                        </a:spcBef>
                        <a:spcAft>
                          <a:spcPts val="0"/>
                        </a:spcAft>
                      </a:pPr>
                      <a:r>
                        <a:rPr lang="en-GB" sz="1300" dirty="0" smtClean="0">
                          <a:latin typeface="Segoe UI Light" panose="020B0502040204020203" pitchFamily="34" charset="0"/>
                          <a:cs typeface="Segoe UI Light" panose="020B0502040204020203" pitchFamily="34" charset="0"/>
                        </a:rPr>
                        <a:t>Location of incident</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tcPr>
                </a:tc>
              </a:tr>
              <a:tr h="194310">
                <a:tc>
                  <a:txBody>
                    <a:bodyPr/>
                    <a:lstStyle/>
                    <a:p>
                      <a:pPr marR="0" indent="0" algn="ctr" rtl="0">
                        <a:spcBef>
                          <a:spcPts val="0"/>
                        </a:spcBef>
                        <a:spcAft>
                          <a:spcPts val="0"/>
                        </a:spcAft>
                      </a:pPr>
                      <a:r>
                        <a:rPr lang="en-US" sz="1300" b="1" kern="1400" dirty="0">
                          <a:solidFill>
                            <a:srgbClr val="000000"/>
                          </a:solidFill>
                          <a:latin typeface="Segoe UI Light" panose="020B0502040204020203" pitchFamily="34" charset="0"/>
                          <a:cs typeface="Segoe UI Light" panose="020B0502040204020203" pitchFamily="34" charset="0"/>
                        </a:rPr>
                        <a:t>C1</a:t>
                      </a:r>
                      <a:endParaRPr lang="en-US"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tx2">
                        <a:lumMod val="20000"/>
                        <a:lumOff val="80000"/>
                      </a:schemeClr>
                    </a:solidFill>
                  </a:tcPr>
                </a:tc>
                <a:tc>
                  <a:txBody>
                    <a:bodyPr/>
                    <a:lstStyle/>
                    <a:p>
                      <a:pPr marR="0" indent="0" algn="just" rtl="0">
                        <a:spcBef>
                          <a:spcPts val="0"/>
                        </a:spcBef>
                        <a:spcAft>
                          <a:spcPts val="0"/>
                        </a:spcAft>
                      </a:pPr>
                      <a:r>
                        <a:rPr lang="en-GB" sz="1300" dirty="0" smtClean="0">
                          <a:latin typeface="Segoe UI Light" panose="020B0502040204020203" pitchFamily="34" charset="0"/>
                          <a:cs typeface="Segoe UI Light" panose="020B0502040204020203" pitchFamily="34" charset="0"/>
                        </a:rPr>
                        <a:t>Child’s ID </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tx2">
                        <a:lumMod val="20000"/>
                        <a:lumOff val="80000"/>
                      </a:schemeClr>
                    </a:solidFill>
                  </a:tcPr>
                </a:tc>
              </a:tr>
              <a:tr h="194310">
                <a:tc>
                  <a:txBody>
                    <a:bodyPr/>
                    <a:lstStyle/>
                    <a:p>
                      <a:pPr marR="0" indent="0" algn="ctr" rtl="0">
                        <a:spcBef>
                          <a:spcPts val="0"/>
                        </a:spcBef>
                        <a:spcAft>
                          <a:spcPts val="0"/>
                        </a:spcAft>
                      </a:pPr>
                      <a:r>
                        <a:rPr lang="en-US" sz="1300" b="1" kern="1400" dirty="0">
                          <a:solidFill>
                            <a:srgbClr val="000000"/>
                          </a:solidFill>
                          <a:latin typeface="Segoe UI Light" panose="020B0502040204020203" pitchFamily="34" charset="0"/>
                          <a:cs typeface="Segoe UI Light" panose="020B0502040204020203" pitchFamily="34" charset="0"/>
                        </a:rPr>
                        <a:t>C2</a:t>
                      </a:r>
                      <a:endParaRPr lang="en-US"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tx2">
                        <a:lumMod val="20000"/>
                        <a:lumOff val="80000"/>
                      </a:schemeClr>
                    </a:solidFill>
                  </a:tcPr>
                </a:tc>
                <a:tc>
                  <a:txBody>
                    <a:bodyPr/>
                    <a:lstStyle/>
                    <a:p>
                      <a:pPr marR="0" indent="0" algn="just" rtl="0">
                        <a:spcBef>
                          <a:spcPts val="0"/>
                        </a:spcBef>
                        <a:spcAft>
                          <a:spcPts val="0"/>
                        </a:spcAft>
                      </a:pPr>
                      <a:r>
                        <a:rPr lang="en-GB" sz="1300" dirty="0" smtClean="0">
                          <a:latin typeface="Segoe UI Light" panose="020B0502040204020203" pitchFamily="34" charset="0"/>
                          <a:cs typeface="Segoe UI Light" panose="020B0502040204020203" pitchFamily="34" charset="0"/>
                        </a:rPr>
                        <a:t>Child’s sex</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tx2">
                        <a:lumMod val="20000"/>
                        <a:lumOff val="80000"/>
                      </a:schemeClr>
                    </a:solidFill>
                  </a:tcPr>
                </a:tc>
              </a:tr>
              <a:tr h="194310">
                <a:tc>
                  <a:txBody>
                    <a:bodyPr/>
                    <a:lstStyle/>
                    <a:p>
                      <a:pPr marR="0" indent="0" algn="ctr" rtl="0">
                        <a:spcBef>
                          <a:spcPts val="0"/>
                        </a:spcBef>
                        <a:spcAft>
                          <a:spcPts val="0"/>
                        </a:spcAft>
                      </a:pPr>
                      <a:r>
                        <a:rPr lang="en-US" sz="1300" b="1" kern="1400">
                          <a:solidFill>
                            <a:srgbClr val="000000"/>
                          </a:solidFill>
                          <a:latin typeface="Segoe UI Light" panose="020B0502040204020203" pitchFamily="34" charset="0"/>
                          <a:cs typeface="Segoe UI Light" panose="020B0502040204020203" pitchFamily="34" charset="0"/>
                        </a:rPr>
                        <a:t>C3</a:t>
                      </a:r>
                      <a:endParaRPr lang="en-US" sz="1300" kern="140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tx2">
                        <a:lumMod val="20000"/>
                        <a:lumOff val="80000"/>
                      </a:schemeClr>
                    </a:solidFill>
                  </a:tcPr>
                </a:tc>
                <a:tc>
                  <a:txBody>
                    <a:bodyPr/>
                    <a:lstStyle/>
                    <a:p>
                      <a:pPr marR="0" indent="0" algn="just" rtl="0">
                        <a:spcBef>
                          <a:spcPts val="0"/>
                        </a:spcBef>
                        <a:spcAft>
                          <a:spcPts val="0"/>
                        </a:spcAft>
                      </a:pPr>
                      <a:r>
                        <a:rPr lang="en-GB" sz="1300" dirty="0" smtClean="0">
                          <a:latin typeface="Segoe UI Light" panose="020B0502040204020203" pitchFamily="34" charset="0"/>
                          <a:cs typeface="Segoe UI Light" panose="020B0502040204020203" pitchFamily="34" charset="0"/>
                        </a:rPr>
                        <a:t>Child’s date</a:t>
                      </a:r>
                      <a:r>
                        <a:rPr lang="en-GB" sz="1300" baseline="0" dirty="0" smtClean="0">
                          <a:latin typeface="Segoe UI Light" panose="020B0502040204020203" pitchFamily="34" charset="0"/>
                          <a:cs typeface="Segoe UI Light" panose="020B0502040204020203" pitchFamily="34" charset="0"/>
                        </a:rPr>
                        <a:t> of birth</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tx2">
                        <a:lumMod val="20000"/>
                        <a:lumOff val="80000"/>
                      </a:schemeClr>
                    </a:solidFill>
                  </a:tcPr>
                </a:tc>
              </a:tr>
              <a:tr h="194310">
                <a:tc>
                  <a:txBody>
                    <a:bodyPr/>
                    <a:lstStyle/>
                    <a:p>
                      <a:pPr marR="0" indent="0" algn="ctr" rtl="0">
                        <a:spcBef>
                          <a:spcPts val="0"/>
                        </a:spcBef>
                        <a:spcAft>
                          <a:spcPts val="0"/>
                        </a:spcAft>
                      </a:pPr>
                      <a:r>
                        <a:rPr lang="en-US" sz="1300" b="1" kern="1400" dirty="0">
                          <a:solidFill>
                            <a:srgbClr val="000000"/>
                          </a:solidFill>
                          <a:latin typeface="Segoe UI Light" panose="020B0502040204020203" pitchFamily="34" charset="0"/>
                          <a:cs typeface="Segoe UI Light" panose="020B0502040204020203" pitchFamily="34" charset="0"/>
                        </a:rPr>
                        <a:t>C4</a:t>
                      </a:r>
                      <a:endParaRPr lang="en-US"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tx2">
                        <a:lumMod val="20000"/>
                        <a:lumOff val="80000"/>
                      </a:schemeClr>
                    </a:solidFill>
                  </a:tcPr>
                </a:tc>
                <a:tc>
                  <a:txBody>
                    <a:bodyPr/>
                    <a:lstStyle/>
                    <a:p>
                      <a:pPr marR="0" indent="0" algn="just" rtl="0">
                        <a:spcBef>
                          <a:spcPts val="0"/>
                        </a:spcBef>
                        <a:spcAft>
                          <a:spcPts val="0"/>
                        </a:spcAft>
                      </a:pPr>
                      <a:r>
                        <a:rPr lang="en-GB" sz="1300" dirty="0" smtClean="0">
                          <a:latin typeface="Segoe UI Light" panose="020B0502040204020203" pitchFamily="34" charset="0"/>
                          <a:cs typeface="Segoe UI Light" panose="020B0502040204020203" pitchFamily="34" charset="0"/>
                        </a:rPr>
                        <a:t>Child’s citizenship status</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tx2">
                        <a:lumMod val="20000"/>
                        <a:lumOff val="80000"/>
                      </a:schemeClr>
                    </a:solidFill>
                  </a:tcPr>
                </a:tc>
              </a:tr>
              <a:tr h="194310">
                <a:tc>
                  <a:txBody>
                    <a:bodyPr/>
                    <a:lstStyle/>
                    <a:p>
                      <a:pPr marR="0" indent="0" algn="ctr" rtl="0">
                        <a:spcBef>
                          <a:spcPts val="0"/>
                        </a:spcBef>
                        <a:spcAft>
                          <a:spcPts val="0"/>
                        </a:spcAft>
                      </a:pPr>
                      <a:r>
                        <a:rPr lang="en-US" sz="1300" b="1" kern="1400" dirty="0">
                          <a:solidFill>
                            <a:srgbClr val="000000"/>
                          </a:solidFill>
                          <a:latin typeface="Segoe UI Light" panose="020B0502040204020203" pitchFamily="34" charset="0"/>
                          <a:cs typeface="Segoe UI Light" panose="020B0502040204020203" pitchFamily="34" charset="0"/>
                        </a:rPr>
                        <a:t>F1</a:t>
                      </a:r>
                      <a:endParaRPr lang="en-US"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tcPr>
                </a:tc>
                <a:tc>
                  <a:txBody>
                    <a:bodyPr/>
                    <a:lstStyle/>
                    <a:p>
                      <a:pPr marR="0" indent="0" algn="just" rtl="0">
                        <a:spcBef>
                          <a:spcPts val="0"/>
                        </a:spcBef>
                        <a:spcAft>
                          <a:spcPts val="0"/>
                        </a:spcAft>
                      </a:pPr>
                      <a:r>
                        <a:rPr lang="en-US" sz="1300" dirty="0" smtClean="0">
                          <a:latin typeface="Segoe UI Light" panose="020B0502040204020203" pitchFamily="34" charset="0"/>
                          <a:cs typeface="Segoe UI Light" panose="020B0502040204020203" pitchFamily="34" charset="0"/>
                        </a:rPr>
                        <a:t>Family composition</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tcPr>
                </a:tc>
              </a:tr>
              <a:tr h="194310">
                <a:tc>
                  <a:txBody>
                    <a:bodyPr/>
                    <a:lstStyle/>
                    <a:p>
                      <a:pPr marR="0" indent="0" algn="ctr" rtl="0">
                        <a:spcBef>
                          <a:spcPts val="0"/>
                        </a:spcBef>
                        <a:spcAft>
                          <a:spcPts val="0"/>
                        </a:spcAft>
                      </a:pPr>
                      <a:r>
                        <a:rPr lang="en-US" sz="1300" b="1" kern="1400" dirty="0">
                          <a:solidFill>
                            <a:srgbClr val="000000"/>
                          </a:solidFill>
                          <a:latin typeface="Segoe UI Light" panose="020B0502040204020203" pitchFamily="34" charset="0"/>
                          <a:cs typeface="Segoe UI Light" panose="020B0502040204020203" pitchFamily="34" charset="0"/>
                        </a:rPr>
                        <a:t>F2</a:t>
                      </a:r>
                      <a:endParaRPr lang="en-US"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tcPr>
                </a:tc>
                <a:tc>
                  <a:txBody>
                    <a:bodyPr/>
                    <a:lstStyle/>
                    <a:p>
                      <a:pPr marR="0" indent="0" algn="just" rtl="0">
                        <a:spcBef>
                          <a:spcPts val="0"/>
                        </a:spcBef>
                        <a:spcAft>
                          <a:spcPts val="0"/>
                        </a:spcAft>
                      </a:pPr>
                      <a:r>
                        <a:rPr lang="en-US" sz="1300" dirty="0" smtClean="0">
                          <a:latin typeface="Segoe UI Light" panose="020B0502040204020203" pitchFamily="34" charset="0"/>
                          <a:cs typeface="Segoe UI Light" panose="020B0502040204020203" pitchFamily="34" charset="0"/>
                        </a:rPr>
                        <a:t>Primary caregiver(s)’ relationship to child</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tcPr>
                </a:tc>
              </a:tr>
              <a:tr h="194310">
                <a:tc>
                  <a:txBody>
                    <a:bodyPr/>
                    <a:lstStyle/>
                    <a:p>
                      <a:pPr marR="0" indent="0" algn="ctr" rtl="0">
                        <a:spcBef>
                          <a:spcPts val="0"/>
                        </a:spcBef>
                        <a:spcAft>
                          <a:spcPts val="0"/>
                        </a:spcAft>
                      </a:pPr>
                      <a:r>
                        <a:rPr lang="en-US" sz="1300" b="1" kern="1400" dirty="0">
                          <a:solidFill>
                            <a:srgbClr val="000000"/>
                          </a:solidFill>
                          <a:latin typeface="Segoe UI Light" panose="020B0502040204020203" pitchFamily="34" charset="0"/>
                          <a:cs typeface="Segoe UI Light" panose="020B0502040204020203" pitchFamily="34" charset="0"/>
                        </a:rPr>
                        <a:t>F3</a:t>
                      </a:r>
                      <a:endParaRPr lang="en-US"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tcPr>
                </a:tc>
                <a:tc>
                  <a:txBody>
                    <a:bodyPr/>
                    <a:lstStyle/>
                    <a:p>
                      <a:pPr marR="0" indent="0" algn="just" rtl="0">
                        <a:spcBef>
                          <a:spcPts val="0"/>
                        </a:spcBef>
                        <a:spcAft>
                          <a:spcPts val="0"/>
                        </a:spcAft>
                      </a:pPr>
                      <a:r>
                        <a:rPr lang="en-US" sz="1300" dirty="0" smtClean="0">
                          <a:latin typeface="Segoe UI Light" panose="020B0502040204020203" pitchFamily="34" charset="0"/>
                          <a:cs typeface="Segoe UI Light" panose="020B0502040204020203" pitchFamily="34" charset="0"/>
                        </a:rPr>
                        <a:t>Primary caregiver(s)’ sex</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tcPr>
                </a:tc>
              </a:tr>
              <a:tr h="194310">
                <a:tc>
                  <a:txBody>
                    <a:bodyPr/>
                    <a:lstStyle/>
                    <a:p>
                      <a:pPr marR="0" indent="0" algn="ctr" rtl="0">
                        <a:spcBef>
                          <a:spcPts val="0"/>
                        </a:spcBef>
                        <a:spcAft>
                          <a:spcPts val="0"/>
                        </a:spcAft>
                      </a:pPr>
                      <a:r>
                        <a:rPr lang="en-US" sz="1300" b="1" kern="1400" dirty="0">
                          <a:solidFill>
                            <a:srgbClr val="000000"/>
                          </a:solidFill>
                          <a:latin typeface="Segoe UI Light" panose="020B0502040204020203" pitchFamily="34" charset="0"/>
                          <a:cs typeface="Segoe UI Light" panose="020B0502040204020203" pitchFamily="34" charset="0"/>
                        </a:rPr>
                        <a:t>F4</a:t>
                      </a:r>
                      <a:endParaRPr lang="en-US"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tcPr>
                </a:tc>
                <a:tc>
                  <a:txBody>
                    <a:bodyPr/>
                    <a:lstStyle/>
                    <a:p>
                      <a:pPr marR="0" indent="0" algn="just" rtl="0">
                        <a:spcBef>
                          <a:spcPts val="0"/>
                        </a:spcBef>
                        <a:spcAft>
                          <a:spcPts val="0"/>
                        </a:spcAft>
                      </a:pPr>
                      <a:r>
                        <a:rPr lang="en-US" sz="1300" dirty="0" smtClean="0">
                          <a:latin typeface="Segoe UI Light" panose="020B0502040204020203" pitchFamily="34" charset="0"/>
                          <a:cs typeface="Segoe UI Light" panose="020B0502040204020203" pitchFamily="34" charset="0"/>
                        </a:rPr>
                        <a:t>Primary caregiver(s)’ date of birth</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tcPr>
                </a:tc>
              </a:tr>
              <a:tr h="194310">
                <a:tc>
                  <a:txBody>
                    <a:bodyPr/>
                    <a:lstStyle/>
                    <a:p>
                      <a:pPr marR="0" indent="0" algn="ctr" rtl="0">
                        <a:spcBef>
                          <a:spcPts val="0"/>
                        </a:spcBef>
                        <a:spcAft>
                          <a:spcPts val="0"/>
                        </a:spcAft>
                      </a:pPr>
                      <a:r>
                        <a:rPr lang="en-US" sz="1300" b="1" kern="1400" dirty="0">
                          <a:solidFill>
                            <a:srgbClr val="000000"/>
                          </a:solidFill>
                          <a:latin typeface="Segoe UI Light" panose="020B0502040204020203" pitchFamily="34" charset="0"/>
                          <a:cs typeface="Segoe UI Light" panose="020B0502040204020203" pitchFamily="34" charset="0"/>
                        </a:rPr>
                        <a:t>S1</a:t>
                      </a:r>
                      <a:endParaRPr lang="en-US"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tx2">
                        <a:lumMod val="20000"/>
                        <a:lumOff val="80000"/>
                      </a:schemeClr>
                    </a:solidFill>
                  </a:tcPr>
                </a:tc>
                <a:tc>
                  <a:txBody>
                    <a:bodyPr/>
                    <a:lstStyle/>
                    <a:p>
                      <a:pPr marR="0" indent="0" algn="just" rtl="0">
                        <a:spcBef>
                          <a:spcPts val="0"/>
                        </a:spcBef>
                        <a:spcAft>
                          <a:spcPts val="0"/>
                        </a:spcAft>
                      </a:pPr>
                      <a:r>
                        <a:rPr lang="en-GB" sz="1300" dirty="0" smtClean="0">
                          <a:latin typeface="Segoe UI Light" panose="020B0502040204020203" pitchFamily="34" charset="0"/>
                          <a:cs typeface="Segoe UI Light" panose="020B0502040204020203" pitchFamily="34" charset="0"/>
                        </a:rPr>
                        <a:t>Institutional response</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tx2">
                        <a:lumMod val="20000"/>
                        <a:lumOff val="80000"/>
                      </a:schemeClr>
                    </a:solidFill>
                  </a:tcPr>
                </a:tc>
              </a:tr>
              <a:tr h="194310">
                <a:tc>
                  <a:txBody>
                    <a:bodyPr/>
                    <a:lstStyle/>
                    <a:p>
                      <a:pPr marR="12878" indent="0" algn="ctr" rtl="0">
                        <a:spcBef>
                          <a:spcPts val="0"/>
                        </a:spcBef>
                        <a:spcAft>
                          <a:spcPts val="0"/>
                        </a:spcAft>
                      </a:pPr>
                      <a:r>
                        <a:rPr lang="en-GB" sz="1300" b="1" kern="1400" dirty="0">
                          <a:solidFill>
                            <a:srgbClr val="000000"/>
                          </a:solidFill>
                          <a:latin typeface="Segoe UI Light" panose="020B0502040204020203" pitchFamily="34" charset="0"/>
                          <a:cs typeface="Segoe UI Light" panose="020B0502040204020203" pitchFamily="34" charset="0"/>
                        </a:rPr>
                        <a:t>S2</a:t>
                      </a:r>
                      <a:endParaRPr lang="en-GB"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tx2">
                        <a:lumMod val="20000"/>
                        <a:lumOff val="80000"/>
                      </a:schemeClr>
                    </a:solidFill>
                  </a:tcPr>
                </a:tc>
                <a:tc>
                  <a:txBody>
                    <a:bodyPr/>
                    <a:lstStyle/>
                    <a:p>
                      <a:pPr marR="0" indent="0" algn="l" rtl="0">
                        <a:spcBef>
                          <a:spcPts val="0"/>
                        </a:spcBef>
                        <a:spcAft>
                          <a:spcPts val="0"/>
                        </a:spcAft>
                      </a:pPr>
                      <a:r>
                        <a:rPr lang="en-GB" sz="1300" dirty="0" smtClean="0">
                          <a:latin typeface="Segoe UI Light" panose="020B0502040204020203" pitchFamily="34" charset="0"/>
                          <a:cs typeface="Segoe UI Light" panose="020B0502040204020203" pitchFamily="34" charset="0"/>
                        </a:rPr>
                        <a:t>Referral(s) to services</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tx2">
                        <a:lumMod val="20000"/>
                        <a:lumOff val="80000"/>
                      </a:schemeClr>
                    </a:solidFill>
                  </a:tcPr>
                </a:tc>
              </a:tr>
            </a:tbl>
          </a:graphicData>
        </a:graphic>
      </p:graphicFrame>
      <p:graphicFrame>
        <p:nvGraphicFramePr>
          <p:cNvPr id="7" name="Content Placeholder 3"/>
          <p:cNvGraphicFramePr>
            <a:graphicFrameLocks noGrp="1"/>
          </p:cNvGraphicFramePr>
          <p:nvPr>
            <p:ph idx="1"/>
            <p:extLst>
              <p:ext uri="{D42A27DB-BD31-4B8C-83A1-F6EECF244321}">
                <p14:modId xmlns:p14="http://schemas.microsoft.com/office/powerpoint/2010/main" xmlns="" val="313726358"/>
              </p:ext>
            </p:extLst>
          </p:nvPr>
        </p:nvGraphicFramePr>
        <p:xfrm>
          <a:off x="581852" y="874591"/>
          <a:ext cx="2108155" cy="3663536"/>
        </p:xfrm>
        <a:graphic>
          <a:graphicData uri="http://schemas.openxmlformats.org/drawingml/2006/table">
            <a:tbl>
              <a:tblPr/>
              <a:tblGrid>
                <a:gridCol w="2108155"/>
              </a:tblGrid>
              <a:tr h="204185">
                <a:tc>
                  <a:txBody>
                    <a:bodyPr/>
                    <a:lstStyle/>
                    <a:p>
                      <a:pPr marR="0" indent="0" algn="ctr" rtl="0">
                        <a:spcBef>
                          <a:spcPts val="0"/>
                        </a:spcBef>
                        <a:spcAft>
                          <a:spcPts val="0"/>
                        </a:spcAft>
                      </a:pPr>
                      <a:r>
                        <a:rPr lang="en-US" sz="1300" b="1" kern="1400" dirty="0" smtClean="0">
                          <a:solidFill>
                            <a:srgbClr val="FFFFFF"/>
                          </a:solidFill>
                          <a:latin typeface="Segoe UI Light" panose="020B0502040204020203" pitchFamily="34" charset="0"/>
                          <a:cs typeface="Segoe UI Light" panose="020B0502040204020203" pitchFamily="34" charset="0"/>
                        </a:rPr>
                        <a:t>Axes</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nchor="ctr">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rgbClr val="4F81BD"/>
                    </a:solidFill>
                  </a:tcPr>
                </a:tc>
              </a:tr>
              <a:tr h="770674">
                <a:tc>
                  <a:txBody>
                    <a:bodyPr/>
                    <a:lstStyle/>
                    <a:p>
                      <a:pPr marR="0" indent="0" algn="ctr" rtl="0">
                        <a:spcBef>
                          <a:spcPts val="0"/>
                        </a:spcBef>
                        <a:spcAft>
                          <a:spcPts val="0"/>
                        </a:spcAft>
                      </a:pPr>
                      <a:r>
                        <a:rPr lang="en-US" sz="1300" b="1" kern="1400" dirty="0" smtClean="0">
                          <a:solidFill>
                            <a:srgbClr val="000000"/>
                          </a:solidFill>
                          <a:latin typeface="Segoe UI Light" panose="020B0502040204020203" pitchFamily="34" charset="0"/>
                          <a:cs typeface="Segoe UI Light" panose="020B0502040204020203" pitchFamily="34" charset="0"/>
                        </a:rPr>
                        <a:t>RECORD</a:t>
                      </a:r>
                      <a:endParaRPr lang="el-GR" sz="1300" kern="1400" dirty="0">
                        <a:solidFill>
                          <a:srgbClr val="000000"/>
                        </a:solidFill>
                        <a:latin typeface="Segoe UI Light" panose="020B0502040204020203" pitchFamily="34" charset="0"/>
                        <a:cs typeface="Segoe UI Light" panose="020B0502040204020203" pitchFamily="34" charset="0"/>
                      </a:endParaRPr>
                    </a:p>
                    <a:p>
                      <a:pPr marR="0" indent="0" algn="ctr" rtl="0">
                        <a:spcBef>
                          <a:spcPts val="0"/>
                        </a:spcBef>
                        <a:spcAft>
                          <a:spcPts val="0"/>
                        </a:spcAft>
                      </a:pPr>
                      <a:r>
                        <a:rPr lang="el-GR" sz="1300" kern="1400" dirty="0">
                          <a:solidFill>
                            <a:srgbClr val="000000"/>
                          </a:solidFill>
                          <a:latin typeface="Segoe UI Light" panose="020B0502040204020203" pitchFamily="34" charset="0"/>
                          <a:cs typeface="Segoe UI Light" panose="020B0502040204020203" pitchFamily="34" charset="0"/>
                        </a:rPr>
                        <a:t>4 </a:t>
                      </a:r>
                      <a:r>
                        <a:rPr lang="en-US" sz="1300" kern="1400" dirty="0" smtClean="0">
                          <a:solidFill>
                            <a:srgbClr val="000000"/>
                          </a:solidFill>
                          <a:latin typeface="Segoe UI Light" panose="020B0502040204020203" pitchFamily="34" charset="0"/>
                          <a:cs typeface="Segoe UI Light" panose="020B0502040204020203" pitchFamily="34" charset="0"/>
                        </a:rPr>
                        <a:t>data elements</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35992" marR="68580" marT="0" marB="0" anchor="ctr">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accent1">
                        <a:lumMod val="20000"/>
                        <a:lumOff val="80000"/>
                      </a:schemeClr>
                    </a:solidFill>
                  </a:tcPr>
                </a:tc>
              </a:tr>
              <a:tr h="760103">
                <a:tc>
                  <a:txBody>
                    <a:bodyPr/>
                    <a:lstStyle/>
                    <a:p>
                      <a:pPr marR="0" indent="0" algn="ctr" rtl="0">
                        <a:spcBef>
                          <a:spcPts val="0"/>
                        </a:spcBef>
                        <a:spcAft>
                          <a:spcPts val="0"/>
                        </a:spcAft>
                      </a:pPr>
                      <a:r>
                        <a:rPr lang="en-US" sz="1300" b="1" kern="1400" dirty="0" smtClean="0">
                          <a:solidFill>
                            <a:srgbClr val="000000"/>
                          </a:solidFill>
                          <a:latin typeface="Segoe UI Light" panose="020B0502040204020203" pitchFamily="34" charset="0"/>
                          <a:cs typeface="Segoe UI Light" panose="020B0502040204020203" pitchFamily="34" charset="0"/>
                        </a:rPr>
                        <a:t>INCIDENT</a:t>
                      </a:r>
                      <a:endParaRPr lang="el-GR" sz="1300" kern="1400" dirty="0">
                        <a:solidFill>
                          <a:srgbClr val="000000"/>
                        </a:solidFill>
                        <a:latin typeface="Segoe UI Light" panose="020B0502040204020203" pitchFamily="34" charset="0"/>
                        <a:cs typeface="Segoe UI Light" panose="020B0502040204020203" pitchFamily="34" charset="0"/>
                      </a:endParaRPr>
                    </a:p>
                    <a:p>
                      <a:pPr marR="0" indent="0" algn="ctr" rtl="0">
                        <a:spcBef>
                          <a:spcPts val="0"/>
                        </a:spcBef>
                        <a:spcAft>
                          <a:spcPts val="0"/>
                        </a:spcAft>
                      </a:pPr>
                      <a:r>
                        <a:rPr lang="el-GR" sz="1300" kern="1400" dirty="0">
                          <a:solidFill>
                            <a:srgbClr val="000000"/>
                          </a:solidFill>
                          <a:latin typeface="Segoe UI Light" panose="020B0502040204020203" pitchFamily="34" charset="0"/>
                          <a:cs typeface="Segoe UI Light" panose="020B0502040204020203" pitchFamily="34" charset="0"/>
                        </a:rPr>
                        <a:t>4 </a:t>
                      </a:r>
                      <a:r>
                        <a:rPr lang="en-US" sz="1300" kern="1400" dirty="0" smtClean="0">
                          <a:solidFill>
                            <a:srgbClr val="000000"/>
                          </a:solidFill>
                          <a:latin typeface="Segoe UI Light" panose="020B0502040204020203" pitchFamily="34" charset="0"/>
                          <a:cs typeface="Segoe UI Light" panose="020B0502040204020203" pitchFamily="34" charset="0"/>
                        </a:rPr>
                        <a:t>data elements</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35992" marR="68580" marT="0" marB="0" anchor="ctr">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tcPr>
                </a:tc>
              </a:tr>
              <a:tr h="760103">
                <a:tc>
                  <a:txBody>
                    <a:bodyPr/>
                    <a:lstStyle/>
                    <a:p>
                      <a:pPr marR="0" indent="0" algn="ctr" rtl="0">
                        <a:spcBef>
                          <a:spcPts val="0"/>
                        </a:spcBef>
                        <a:spcAft>
                          <a:spcPts val="0"/>
                        </a:spcAft>
                      </a:pPr>
                      <a:r>
                        <a:rPr lang="en-US" sz="1300" b="1" kern="1400" dirty="0" smtClean="0">
                          <a:solidFill>
                            <a:srgbClr val="000000"/>
                          </a:solidFill>
                          <a:latin typeface="Segoe UI Light" panose="020B0502040204020203" pitchFamily="34" charset="0"/>
                          <a:cs typeface="Segoe UI Light" panose="020B0502040204020203" pitchFamily="34" charset="0"/>
                        </a:rPr>
                        <a:t>CHILD</a:t>
                      </a:r>
                      <a:endParaRPr lang="el-GR" sz="1300" kern="1400" dirty="0">
                        <a:solidFill>
                          <a:srgbClr val="000000"/>
                        </a:solidFill>
                        <a:latin typeface="Segoe UI Light" panose="020B0502040204020203" pitchFamily="34" charset="0"/>
                        <a:cs typeface="Segoe UI Light" panose="020B0502040204020203" pitchFamily="34" charset="0"/>
                      </a:endParaRPr>
                    </a:p>
                    <a:p>
                      <a:pPr marR="0" indent="0" algn="ctr" rtl="0">
                        <a:spcBef>
                          <a:spcPts val="0"/>
                        </a:spcBef>
                        <a:spcAft>
                          <a:spcPts val="0"/>
                        </a:spcAft>
                      </a:pPr>
                      <a:r>
                        <a:rPr lang="el-GR" sz="1300" kern="1400" dirty="0">
                          <a:solidFill>
                            <a:srgbClr val="000000"/>
                          </a:solidFill>
                          <a:latin typeface="Segoe UI Light" panose="020B0502040204020203" pitchFamily="34" charset="0"/>
                          <a:cs typeface="Segoe UI Light" panose="020B0502040204020203" pitchFamily="34" charset="0"/>
                        </a:rPr>
                        <a:t>4 </a:t>
                      </a:r>
                      <a:r>
                        <a:rPr lang="en-US" sz="1300" kern="1400" dirty="0" smtClean="0">
                          <a:solidFill>
                            <a:srgbClr val="000000"/>
                          </a:solidFill>
                          <a:latin typeface="Segoe UI Light" panose="020B0502040204020203" pitchFamily="34" charset="0"/>
                          <a:cs typeface="Segoe UI Light" panose="020B0502040204020203" pitchFamily="34" charset="0"/>
                        </a:rPr>
                        <a:t>data elements</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35992" marR="68580" marT="0" marB="0" anchor="ctr">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9525" cap="flat" cmpd="sng" algn="ctr">
                      <a:solidFill>
                        <a:srgbClr val="336699"/>
                      </a:solidFill>
                      <a:prstDash val="solid"/>
                      <a:round/>
                      <a:headEnd type="none" w="med" len="med"/>
                      <a:tailEnd type="none" w="med" len="med"/>
                    </a:lnB>
                    <a:solidFill>
                      <a:schemeClr val="tx2">
                        <a:lumMod val="20000"/>
                        <a:lumOff val="80000"/>
                      </a:schemeClr>
                    </a:solidFill>
                  </a:tcPr>
                </a:tc>
              </a:tr>
              <a:tr h="760103">
                <a:tc>
                  <a:txBody>
                    <a:bodyPr/>
                    <a:lstStyle/>
                    <a:p>
                      <a:pPr marR="0" indent="0" algn="ctr" rtl="0">
                        <a:spcBef>
                          <a:spcPts val="0"/>
                        </a:spcBef>
                        <a:spcAft>
                          <a:spcPts val="0"/>
                        </a:spcAft>
                      </a:pPr>
                      <a:r>
                        <a:rPr lang="en-US" sz="1300" b="1" kern="1400" dirty="0" smtClean="0">
                          <a:solidFill>
                            <a:srgbClr val="000000"/>
                          </a:solidFill>
                          <a:latin typeface="Segoe UI Light" panose="020B0502040204020203" pitchFamily="34" charset="0"/>
                          <a:cs typeface="Segoe UI Light" panose="020B0502040204020203" pitchFamily="34" charset="0"/>
                        </a:rPr>
                        <a:t>FAMILY</a:t>
                      </a:r>
                      <a:endParaRPr lang="el-GR" sz="1300" kern="1400" dirty="0">
                        <a:solidFill>
                          <a:srgbClr val="000000"/>
                        </a:solidFill>
                        <a:latin typeface="Segoe UI Light" panose="020B0502040204020203" pitchFamily="34" charset="0"/>
                        <a:cs typeface="Segoe UI Light" panose="020B0502040204020203" pitchFamily="34" charset="0"/>
                      </a:endParaRPr>
                    </a:p>
                    <a:p>
                      <a:pPr marR="0" indent="0" algn="ctr" rtl="0">
                        <a:spcBef>
                          <a:spcPts val="0"/>
                        </a:spcBef>
                        <a:spcAft>
                          <a:spcPts val="0"/>
                        </a:spcAft>
                      </a:pPr>
                      <a:r>
                        <a:rPr lang="el-GR" sz="1300" kern="1400" dirty="0">
                          <a:solidFill>
                            <a:srgbClr val="000000"/>
                          </a:solidFill>
                          <a:latin typeface="Segoe UI Light" panose="020B0502040204020203" pitchFamily="34" charset="0"/>
                          <a:cs typeface="Segoe UI Light" panose="020B0502040204020203" pitchFamily="34" charset="0"/>
                        </a:rPr>
                        <a:t>4 </a:t>
                      </a:r>
                      <a:r>
                        <a:rPr lang="en-US" sz="1300" kern="1400" dirty="0" smtClean="0">
                          <a:solidFill>
                            <a:srgbClr val="000000"/>
                          </a:solidFill>
                          <a:latin typeface="Segoe UI Light" panose="020B0502040204020203" pitchFamily="34" charset="0"/>
                          <a:cs typeface="Segoe UI Light" panose="020B0502040204020203" pitchFamily="34" charset="0"/>
                        </a:rPr>
                        <a:t>data elements</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35992" marR="68580" marT="0" marB="0" anchor="ctr">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9525" cap="flat" cmpd="sng" algn="ctr">
                      <a:solidFill>
                        <a:srgbClr val="336699"/>
                      </a:solidFill>
                      <a:prstDash val="solid"/>
                      <a:round/>
                      <a:headEnd type="none" w="med" len="med"/>
                      <a:tailEnd type="none" w="med" len="med"/>
                    </a:lnT>
                    <a:lnB w="9525" cap="flat" cmpd="sng" algn="ctr">
                      <a:solidFill>
                        <a:srgbClr val="336699"/>
                      </a:solidFill>
                      <a:prstDash val="solid"/>
                      <a:round/>
                      <a:headEnd type="none" w="med" len="med"/>
                      <a:tailEnd type="none" w="med" len="med"/>
                    </a:lnB>
                  </a:tcPr>
                </a:tc>
              </a:tr>
              <a:tr h="408368">
                <a:tc>
                  <a:txBody>
                    <a:bodyPr/>
                    <a:lstStyle/>
                    <a:p>
                      <a:pPr marR="0" indent="0" algn="ctr" rtl="0">
                        <a:spcBef>
                          <a:spcPts val="0"/>
                        </a:spcBef>
                        <a:spcAft>
                          <a:spcPts val="0"/>
                        </a:spcAft>
                      </a:pPr>
                      <a:r>
                        <a:rPr lang="en-US" sz="1300" b="1" kern="1400" dirty="0" smtClean="0">
                          <a:solidFill>
                            <a:srgbClr val="000000"/>
                          </a:solidFill>
                          <a:latin typeface="Segoe UI Light" panose="020B0502040204020203" pitchFamily="34" charset="0"/>
                          <a:cs typeface="Segoe UI Light" panose="020B0502040204020203" pitchFamily="34" charset="0"/>
                        </a:rPr>
                        <a:t>SERVICES</a:t>
                      </a:r>
                      <a:endParaRPr lang="el-GR" sz="1300" kern="1400" dirty="0">
                        <a:solidFill>
                          <a:srgbClr val="000000"/>
                        </a:solidFill>
                        <a:latin typeface="Segoe UI Light" panose="020B0502040204020203" pitchFamily="34" charset="0"/>
                        <a:cs typeface="Segoe UI Light" panose="020B0502040204020203" pitchFamily="34" charset="0"/>
                      </a:endParaRPr>
                    </a:p>
                    <a:p>
                      <a:pPr marR="0" indent="0" algn="ctr" rtl="0">
                        <a:spcBef>
                          <a:spcPts val="0"/>
                        </a:spcBef>
                        <a:spcAft>
                          <a:spcPts val="0"/>
                        </a:spcAft>
                      </a:pPr>
                      <a:r>
                        <a:rPr lang="el-GR" sz="1300" kern="1400" dirty="0">
                          <a:solidFill>
                            <a:srgbClr val="000000"/>
                          </a:solidFill>
                          <a:latin typeface="Segoe UI Light" panose="020B0502040204020203" pitchFamily="34" charset="0"/>
                          <a:cs typeface="Segoe UI Light" panose="020B0502040204020203" pitchFamily="34" charset="0"/>
                        </a:rPr>
                        <a:t>2 </a:t>
                      </a:r>
                      <a:r>
                        <a:rPr lang="en-US" sz="1300" kern="1400" dirty="0" smtClean="0">
                          <a:solidFill>
                            <a:srgbClr val="000000"/>
                          </a:solidFill>
                          <a:latin typeface="Segoe UI Light" panose="020B0502040204020203" pitchFamily="34" charset="0"/>
                          <a:cs typeface="Segoe UI Light" panose="020B0502040204020203" pitchFamily="34" charset="0"/>
                        </a:rPr>
                        <a:t>data elements</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35992" marR="68580" marT="0" marB="0" anchor="ctr">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9525"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tx2">
                        <a:lumMod val="20000"/>
                        <a:lumOff val="80000"/>
                      </a:schemeClr>
                    </a:solidFill>
                  </a:tcPr>
                </a:tc>
              </a:tr>
            </a:tbl>
          </a:graphicData>
        </a:graphic>
      </p:graphicFrame>
      <p:sp>
        <p:nvSpPr>
          <p:cNvPr id="3" name="Rounded Rectangle 2"/>
          <p:cNvSpPr/>
          <p:nvPr/>
        </p:nvSpPr>
        <p:spPr>
          <a:xfrm>
            <a:off x="819150" y="794800"/>
            <a:ext cx="1533525" cy="3874721"/>
          </a:xfrm>
          <a:prstGeom prst="roundRect">
            <a:avLst/>
          </a:prstGeom>
          <a:noFill/>
          <a:effectLst>
            <a:glow rad="139700">
              <a:schemeClr val="accent2">
                <a:satMod val="175000"/>
                <a:alpha val="40000"/>
              </a:schemeClr>
            </a:glow>
          </a:effectLst>
        </p:spPr>
        <p:style>
          <a:lnRef idx="2">
            <a:schemeClr val="accent2"/>
          </a:lnRef>
          <a:fillRef idx="1">
            <a:schemeClr val="lt1"/>
          </a:fillRef>
          <a:effectRef idx="0">
            <a:schemeClr val="accent2"/>
          </a:effectRef>
          <a:fontRef idx="minor">
            <a:schemeClr val="dk1"/>
          </a:fontRef>
        </p:style>
        <p:txBody>
          <a:bodyPr lIns="68580" tIns="34290" rIns="68580" bIns="34290" rtlCol="0" anchor="ctr"/>
          <a:lstStyle/>
          <a:p>
            <a:pPr algn="ctr"/>
            <a:endParaRPr lang="el-GR"/>
          </a:p>
        </p:txBody>
      </p:sp>
    </p:spTree>
    <p:extLst>
      <p:ext uri="{BB962C8B-B14F-4D97-AF65-F5344CB8AC3E}">
        <p14:creationId xmlns:p14="http://schemas.microsoft.com/office/powerpoint/2010/main" xmlns="" val="2979575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1+#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animEffect transition="in" filter="fade">
                                      <p:cBhvr>
                                        <p:cTn id="2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xmlns="" val="171834911"/>
              </p:ext>
            </p:extLst>
          </p:nvPr>
        </p:nvGraphicFramePr>
        <p:xfrm>
          <a:off x="2158712" y="1337550"/>
          <a:ext cx="7100526" cy="2694142"/>
        </p:xfrm>
        <a:graphic>
          <a:graphicData uri="http://schemas.openxmlformats.org/drawingml/2006/table">
            <a:tbl>
              <a:tblPr/>
              <a:tblGrid>
                <a:gridCol w="7100526"/>
              </a:tblGrid>
              <a:tr h="2694142">
                <a:tc>
                  <a:txBody>
                    <a:bodyPr/>
                    <a:lstStyle/>
                    <a:p>
                      <a:pPr marL="0" marR="0" indent="0" algn="l" defTabSz="457200" rtl="0" eaLnBrk="1" fontAlgn="auto" latinLnBrk="0" hangingPunct="1">
                        <a:lnSpc>
                          <a:spcPct val="115000"/>
                        </a:lnSpc>
                        <a:spcBef>
                          <a:spcPts val="0"/>
                        </a:spcBef>
                        <a:spcAft>
                          <a:spcPts val="0"/>
                        </a:spcAft>
                        <a:buClrTx/>
                        <a:buSzTx/>
                        <a:buFont typeface="Wingdings 3" panose="05040102010807070707" pitchFamily="18" charset="2"/>
                        <a:buNone/>
                        <a:tabLst/>
                        <a:defRPr/>
                      </a:pPr>
                      <a:r>
                        <a:rPr lang="en-US" sz="2300" b="1" dirty="0" smtClean="0">
                          <a:solidFill>
                            <a:schemeClr val="tx1"/>
                          </a:solidFill>
                          <a:latin typeface="Segoe UI Semibold" panose="020B0702040204020203" pitchFamily="34" charset="0"/>
                          <a:ea typeface="Times New Roman"/>
                          <a:cs typeface="Segoe UI Semibold" panose="020B0702040204020203" pitchFamily="34" charset="0"/>
                        </a:rPr>
                        <a:t>PART 2 The Operator’s Guide</a:t>
                      </a:r>
                    </a:p>
                    <a:p>
                      <a:pPr marL="263525" marR="0" indent="-263525" algn="l" defTabSz="457200" rtl="0" eaLnBrk="1" fontAlgn="auto" latinLnBrk="0" hangingPunct="1">
                        <a:lnSpc>
                          <a:spcPct val="115000"/>
                        </a:lnSpc>
                        <a:spcBef>
                          <a:spcPts val="0"/>
                        </a:spcBef>
                        <a:spcAft>
                          <a:spcPts val="0"/>
                        </a:spcAft>
                        <a:buClrTx/>
                        <a:buSzTx/>
                        <a:buFont typeface="Wingdings 3" panose="05040102010807070707" pitchFamily="18" charset="2"/>
                        <a:buChar char=""/>
                        <a:tabLst/>
                        <a:defRPr/>
                      </a:pPr>
                      <a:r>
                        <a:rPr lang="en-US" sz="23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Guide for Operators – structure</a:t>
                      </a:r>
                    </a:p>
                    <a:p>
                      <a:pPr marL="720714" lvl="1" indent="-263525" algn="l" defTabSz="457200" rtl="0" eaLnBrk="1" latinLnBrk="0" hangingPunct="1">
                        <a:lnSpc>
                          <a:spcPct val="115000"/>
                        </a:lnSpc>
                        <a:spcAft>
                          <a:spcPts val="0"/>
                        </a:spcAft>
                        <a:buFont typeface="Wingdings 3" panose="05040102010807070707" pitchFamily="18" charset="2"/>
                        <a:buChar char=""/>
                      </a:pPr>
                      <a:r>
                        <a:rPr lang="en-US" sz="23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CAN-MDS axes</a:t>
                      </a:r>
                      <a:endParaRPr lang="el-GR" sz="23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endParaRPr>
                    </a:p>
                    <a:p>
                      <a:pPr marL="720714" lvl="1" indent="-263525" algn="l" defTabSz="457200" rtl="0" eaLnBrk="1" latinLnBrk="0" hangingPunct="1">
                        <a:lnSpc>
                          <a:spcPct val="115000"/>
                        </a:lnSpc>
                        <a:spcAft>
                          <a:spcPts val="0"/>
                        </a:spcAft>
                        <a:buFont typeface="Wingdings 3" panose="05040102010807070707" pitchFamily="18" charset="2"/>
                        <a:buChar char=""/>
                      </a:pPr>
                      <a:r>
                        <a:rPr lang="en-US" sz="2300" b="1" i="0" u="none" strike="noStrike" kern="1200" dirty="0" smtClean="0">
                          <a:solidFill>
                            <a:schemeClr val="accent1"/>
                          </a:solidFill>
                          <a:effectLst/>
                          <a:latin typeface="Segoe UI Light" panose="020B0502040204020203" pitchFamily="34" charset="0"/>
                          <a:ea typeface="+mn-ea"/>
                          <a:cs typeface="Segoe UI Light" panose="020B0502040204020203" pitchFamily="34" charset="0"/>
                        </a:rPr>
                        <a:t>data collection and data reporting</a:t>
                      </a:r>
                      <a:endParaRPr lang="el-GR" sz="2300" b="1" i="0" u="none" strike="noStrike" kern="1200" dirty="0" smtClean="0">
                        <a:solidFill>
                          <a:schemeClr val="accent1"/>
                        </a:solidFill>
                        <a:effectLst/>
                        <a:latin typeface="Segoe UI Light" panose="020B0502040204020203" pitchFamily="34" charset="0"/>
                        <a:ea typeface="+mn-ea"/>
                        <a:cs typeface="Segoe UI Light" panose="020B0502040204020203" pitchFamily="34" charset="0"/>
                      </a:endParaRPr>
                    </a:p>
                    <a:p>
                      <a:pPr marL="720714" lvl="1" indent="-263525" algn="l" defTabSz="457200" rtl="0" eaLnBrk="1" latinLnBrk="0" hangingPunct="1">
                        <a:lnSpc>
                          <a:spcPct val="115000"/>
                        </a:lnSpc>
                        <a:spcAft>
                          <a:spcPts val="0"/>
                        </a:spcAft>
                        <a:buFont typeface="Wingdings 3" panose="05040102010807070707" pitchFamily="18" charset="2"/>
                        <a:buChar char=""/>
                      </a:pPr>
                      <a:r>
                        <a:rPr lang="en-US" sz="23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data elements in the Operator’s Guide</a:t>
                      </a:r>
                      <a:endParaRPr lang="el-GR" sz="23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endParaRPr>
                    </a:p>
                    <a:p>
                      <a:pPr marL="720714" lvl="1" indent="-263525" algn="l" defTabSz="457200" rtl="0" eaLnBrk="1" latinLnBrk="0" hangingPunct="1">
                        <a:lnSpc>
                          <a:spcPct val="115000"/>
                        </a:lnSpc>
                        <a:spcAft>
                          <a:spcPts val="0"/>
                        </a:spcAft>
                        <a:buFont typeface="Wingdings 3" panose="05040102010807070707" pitchFamily="18" charset="2"/>
                        <a:buChar char=""/>
                      </a:pPr>
                      <a:r>
                        <a:rPr lang="en-US" sz="23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feedback to the Operator</a:t>
                      </a:r>
                      <a:endParaRPr lang="el-GR" sz="2300" b="1" i="0" u="none" strike="noStrike" kern="1200" dirty="0">
                        <a:solidFill>
                          <a:schemeClr val="tx1"/>
                        </a:solidFill>
                        <a:effectLst/>
                        <a:latin typeface="Segoe UI Light" panose="020B0502040204020203" pitchFamily="34" charset="0"/>
                        <a:ea typeface="+mn-ea"/>
                        <a:cs typeface="Segoe UI Light" panose="020B0502040204020203" pitchFamily="34" charset="0"/>
                      </a:endParaRPr>
                    </a:p>
                  </a:txBody>
                  <a:tcPr marL="10027" marR="10027" marT="0" marB="0">
                    <a:lnL>
                      <a:noFill/>
                    </a:lnL>
                    <a:lnR>
                      <a:noFill/>
                    </a:lnR>
                    <a:lnT>
                      <a:noFill/>
                    </a:lnT>
                    <a:lnB w="38100" cap="flat" cmpd="sng" algn="ctr">
                      <a:noFill/>
                      <a:prstDash val="solid"/>
                      <a:round/>
                      <a:headEnd type="none" w="med" len="med"/>
                      <a:tailEnd type="none" w="med" len="med"/>
                    </a:lnB>
                    <a:noFill/>
                  </a:tcPr>
                </a:tc>
              </a:tr>
            </a:tbl>
          </a:graphicData>
        </a:graphic>
      </p:graphicFrame>
      <p:pic>
        <p:nvPicPr>
          <p:cNvPr id="4" name="Picture 2"/>
          <p:cNvPicPr>
            <a:picLocks noChangeAspect="1" noChangeArrowheads="1"/>
          </p:cNvPicPr>
          <p:nvPr/>
        </p:nvPicPr>
        <p:blipFill>
          <a:blip r:embed="rId3" cstate="print"/>
          <a:srcRect l="6100" t="16941" r="64763" b="8464"/>
          <a:stretch>
            <a:fillRect/>
          </a:stretch>
        </p:blipFill>
        <p:spPr bwMode="auto">
          <a:xfrm>
            <a:off x="510797" y="1372013"/>
            <a:ext cx="1487686" cy="2234038"/>
          </a:xfrm>
          <a:prstGeom prst="rect">
            <a:avLst/>
          </a:prstGeom>
          <a:ln>
            <a:noFill/>
          </a:ln>
          <a:effectLst>
            <a:outerShdw blurRad="292100" dist="139700" dir="2700000" algn="tl" rotWithShape="0">
              <a:srgbClr val="333333">
                <a:alpha val="65000"/>
              </a:srgbClr>
            </a:outerShdw>
          </a:effectLst>
        </p:spPr>
      </p:pic>
      <p:sp>
        <p:nvSpPr>
          <p:cNvPr id="7" name="Title 1"/>
          <p:cNvSpPr txBox="1">
            <a:spLocks/>
          </p:cNvSpPr>
          <p:nvPr/>
        </p:nvSpPr>
        <p:spPr>
          <a:xfrm>
            <a:off x="3995937" y="-20538"/>
            <a:ext cx="2510755" cy="857250"/>
          </a:xfrm>
          <a:prstGeom prst="rect">
            <a:avLst/>
          </a:prstGeom>
        </p:spPr>
        <p:txBody>
          <a:bodyPr vert="horz" lIns="91438" tIns="45719" rIns="91438" bIns="45719"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l-GR" sz="1600" b="1" dirty="0"/>
          </a:p>
        </p:txBody>
      </p:sp>
      <p:sp>
        <p:nvSpPr>
          <p:cNvPr id="8" name="Title 1"/>
          <p:cNvSpPr txBox="1">
            <a:spLocks/>
          </p:cNvSpPr>
          <p:nvPr/>
        </p:nvSpPr>
        <p:spPr>
          <a:xfrm>
            <a:off x="6588225" y="-39588"/>
            <a:ext cx="2510755" cy="857250"/>
          </a:xfrm>
          <a:prstGeom prst="rect">
            <a:avLst/>
          </a:prstGeom>
        </p:spPr>
        <p:txBody>
          <a:bodyPr vert="horz" lIns="91438" tIns="45719" rIns="91438" bIns="45719"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l-GR" sz="1600" b="1" dirty="0"/>
          </a:p>
        </p:txBody>
      </p:sp>
      <p:sp>
        <p:nvSpPr>
          <p:cNvPr id="10" name="Title 1"/>
          <p:cNvSpPr txBox="1">
            <a:spLocks/>
          </p:cNvSpPr>
          <p:nvPr/>
        </p:nvSpPr>
        <p:spPr>
          <a:xfrm>
            <a:off x="159204" y="135665"/>
            <a:ext cx="8805182" cy="857250"/>
          </a:xfrm>
          <a:prstGeom prst="rect">
            <a:avLst/>
          </a:prstGeom>
        </p:spPr>
        <p:txBody>
          <a:bodyPr vert="horz" lIns="68580" tIns="34290" rIns="68580" bIns="34290" rtlCol="0" anchor="ctr">
            <a:noAutofit/>
          </a:bodyPr>
          <a:lstStyle/>
          <a:p>
            <a:pPr defTabSz="685783">
              <a:lnSpc>
                <a:spcPct val="90000"/>
              </a:lnSpc>
              <a:spcBef>
                <a:spcPct val="0"/>
              </a:spcBef>
              <a:defRPr/>
            </a:pPr>
            <a:r>
              <a:rPr lang="en-US" sz="2700" dirty="0" smtClean="0">
                <a:latin typeface="Segoe UI Black" panose="020B0A02040204020203" pitchFamily="34" charset="0"/>
                <a:ea typeface="Segoe UI Black" panose="020B0A02040204020203" pitchFamily="34" charset="0"/>
                <a:cs typeface="+mj-cs"/>
              </a:rPr>
              <a:t>CAN-MDS Operator’s Manual – STRUCTURE</a:t>
            </a:r>
            <a:endParaRPr lang="el-GR" sz="2700" dirty="0">
              <a:latin typeface="Segoe UI Black" panose="020B0A02040204020203" pitchFamily="34" charset="0"/>
              <a:ea typeface="Segoe UI Black" panose="020B0A02040204020203" pitchFamily="34" charset="0"/>
              <a:cs typeface="+mj-cs"/>
            </a:endParaRPr>
          </a:p>
        </p:txBody>
      </p:sp>
    </p:spTree>
    <p:extLst>
      <p:ext uri="{BB962C8B-B14F-4D97-AF65-F5344CB8AC3E}">
        <p14:creationId xmlns:p14="http://schemas.microsoft.com/office/powerpoint/2010/main" xmlns="" val="3459426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nodePh="1">
                                  <p:stCondLst>
                                    <p:cond delay="0"/>
                                  </p:stCondLst>
                                  <p:endCondLst>
                                    <p:cond evt="begin" delay="0">
                                      <p:tn val="15"/>
                                    </p:cond>
                                  </p:end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nodePh="1">
                                  <p:stCondLst>
                                    <p:cond delay="0"/>
                                  </p:stCondLst>
                                  <p:endCondLst>
                                    <p:cond evt="begin" delay="0">
                                      <p:tn val="20"/>
                                    </p:cond>
                                  </p:end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14424</TotalTime>
  <Words>3135</Words>
  <Application>Microsoft Office PowerPoint</Application>
  <PresentationFormat>On-screen Show (16:9)</PresentationFormat>
  <Paragraphs>412</Paragraphs>
  <Slides>28</Slides>
  <Notes>27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28</vt:i4>
      </vt:variant>
    </vt:vector>
  </HeadingPairs>
  <TitlesOfParts>
    <vt:vector size="30" baseType="lpstr">
      <vt:lpstr>Office Theme</vt:lpstr>
      <vt:lpstr>Document</vt:lpstr>
      <vt:lpstr>CAN-MDS Rationale</vt:lpstr>
      <vt:lpstr>Slide 2</vt:lpstr>
      <vt:lpstr>outline</vt:lpstr>
      <vt:lpstr>Slide 4</vt:lpstr>
      <vt:lpstr>Content</vt:lpstr>
      <vt:lpstr>CAN-MDS Operator’s Manual – STRUCTURE</vt:lpstr>
      <vt:lpstr>Slide 7</vt:lpstr>
      <vt:lpstr>axes &amp; data elements of CAN-MDS</vt:lpstr>
      <vt:lpstr>Slide 9</vt:lpstr>
      <vt:lpstr>PROCESS at a glance</vt:lpstr>
      <vt:lpstr>Slide 11</vt:lpstr>
      <vt:lpstr>Slide 12</vt:lpstr>
      <vt:lpstr>Slide 13</vt:lpstr>
      <vt:lpstr>axes and data elements of e-app CAN-MDS </vt:lpstr>
      <vt:lpstr>Slide 15</vt:lpstr>
      <vt:lpstr>Slide 16</vt:lpstr>
      <vt:lpstr>CAN-MDS Operator’s Manual – STRUCTURE</vt:lpstr>
      <vt:lpstr>Structure of data dictionary</vt:lpstr>
      <vt:lpstr>Slide 19</vt:lpstr>
      <vt:lpstr>DE_R4 Source of Information (go to page 24) Here you can find all attributes of the specific DE</vt:lpstr>
      <vt:lpstr>DE_R4 Source of Information (go to page 25)</vt:lpstr>
      <vt:lpstr>Description of DE_R4 Permissible Values </vt:lpstr>
      <vt:lpstr>Slide 23</vt:lpstr>
      <vt:lpstr>Other components of CAN-MDS Toolkit  at a glance</vt:lpstr>
      <vt:lpstr>CAN-MDS Data Collection Protocol</vt:lpstr>
      <vt:lpstr>e-application CAN-MDS</vt:lpstr>
      <vt:lpstr>Possible uses of data collected through a CAN-MDS System </vt:lpstr>
      <vt:lpstr>Possible uses of data collected through a CAN-MDS System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iyplaptop1</cp:lastModifiedBy>
  <cp:revision>114</cp:revision>
  <dcterms:created xsi:type="dcterms:W3CDTF">2018-11-08T14:12:16Z</dcterms:created>
  <dcterms:modified xsi:type="dcterms:W3CDTF">2022-02-01T10:44:51Z</dcterms:modified>
</cp:coreProperties>
</file>