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9"/>
  </p:notesMasterIdLst>
  <p:sldIdLst>
    <p:sldId id="256" r:id="rId2"/>
    <p:sldId id="392" r:id="rId3"/>
    <p:sldId id="387" r:id="rId4"/>
    <p:sldId id="388" r:id="rId5"/>
    <p:sldId id="386" r:id="rId6"/>
    <p:sldId id="389" r:id="rId7"/>
    <p:sldId id="391" r:id="rId8"/>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215" autoAdjust="0"/>
    <p:restoredTop sz="88889" autoAdjust="0"/>
  </p:normalViewPr>
  <p:slideViewPr>
    <p:cSldViewPr snapToGrid="0">
      <p:cViewPr varScale="1">
        <p:scale>
          <a:sx n="61" d="100"/>
          <a:sy n="61" d="100"/>
        </p:scale>
        <p:origin x="-1170"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p14="http://schemas.microsoft.com/office/powerpoint/2010/main" xmlns=""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p14="http://schemas.microsoft.com/office/powerpoint/2010/main" xmlns="" val="1291648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 this last part we are going to sum up the objectives of the CAN-MDS System. Moreover to make clear what is expected by the professionals who trained as Operators to contribute in the system during the pilot phase and, hopefully, afterwards as well as what CAN-MDS can provide to professionals-operators.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extLst>
      <p:ext uri="{BB962C8B-B14F-4D97-AF65-F5344CB8AC3E}">
        <p14:creationId xmlns:p14="http://schemas.microsoft.com/office/powerpoint/2010/main" xmlns="" val="2125108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&lt;present the objectives following the animation in the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extLst>
      <p:ext uri="{BB962C8B-B14F-4D97-AF65-F5344CB8AC3E}">
        <p14:creationId xmlns:p14="http://schemas.microsoft.com/office/powerpoint/2010/main" xmlns="" val="965982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&lt;present the objectives following the animation in the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extLst>
      <p:ext uri="{BB962C8B-B14F-4D97-AF65-F5344CB8AC3E}">
        <p14:creationId xmlns:p14="http://schemas.microsoft.com/office/powerpoint/2010/main" xmlns="" val="1351973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extLst>
      <p:ext uri="{BB962C8B-B14F-4D97-AF65-F5344CB8AC3E}">
        <p14:creationId xmlns:p14="http://schemas.microsoft.com/office/powerpoint/2010/main" xmlns="" val="3262809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After the end of this presentation please proceed with the completion of the post-questionnaire; take care to remind trainees to fill-in the code in the right up corner of the document.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extLst>
      <p:ext uri="{BB962C8B-B14F-4D97-AF65-F5344CB8AC3E}">
        <p14:creationId xmlns:p14="http://schemas.microsoft.com/office/powerpoint/2010/main" xmlns="" val="3780533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l-GR"/>
          </a:p>
        </p:txBody>
      </p:sp>
    </p:spTree>
    <p:extLst>
      <p:ext uri="{BB962C8B-B14F-4D97-AF65-F5344CB8AC3E}">
        <p14:creationId xmlns:p14="http://schemas.microsoft.com/office/powerpoint/2010/main" xmlns=""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xmlns=""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p14="http://schemas.microsoft.com/office/powerpoint/2010/main" xmlns=""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p14="http://schemas.microsoft.com/office/powerpoint/2010/main" xmlns=""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p14="http://schemas.microsoft.com/office/powerpoint/2010/main" xmlns=""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8964911" y="6311902"/>
            <a:ext cx="2915940" cy="508405"/>
          </a:xfrm>
          <a:prstGeom prst="rect">
            <a:avLst/>
          </a:prstGeom>
          <a:noFill/>
          <a:ln w="9525">
            <a:noFill/>
            <a:miter lim="800000"/>
            <a:headEnd/>
            <a:tailEnd/>
          </a:ln>
        </p:spPr>
      </p:pic>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smtClean="0">
                <a:solidFill>
                  <a:schemeClr val="accent1"/>
                </a:solidFill>
                <a:latin typeface="Agency FB" pitchFamily="34" charset="0"/>
                <a:cs typeface="Times New Roman" pitchFamily="18" charset="0"/>
              </a:rPr>
              <a:t>CAN-MDS Operators Seminar</a:t>
            </a:r>
            <a:endParaRPr lang="en-US" sz="1400" b="1" dirty="0">
              <a:solidFill>
                <a:schemeClr val="accent1"/>
              </a:solidFill>
            </a:endParaRPr>
          </a:p>
        </p:txBody>
      </p:sp>
      <p:pic>
        <p:nvPicPr>
          <p:cNvPr id="14" name="Picture 13"/>
          <p:cNvPicPr>
            <a:picLocks noChangeAspect="1"/>
          </p:cNvPicPr>
          <p:nvPr userDrawn="1"/>
        </p:nvPicPr>
        <p:blipFill>
          <a:blip r:embed="rId14" cstate="print"/>
          <a:stretch>
            <a:fillRect/>
          </a:stretch>
        </p:blipFill>
        <p:spPr>
          <a:xfrm>
            <a:off x="1769420" y="6464922"/>
            <a:ext cx="471335" cy="312397"/>
          </a:xfrm>
          <a:prstGeom prst="rect">
            <a:avLst/>
          </a:prstGeom>
        </p:spPr>
      </p:pic>
      <p:sp>
        <p:nvSpPr>
          <p:cNvPr id="15" name="Rectangle 14"/>
          <p:cNvSpPr/>
          <p:nvPr userDrawn="1"/>
        </p:nvSpPr>
        <p:spPr>
          <a:xfrm>
            <a:off x="177800" y="6362700"/>
            <a:ext cx="1511300" cy="4064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p14="http://schemas.microsoft.com/office/powerpoint/2010/main" xmlns=""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latin typeface="Segoe UI Light" pitchFamily="34" charset="0"/>
                <a:cs typeface="Segoe UI Light" pitchFamily="34" charset="0"/>
              </a:rPr>
              <a:t>CAN-MDS piloting </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smtClean="0">
              <a:solidFill>
                <a:schemeClr val="bg1">
                  <a:lumMod val="50000"/>
                </a:schemeClr>
              </a:solidFill>
              <a:latin typeface="Segoe UI Black" panose="020B0A02040204020203" pitchFamily="34" charset="0"/>
              <a:ea typeface="Segoe UI Black" panose="020B0A02040204020203" pitchFamily="34" charset="0"/>
              <a:cs typeface="+mj-cs"/>
            </a:endParaRPr>
          </a:p>
          <a:p>
            <a:r>
              <a:rPr lang="en-US" dirty="0" smtClean="0">
                <a:solidFill>
                  <a:schemeClr val="tx1">
                    <a:lumMod val="50000"/>
                    <a:lumOff val="50000"/>
                  </a:schemeClr>
                </a:solidFill>
              </a:rPr>
              <a:t>what is expected by CAN-MDS Operators and </a:t>
            </a:r>
          </a:p>
          <a:p>
            <a:r>
              <a:rPr lang="en-US" dirty="0" smtClean="0">
                <a:solidFill>
                  <a:schemeClr val="tx1">
                    <a:lumMod val="50000"/>
                    <a:lumOff val="50000"/>
                  </a:schemeClr>
                </a:solidFill>
              </a:rPr>
              <a:t>what Operators expect by CAN-MDS</a:t>
            </a:r>
            <a:endParaRPr lang="en-US" dirty="0">
              <a:solidFill>
                <a:schemeClr val="tx1">
                  <a:lumMod val="50000"/>
                  <a:lumOff val="50000"/>
                </a:schemeClr>
              </a:solidFill>
              <a:ea typeface="Segoe UI Black" panose="020B0A02040204020203" pitchFamily="34" charset="0"/>
            </a:endParaRPr>
          </a:p>
        </p:txBody>
      </p:sp>
    </p:spTree>
    <p:extLst>
      <p:ext uri="{BB962C8B-B14F-4D97-AF65-F5344CB8AC3E}">
        <p14:creationId xmlns:p14="http://schemas.microsoft.com/office/powerpoint/2010/main" xmlns="" val="29500401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58580"/>
            <a:ext cx="246286" cy="4924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endParaRPr lang="el-GR" sz="2400"/>
          </a:p>
        </p:txBody>
      </p:sp>
      <p:pic>
        <p:nvPicPr>
          <p:cNvPr id="2049" name="Image 7"/>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71531" y="2815333"/>
            <a:ext cx="1371600" cy="9017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a:spLocks noChangeArrowheads="1"/>
          </p:cNvSpPr>
          <p:nvPr/>
        </p:nvSpPr>
        <p:spPr bwMode="auto">
          <a:xfrm>
            <a:off x="3382395" y="2777581"/>
            <a:ext cx="6842064" cy="10261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p>
            <a:pPr algn="just" defTabSz="1219170" eaLnBrk="0" fontAlgn="base" hangingPunct="0">
              <a:spcBef>
                <a:spcPct val="0"/>
              </a:spcBef>
              <a:spcAft>
                <a:spcPct val="0"/>
              </a:spcAft>
            </a:pPr>
            <a:r>
              <a:rPr lang="en-GB" altLang="el-GR" sz="1467"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467"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467"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467"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lang="en-GB" altLang="el-GR" sz="2400" dirty="0">
              <a:latin typeface="Arial" panose="020B0604020202020204" pitchFamily="34" charset="0"/>
            </a:endParaRPr>
          </a:p>
        </p:txBody>
      </p:sp>
    </p:spTree>
    <p:extLst>
      <p:ext uri="{BB962C8B-B14F-4D97-AF65-F5344CB8AC3E}">
        <p14:creationId xmlns:p14="http://schemas.microsoft.com/office/powerpoint/2010/main" xmlns="" val="4000112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a:t>
            </a:r>
            <a:endParaRPr lang="en-US" dirty="0"/>
          </a:p>
        </p:txBody>
      </p:sp>
      <p:sp>
        <p:nvSpPr>
          <p:cNvPr id="3" name="Content Placeholder 2"/>
          <p:cNvSpPr>
            <a:spLocks noGrp="1"/>
          </p:cNvSpPr>
          <p:nvPr>
            <p:ph idx="1"/>
          </p:nvPr>
        </p:nvSpPr>
        <p:spPr/>
        <p:txBody>
          <a:bodyPr/>
          <a:lstStyle/>
          <a:p>
            <a:r>
              <a:rPr lang="en-US" i="1" dirty="0" smtClean="0">
                <a:ea typeface="Times New Roman" pitchFamily="18" charset="0"/>
              </a:rPr>
              <a:t>objectives of CAN-MDS  System</a:t>
            </a:r>
            <a:r>
              <a:rPr lang="el-GR" i="1" dirty="0" smtClean="0">
                <a:ea typeface="Times New Roman" pitchFamily="18" charset="0"/>
              </a:rPr>
              <a:t> – </a:t>
            </a:r>
            <a:r>
              <a:rPr lang="en-US" i="1" dirty="0" smtClean="0">
                <a:ea typeface="Times New Roman" pitchFamily="18" charset="0"/>
              </a:rPr>
              <a:t>summing up</a:t>
            </a:r>
          </a:p>
          <a:p>
            <a:pPr lvl="0"/>
            <a:r>
              <a:rPr lang="en-US" i="1" dirty="0" smtClean="0">
                <a:ea typeface="Times New Roman" pitchFamily="18" charset="0"/>
              </a:rPr>
              <a:t>what is expected by the Operator to contribute to CAN-MDS</a:t>
            </a:r>
          </a:p>
          <a:p>
            <a:pPr lvl="0"/>
            <a:r>
              <a:rPr lang="en-US" i="1" dirty="0" smtClean="0">
                <a:ea typeface="Times New Roman" pitchFamily="18" charset="0"/>
              </a:rPr>
              <a:t>what CAN-MDS can provide to Professionals-Operators</a:t>
            </a:r>
          </a:p>
          <a:p>
            <a:endParaRPr 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391894" y="1340283"/>
            <a:ext cx="2775855" cy="4955203"/>
          </a:xfrm>
          <a:prstGeom prst="rect">
            <a:avLst/>
          </a:prstGeom>
          <a:solidFill>
            <a:schemeClr val="tx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
                <a:schemeClr val="accent1"/>
              </a:buClr>
              <a:buSzTx/>
              <a:tabLst/>
            </a:pPr>
            <a:r>
              <a:rPr kumimoji="0" lang="en-US" sz="2200" b="1" i="0" u="none" strike="noStrike" cap="none" normalizeH="0" baseline="0" dirty="0" smtClean="0">
                <a:ln>
                  <a:noFill/>
                </a:ln>
                <a:solidFill>
                  <a:schemeClr val="accent1">
                    <a:lumMod val="75000"/>
                  </a:schemeClr>
                </a:solidFill>
                <a:effectLst/>
                <a:latin typeface="Segoe UI Light" panose="020B0502040204020203" pitchFamily="34" charset="0"/>
                <a:ea typeface="Times New Roman" pitchFamily="18" charset="0"/>
                <a:cs typeface="Segoe UI Light" panose="020B0502040204020203" pitchFamily="34" charset="0"/>
              </a:rPr>
              <a:t>to periodically measure the incidence of CAN and its specific forms based on data deriving from services’ responses to CAN cases </a:t>
            </a:r>
            <a:endParaRPr kumimoji="0" lang="en-US" sz="2200" b="1" i="0" u="none" strike="noStrike" cap="none" normalizeH="0" baseline="0" dirty="0" smtClean="0">
              <a:ln>
                <a:noFill/>
              </a:ln>
              <a:solidFill>
                <a:schemeClr val="accent1">
                  <a:lumMod val="75000"/>
                </a:schemeClr>
              </a:solidFill>
              <a:effectLst/>
              <a:latin typeface="Segoe UI Light" panose="020B0502040204020203" pitchFamily="34" charset="0"/>
              <a:cs typeface="Segoe UI Light" panose="020B0502040204020203" pitchFamily="34" charset="0"/>
            </a:endParaRPr>
          </a:p>
          <a:p>
            <a:pPr marL="261938" marR="0" lvl="0" indent="-261938"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000" b="0" i="1" u="none" strike="noStrike" cap="none" normalizeH="0" baseline="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per specific form of abuse and neglect, and child, caregiver and family characteristics /</a:t>
            </a:r>
            <a:r>
              <a:rPr kumimoji="0" lang="en-US" sz="2000" b="0" i="1" u="none" strike="noStrike" cap="none" normalizeH="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 </a:t>
            </a:r>
            <a:r>
              <a:rPr kumimoji="0" lang="en-US" sz="2000" b="0" i="1" u="none" strike="noStrike" cap="none" normalizeH="0" baseline="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per sector and service / in general</a:t>
            </a:r>
            <a:endParaRPr kumimoji="0" lang="en-US" sz="2000" b="0" i="1"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p:txBody>
      </p:sp>
      <p:sp>
        <p:nvSpPr>
          <p:cNvPr id="5" name="Rectangle 4"/>
          <p:cNvSpPr/>
          <p:nvPr/>
        </p:nvSpPr>
        <p:spPr>
          <a:xfrm>
            <a:off x="375567" y="174558"/>
            <a:ext cx="11576954" cy="584775"/>
          </a:xfrm>
          <a:prstGeom prst="rect">
            <a:avLst/>
          </a:prstGeom>
        </p:spPr>
        <p:txBody>
          <a:bodyPr wrap="square">
            <a:spAutoFit/>
          </a:bodyPr>
          <a:lstStyle/>
          <a:p>
            <a:pPr lvl="0" fontAlgn="base">
              <a:spcBef>
                <a:spcPct val="0"/>
              </a:spcBef>
              <a:spcAft>
                <a:spcPct val="0"/>
              </a:spcAft>
            </a:pPr>
            <a:r>
              <a:rPr lang="en-US" sz="3200" b="1" dirty="0" smtClean="0">
                <a:solidFill>
                  <a:srgbClr val="4F81BD"/>
                </a:solidFill>
                <a:latin typeface="Segoe UI Black" pitchFamily="34" charset="0"/>
                <a:ea typeface="Segoe UI Black" pitchFamily="34" charset="0"/>
                <a:cs typeface="Times New Roman" pitchFamily="18" charset="0"/>
              </a:rPr>
              <a:t>Objectives of CAN-MDS  System</a:t>
            </a:r>
            <a:r>
              <a:rPr lang="el-GR" sz="3200" b="1" dirty="0" smtClean="0">
                <a:solidFill>
                  <a:srgbClr val="4F81BD"/>
                </a:solidFill>
                <a:latin typeface="Segoe UI Black" pitchFamily="34" charset="0"/>
                <a:ea typeface="Segoe UI Black" pitchFamily="34" charset="0"/>
                <a:cs typeface="Times New Roman" pitchFamily="18" charset="0"/>
              </a:rPr>
              <a:t> – </a:t>
            </a:r>
            <a:r>
              <a:rPr lang="en-US" sz="3200" b="1" i="1" dirty="0" smtClean="0">
                <a:solidFill>
                  <a:srgbClr val="4F81BD"/>
                </a:solidFill>
                <a:latin typeface="Segoe UI Black" pitchFamily="34" charset="0"/>
                <a:ea typeface="Segoe UI Black" pitchFamily="34" charset="0"/>
                <a:cs typeface="Times New Roman" pitchFamily="18" charset="0"/>
              </a:rPr>
              <a:t>summing up</a:t>
            </a:r>
            <a:endParaRPr lang="en-US" sz="3200" dirty="0" smtClean="0">
              <a:latin typeface="Segoe UI Black" pitchFamily="34" charset="0"/>
              <a:ea typeface="Segoe UI Black" pitchFamily="34" charset="0"/>
              <a:cs typeface="Arial" pitchFamily="34" charset="0"/>
            </a:endParaRPr>
          </a:p>
        </p:txBody>
      </p:sp>
      <p:sp>
        <p:nvSpPr>
          <p:cNvPr id="4" name="Rectangle 3"/>
          <p:cNvSpPr/>
          <p:nvPr/>
        </p:nvSpPr>
        <p:spPr>
          <a:xfrm>
            <a:off x="402776" y="803507"/>
            <a:ext cx="11304814" cy="461665"/>
          </a:xfrm>
          <a:prstGeom prst="rect">
            <a:avLst/>
          </a:prstGeom>
        </p:spPr>
        <p:txBody>
          <a:bodyPr wrap="square">
            <a:spAutoFit/>
          </a:bodyPr>
          <a:lstStyle/>
          <a:p>
            <a:pPr lvl="0" eaLnBrk="0" fontAlgn="base" hangingPunct="0">
              <a:spcBef>
                <a:spcPct val="0"/>
              </a:spcBef>
              <a:spcAft>
                <a:spcPct val="0"/>
              </a:spcAft>
            </a:pPr>
            <a:r>
              <a:rPr lang="en-US" sz="2400" dirty="0" smtClean="0">
                <a:latin typeface="Segoe UI Light" panose="020B0502040204020203" pitchFamily="34" charset="0"/>
                <a:ea typeface="Times New Roman" pitchFamily="18" charset="0"/>
                <a:cs typeface="Segoe UI Light" panose="020B0502040204020203" pitchFamily="34" charset="0"/>
              </a:rPr>
              <a:t>Data collected via a potential CAN-MDS Surveillance System can be used:</a:t>
            </a:r>
          </a:p>
        </p:txBody>
      </p:sp>
      <p:sp>
        <p:nvSpPr>
          <p:cNvPr id="6" name="Rectangle 1"/>
          <p:cNvSpPr>
            <a:spLocks noChangeArrowheads="1"/>
          </p:cNvSpPr>
          <p:nvPr/>
        </p:nvSpPr>
        <p:spPr bwMode="auto">
          <a:xfrm>
            <a:off x="3392719" y="1340283"/>
            <a:ext cx="2329541" cy="4216539"/>
          </a:xfrm>
          <a:prstGeom prst="rect">
            <a:avLst/>
          </a:prstGeom>
          <a:solidFill>
            <a:schemeClr val="accent1">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
                <a:schemeClr val="accent1"/>
              </a:buClr>
              <a:buSzTx/>
              <a:tabLst/>
            </a:pPr>
            <a:r>
              <a:rPr lang="en-US" sz="2200"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to monitor trends in child maltreatment (benchmarking</a:t>
            </a:r>
            <a:r>
              <a:rPr kumimoji="0" lang="en-US" sz="2200" b="1" i="0" u="none" strike="noStrike" cap="none" normalizeH="0" baseline="0" dirty="0" smtClean="0">
                <a:ln>
                  <a:noFill/>
                </a:ln>
                <a:solidFill>
                  <a:schemeClr val="accent1">
                    <a:lumMod val="75000"/>
                  </a:schemeClr>
                </a:solidFill>
                <a:effectLst/>
                <a:latin typeface="Segoe UI Light" panose="020B0502040204020203" pitchFamily="34" charset="0"/>
                <a:ea typeface="Times New Roman" pitchFamily="18" charset="0"/>
                <a:cs typeface="Segoe UI Light" panose="020B0502040204020203" pitchFamily="34" charset="0"/>
              </a:rPr>
              <a:t>)</a:t>
            </a:r>
            <a:endParaRPr kumimoji="0" lang="en-US" sz="2200" b="1" i="0" u="none" strike="noStrike" cap="none" normalizeH="0" baseline="0" dirty="0" smtClean="0">
              <a:ln>
                <a:noFill/>
              </a:ln>
              <a:solidFill>
                <a:schemeClr val="accent1">
                  <a:lumMod val="75000"/>
                </a:schemeClr>
              </a:solidFill>
              <a:effectLst/>
              <a:latin typeface="Segoe UI Light" panose="020B0502040204020203" pitchFamily="34" charset="0"/>
              <a:cs typeface="Segoe UI Light" panose="020B0502040204020203" pitchFamily="34" charset="0"/>
            </a:endParaRPr>
          </a:p>
          <a:p>
            <a:pPr marL="261938" marR="0" lvl="0" indent="-249238"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000" b="0" i="1" u="none" strike="noStrike" cap="none" normalizeH="0" baseline="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per specific form of abuse and neglect, and child, caregiver and family characteristics / at international, national and local levels</a:t>
            </a:r>
            <a:endParaRPr kumimoji="0" lang="en-US" sz="2000" b="0" i="1"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p:txBody>
      </p:sp>
      <p:sp>
        <p:nvSpPr>
          <p:cNvPr id="7" name="Rectangle 1"/>
          <p:cNvSpPr>
            <a:spLocks noChangeArrowheads="1"/>
          </p:cNvSpPr>
          <p:nvPr/>
        </p:nvSpPr>
        <p:spPr bwMode="auto">
          <a:xfrm>
            <a:off x="5947230" y="1340283"/>
            <a:ext cx="2024742" cy="2954655"/>
          </a:xfrm>
          <a:prstGeom prst="rect">
            <a:avLst/>
          </a:prstGeom>
          <a:solidFill>
            <a:schemeClr val="accent3">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
                <a:schemeClr val="accent1"/>
              </a:buClr>
              <a:buSzTx/>
              <a:tabLst/>
            </a:pPr>
            <a:r>
              <a:rPr lang="en-US" sz="2200"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to</a:t>
            </a:r>
            <a:r>
              <a:rPr kumimoji="0" lang="en-US" sz="2200" b="1" i="0" u="none" strike="noStrike" cap="none" normalizeH="0" baseline="0" dirty="0" smtClean="0">
                <a:ln>
                  <a:noFill/>
                </a:ln>
                <a:solidFill>
                  <a:schemeClr val="accent1">
                    <a:lumMod val="75000"/>
                  </a:schemeClr>
                </a:solidFill>
                <a:effectLst/>
                <a:latin typeface="Segoe UI Light" panose="020B0502040204020203" pitchFamily="34" charset="0"/>
                <a:ea typeface="Times New Roman" pitchFamily="18" charset="0"/>
                <a:cs typeface="Segoe UI Light" panose="020B0502040204020203" pitchFamily="34" charset="0"/>
              </a:rPr>
              <a:t> provide clues for the identification of</a:t>
            </a:r>
            <a:endParaRPr kumimoji="0" lang="en-US" sz="2200" b="1" i="0" u="none" strike="noStrike" cap="none" normalizeH="0" baseline="0" dirty="0" smtClean="0">
              <a:ln>
                <a:noFill/>
              </a:ln>
              <a:solidFill>
                <a:schemeClr val="accent1">
                  <a:lumMod val="75000"/>
                </a:schemeClr>
              </a:solidFill>
              <a:effectLst/>
              <a:latin typeface="Segoe UI Light" panose="020B0502040204020203" pitchFamily="34" charset="0"/>
              <a:cs typeface="Segoe UI Light" panose="020B0502040204020203" pitchFamily="34" charset="0"/>
            </a:endParaRPr>
          </a:p>
          <a:p>
            <a:pPr marL="261938" marR="0" lvl="0" indent="-261938"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000" b="0" i="1" u="none" strike="noStrike" cap="none" normalizeH="0" baseline="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new or emerging trends in child maltreatment  / populations at high risk</a:t>
            </a:r>
            <a:endParaRPr kumimoji="0" lang="en-US" sz="2200" b="0" i="1"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p:txBody>
      </p:sp>
      <p:sp>
        <p:nvSpPr>
          <p:cNvPr id="8" name="Rectangle 1"/>
          <p:cNvSpPr>
            <a:spLocks noChangeArrowheads="1"/>
          </p:cNvSpPr>
          <p:nvPr/>
        </p:nvSpPr>
        <p:spPr bwMode="auto">
          <a:xfrm>
            <a:off x="8196942" y="1340283"/>
            <a:ext cx="3739243" cy="4770537"/>
          </a:xfrm>
          <a:prstGeom prst="rect">
            <a:avLst/>
          </a:prstGeom>
          <a:solidFill>
            <a:schemeClr val="accent3">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
                <a:schemeClr val="accent1"/>
              </a:buClr>
              <a:buSzTx/>
              <a:tabLst/>
            </a:pPr>
            <a:r>
              <a:rPr kumimoji="0" lang="en-US" sz="2200" b="1" i="0" u="none" strike="noStrike" cap="none" normalizeH="0" baseline="0" dirty="0" smtClean="0">
                <a:ln>
                  <a:noFill/>
                </a:ln>
                <a:solidFill>
                  <a:schemeClr val="accent1">
                    <a:lumMod val="75000"/>
                  </a:schemeClr>
                </a:solidFill>
                <a:effectLst/>
                <a:latin typeface="Segoe UI Light" panose="020B0502040204020203" pitchFamily="34" charset="0"/>
                <a:ea typeface="Times New Roman" pitchFamily="18" charset="0"/>
                <a:cs typeface="Segoe UI Light" panose="020B0502040204020203" pitchFamily="34" charset="0"/>
              </a:rPr>
              <a:t>to be used as a baseline for the assessment of </a:t>
            </a:r>
            <a:endParaRPr kumimoji="0" lang="en-US" sz="2200" b="1" i="0" u="none" strike="noStrike" cap="none" normalizeH="0" baseline="0" dirty="0" smtClean="0">
              <a:ln>
                <a:noFill/>
              </a:ln>
              <a:solidFill>
                <a:schemeClr val="accent1">
                  <a:lumMod val="75000"/>
                </a:schemeClr>
              </a:solidFill>
              <a:effectLst/>
              <a:latin typeface="Segoe UI Light" panose="020B0502040204020203" pitchFamily="34" charset="0"/>
              <a:cs typeface="Segoe UI Light" panose="020B0502040204020203" pitchFamily="34" charset="0"/>
            </a:endParaRPr>
          </a:p>
          <a:p>
            <a:pPr marL="261938" marR="0" lvl="0" indent="-261938"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000" b="0" i="1" u="none" strike="noStrike" cap="none" normalizeH="0" baseline="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services’ needs (needs assessment related to CAN cases administration) for prioritizing the allocation of resources for CAN primary, secondary and tertiary prevention</a:t>
            </a:r>
            <a:endParaRPr kumimoji="0" lang="en-US" sz="2000" b="0" i="1"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a:p>
            <a:pPr marL="261938" marR="0" lvl="0" indent="-261938"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000" b="0" i="1" u="none" strike="noStrike" cap="none" normalizeH="0" baseline="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effectiveness of CAN prevention practices and interventions (and to identify good practices)</a:t>
            </a:r>
          </a:p>
          <a:p>
            <a:pPr marL="261938" marR="0" lvl="0" indent="-261938"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000" b="0" i="1" u="none" strike="noStrike" cap="none" normalizeH="0" baseline="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effectiveness of CAN prevention policies (for planning future policies &amp; legislation) </a:t>
            </a:r>
            <a:endParaRPr kumimoji="0" lang="en-US" sz="2000" b="0" i="1"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5"/>
                                        </p:tgtEl>
                                        <p:attrNameLst>
                                          <p:attrName>style.visibility</p:attrName>
                                        </p:attrNameLst>
                                      </p:cBhvr>
                                      <p:to>
                                        <p:strVal val="visible"/>
                                      </p:to>
                                    </p:set>
                                    <p:anim calcmode="lin" valueType="num">
                                      <p:cBhvr additive="base">
                                        <p:cTn id="7" dur="500" fill="hold"/>
                                        <p:tgtEl>
                                          <p:spTgt spid="6145"/>
                                        </p:tgtEl>
                                        <p:attrNameLst>
                                          <p:attrName>ppt_x</p:attrName>
                                        </p:attrNameLst>
                                      </p:cBhvr>
                                      <p:tavLst>
                                        <p:tav tm="0">
                                          <p:val>
                                            <p:strVal val="#ppt_x"/>
                                          </p:val>
                                        </p:tav>
                                        <p:tav tm="100000">
                                          <p:val>
                                            <p:strVal val="#ppt_x"/>
                                          </p:val>
                                        </p:tav>
                                      </p:tavLst>
                                    </p:anim>
                                    <p:anim calcmode="lin" valueType="num">
                                      <p:cBhvr additive="base">
                                        <p:cTn id="8" dur="500" fill="hold"/>
                                        <p:tgtEl>
                                          <p:spTgt spid="614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66014" y="0"/>
            <a:ext cx="6525987" cy="6232475"/>
          </a:xfrm>
          <a:prstGeom prst="rect">
            <a:avLst/>
          </a:prstGeom>
          <a:solidFill>
            <a:schemeClr val="accent1">
              <a:lumMod val="40000"/>
              <a:lumOff val="60000"/>
            </a:schemeClr>
          </a:solidFill>
        </p:spPr>
        <p:txBody>
          <a:bodyPr wrap="square">
            <a:spAutoFit/>
          </a:bodyPr>
          <a:lstStyle/>
          <a:p>
            <a:pPr lvl="0" eaLnBrk="0" fontAlgn="base" hangingPunct="0">
              <a:spcBef>
                <a:spcPct val="0"/>
              </a:spcBef>
              <a:spcAft>
                <a:spcPct val="0"/>
              </a:spcAft>
            </a:pPr>
            <a:endParaRPr lang="en-US" sz="2400" b="1" dirty="0" smtClean="0">
              <a:latin typeface="Segoe UI Light" panose="020B0502040204020203" pitchFamily="34" charset="0"/>
              <a:ea typeface="Times New Roman" pitchFamily="18" charset="0"/>
              <a:cs typeface="Segoe UI Light" panose="020B0502040204020203" pitchFamily="34" charset="0"/>
            </a:endParaRPr>
          </a:p>
          <a:p>
            <a:pPr lvl="0" eaLnBrk="0" fontAlgn="base" hangingPunct="0">
              <a:spcBef>
                <a:spcPct val="0"/>
              </a:spcBef>
              <a:spcAft>
                <a:spcPct val="0"/>
              </a:spcAft>
            </a:pPr>
            <a:endParaRPr lang="en-US" sz="2400" b="1" dirty="0" smtClean="0">
              <a:latin typeface="Segoe UI Light" panose="020B0502040204020203" pitchFamily="34" charset="0"/>
              <a:ea typeface="Times New Roman" pitchFamily="18" charset="0"/>
              <a:cs typeface="Segoe UI Light" panose="020B0502040204020203" pitchFamily="34" charset="0"/>
            </a:endParaRPr>
          </a:p>
          <a:p>
            <a:pPr lvl="0" eaLnBrk="0" fontAlgn="base" hangingPunct="0">
              <a:spcBef>
                <a:spcPct val="0"/>
              </a:spcBef>
              <a:spcAft>
                <a:spcPct val="0"/>
              </a:spcAft>
            </a:pPr>
            <a:endParaRPr lang="en-US" sz="2400" b="1" dirty="0" smtClean="0">
              <a:latin typeface="Segoe UI Light" panose="020B0502040204020203" pitchFamily="34" charset="0"/>
              <a:ea typeface="Times New Roman" pitchFamily="18" charset="0"/>
              <a:cs typeface="Segoe UI Light" panose="020B0502040204020203" pitchFamily="34" charset="0"/>
            </a:endParaRPr>
          </a:p>
          <a:p>
            <a:pPr marL="342900" lvl="0" indent="-342900" eaLnBrk="0" fontAlgn="base" hangingPunct="0">
              <a:spcBef>
                <a:spcPts val="1200"/>
              </a:spcBef>
              <a:spcAft>
                <a:spcPts val="600"/>
              </a:spcAft>
              <a:buClr>
                <a:schemeClr val="accent1"/>
              </a:buClr>
              <a:buFont typeface="Wingdings 3" panose="05040102010807070707" pitchFamily="18" charset="2"/>
              <a:buChar char="´"/>
            </a:pPr>
            <a:r>
              <a:rPr lang="en-US" sz="2200" dirty="0" smtClean="0">
                <a:latin typeface="Segoe UI Light" panose="020B0502040204020203" pitchFamily="34" charset="0"/>
                <a:ea typeface="Times New Roman" pitchFamily="18" charset="0"/>
                <a:cs typeface="Segoe UI Light" panose="020B0502040204020203" pitchFamily="34" charset="0"/>
              </a:rPr>
              <a:t>to </a:t>
            </a:r>
            <a:r>
              <a:rPr lang="en-US" sz="2200"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outline the administrative practices </a:t>
            </a:r>
            <a:r>
              <a:rPr lang="en-US" sz="2200" dirty="0" smtClean="0">
                <a:latin typeface="Segoe UI Light" panose="020B0502040204020203" pitchFamily="34" charset="0"/>
                <a:ea typeface="Times New Roman" pitchFamily="18" charset="0"/>
                <a:cs typeface="Segoe UI Light" panose="020B0502040204020203" pitchFamily="34" charset="0"/>
              </a:rPr>
              <a:t>applied for CAN cases</a:t>
            </a:r>
          </a:p>
          <a:p>
            <a:pPr marL="342900" lvl="0" indent="-342900" eaLnBrk="0" fontAlgn="base" hangingPunct="0">
              <a:spcBef>
                <a:spcPts val="1200"/>
              </a:spcBef>
              <a:spcAft>
                <a:spcPts val="600"/>
              </a:spcAft>
              <a:buClr>
                <a:schemeClr val="accent1"/>
              </a:buClr>
              <a:buFont typeface="Wingdings 3" panose="05040102010807070707" pitchFamily="18" charset="2"/>
              <a:buChar char="´"/>
            </a:pPr>
            <a:r>
              <a:rPr lang="en-US" sz="2200" dirty="0" smtClean="0">
                <a:latin typeface="Segoe UI Light" panose="020B0502040204020203" pitchFamily="34" charset="0"/>
                <a:ea typeface="Times New Roman" pitchFamily="18" charset="0"/>
                <a:cs typeface="Segoe UI Light" panose="020B0502040204020203" pitchFamily="34" charset="0"/>
              </a:rPr>
              <a:t>to </a:t>
            </a:r>
            <a:r>
              <a:rPr lang="en-US" sz="2200"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detect changes</a:t>
            </a:r>
            <a:r>
              <a:rPr lang="en-US" sz="2200" dirty="0" smtClean="0">
                <a:latin typeface="Segoe UI Light" panose="020B0502040204020203" pitchFamily="34" charset="0"/>
                <a:ea typeface="Times New Roman" pitchFamily="18" charset="0"/>
                <a:cs typeface="Segoe UI Light" panose="020B0502040204020203" pitchFamily="34" charset="0"/>
              </a:rPr>
              <a:t> </a:t>
            </a:r>
            <a:r>
              <a:rPr lang="en-US" sz="2200"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in administrative practices </a:t>
            </a:r>
            <a:r>
              <a:rPr lang="en-US" sz="2200" dirty="0" smtClean="0">
                <a:latin typeface="Segoe UI Light" panose="020B0502040204020203" pitchFamily="34" charset="0"/>
                <a:ea typeface="Times New Roman" pitchFamily="18" charset="0"/>
                <a:cs typeface="Segoe UI Light" panose="020B0502040204020203" pitchFamily="34" charset="0"/>
              </a:rPr>
              <a:t>of CAN cases and the effects of these changes</a:t>
            </a:r>
            <a:endParaRPr lang="en-US" sz="2200" dirty="0" smtClean="0">
              <a:latin typeface="Segoe UI Light" panose="020B0502040204020203" pitchFamily="34" charset="0"/>
              <a:cs typeface="Segoe UI Light" panose="020B0502040204020203" pitchFamily="34" charset="0"/>
            </a:endParaRPr>
          </a:p>
          <a:p>
            <a:pPr marL="342900" lvl="0" indent="-342900" eaLnBrk="0" fontAlgn="base" hangingPunct="0">
              <a:spcBef>
                <a:spcPts val="1200"/>
              </a:spcBef>
              <a:spcAft>
                <a:spcPts val="600"/>
              </a:spcAft>
              <a:buClr>
                <a:schemeClr val="accent1"/>
              </a:buClr>
              <a:buFont typeface="Wingdings 3" panose="05040102010807070707" pitchFamily="18" charset="2"/>
              <a:buChar char="´"/>
            </a:pPr>
            <a:r>
              <a:rPr lang="en-US" sz="2200" dirty="0" smtClean="0">
                <a:latin typeface="Segoe UI Light" panose="020B0502040204020203" pitchFamily="34" charset="0"/>
                <a:ea typeface="Times New Roman" pitchFamily="18" charset="0"/>
                <a:cs typeface="Segoe UI Light" panose="020B0502040204020203" pitchFamily="34" charset="0"/>
              </a:rPr>
              <a:t>to operate as a </a:t>
            </a:r>
            <a:r>
              <a:rPr lang="en-US" sz="2200"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communication channel </a:t>
            </a:r>
            <a:r>
              <a:rPr lang="en-US" sz="2200" dirty="0" smtClean="0">
                <a:latin typeface="Segoe UI Light" panose="020B0502040204020203" pitchFamily="34" charset="0"/>
                <a:ea typeface="Times New Roman" pitchFamily="18" charset="0"/>
                <a:cs typeface="Segoe UI Light" panose="020B0502040204020203" pitchFamily="34" charset="0"/>
              </a:rPr>
              <a:t>among sectors involved in administration of CAN cases</a:t>
            </a:r>
            <a:r>
              <a:rPr lang="en-US" sz="2200" baseline="30000" dirty="0" smtClean="0">
                <a:latin typeface="Segoe UI Light" panose="020B0502040204020203" pitchFamily="34" charset="0"/>
                <a:ea typeface="Times New Roman" pitchFamily="18" charset="0"/>
                <a:cs typeface="Segoe UI Light" panose="020B0502040204020203" pitchFamily="34" charset="0"/>
              </a:rPr>
              <a:t>1</a:t>
            </a:r>
            <a:endParaRPr lang="en-US" sz="2200" dirty="0" smtClean="0">
              <a:latin typeface="Segoe UI Light" panose="020B0502040204020203" pitchFamily="34" charset="0"/>
              <a:cs typeface="Segoe UI Light" panose="020B0502040204020203" pitchFamily="34" charset="0"/>
            </a:endParaRPr>
          </a:p>
          <a:p>
            <a:pPr marL="531813" lvl="0" indent="-342900" eaLnBrk="0" fontAlgn="base" hangingPunct="0">
              <a:spcBef>
                <a:spcPts val="1200"/>
              </a:spcBef>
              <a:spcAft>
                <a:spcPts val="600"/>
              </a:spcAft>
              <a:buClr>
                <a:schemeClr val="accent1"/>
              </a:buClr>
              <a:buFont typeface="Wingdings 3" panose="05040102010807070707" pitchFamily="18" charset="2"/>
              <a:buChar char="´"/>
            </a:pPr>
            <a:r>
              <a:rPr lang="en-US" sz="2200" i="1" dirty="0" smtClean="0">
                <a:latin typeface="Segoe UI Light" panose="020B0502040204020203" pitchFamily="34" charset="0"/>
                <a:ea typeface="Times New Roman" pitchFamily="18" charset="0"/>
                <a:cs typeface="Segoe UI Light" panose="020B0502040204020203" pitchFamily="34" charset="0"/>
              </a:rPr>
              <a:t>to facilitate follow-up at case-level</a:t>
            </a:r>
            <a:endParaRPr lang="en-US" sz="2200" i="1" dirty="0" smtClean="0">
              <a:latin typeface="Segoe UI Light" panose="020B0502040204020203" pitchFamily="34" charset="0"/>
              <a:cs typeface="Segoe UI Light" panose="020B0502040204020203" pitchFamily="34" charset="0"/>
            </a:endParaRPr>
          </a:p>
          <a:p>
            <a:pPr marL="342900" lvl="0" indent="-342900" eaLnBrk="0" fontAlgn="base" hangingPunct="0">
              <a:spcBef>
                <a:spcPts val="1200"/>
              </a:spcBef>
              <a:spcAft>
                <a:spcPts val="600"/>
              </a:spcAft>
              <a:buClr>
                <a:schemeClr val="accent1"/>
              </a:buClr>
              <a:buFont typeface="Wingdings 3" panose="05040102010807070707" pitchFamily="18" charset="2"/>
              <a:buChar char="´"/>
            </a:pPr>
            <a:r>
              <a:rPr lang="en-US" sz="2200" dirty="0" smtClean="0">
                <a:latin typeface="Segoe UI Light" panose="020B0502040204020203" pitchFamily="34" charset="0"/>
                <a:ea typeface="Times New Roman" pitchFamily="18" charset="0"/>
                <a:cs typeface="Segoe UI Light" panose="020B0502040204020203" pitchFamily="34" charset="0"/>
              </a:rPr>
              <a:t>to operate as a </a:t>
            </a:r>
            <a:r>
              <a:rPr lang="en-US" sz="2200"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ready-to-use tool </a:t>
            </a:r>
            <a:r>
              <a:rPr lang="en-US" sz="2200" dirty="0" smtClean="0">
                <a:latin typeface="Segoe UI Light" panose="020B0502040204020203" pitchFamily="34" charset="0"/>
                <a:ea typeface="Times New Roman" pitchFamily="18" charset="0"/>
                <a:cs typeface="Segoe UI Light" panose="020B0502040204020203" pitchFamily="34" charset="0"/>
              </a:rPr>
              <a:t>during new or suspected case investigation by certified authorities</a:t>
            </a:r>
          </a:p>
          <a:p>
            <a:pPr marL="531813" lvl="0" indent="-342900" eaLnBrk="0" fontAlgn="base" hangingPunct="0">
              <a:spcBef>
                <a:spcPts val="1200"/>
              </a:spcBef>
              <a:spcAft>
                <a:spcPts val="600"/>
              </a:spcAft>
              <a:buClr>
                <a:schemeClr val="accent1"/>
              </a:buClr>
              <a:buFont typeface="Wingdings 3" panose="05040102010807070707" pitchFamily="18" charset="2"/>
              <a:buChar char="´"/>
            </a:pPr>
            <a:r>
              <a:rPr lang="en-US" sz="2200" i="1" dirty="0" smtClean="0">
                <a:latin typeface="Segoe UI Light" panose="020B0502040204020203" pitchFamily="34" charset="0"/>
                <a:ea typeface="Times New Roman" pitchFamily="18" charset="0"/>
                <a:cs typeface="Segoe UI Light" panose="020B0502040204020203" pitchFamily="34" charset="0"/>
              </a:rPr>
              <a:t>to </a:t>
            </a:r>
            <a:r>
              <a:rPr lang="en-US" sz="2200" b="1" i="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provide feedback </a:t>
            </a:r>
            <a:r>
              <a:rPr lang="en-US" sz="2200" i="1" dirty="0" smtClean="0">
                <a:latin typeface="Segoe UI Light" panose="020B0502040204020203" pitchFamily="34" charset="0"/>
                <a:ea typeface="Times New Roman" pitchFamily="18" charset="0"/>
                <a:cs typeface="Segoe UI Light" panose="020B0502040204020203" pitchFamily="34" charset="0"/>
              </a:rPr>
              <a:t>to services at a case-level for already known cases</a:t>
            </a:r>
            <a:r>
              <a:rPr lang="en-US" sz="2200" i="1" dirty="0" smtClean="0">
                <a:latin typeface="Segoe UI Light" panose="020B0502040204020203" pitchFamily="34" charset="0"/>
                <a:cs typeface="Segoe UI Light" panose="020B0502040204020203" pitchFamily="34" charset="0"/>
              </a:rPr>
              <a:t> </a:t>
            </a:r>
          </a:p>
        </p:txBody>
      </p:sp>
      <p:sp>
        <p:nvSpPr>
          <p:cNvPr id="6" name="Rectangle 5"/>
          <p:cNvSpPr/>
          <p:nvPr/>
        </p:nvSpPr>
        <p:spPr>
          <a:xfrm>
            <a:off x="130632" y="174558"/>
            <a:ext cx="5421082" cy="1077218"/>
          </a:xfrm>
          <a:prstGeom prst="rect">
            <a:avLst/>
          </a:prstGeom>
        </p:spPr>
        <p:txBody>
          <a:bodyPr wrap="square">
            <a:spAutoFit/>
          </a:bodyPr>
          <a:lstStyle/>
          <a:p>
            <a:pPr lvl="0" algn="r" fontAlgn="base">
              <a:spcBef>
                <a:spcPct val="0"/>
              </a:spcBef>
              <a:spcAft>
                <a:spcPct val="0"/>
              </a:spcAft>
            </a:pPr>
            <a:r>
              <a:rPr lang="en-US" sz="3200" b="1" dirty="0" smtClean="0">
                <a:solidFill>
                  <a:srgbClr val="4F81BD"/>
                </a:solidFill>
                <a:latin typeface="Segoe UI Black" pitchFamily="34" charset="0"/>
                <a:ea typeface="Segoe UI Black" pitchFamily="34" charset="0"/>
                <a:cs typeface="Times New Roman" pitchFamily="18" charset="0"/>
              </a:rPr>
              <a:t>Summarizing Objectives of CAN-MDS  System</a:t>
            </a:r>
            <a:endParaRPr lang="en-US" sz="3200" dirty="0" smtClean="0">
              <a:latin typeface="Segoe UI Black" pitchFamily="34" charset="0"/>
              <a:ea typeface="Segoe UI Black" pitchFamily="34" charset="0"/>
              <a:cs typeface="Arial" pitchFamily="34" charset="0"/>
            </a:endParaRPr>
          </a:p>
        </p:txBody>
      </p:sp>
      <p:sp>
        <p:nvSpPr>
          <p:cNvPr id="2" name="Rectangle 1"/>
          <p:cNvSpPr/>
          <p:nvPr/>
        </p:nvSpPr>
        <p:spPr>
          <a:xfrm>
            <a:off x="665018" y="2918809"/>
            <a:ext cx="4156365" cy="1384995"/>
          </a:xfrm>
          <a:prstGeom prst="rect">
            <a:avLst/>
          </a:prstGeom>
        </p:spPr>
        <p:txBody>
          <a:bodyPr wrap="square">
            <a:spAutoFit/>
          </a:bodyPr>
          <a:lstStyle/>
          <a:p>
            <a:pPr lvl="0" algn="r" eaLnBrk="0" fontAlgn="base" hangingPunct="0">
              <a:spcBef>
                <a:spcPts val="1200"/>
              </a:spcBef>
              <a:spcAft>
                <a:spcPts val="600"/>
              </a:spcAft>
            </a:pPr>
            <a:r>
              <a:rPr lang="en-US" sz="2800" b="1" dirty="0">
                <a:latin typeface="Segoe UI Light" panose="020B0502040204020203" pitchFamily="34" charset="0"/>
                <a:ea typeface="Times New Roman" pitchFamily="18" charset="0"/>
                <a:cs typeface="Segoe UI Light" panose="020B0502040204020203" pitchFamily="34" charset="0"/>
              </a:rPr>
              <a:t>Additionally, data that will be collected via the CAN-MDS System can be used:</a:t>
            </a:r>
          </a:p>
        </p:txBody>
      </p:sp>
      <p:sp>
        <p:nvSpPr>
          <p:cNvPr id="3" name="Left Bracket 2"/>
          <p:cNvSpPr/>
          <p:nvPr/>
        </p:nvSpPr>
        <p:spPr>
          <a:xfrm>
            <a:off x="5361709" y="1454727"/>
            <a:ext cx="190005" cy="457200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5" name="Right Arrow 4"/>
          <p:cNvSpPr/>
          <p:nvPr/>
        </p:nvSpPr>
        <p:spPr>
          <a:xfrm>
            <a:off x="4883729" y="3283525"/>
            <a:ext cx="384462" cy="6754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3"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1273628" y="1328625"/>
            <a:ext cx="9731829" cy="4708981"/>
          </a:xfrm>
          <a:prstGeom prst="rect">
            <a:avLst/>
          </a:prstGeom>
          <a:solidFill>
            <a:schemeClr val="accent1">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u="none" strike="noStrike" cap="none" normalizeH="0" baseline="0" dirty="0" smtClean="0">
              <a:ln>
                <a:noFill/>
              </a:ln>
              <a:solidFill>
                <a:srgbClr val="4F81BD"/>
              </a:solidFill>
              <a:effectLst/>
              <a:latin typeface="Segoe UI Light" panose="020B0502040204020203" pitchFamily="34" charset="0"/>
              <a:ea typeface="Times New Roman" pitchFamily="18" charset="0"/>
              <a:cs typeface="Segoe UI Light" panose="020B0502040204020203"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u="none" strike="noStrike" cap="none" normalizeH="0" baseline="0" dirty="0" smtClean="0">
                <a:ln>
                  <a:noFill/>
                </a:ln>
                <a:solidFill>
                  <a:srgbClr val="4F81BD"/>
                </a:solidFill>
                <a:effectLst/>
                <a:latin typeface="Segoe UI Light" panose="020B0502040204020203" pitchFamily="34" charset="0"/>
                <a:ea typeface="Times New Roman" pitchFamily="18" charset="0"/>
                <a:cs typeface="Segoe UI Light" panose="020B0502040204020203" pitchFamily="34" charset="0"/>
              </a:rPr>
              <a:t>What a CAN-MDS Operator can contribute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800" b="0"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to record new CAN incidents for new cases (children) identified or following a report</a:t>
            </a: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kumimoji="0" lang="en-US" sz="2800" b="0"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800" b="0"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to add data for new incidents under already known cases </a:t>
            </a: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kumimoji="0" lang="en-US" sz="2800" b="0"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800" b="0"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to update data for already recorded incidents for known cases (follow-up)</a:t>
            </a: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lang="en-US" sz="2400" dirty="0" smtClean="0">
              <a:latin typeface="Segoe UI Light" panose="020B0502040204020203" pitchFamily="34" charset="0"/>
              <a:cs typeface="Segoe UI Light" panose="020B0502040204020203" pitchFamily="34" charset="0"/>
            </a:endParaRPr>
          </a:p>
        </p:txBody>
      </p:sp>
      <p:sp>
        <p:nvSpPr>
          <p:cNvPr id="4" name="Rectangle 3"/>
          <p:cNvSpPr/>
          <p:nvPr/>
        </p:nvSpPr>
        <p:spPr>
          <a:xfrm>
            <a:off x="1180006" y="386835"/>
            <a:ext cx="10527579" cy="584775"/>
          </a:xfrm>
          <a:prstGeom prst="rect">
            <a:avLst/>
          </a:prstGeom>
        </p:spPr>
        <p:txBody>
          <a:bodyPr wrap="square">
            <a:spAutoFit/>
          </a:bodyPr>
          <a:lstStyle/>
          <a:p>
            <a:pPr lvl="0" fontAlgn="base">
              <a:spcBef>
                <a:spcPct val="0"/>
              </a:spcBef>
              <a:spcAft>
                <a:spcPct val="0"/>
              </a:spcAft>
            </a:pPr>
            <a:r>
              <a:rPr lang="en-US" sz="3200" b="1" dirty="0" smtClean="0">
                <a:solidFill>
                  <a:srgbClr val="4F81BD"/>
                </a:solidFill>
                <a:latin typeface="Segoe UI Black" pitchFamily="34" charset="0"/>
                <a:ea typeface="Segoe UI Black" pitchFamily="34" charset="0"/>
                <a:cs typeface="Times New Roman" pitchFamily="18" charset="0"/>
              </a:rPr>
              <a:t>During the piloting and -hopefully- afterwards…</a:t>
            </a:r>
            <a:endParaRPr lang="en-US" sz="3200" dirty="0" smtClean="0">
              <a:latin typeface="Segoe UI Black" pitchFamily="34" charset="0"/>
              <a:ea typeface="Segoe UI Black" pitchFamily="34" charset="0"/>
              <a:cs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2529">
                                            <p:bg/>
                                          </p:spTgt>
                                        </p:tgtEl>
                                        <p:attrNameLst>
                                          <p:attrName>style.visibility</p:attrName>
                                        </p:attrNameLst>
                                      </p:cBhvr>
                                      <p:to>
                                        <p:strVal val="visible"/>
                                      </p:to>
                                    </p:set>
                                    <p:anim calcmode="lin" valueType="num">
                                      <p:cBhvr>
                                        <p:cTn id="7" dur="500" fill="hold"/>
                                        <p:tgtEl>
                                          <p:spTgt spid="22529">
                                            <p:bg/>
                                          </p:spTgt>
                                        </p:tgtEl>
                                        <p:attrNameLst>
                                          <p:attrName>ppt_w</p:attrName>
                                        </p:attrNameLst>
                                      </p:cBhvr>
                                      <p:tavLst>
                                        <p:tav tm="0">
                                          <p:val>
                                            <p:fltVal val="0"/>
                                          </p:val>
                                        </p:tav>
                                        <p:tav tm="100000">
                                          <p:val>
                                            <p:strVal val="#ppt_w"/>
                                          </p:val>
                                        </p:tav>
                                      </p:tavLst>
                                    </p:anim>
                                    <p:anim calcmode="lin" valueType="num">
                                      <p:cBhvr>
                                        <p:cTn id="8" dur="500" fill="hold"/>
                                        <p:tgtEl>
                                          <p:spTgt spid="22529">
                                            <p:bg/>
                                          </p:spTgt>
                                        </p:tgtEl>
                                        <p:attrNameLst>
                                          <p:attrName>ppt_h</p:attrName>
                                        </p:attrNameLst>
                                      </p:cBhvr>
                                      <p:tavLst>
                                        <p:tav tm="0">
                                          <p:val>
                                            <p:fltVal val="0"/>
                                          </p:val>
                                        </p:tav>
                                        <p:tav tm="100000">
                                          <p:val>
                                            <p:strVal val="#ppt_h"/>
                                          </p:val>
                                        </p:tav>
                                      </p:tavLst>
                                    </p:anim>
                                    <p:animEffect transition="in" filter="fade">
                                      <p:cBhvr>
                                        <p:cTn id="9" dur="500"/>
                                        <p:tgtEl>
                                          <p:spTgt spid="22529">
                                            <p:bg/>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2529">
                                            <p:txEl>
                                              <p:pRg st="1" end="1"/>
                                            </p:txEl>
                                          </p:spTgt>
                                        </p:tgtEl>
                                        <p:attrNameLst>
                                          <p:attrName>style.visibility</p:attrName>
                                        </p:attrNameLst>
                                      </p:cBhvr>
                                      <p:to>
                                        <p:strVal val="visible"/>
                                      </p:to>
                                    </p:set>
                                    <p:anim calcmode="lin" valueType="num">
                                      <p:cBhvr>
                                        <p:cTn id="14" dur="500" fill="hold"/>
                                        <p:tgtEl>
                                          <p:spTgt spid="22529">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2529">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2529">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2529">
                                            <p:txEl>
                                              <p:pRg st="3" end="3"/>
                                            </p:txEl>
                                          </p:spTgt>
                                        </p:tgtEl>
                                        <p:attrNameLst>
                                          <p:attrName>style.visibility</p:attrName>
                                        </p:attrNameLst>
                                      </p:cBhvr>
                                      <p:to>
                                        <p:strVal val="visible"/>
                                      </p:to>
                                    </p:set>
                                    <p:anim calcmode="lin" valueType="num">
                                      <p:cBhvr>
                                        <p:cTn id="21" dur="500" fill="hold"/>
                                        <p:tgtEl>
                                          <p:spTgt spid="22529">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22529">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22529">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22529">
                                            <p:txEl>
                                              <p:pRg st="5" end="5"/>
                                            </p:txEl>
                                          </p:spTgt>
                                        </p:tgtEl>
                                        <p:attrNameLst>
                                          <p:attrName>style.visibility</p:attrName>
                                        </p:attrNameLst>
                                      </p:cBhvr>
                                      <p:to>
                                        <p:strVal val="visible"/>
                                      </p:to>
                                    </p:set>
                                    <p:anim calcmode="lin" valueType="num">
                                      <p:cBhvr>
                                        <p:cTn id="28" dur="500" fill="hold"/>
                                        <p:tgtEl>
                                          <p:spTgt spid="22529">
                                            <p:txEl>
                                              <p:pRg st="5" end="5"/>
                                            </p:txEl>
                                          </p:spTgt>
                                        </p:tgtEl>
                                        <p:attrNameLst>
                                          <p:attrName>ppt_w</p:attrName>
                                        </p:attrNameLst>
                                      </p:cBhvr>
                                      <p:tavLst>
                                        <p:tav tm="0">
                                          <p:val>
                                            <p:fltVal val="0"/>
                                          </p:val>
                                        </p:tav>
                                        <p:tav tm="100000">
                                          <p:val>
                                            <p:strVal val="#ppt_w"/>
                                          </p:val>
                                        </p:tav>
                                      </p:tavLst>
                                    </p:anim>
                                    <p:anim calcmode="lin" valueType="num">
                                      <p:cBhvr>
                                        <p:cTn id="29" dur="500" fill="hold"/>
                                        <p:tgtEl>
                                          <p:spTgt spid="22529">
                                            <p:txEl>
                                              <p:pRg st="5" end="5"/>
                                            </p:txEl>
                                          </p:spTgt>
                                        </p:tgtEl>
                                        <p:attrNameLst>
                                          <p:attrName>ppt_h</p:attrName>
                                        </p:attrNameLst>
                                      </p:cBhvr>
                                      <p:tavLst>
                                        <p:tav tm="0">
                                          <p:val>
                                            <p:fltVal val="0"/>
                                          </p:val>
                                        </p:tav>
                                        <p:tav tm="100000">
                                          <p:val>
                                            <p:strVal val="#ppt_h"/>
                                          </p:val>
                                        </p:tav>
                                      </p:tavLst>
                                    </p:anim>
                                    <p:animEffect transition="in" filter="fade">
                                      <p:cBhvr>
                                        <p:cTn id="30" dur="500"/>
                                        <p:tgtEl>
                                          <p:spTgt spid="22529">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22529">
                                            <p:txEl>
                                              <p:pRg st="7" end="7"/>
                                            </p:txEl>
                                          </p:spTgt>
                                        </p:tgtEl>
                                        <p:attrNameLst>
                                          <p:attrName>style.visibility</p:attrName>
                                        </p:attrNameLst>
                                      </p:cBhvr>
                                      <p:to>
                                        <p:strVal val="visible"/>
                                      </p:to>
                                    </p:set>
                                    <p:anim calcmode="lin" valueType="num">
                                      <p:cBhvr>
                                        <p:cTn id="35" dur="500" fill="hold"/>
                                        <p:tgtEl>
                                          <p:spTgt spid="22529">
                                            <p:txEl>
                                              <p:pRg st="7" end="7"/>
                                            </p:txEl>
                                          </p:spTgt>
                                        </p:tgtEl>
                                        <p:attrNameLst>
                                          <p:attrName>ppt_w</p:attrName>
                                        </p:attrNameLst>
                                      </p:cBhvr>
                                      <p:tavLst>
                                        <p:tav tm="0">
                                          <p:val>
                                            <p:fltVal val="0"/>
                                          </p:val>
                                        </p:tav>
                                        <p:tav tm="100000">
                                          <p:val>
                                            <p:strVal val="#ppt_w"/>
                                          </p:val>
                                        </p:tav>
                                      </p:tavLst>
                                    </p:anim>
                                    <p:anim calcmode="lin" valueType="num">
                                      <p:cBhvr>
                                        <p:cTn id="36" dur="500" fill="hold"/>
                                        <p:tgtEl>
                                          <p:spTgt spid="22529">
                                            <p:txEl>
                                              <p:pRg st="7" end="7"/>
                                            </p:txEl>
                                          </p:spTgt>
                                        </p:tgtEl>
                                        <p:attrNameLst>
                                          <p:attrName>ppt_h</p:attrName>
                                        </p:attrNameLst>
                                      </p:cBhvr>
                                      <p:tavLst>
                                        <p:tav tm="0">
                                          <p:val>
                                            <p:fltVal val="0"/>
                                          </p:val>
                                        </p:tav>
                                        <p:tav tm="100000">
                                          <p:val>
                                            <p:strVal val="#ppt_h"/>
                                          </p:val>
                                        </p:tav>
                                      </p:tavLst>
                                    </p:anim>
                                    <p:animEffect transition="in" filter="fade">
                                      <p:cBhvr>
                                        <p:cTn id="37" dur="500"/>
                                        <p:tgtEl>
                                          <p:spTgt spid="2252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80006" y="386835"/>
            <a:ext cx="10527579" cy="584775"/>
          </a:xfrm>
          <a:prstGeom prst="rect">
            <a:avLst/>
          </a:prstGeom>
        </p:spPr>
        <p:txBody>
          <a:bodyPr wrap="square">
            <a:spAutoFit/>
          </a:bodyPr>
          <a:lstStyle/>
          <a:p>
            <a:pPr lvl="0" fontAlgn="base">
              <a:spcBef>
                <a:spcPct val="0"/>
              </a:spcBef>
              <a:spcAft>
                <a:spcPct val="0"/>
              </a:spcAft>
            </a:pPr>
            <a:r>
              <a:rPr lang="en-US" sz="3200" b="1" dirty="0" smtClean="0">
                <a:solidFill>
                  <a:srgbClr val="4F81BD"/>
                </a:solidFill>
                <a:latin typeface="Segoe UI Black" pitchFamily="34" charset="0"/>
                <a:ea typeface="Segoe UI Black" pitchFamily="34" charset="0"/>
                <a:cs typeface="Times New Roman" pitchFamily="18" charset="0"/>
              </a:rPr>
              <a:t>During the piloting and -hopefully- afterwards…</a:t>
            </a:r>
            <a:endParaRPr lang="en-US" sz="3200" dirty="0" smtClean="0">
              <a:latin typeface="Segoe UI Black" pitchFamily="34" charset="0"/>
              <a:ea typeface="Segoe UI Black" pitchFamily="34" charset="0"/>
              <a:cs typeface="Arial" pitchFamily="34" charset="0"/>
            </a:endParaRPr>
          </a:p>
        </p:txBody>
      </p:sp>
      <p:sp>
        <p:nvSpPr>
          <p:cNvPr id="5" name="Rectangle 1"/>
          <p:cNvSpPr>
            <a:spLocks noChangeArrowheads="1"/>
          </p:cNvSpPr>
          <p:nvPr/>
        </p:nvSpPr>
        <p:spPr bwMode="auto">
          <a:xfrm>
            <a:off x="506186" y="1075771"/>
            <a:ext cx="11539847" cy="50475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rgbClr val="4F81BD"/>
                </a:solidFill>
                <a:effectLst/>
                <a:latin typeface="Segoe UI Light" panose="020B0502040204020203" pitchFamily="34" charset="0"/>
                <a:ea typeface="Times New Roman" pitchFamily="18" charset="0"/>
                <a:cs typeface="Segoe UI Light" panose="020B0502040204020203" pitchFamily="34" charset="0"/>
              </a:rPr>
              <a:t>What CAN-MDS can provide to a CAN-MDS Operator</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400" b="1" i="1" u="none" strike="noStrike" cap="none" normalizeH="0" baseline="0" dirty="0" smtClean="0">
              <a:ln>
                <a:noFill/>
              </a:ln>
              <a:solidFill>
                <a:srgbClr val="4F81BD"/>
              </a:solidFill>
              <a:effectLst/>
              <a:latin typeface="Segoe UI Light" panose="020B0502040204020203" pitchFamily="34" charset="0"/>
              <a:ea typeface="Times New Roman" pitchFamily="18"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4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a </a:t>
            </a:r>
            <a:r>
              <a:rPr kumimoji="0" lang="en-US" sz="2400" b="1" i="1" u="none" strike="noStrike" cap="none" normalizeH="0" baseline="0" dirty="0" smtClean="0">
                <a:ln>
                  <a:noFill/>
                </a:ln>
                <a:solidFill>
                  <a:schemeClr val="accent1"/>
                </a:solidFill>
                <a:effectLst/>
                <a:latin typeface="Segoe UI Light" panose="020B0502040204020203" pitchFamily="34" charset="0"/>
                <a:ea typeface="Calibri" pitchFamily="34" charset="0"/>
                <a:cs typeface="Segoe UI Light" panose="020B0502040204020203" pitchFamily="34" charset="0"/>
              </a:rPr>
              <a:t>user-friendly tool </a:t>
            </a:r>
            <a:r>
              <a:rPr kumimoji="0" lang="en-US" sz="24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for </a:t>
            </a:r>
          </a:p>
          <a:p>
            <a:pPr marL="522287"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0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reporting CAN incidents (especially when the professional is mandated to report)</a:t>
            </a:r>
            <a:endParaRPr kumimoji="0" lang="en-US" sz="2000" b="0" i="0"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a:p>
            <a:pPr marL="522287"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0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keeping basic information for all new incidents of CAN brought to his/her attention</a:t>
            </a:r>
            <a:endParaRPr kumimoji="0" lang="en-US" sz="2000" b="0" i="0"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a:p>
            <a:pPr marL="522287"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0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checking demographic and other data for already known children (via auto-produced reports)</a:t>
            </a:r>
            <a:endParaRPr kumimoji="0" lang="en-US" sz="2000" b="0" i="0"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kumimoji="0" lang="en-US" sz="10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4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a </a:t>
            </a:r>
            <a:r>
              <a:rPr kumimoji="0" lang="en-US" sz="2400" b="1" i="1" u="none" strike="noStrike" cap="none" normalizeH="0" baseline="0" dirty="0" smtClean="0">
                <a:ln>
                  <a:noFill/>
                </a:ln>
                <a:solidFill>
                  <a:schemeClr val="accent1"/>
                </a:solidFill>
                <a:effectLst/>
                <a:latin typeface="Segoe UI Light" panose="020B0502040204020203" pitchFamily="34" charset="0"/>
                <a:ea typeface="Calibri" pitchFamily="34" charset="0"/>
                <a:cs typeface="Segoe UI Light" panose="020B0502040204020203" pitchFamily="34" charset="0"/>
              </a:rPr>
              <a:t>communication channel </a:t>
            </a:r>
            <a:r>
              <a:rPr kumimoji="0" lang="en-US" sz="24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with other professionals working in the same or different sectors on the same case</a:t>
            </a:r>
            <a:endParaRPr kumimoji="0" lang="en-US" sz="2400" b="0" i="0"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kumimoji="0" lang="en-US" sz="1000" b="1" i="1" u="none" strike="noStrike" cap="none" normalizeH="0" baseline="0" dirty="0" smtClean="0">
              <a:ln>
                <a:noFill/>
              </a:ln>
              <a:solidFill>
                <a:schemeClr val="accent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400" b="1" i="1" u="none" strike="noStrike" cap="none" normalizeH="0" baseline="0" dirty="0" smtClean="0">
                <a:ln>
                  <a:noFill/>
                </a:ln>
                <a:solidFill>
                  <a:schemeClr val="accent1"/>
                </a:solidFill>
                <a:effectLst/>
                <a:latin typeface="Segoe UI Light" panose="020B0502040204020203" pitchFamily="34" charset="0"/>
                <a:ea typeface="Calibri" pitchFamily="34" charset="0"/>
                <a:cs typeface="Segoe UI Light" panose="020B0502040204020203" pitchFamily="34" charset="0"/>
              </a:rPr>
              <a:t>basic information on previous incidents</a:t>
            </a:r>
            <a:r>
              <a:rPr kumimoji="0" lang="en-US" sz="24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 for already known cases (children) (according to his/her level of access)</a:t>
            </a:r>
            <a:endParaRPr kumimoji="0" lang="en-US" sz="2400" b="0" i="0"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kumimoji="0" lang="en-US" sz="10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4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a </a:t>
            </a:r>
            <a:r>
              <a:rPr kumimoji="0" lang="en-US" sz="2400" b="1" i="1" u="none" strike="noStrike" cap="none" normalizeH="0" baseline="0" dirty="0" smtClean="0">
                <a:ln>
                  <a:noFill/>
                </a:ln>
                <a:solidFill>
                  <a:schemeClr val="accent1"/>
                </a:solidFill>
                <a:effectLst/>
                <a:latin typeface="Segoe UI Light" panose="020B0502040204020203" pitchFamily="34" charset="0"/>
                <a:ea typeface="Calibri" pitchFamily="34" charset="0"/>
                <a:cs typeface="Segoe UI Light" panose="020B0502040204020203" pitchFamily="34" charset="0"/>
              </a:rPr>
              <a:t>ready-to-use tool </a:t>
            </a:r>
            <a:r>
              <a:rPr kumimoji="0" lang="en-US" sz="24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for </a:t>
            </a:r>
            <a:endParaRPr kumimoji="0" lang="en-US" sz="2400" b="0" i="0"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a:p>
            <a:pPr marL="619125"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0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informing other agencies on his/her agency’s response (e.g. what services have already been provided) </a:t>
            </a:r>
          </a:p>
          <a:p>
            <a:pPr marL="619125"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sz="2000" b="0" i="1" u="none" strike="noStrike" cap="none" normalizeH="0" baseline="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notifying other agencies of new cases (for example, via referrals)</a:t>
            </a:r>
            <a:r>
              <a:rPr kumimoji="0" lang="en-US" sz="2000" b="0" i="0"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rPr>
              <a:t> </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additive="base">
                                        <p:cTn id="3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 calcmode="lin" valueType="num">
                                      <p:cBhvr additive="base">
                                        <p:cTn id="37"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anim calcmode="lin" valueType="num">
                                      <p:cBhvr additive="base">
                                        <p:cTn id="43"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11" end="11"/>
                                            </p:txEl>
                                          </p:spTgt>
                                        </p:tgtEl>
                                        <p:attrNameLst>
                                          <p:attrName>style.visibility</p:attrName>
                                        </p:attrNameLst>
                                      </p:cBhvr>
                                      <p:to>
                                        <p:strVal val="visible"/>
                                      </p:to>
                                    </p:set>
                                    <p:anim calcmode="lin" valueType="num">
                                      <p:cBhvr additive="base">
                                        <p:cTn id="49"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12" end="12"/>
                                            </p:txEl>
                                          </p:spTgt>
                                        </p:tgtEl>
                                        <p:attrNameLst>
                                          <p:attrName>style.visibility</p:attrName>
                                        </p:attrNameLst>
                                      </p:cBhvr>
                                      <p:to>
                                        <p:strVal val="visible"/>
                                      </p:to>
                                    </p:set>
                                    <p:anim calcmode="lin" valueType="num">
                                      <p:cBhvr additive="base">
                                        <p:cTn id="55"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13" end="13"/>
                                            </p:txEl>
                                          </p:spTgt>
                                        </p:tgtEl>
                                        <p:attrNameLst>
                                          <p:attrName>style.visibility</p:attrName>
                                        </p:attrNameLst>
                                      </p:cBhvr>
                                      <p:to>
                                        <p:strVal val="visible"/>
                                      </p:to>
                                    </p:set>
                                    <p:anim calcmode="lin" valueType="num">
                                      <p:cBhvr additive="base">
                                        <p:cTn id="61"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14500</TotalTime>
  <Words>670</Words>
  <Application>Microsoft Office PowerPoint</Application>
  <PresentationFormat>Custom</PresentationFormat>
  <Paragraphs>68</Paragraphs>
  <Slides>7</Slides>
  <Notes>6</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CAN-MDS piloting </vt:lpstr>
      <vt:lpstr>Slide 2</vt:lpstr>
      <vt:lpstr>Outline </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98</cp:revision>
  <dcterms:created xsi:type="dcterms:W3CDTF">2018-11-08T14:12:16Z</dcterms:created>
  <dcterms:modified xsi:type="dcterms:W3CDTF">2022-02-01T10:44:42Z</dcterms:modified>
</cp:coreProperties>
</file>