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304" r:id="rId3"/>
    <p:sldId id="303" r:id="rId4"/>
    <p:sldId id="257" r:id="rId5"/>
    <p:sldId id="302" r:id="rId6"/>
    <p:sldId id="301" r:id="rId7"/>
    <p:sldId id="299" r:id="rId8"/>
    <p:sldId id="300" r:id="rId9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1601" autoAdjust="0"/>
    <p:restoredTop sz="87097" autoAdjust="0"/>
  </p:normalViewPr>
  <p:slideViewPr>
    <p:cSldViewPr snapToGrid="0">
      <p:cViewPr varScale="1">
        <p:scale>
          <a:sx n="59" d="100"/>
          <a:sy n="59" d="100"/>
        </p:scale>
        <p:origin x="-558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624EB-1C4B-4232-B975-72A2D3EFBEC8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E7539B-C323-4049-8909-F9628D885A5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638204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Simulation phase</a:t>
            </a:r>
          </a:p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291648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&lt;</a:t>
            </a:r>
            <a:r>
              <a:rPr lang="en-US" dirty="0" smtClean="0"/>
              <a:t>see</a:t>
            </a:r>
            <a:r>
              <a:rPr lang="en-US" baseline="0" dirty="0" smtClean="0"/>
              <a:t> slide</a:t>
            </a:r>
            <a:r>
              <a:rPr lang="el-GR" dirty="0" smtClean="0"/>
              <a:t>&gt;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40391754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Notes for the Trainer</a:t>
            </a:r>
            <a:endParaRPr lang="en-US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MOCK CASES</a:t>
            </a:r>
            <a:endParaRPr lang="en-US" sz="20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Preparation</a:t>
            </a:r>
            <a:endParaRPr lang="en-US" sz="1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One (or more) persons/”actor(s)” will undertake the role of “source of information” (e.g. child’s teacher; neighbor etc.)</a:t>
            </a:r>
            <a:endParaRPr lang="en-US" sz="1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- “actors” are provided with copies of mock cases </a:t>
            </a:r>
            <a:endParaRPr lang="en-US" sz="1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-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actors should study the mock cases in advance so that they become  familiar with the details</a:t>
            </a:r>
            <a:endParaRPr lang="en-US" sz="1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TIP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Ideally, simulation would include one actor per trainee (face to face, or even via phone) </a:t>
            </a:r>
            <a:endParaRPr lang="en-US" sz="1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fontAlgn="base"/>
            <a:r>
              <a:rPr lang="en-US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if this is no feasible, split the trainees’ group in smaller groups, respectively, according to the number of actors available</a:t>
            </a:r>
            <a:endParaRPr lang="en-US" sz="160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fontAlgn="base"/>
            <a:r>
              <a:rPr lang="en-US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at least one actor is required; in this case the actor will provide the information to the whole group while one of the trainees will undertake the role of asking questions/ clarifications; the rest of the trainees will be able to ask for additional information at the end of the process</a:t>
            </a:r>
            <a:endParaRPr lang="en-US" sz="160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6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US" sz="2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314821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Instruction – Please provide the following instructions to trainees in order to go on with the simulation. 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 sentences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Instructions from trainer(s) to trainees-operators before starting: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are, now, going to proceed with the simulation of the process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pediatrician (or school director or other) calls you or visits your agency to report his/her worries concerning the safety of a child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After you hear what s/he has to say, you can ask her/him for further information (as you probably do in your everyday work) and taking into account what information is needed for the CAN-MDS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may use the pages with the suggested prompts, if you think that it will be of help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IMPORTANT: 	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during the whole process please record the information you receive into the 2 short checklists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(i.e. printed Annex I and II of the Data Collection Protocol),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order to be sure that you have collected all the necessary information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After the end of the process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log into the CAN-MDS System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enter your username and password and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proceed with recording the incident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using a TEMPORARY ID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when you believe you have completed the process, submit the record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2814694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Reviewing the records and clarifications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when all trainees-operators submit their records, ask them to open the relevant report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Note: You (the trainee) should have the complete record (one that you have prepared from before)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 work through each  line of the record/entry  in the process of  incident reporting and check with trainees the information they each entered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 when differences are noted (by one or more trainees), discuss what happened, explore whether there were misunderstandings or trainees faced any other problems (technical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or other)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Repeat the process with the second mock case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265753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595249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4037482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303490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190627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1942" indent="-361942">
              <a:buClr>
                <a:schemeClr val="accent1"/>
              </a:buClr>
              <a:buFont typeface="Wingdings 3" panose="05040102010807070707" pitchFamily="18" charset="2"/>
              <a:buChar char="´"/>
              <a:defRPr/>
            </a:lvl1pPr>
            <a:lvl2pPr marL="809605" indent="-352417">
              <a:buClr>
                <a:schemeClr val="accent1">
                  <a:lumMod val="75000"/>
                </a:schemeClr>
              </a:buClr>
              <a:buFont typeface="Wingdings 3" panose="05040102010807070707" pitchFamily="18" charset="2"/>
              <a:buChar char="´"/>
              <a:defRPr/>
            </a:lvl2pPr>
            <a:lvl3pPr marL="1257269" indent="-342891">
              <a:buClr>
                <a:schemeClr val="accent1">
                  <a:lumMod val="50000"/>
                </a:schemeClr>
              </a:buClr>
              <a:buFont typeface="Wingdings 3" panose="05040102010807070707" pitchFamily="18" charset="2"/>
              <a:buChar char="´"/>
              <a:defRPr/>
            </a:lvl3pPr>
            <a:lvl4pPr marL="1704932" indent="-333366">
              <a:buClr>
                <a:schemeClr val="tx2">
                  <a:lumMod val="50000"/>
                </a:schemeClr>
              </a:buClr>
              <a:buFont typeface="Wingdings 3" panose="05040102010807070707" pitchFamily="18" charset="2"/>
              <a:buChar char="´"/>
              <a:defRPr/>
            </a:lvl4pPr>
            <a:lvl5pPr marL="2152597" indent="-323843">
              <a:buClr>
                <a:schemeClr val="tx2">
                  <a:lumMod val="75000"/>
                </a:schemeClr>
              </a:buClr>
              <a:buFont typeface="Wingdings 3" panose="05040102010807070707" pitchFamily="18" charset="2"/>
              <a:buChar char="´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38200" y="1563363"/>
            <a:ext cx="105156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67924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239864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794042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483277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249222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3404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232405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136920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964911" y="6311902"/>
            <a:ext cx="2915940" cy="508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10"/>
          <p:cNvCxnSpPr/>
          <p:nvPr userDrawn="1"/>
        </p:nvCxnSpPr>
        <p:spPr>
          <a:xfrm>
            <a:off x="-11575" y="6303500"/>
            <a:ext cx="1220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3"/>
          <p:cNvSpPr>
            <a:spLocks noChangeArrowheads="1"/>
          </p:cNvSpPr>
          <p:nvPr userDrawn="1"/>
        </p:nvSpPr>
        <p:spPr bwMode="auto">
          <a:xfrm>
            <a:off x="2998327" y="6304776"/>
            <a:ext cx="410428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r">
              <a:tabLst>
                <a:tab pos="2636773" algn="ctr"/>
                <a:tab pos="5273543" algn="r"/>
              </a:tabLst>
            </a:pPr>
            <a:r>
              <a:rPr lang="en-US" sz="1000" dirty="0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“Coordinated Response to Child Abuse &amp; Neglect via Minimum Data Set: </a:t>
            </a:r>
            <a:r>
              <a:rPr lang="en-US" sz="1000" i="1" dirty="0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from planning to practice</a:t>
            </a:r>
            <a:r>
              <a:rPr lang="en-US" sz="1000" dirty="0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” [GA</a:t>
            </a:r>
            <a:r>
              <a:rPr lang="en-US" sz="1000" baseline="0" dirty="0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 </a:t>
            </a:r>
            <a:r>
              <a:rPr lang="en-US" sz="1000" baseline="0" dirty="0" err="1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Nr</a:t>
            </a:r>
            <a:r>
              <a:rPr lang="en-US" sz="1000" dirty="0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: 810508 — CAN-MDS II — Funded by EU REC Programme 2014-2020]1</a:t>
            </a:r>
          </a:p>
          <a:p>
            <a:pPr algn="ctr">
              <a:tabLst>
                <a:tab pos="2636773" algn="ctr"/>
                <a:tab pos="5273543" algn="r"/>
              </a:tabLst>
            </a:pPr>
            <a:r>
              <a:rPr lang="en-US" sz="1000" b="1" dirty="0" smtClean="0">
                <a:solidFill>
                  <a:schemeClr val="accent1"/>
                </a:solidFill>
                <a:latin typeface="Agency FB" pitchFamily="34" charset="0"/>
                <a:cs typeface="Times New Roman" pitchFamily="18" charset="0"/>
              </a:rPr>
              <a:t>CAN-MDS Operators Seminar</a:t>
            </a:r>
            <a:endParaRPr lang="en-US" sz="1400" b="1" dirty="0">
              <a:solidFill>
                <a:schemeClr val="accent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769420" y="6464922"/>
            <a:ext cx="471335" cy="312397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177800" y="6362700"/>
            <a:ext cx="1511300" cy="4064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Your logo</a:t>
            </a:r>
            <a:endParaRPr lang="el-G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5635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Segoe UI Black" panose="020B0A02040204020203" pitchFamily="34" charset="0"/>
          <a:ea typeface="Segoe UI Black" panose="020B0A02040204020203" pitchFamily="34" charset="0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latin typeface="Segoe UI Light" pitchFamily="34" charset="0"/>
                <a:cs typeface="Segoe UI Light" pitchFamily="34" charset="0"/>
              </a:rPr>
              <a:t>Ensuring understanding of CAN-MDS</a:t>
            </a:r>
            <a:endParaRPr lang="el-GR" sz="4000" dirty="0">
              <a:latin typeface="Segoe UI Light" pitchFamily="34" charset="0"/>
              <a:cs typeface="Segoe UI Light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266" y="3602038"/>
            <a:ext cx="10316901" cy="1655762"/>
          </a:xfrm>
        </p:spPr>
        <p:txBody>
          <a:bodyPr>
            <a:noAutofit/>
          </a:bodyPr>
          <a:lstStyle/>
          <a:p>
            <a:endParaRPr lang="en-US" dirty="0" smtClean="0">
              <a:solidFill>
                <a:schemeClr val="bg1">
                  <a:lumMod val="50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  <a:cs typeface="+mj-cs"/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ea typeface="Segoe UI Black" panose="020B0A02040204020203" pitchFamily="34" charset="0"/>
              </a:rPr>
              <a:t>working with mock cases</a:t>
            </a:r>
            <a:endParaRPr lang="en-US" dirty="0">
              <a:solidFill>
                <a:schemeClr val="bg1">
                  <a:lumMod val="50000"/>
                </a:schemeClr>
              </a:solidFill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004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" y="58580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 sz="2400"/>
          </a:p>
        </p:txBody>
      </p:sp>
      <p:pic>
        <p:nvPicPr>
          <p:cNvPr id="2049" name="Imag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1531" y="2815333"/>
            <a:ext cx="1371600" cy="90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382395" y="2777581"/>
            <a:ext cx="6842064" cy="1026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pPr algn="just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l-GR" sz="1467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This publication was funded by the European Union</a:t>
            </a:r>
            <a:r>
              <a:rPr lang="en-GB" altLang="el-GR" sz="1467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en-GB" altLang="el-GR" sz="1467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 Rights, Equality and Citizenship Programme (REC 2014-2020). The content of this </a:t>
            </a:r>
            <a:r>
              <a:rPr lang="en-GB" altLang="el-GR" sz="1467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publication represents </a:t>
            </a:r>
            <a:r>
              <a:rPr lang="en-GB" altLang="el-GR" sz="1467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only the views of the authors and is their sole responsibility. The European Commission does not accept any responsibility for use that may be made of the information it contains.</a:t>
            </a:r>
            <a:endParaRPr lang="en-GB" altLang="el-GR" sz="24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499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Preparation 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sz="2800" i="1" dirty="0" smtClean="0">
                <a:sym typeface="Wingdings" pitchFamily="2" charset="2"/>
              </a:rPr>
              <a:t>for trainers</a:t>
            </a:r>
          </a:p>
          <a:p>
            <a:r>
              <a:rPr lang="en-US" dirty="0" smtClean="0"/>
              <a:t>Instructions to trainees-operators 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sz="2800" i="1" dirty="0" smtClean="0"/>
              <a:t>before starting</a:t>
            </a:r>
          </a:p>
          <a:p>
            <a:r>
              <a:rPr lang="en-US" dirty="0" smtClean="0"/>
              <a:t>Instructions 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sz="2800" i="1" dirty="0" smtClean="0"/>
              <a:t>for trainers: reviewing the records and clarifications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257" y="365127"/>
            <a:ext cx="11654971" cy="119062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Preparation-for Trainers</a:t>
            </a:r>
            <a:endParaRPr lang="el-GR" sz="3100" i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8203" y="1711322"/>
            <a:ext cx="5883797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000" dirty="0" smtClean="0"/>
              <a:t>Also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One (or more) persons/”actors” (other than the trainees) will undertake the role of “source of information” (e.g. child’s teacher; neighbor etc.)</a:t>
            </a:r>
          </a:p>
          <a:p>
            <a:pPr marL="446088" lvl="1" indent="-171450">
              <a:lnSpc>
                <a:spcPct val="100000"/>
              </a:lnSpc>
            </a:pPr>
            <a:r>
              <a:rPr lang="en-US" sz="1800" dirty="0" smtClean="0"/>
              <a:t>“actors” are provided with copies of mock case </a:t>
            </a:r>
          </a:p>
          <a:p>
            <a:pPr marL="446088" lvl="1" indent="-171450">
              <a:lnSpc>
                <a:spcPct val="100000"/>
              </a:lnSpc>
            </a:pPr>
            <a:r>
              <a:rPr lang="en-US" sz="1800" dirty="0" smtClean="0"/>
              <a:t>they should read the case from before in order to be familiarized with the details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Ideally one actor per trainee (face to face or even via phone) </a:t>
            </a:r>
          </a:p>
          <a:p>
            <a:pPr marL="446088" lvl="1" indent="-171450">
              <a:lnSpc>
                <a:spcPct val="100000"/>
              </a:lnSpc>
            </a:pPr>
            <a:r>
              <a:rPr lang="en-US" sz="1800" dirty="0" smtClean="0"/>
              <a:t>if no feasible split the trainees’ group in smaller groups respectively according to the number of actors</a:t>
            </a:r>
          </a:p>
          <a:p>
            <a:pPr marL="457188" lvl="1" indent="0">
              <a:lnSpc>
                <a:spcPct val="100000"/>
              </a:lnSpc>
              <a:buNone/>
            </a:pPr>
            <a:r>
              <a:rPr lang="en-US" sz="1800" dirty="0" smtClean="0"/>
              <a:t>	NOTE: at </a:t>
            </a:r>
            <a:r>
              <a:rPr lang="en-US" sz="1800" dirty="0"/>
              <a:t>least one actor is </a:t>
            </a:r>
            <a:r>
              <a:rPr lang="en-US" sz="1800" dirty="0" smtClean="0"/>
              <a:t>required; in this case one trainee will undertake the role of asking questions</a:t>
            </a:r>
          </a:p>
          <a:p>
            <a:pPr>
              <a:lnSpc>
                <a:spcPct val="100000"/>
              </a:lnSpc>
            </a:pPr>
            <a:endParaRPr lang="el-GR" sz="20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94310" y="1713252"/>
            <a:ext cx="620649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61942" indent="-361942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´"/>
              <a:defRPr sz="28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809605" indent="-352417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>
                  <a:lumMod val="75000"/>
                </a:schemeClr>
              </a:buClr>
              <a:buFont typeface="Wingdings 3" panose="05040102010807070707" pitchFamily="18" charset="2"/>
              <a:buChar char="´"/>
              <a:defRPr sz="24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2pPr>
            <a:lvl3pPr marL="1257269" indent="-342891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>
                  <a:lumMod val="50000"/>
                </a:schemeClr>
              </a:buClr>
              <a:buFont typeface="Wingdings 3" panose="05040102010807070707" pitchFamily="18" charset="2"/>
              <a:buChar char="´"/>
              <a:defRPr sz="20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3pPr>
            <a:lvl4pPr marL="1704932" indent="-333366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>
                  <a:lumMod val="50000"/>
                </a:schemeClr>
              </a:buClr>
              <a:buFont typeface="Wingdings 3" panose="05040102010807070707" pitchFamily="18" charset="2"/>
              <a:buChar char="´"/>
              <a:defRPr sz="18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4pPr>
            <a:lvl5pPr marL="2152597" indent="-323843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>
                  <a:lumMod val="75000"/>
                </a:schemeClr>
              </a:buClr>
              <a:buFont typeface="Wingdings 3" panose="05040102010807070707" pitchFamily="18" charset="2"/>
              <a:buChar char="´"/>
              <a:defRPr sz="18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 smtClean="0"/>
              <a:t>Individual accounts for EVERY trainee-operator should be prepared from before (the information will be recorded in the system will be part of the evaluation process)</a:t>
            </a:r>
          </a:p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rgbClr val="FF0000"/>
                </a:solidFill>
              </a:rPr>
              <a:t>Use the off-line </a:t>
            </a:r>
            <a:r>
              <a:rPr lang="en-US" sz="2000" i="1" dirty="0" smtClean="0">
                <a:solidFill>
                  <a:srgbClr val="FF0000"/>
                </a:solidFill>
              </a:rPr>
              <a:t>DB2 Agencies-data sources </a:t>
            </a:r>
            <a:r>
              <a:rPr lang="en-US" sz="2000" dirty="0" smtClean="0">
                <a:solidFill>
                  <a:srgbClr val="FF0000"/>
                </a:solidFill>
              </a:rPr>
              <a:t>&amp; </a:t>
            </a:r>
            <a:r>
              <a:rPr lang="en-US" sz="2000" i="1" dirty="0" smtClean="0">
                <a:solidFill>
                  <a:srgbClr val="FF0000"/>
                </a:solidFill>
              </a:rPr>
              <a:t>DB3 Professionals-Operators </a:t>
            </a:r>
            <a:r>
              <a:rPr lang="en-US" sz="2000" dirty="0" smtClean="0">
                <a:solidFill>
                  <a:srgbClr val="FF0000"/>
                </a:solidFill>
              </a:rPr>
              <a:t>to keep the information (slides 3, 4)</a:t>
            </a:r>
          </a:p>
          <a:p>
            <a:pPr marL="446088" lvl="1" indent="-182563">
              <a:lnSpc>
                <a:spcPct val="100000"/>
              </a:lnSpc>
            </a:pPr>
            <a:r>
              <a:rPr lang="en-US" sz="1800" dirty="0" smtClean="0"/>
              <a:t>Usernames and passwords will be distributed to trainees before the starting of the simulation with mock cases</a:t>
            </a:r>
          </a:p>
          <a:p>
            <a:pPr marL="182563" indent="-182563">
              <a:lnSpc>
                <a:spcPct val="100000"/>
              </a:lnSpc>
            </a:pPr>
            <a:r>
              <a:rPr lang="en-US" sz="2000" dirty="0" smtClean="0"/>
              <a:t>Every trainee-operator should have a PC/Laptop with internet connection</a:t>
            </a:r>
          </a:p>
          <a:p>
            <a:pPr marL="182563" indent="-182563">
              <a:lnSpc>
                <a:spcPct val="100000"/>
              </a:lnSpc>
            </a:pPr>
            <a:r>
              <a:rPr lang="en-US" sz="2000" dirty="0" smtClean="0"/>
              <a:t>Printed copies of Annexes I &amp; II should be available for any trainee-operator as well as copies of pages 47-49</a:t>
            </a:r>
          </a:p>
        </p:txBody>
      </p:sp>
    </p:spTree>
    <p:extLst>
      <p:ext uri="{BB962C8B-B14F-4D97-AF65-F5344CB8AC3E}">
        <p14:creationId xmlns:p14="http://schemas.microsoft.com/office/powerpoint/2010/main" xmlns="" val="3701563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9856" y="81646"/>
            <a:ext cx="11430001" cy="1551214"/>
          </a:xfrm>
          <a:prstGeom prst="rect">
            <a:avLst/>
          </a:prstGeom>
        </p:spPr>
        <p:txBody>
          <a:bodyPr wrap="square" lIns="212598" tIns="212598" rIns="212598" bIns="212598" anchor="ctr">
            <a:normAutofit fontScale="47500" lnSpcReduction="20000"/>
          </a:bodyPr>
          <a:lstStyle/>
          <a:p>
            <a:r>
              <a:rPr lang="en-US" sz="5400" dirty="0" smtClean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Record information of agencies agreed to participate in the CAN-MDS in </a:t>
            </a:r>
            <a:r>
              <a:rPr lang="en-US" sz="5400" b="1" dirty="0" smtClean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DB2-Agencies-Data Sources</a:t>
            </a:r>
          </a:p>
          <a:p>
            <a:r>
              <a:rPr lang="en-US" sz="5400" dirty="0" smtClean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	- At a later phase using this information you can create Agencies’ IDs</a:t>
            </a:r>
            <a:endParaRPr lang="en-US" sz="5400" dirty="0">
              <a:effectLst>
                <a:outerShdw blurRad="20000" dist="25000" dir="2700000">
                  <a:srgbClr val="000000">
                    <a:alpha val="30000"/>
                  </a:srgbClr>
                </a:outerShdw>
              </a:effectLst>
              <a:latin typeface="Segoe UI Light" pitchFamily="34" charset="0"/>
              <a:cs typeface="Segoe UI Light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914399" y="1480925"/>
          <a:ext cx="10417630" cy="4696968"/>
        </p:xfrm>
        <a:graphic>
          <a:graphicData uri="http://schemas.openxmlformats.org/drawingml/2006/table">
            <a:tbl>
              <a:tblPr/>
              <a:tblGrid>
                <a:gridCol w="5208815"/>
                <a:gridCol w="5208815"/>
              </a:tblGrid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Data to be collected for the </a:t>
                      </a:r>
                      <a:r>
                        <a:rPr lang="en-US" sz="2800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DB2</a:t>
                      </a:r>
                      <a:r>
                        <a:rPr lang="en-US" sz="2800" baseline="0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“Agencies-Data Sources</a:t>
                      </a:r>
                      <a:r>
                        <a:rPr lang="en-US" sz="2800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”</a:t>
                      </a:r>
                      <a:r>
                        <a:rPr lang="en-US" sz="2800" b="1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 b="1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Identity</a:t>
                      </a:r>
                      <a:endParaRPr lang="en-US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Agency's Name</a:t>
                      </a:r>
                      <a:endParaRPr lang="en-US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Legal status</a:t>
                      </a:r>
                      <a:endParaRPr lang="en-US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Field/ Sector</a:t>
                      </a:r>
                      <a:endParaRPr lang="en-US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 b="1" dirty="0" err="1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Contact</a:t>
                      </a:r>
                      <a:r>
                        <a:rPr lang="el-GR" sz="2000" b="1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 </a:t>
                      </a:r>
                      <a:r>
                        <a:rPr lang="el-GR" sz="2000" b="1" dirty="0" err="1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details</a:t>
                      </a:r>
                      <a:endParaRPr lang="en-US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Street name</a:t>
                      </a:r>
                      <a:endParaRPr lang="en-US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Street number</a:t>
                      </a:r>
                      <a:endParaRPr lang="en-US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Postal code</a:t>
                      </a:r>
                      <a:endParaRPr lang="en-US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 err="1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Town</a:t>
                      </a:r>
                      <a:endParaRPr lang="en-US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 err="1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Telephone</a:t>
                      </a:r>
                      <a:r>
                        <a:rPr lang="el-GR" sz="2000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 </a:t>
                      </a:r>
                      <a:r>
                        <a:rPr lang="el-GR" sz="2000" dirty="0" err="1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number</a:t>
                      </a:r>
                      <a:endParaRPr lang="en-US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E-</a:t>
                      </a:r>
                      <a:r>
                        <a:rPr lang="el-GR" sz="2000" dirty="0" err="1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mail</a:t>
                      </a:r>
                      <a:r>
                        <a:rPr lang="el-GR" sz="2000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 </a:t>
                      </a:r>
                      <a:r>
                        <a:rPr lang="el-GR" sz="2000" dirty="0" err="1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address</a:t>
                      </a:r>
                      <a:endParaRPr lang="en-US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 b="1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Bilateral agreement</a:t>
                      </a:r>
                      <a:endParaRPr lang="en-US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sent (Yes/No) 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Arial Narrow"/>
                          <a:ea typeface="Calibri"/>
                          <a:cs typeface="Calibri"/>
                        </a:rPr>
                        <a:t>[template is needed]</a:t>
                      </a:r>
                      <a:endParaRPr lang="en-US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(</a:t>
                      </a:r>
                      <a:r>
                        <a:rPr lang="el-GR" sz="2000" dirty="0" err="1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if</a:t>
                      </a:r>
                      <a:r>
                        <a:rPr lang="el-GR" sz="2000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 </a:t>
                      </a:r>
                      <a:r>
                        <a:rPr lang="el-GR" sz="2000" dirty="0" err="1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yes</a:t>
                      </a:r>
                      <a:r>
                        <a:rPr lang="el-GR" sz="2000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) </a:t>
                      </a:r>
                      <a:r>
                        <a:rPr lang="el-GR" sz="2000" dirty="0" err="1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date</a:t>
                      </a:r>
                      <a:endParaRPr lang="en-US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 b="1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Notes</a:t>
                      </a:r>
                      <a:endParaRPr lang="en-US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9856" y="81646"/>
            <a:ext cx="11430001" cy="1551214"/>
          </a:xfrm>
          <a:prstGeom prst="rect">
            <a:avLst/>
          </a:prstGeom>
        </p:spPr>
        <p:txBody>
          <a:bodyPr wrap="square" lIns="212598" tIns="212598" rIns="212598" bIns="212598" anchor="ctr">
            <a:normAutofit fontScale="40000" lnSpcReduction="20000"/>
          </a:bodyPr>
          <a:lstStyle/>
          <a:p>
            <a:r>
              <a:rPr lang="en-US" sz="5400" dirty="0" smtClean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Record information of professionals agreed to participate in the CAN-MDS in </a:t>
            </a:r>
            <a:r>
              <a:rPr lang="en-US" sz="5400" b="1" dirty="0" smtClean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DB3 Professionals-Operators</a:t>
            </a:r>
          </a:p>
          <a:p>
            <a:r>
              <a:rPr lang="en-US" sz="5400" dirty="0" smtClean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- USE this information to organize the seminars for the operators and to create Operators’ IDs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85797" y="1658873"/>
          <a:ext cx="10907488" cy="4732020"/>
        </p:xfrm>
        <a:graphic>
          <a:graphicData uri="http://schemas.openxmlformats.org/drawingml/2006/table">
            <a:tbl>
              <a:tblPr/>
              <a:tblGrid>
                <a:gridCol w="5453744"/>
                <a:gridCol w="5453744"/>
              </a:tblGrid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Data to be collected for the “DB 3. Secondary Data for CAN-MDS Trained Professionals” database</a:t>
                      </a: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Arial Narrow"/>
                          <a:ea typeface="Calibri"/>
                          <a:cs typeface="Calibri"/>
                        </a:rPr>
                        <a:t> 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b="1" dirty="0" err="1">
                          <a:latin typeface="Arial Narrow"/>
                          <a:ea typeface="Calibri"/>
                          <a:cs typeface="Calibri"/>
                        </a:rPr>
                        <a:t>Identity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>
                          <a:latin typeface="Arial Narrow"/>
                          <a:ea typeface="Calibri"/>
                          <a:cs typeface="Calibri"/>
                        </a:rPr>
                        <a:t>Surname 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>
                          <a:latin typeface="Arial Narrow"/>
                          <a:ea typeface="Calibri"/>
                          <a:cs typeface="Calibri"/>
                        </a:rPr>
                        <a:t>Name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b="1" dirty="0">
                          <a:latin typeface="Arial Narrow"/>
                          <a:ea typeface="Calibri"/>
                          <a:cs typeface="Calibri"/>
                        </a:rPr>
                        <a:t>Professional </a:t>
                      </a:r>
                      <a:r>
                        <a:rPr lang="el-GR" sz="1400" b="1" dirty="0" err="1">
                          <a:latin typeface="Arial Narrow"/>
                          <a:ea typeface="Calibri"/>
                          <a:cs typeface="Calibri"/>
                        </a:rPr>
                        <a:t>background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>
                          <a:latin typeface="Arial Narrow"/>
                          <a:ea typeface="Calibri"/>
                          <a:cs typeface="Calibri"/>
                        </a:rPr>
                        <a:t>ISCO-08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>
                          <a:latin typeface="Arial Narrow"/>
                          <a:ea typeface="Calibri"/>
                          <a:cs typeface="Calibri"/>
                        </a:rPr>
                        <a:t>Available license (yes/no)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 Narrow"/>
                          <a:ea typeface="Calibri"/>
                          <a:cs typeface="Calibri"/>
                        </a:rPr>
                        <a:t>Subject in Code of Ethics (yes/no)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 Narrow"/>
                          <a:ea typeface="Calibri"/>
                          <a:cs typeface="Calibri"/>
                        </a:rPr>
                        <a:t>Mandated to report CAN (yes/no)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b="1">
                          <a:latin typeface="Arial Narrow"/>
                          <a:ea typeface="Calibri"/>
                          <a:cs typeface="Calibri"/>
                        </a:rPr>
                        <a:t>Contact details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 err="1">
                          <a:latin typeface="Arial Narrow"/>
                          <a:ea typeface="Calibri"/>
                          <a:cs typeface="Calibri"/>
                        </a:rPr>
                        <a:t>Direct</a:t>
                      </a:r>
                      <a:r>
                        <a:rPr lang="el-GR" sz="1400" dirty="0">
                          <a:latin typeface="Arial Narrow"/>
                          <a:ea typeface="Calibri"/>
                          <a:cs typeface="Calibri"/>
                        </a:rPr>
                        <a:t>/</a:t>
                      </a:r>
                      <a:r>
                        <a:rPr lang="el-GR" sz="1400" dirty="0" err="1">
                          <a:latin typeface="Arial Narrow"/>
                          <a:ea typeface="Calibri"/>
                          <a:cs typeface="Calibri"/>
                        </a:rPr>
                        <a:t>personal</a:t>
                      </a:r>
                      <a:r>
                        <a:rPr lang="el-GR" sz="1400" dirty="0">
                          <a:latin typeface="Arial Narrow"/>
                          <a:ea typeface="Calibri"/>
                          <a:cs typeface="Calibri"/>
                        </a:rPr>
                        <a:t> </a:t>
                      </a:r>
                      <a:r>
                        <a:rPr lang="el-GR" sz="1400" dirty="0" err="1">
                          <a:latin typeface="Arial Narrow"/>
                          <a:ea typeface="Calibri"/>
                          <a:cs typeface="Calibri"/>
                        </a:rPr>
                        <a:t>phone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 err="1">
                          <a:latin typeface="Arial Narrow"/>
                          <a:ea typeface="Calibri"/>
                          <a:cs typeface="Calibri"/>
                        </a:rPr>
                        <a:t>Personal</a:t>
                      </a:r>
                      <a:r>
                        <a:rPr lang="el-GR" sz="1400" dirty="0">
                          <a:latin typeface="Arial Narrow"/>
                          <a:ea typeface="Calibri"/>
                          <a:cs typeface="Calibri"/>
                        </a:rPr>
                        <a:t> e-</a:t>
                      </a:r>
                      <a:r>
                        <a:rPr lang="el-GR" sz="1400" dirty="0" err="1">
                          <a:latin typeface="Arial Narrow"/>
                          <a:ea typeface="Calibri"/>
                          <a:cs typeface="Calibri"/>
                        </a:rPr>
                        <a:t>mail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Arial Narrow"/>
                          <a:ea typeface="Calibri"/>
                          <a:cs typeface="Calibri"/>
                        </a:rPr>
                        <a:t>Agency where s/he works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latin typeface="Arial Narrow"/>
                          <a:ea typeface="Calibri"/>
                          <a:cs typeface="Calibri"/>
                        </a:rPr>
                        <a:t>Agency ID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 err="1">
                          <a:latin typeface="Arial Narrow"/>
                          <a:ea typeface="Calibri"/>
                          <a:cs typeface="Calibri"/>
                        </a:rPr>
                        <a:t>Operator</a:t>
                      </a:r>
                      <a:r>
                        <a:rPr lang="el-GR" sz="1400" dirty="0">
                          <a:latin typeface="Arial Narrow"/>
                          <a:ea typeface="Calibri"/>
                          <a:cs typeface="Calibri"/>
                        </a:rPr>
                        <a:t> (</a:t>
                      </a:r>
                      <a:r>
                        <a:rPr lang="el-GR" sz="1400" dirty="0" err="1">
                          <a:latin typeface="Arial Narrow"/>
                          <a:ea typeface="Calibri"/>
                          <a:cs typeface="Calibri"/>
                        </a:rPr>
                        <a:t>yes</a:t>
                      </a:r>
                      <a:r>
                        <a:rPr lang="el-GR" sz="1400" dirty="0">
                          <a:latin typeface="Arial Narrow"/>
                          <a:ea typeface="Calibri"/>
                          <a:cs typeface="Calibri"/>
                        </a:rPr>
                        <a:t>/</a:t>
                      </a:r>
                      <a:r>
                        <a:rPr lang="el-GR" sz="1400" dirty="0" err="1">
                          <a:latin typeface="Arial Narrow"/>
                          <a:ea typeface="Calibri"/>
                          <a:cs typeface="Calibri"/>
                        </a:rPr>
                        <a:t>no</a:t>
                      </a:r>
                      <a:r>
                        <a:rPr lang="el-GR" sz="1400" dirty="0">
                          <a:latin typeface="Arial Narrow"/>
                          <a:ea typeface="Calibri"/>
                          <a:cs typeface="Calibri"/>
                        </a:rPr>
                        <a:t>)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latin typeface="Arial Narrow"/>
                          <a:ea typeface="Calibri"/>
                          <a:cs typeface="Calibri"/>
                        </a:rPr>
                        <a:t>(</a:t>
                      </a:r>
                      <a:r>
                        <a:rPr lang="el-GR" sz="1400" dirty="0" err="1">
                          <a:latin typeface="Arial Narrow"/>
                          <a:ea typeface="Calibri"/>
                          <a:cs typeface="Calibri"/>
                        </a:rPr>
                        <a:t>if</a:t>
                      </a:r>
                      <a:r>
                        <a:rPr lang="el-GR" sz="1400" dirty="0">
                          <a:latin typeface="Arial Narrow"/>
                          <a:ea typeface="Calibri"/>
                          <a:cs typeface="Calibri"/>
                        </a:rPr>
                        <a:t> </a:t>
                      </a:r>
                      <a:r>
                        <a:rPr lang="el-GR" sz="1400" dirty="0" err="1">
                          <a:latin typeface="Arial Narrow"/>
                          <a:ea typeface="Calibri"/>
                          <a:cs typeface="Calibri"/>
                        </a:rPr>
                        <a:t>yes</a:t>
                      </a:r>
                      <a:r>
                        <a:rPr lang="el-GR" sz="1400" dirty="0">
                          <a:latin typeface="Arial Narrow"/>
                          <a:ea typeface="Calibri"/>
                          <a:cs typeface="Calibri"/>
                        </a:rPr>
                        <a:t>) </a:t>
                      </a:r>
                      <a:r>
                        <a:rPr lang="el-GR" sz="1400" dirty="0" err="1">
                          <a:latin typeface="Arial Narrow"/>
                          <a:ea typeface="Calibri"/>
                          <a:cs typeface="Calibri"/>
                        </a:rPr>
                        <a:t>since</a:t>
                      </a:r>
                      <a:r>
                        <a:rPr lang="el-GR" sz="1400" dirty="0">
                          <a:latin typeface="Arial Narrow"/>
                          <a:ea typeface="Calibri"/>
                          <a:cs typeface="Calibri"/>
                        </a:rPr>
                        <a:t> (</a:t>
                      </a:r>
                      <a:r>
                        <a:rPr lang="el-GR" sz="1400" dirty="0" err="1">
                          <a:latin typeface="Arial Narrow"/>
                          <a:ea typeface="Calibri"/>
                          <a:cs typeface="Calibri"/>
                        </a:rPr>
                        <a:t>date</a:t>
                      </a:r>
                      <a:r>
                        <a:rPr lang="el-GR" sz="1400" dirty="0">
                          <a:latin typeface="Arial Narrow"/>
                          <a:ea typeface="Calibri"/>
                          <a:cs typeface="Calibri"/>
                        </a:rPr>
                        <a:t>)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latin typeface="Arial Narrow"/>
                          <a:ea typeface="Calibri"/>
                          <a:cs typeface="Calibri"/>
                        </a:rPr>
                        <a:t>ID </a:t>
                      </a:r>
                      <a:r>
                        <a:rPr lang="el-GR" sz="1400" dirty="0" err="1">
                          <a:latin typeface="Arial Narrow"/>
                          <a:ea typeface="Calibri"/>
                          <a:cs typeface="Calibri"/>
                        </a:rPr>
                        <a:t>number</a:t>
                      </a:r>
                      <a:r>
                        <a:rPr lang="el-GR" sz="1400" dirty="0">
                          <a:latin typeface="Arial Narrow"/>
                          <a:ea typeface="Calibri"/>
                          <a:cs typeface="Calibri"/>
                        </a:rPr>
                        <a:t> </a:t>
                      </a:r>
                      <a:r>
                        <a:rPr lang="el-GR" sz="1400" dirty="0" err="1">
                          <a:latin typeface="Arial Narrow"/>
                          <a:ea typeface="Calibri"/>
                          <a:cs typeface="Calibri"/>
                        </a:rPr>
                        <a:t>within</a:t>
                      </a:r>
                      <a:r>
                        <a:rPr lang="el-GR" sz="1400" dirty="0">
                          <a:latin typeface="Arial Narrow"/>
                          <a:ea typeface="Calibri"/>
                          <a:cs typeface="Calibri"/>
                        </a:rPr>
                        <a:t> </a:t>
                      </a:r>
                      <a:r>
                        <a:rPr lang="el-GR" sz="1400" dirty="0" err="1">
                          <a:latin typeface="Arial Narrow"/>
                          <a:ea typeface="Calibri"/>
                          <a:cs typeface="Calibri"/>
                        </a:rPr>
                        <a:t>agency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b="1">
                          <a:latin typeface="Arial Narrow"/>
                          <a:ea typeface="Calibri"/>
                          <a:cs typeface="Calibri"/>
                        </a:rPr>
                        <a:t>CAN-MDS training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 err="1">
                          <a:latin typeface="Arial Narrow"/>
                          <a:ea typeface="Calibri"/>
                          <a:cs typeface="Calibri"/>
                        </a:rPr>
                        <a:t>Yes</a:t>
                      </a:r>
                      <a:r>
                        <a:rPr lang="el-GR" sz="1400" dirty="0">
                          <a:latin typeface="Arial Narrow"/>
                          <a:ea typeface="Calibri"/>
                          <a:cs typeface="Calibri"/>
                        </a:rPr>
                        <a:t>/</a:t>
                      </a:r>
                      <a:r>
                        <a:rPr lang="el-GR" sz="1400" dirty="0" err="1">
                          <a:latin typeface="Arial Narrow"/>
                          <a:ea typeface="Calibri"/>
                          <a:cs typeface="Calibri"/>
                        </a:rPr>
                        <a:t>No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latin typeface="Arial Narrow"/>
                          <a:ea typeface="Calibri"/>
                          <a:cs typeface="Calibri"/>
                        </a:rPr>
                        <a:t>(</a:t>
                      </a:r>
                      <a:r>
                        <a:rPr lang="el-GR" sz="1400" dirty="0" err="1">
                          <a:latin typeface="Arial Narrow"/>
                          <a:ea typeface="Calibri"/>
                          <a:cs typeface="Calibri"/>
                        </a:rPr>
                        <a:t>if</a:t>
                      </a:r>
                      <a:r>
                        <a:rPr lang="el-GR" sz="1400" dirty="0">
                          <a:latin typeface="Arial Narrow"/>
                          <a:ea typeface="Calibri"/>
                          <a:cs typeface="Calibri"/>
                        </a:rPr>
                        <a:t> </a:t>
                      </a:r>
                      <a:r>
                        <a:rPr lang="el-GR" sz="1400" dirty="0" err="1">
                          <a:latin typeface="Arial Narrow"/>
                          <a:ea typeface="Calibri"/>
                          <a:cs typeface="Calibri"/>
                        </a:rPr>
                        <a:t>yes</a:t>
                      </a:r>
                      <a:r>
                        <a:rPr lang="el-GR" sz="1400" dirty="0">
                          <a:latin typeface="Arial Narrow"/>
                          <a:ea typeface="Calibri"/>
                          <a:cs typeface="Calibri"/>
                        </a:rPr>
                        <a:t>) </a:t>
                      </a:r>
                      <a:r>
                        <a:rPr lang="el-GR" sz="1400" dirty="0" err="1">
                          <a:latin typeface="Arial Narrow"/>
                          <a:ea typeface="Calibri"/>
                          <a:cs typeface="Calibri"/>
                        </a:rPr>
                        <a:t>date</a:t>
                      </a:r>
                      <a:r>
                        <a:rPr lang="el-GR" sz="1400" dirty="0">
                          <a:latin typeface="Arial Narrow"/>
                          <a:ea typeface="Calibri"/>
                          <a:cs typeface="Calibri"/>
                        </a:rPr>
                        <a:t> 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b="1">
                          <a:latin typeface="Arial Narrow"/>
                          <a:ea typeface="Calibri"/>
                          <a:cs typeface="Calibri"/>
                        </a:rPr>
                        <a:t>Informed consent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 Narrow"/>
                          <a:ea typeface="Calibri"/>
                          <a:cs typeface="Calibri"/>
                        </a:rPr>
                        <a:t>signed (yes/no) 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Arial Narrow"/>
                          <a:ea typeface="Calibri"/>
                          <a:cs typeface="Calibri"/>
                        </a:rPr>
                        <a:t>[template is needed]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b="1">
                          <a:latin typeface="Arial Narrow"/>
                          <a:ea typeface="Calibri"/>
                          <a:cs typeface="Calibri"/>
                        </a:rPr>
                        <a:t>e-CAN-MDS 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 err="1">
                          <a:latin typeface="Arial Narrow"/>
                          <a:ea typeface="Calibri"/>
                          <a:cs typeface="Calibri"/>
                        </a:rPr>
                        <a:t>username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 err="1">
                          <a:latin typeface="Arial Narrow"/>
                          <a:ea typeface="Calibri"/>
                          <a:cs typeface="Calibri"/>
                        </a:rPr>
                        <a:t>level</a:t>
                      </a:r>
                      <a:r>
                        <a:rPr lang="el-GR" sz="1400" dirty="0">
                          <a:latin typeface="Arial Narrow"/>
                          <a:ea typeface="Calibri"/>
                          <a:cs typeface="Calibri"/>
                        </a:rPr>
                        <a:t> of </a:t>
                      </a:r>
                      <a:r>
                        <a:rPr lang="el-GR" sz="1400" dirty="0" err="1">
                          <a:latin typeface="Arial Narrow"/>
                          <a:ea typeface="Calibri"/>
                          <a:cs typeface="Calibri"/>
                        </a:rPr>
                        <a:t>access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b="1" dirty="0">
                          <a:latin typeface="Arial Narrow"/>
                          <a:ea typeface="Calibri"/>
                          <a:cs typeface="Calibri"/>
                        </a:rPr>
                        <a:t>Notes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 to trainees-operators before starting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200" i="1" dirty="0" smtClean="0"/>
              <a:t>Now we are going to proceed with the simulation of the process.</a:t>
            </a:r>
          </a:p>
          <a:p>
            <a:r>
              <a:rPr lang="en-US" sz="2200" i="1" dirty="0" smtClean="0"/>
              <a:t>a pediatrician (or school director or other) call you or visit your agency to report some concerns s/he has for the safety of a child</a:t>
            </a:r>
          </a:p>
          <a:p>
            <a:r>
              <a:rPr lang="en-US" sz="2200" i="1" dirty="0" smtClean="0"/>
              <a:t>after you hear what s/he has to say, you can ask her/him for further information (as you probably do in your everyday work) and taking into account what information is needed for the CAN-MDS</a:t>
            </a:r>
          </a:p>
          <a:p>
            <a:pPr lvl="1"/>
            <a:r>
              <a:rPr lang="en-US" sz="2200" i="1" dirty="0" smtClean="0"/>
              <a:t>you </a:t>
            </a:r>
            <a:r>
              <a:rPr lang="en-US" sz="2200" i="1" dirty="0"/>
              <a:t>can use the pages with the suggested prompts, if you think that it would be of help for </a:t>
            </a:r>
            <a:r>
              <a:rPr lang="en-US" sz="2200" i="1" dirty="0" smtClean="0"/>
              <a:t>you</a:t>
            </a:r>
          </a:p>
          <a:p>
            <a:pPr marL="1608138" indent="-1608138">
              <a:buNone/>
            </a:pPr>
            <a:r>
              <a:rPr lang="en-US" sz="2200" b="1" dirty="0" smtClean="0">
                <a:solidFill>
                  <a:schemeClr val="accent1"/>
                </a:solidFill>
              </a:rPr>
              <a:t>IMPORTANT: </a:t>
            </a:r>
            <a:r>
              <a:rPr lang="en-US" sz="2200" dirty="0" smtClean="0">
                <a:solidFill>
                  <a:schemeClr val="accent1"/>
                </a:solidFill>
              </a:rPr>
              <a:t>during the whole process please keep the information in the 2 short checklists in order to be sure that you collected all the necessary information</a:t>
            </a:r>
          </a:p>
          <a:p>
            <a:r>
              <a:rPr lang="en-US" sz="2200" i="1" dirty="0" smtClean="0"/>
              <a:t>after the end of the process please go to CAN-MDS System, enter your username and password and proceed with recording the incident using a TEMPORARY ID. When you’ll complete the process submit the record</a:t>
            </a:r>
            <a:endParaRPr lang="en-US" sz="2200" i="1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97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Instructions for trainers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Reviewing </a:t>
            </a:r>
            <a:r>
              <a:rPr lang="en-US" dirty="0">
                <a:solidFill>
                  <a:srgbClr val="FF0000"/>
                </a:solidFill>
              </a:rPr>
              <a:t>the records and clarifications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all trainees-operators submit their records, ask them to open the relevant report</a:t>
            </a:r>
          </a:p>
          <a:p>
            <a:pPr lvl="1"/>
            <a:r>
              <a:rPr lang="en-US" dirty="0" smtClean="0"/>
              <a:t>You (the trainer) should have the complete record (that you prepared from before) and go line by line through report 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When differences are noted (by one or more trainees) you may discuss what happened, explore whether there were misunderstandings or trainees faced any other problems (technical or other)</a:t>
            </a:r>
          </a:p>
          <a:p>
            <a:r>
              <a:rPr lang="en-US" dirty="0" smtClean="0"/>
              <a:t>If there is available time, please repeat the process with the second mock case</a:t>
            </a:r>
            <a:endParaRPr lang="en-US" dirty="0"/>
          </a:p>
          <a:p>
            <a:pPr lvl="1"/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5226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14660</TotalTime>
  <Words>1112</Words>
  <Application>Microsoft Office PowerPoint</Application>
  <PresentationFormat>Custom</PresentationFormat>
  <Paragraphs>120</Paragraphs>
  <Slides>8</Slides>
  <Notes>5</Notes>
  <HiddenSlides>5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Ensuring understanding of CAN-MDS</vt:lpstr>
      <vt:lpstr>Slide 2</vt:lpstr>
      <vt:lpstr>Outline </vt:lpstr>
      <vt:lpstr>Preparation-for Trainers</vt:lpstr>
      <vt:lpstr>Slide 5</vt:lpstr>
      <vt:lpstr>Slide 6</vt:lpstr>
      <vt:lpstr>Instructions to trainees-operators before starting</vt:lpstr>
      <vt:lpstr>Instructions for trainers Reviewing the records and clarifications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iyplaptop1</cp:lastModifiedBy>
  <cp:revision>115</cp:revision>
  <dcterms:created xsi:type="dcterms:W3CDTF">2018-11-08T14:12:16Z</dcterms:created>
  <dcterms:modified xsi:type="dcterms:W3CDTF">2022-02-01T10:43:49Z</dcterms:modified>
</cp:coreProperties>
</file>