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328" r:id="rId3"/>
    <p:sldId id="327" r:id="rId4"/>
    <p:sldId id="318" r:id="rId5"/>
    <p:sldId id="319" r:id="rId6"/>
    <p:sldId id="320" r:id="rId7"/>
    <p:sldId id="321" r:id="rId8"/>
    <p:sldId id="322" r:id="rId9"/>
    <p:sldId id="323" r:id="rId10"/>
    <p:sldId id="324" r:id="rId11"/>
    <p:sldId id="326" r:id="rId12"/>
    <p:sldId id="325" r:id="rId13"/>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0215" autoAdjust="0"/>
    <p:restoredTop sz="89427" autoAdjust="0"/>
  </p:normalViewPr>
  <p:slideViewPr>
    <p:cSldViewPr snapToGrid="0">
      <p:cViewPr varScale="1">
        <p:scale>
          <a:sx n="61" d="100"/>
          <a:sy n="61" d="100"/>
        </p:scale>
        <p:origin x="-1170" y="-8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C624EB-1C4B-4232-B975-72A2D3EFBEC8}"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7539B-C323-4049-8909-F9628D885A5E}" type="slidenum">
              <a:rPr lang="el-GR" smtClean="0"/>
              <a:pPr/>
              <a:t>‹#›</a:t>
            </a:fld>
            <a:endParaRPr lang="el-GR"/>
          </a:p>
        </p:txBody>
      </p:sp>
    </p:spTree>
    <p:extLst>
      <p:ext uri="{BB962C8B-B14F-4D97-AF65-F5344CB8AC3E}">
        <p14:creationId xmlns:p14="http://schemas.microsoft.com/office/powerpoint/2010/main" xmlns="" val="3638204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a:t>
            </a:fld>
            <a:endParaRPr lang="el-GR"/>
          </a:p>
        </p:txBody>
      </p:sp>
    </p:spTree>
    <p:extLst>
      <p:ext uri="{BB962C8B-B14F-4D97-AF65-F5344CB8AC3E}">
        <p14:creationId xmlns:p14="http://schemas.microsoft.com/office/powerpoint/2010/main" xmlns="" val="1291648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process if the child is already known described in data collection protocol p. 19 and pp. 38-45</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12</a:t>
            </a:fld>
            <a:endParaRPr lang="el-GR"/>
          </a:p>
        </p:txBody>
      </p:sp>
    </p:spTree>
    <p:extLst>
      <p:ext uri="{BB962C8B-B14F-4D97-AF65-F5344CB8AC3E}">
        <p14:creationId xmlns:p14="http://schemas.microsoft.com/office/powerpoint/2010/main" xmlns="" val="2366927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During this part of the presentation the sequence of data entering is demonstrated; first an incident will be recorded by using the Temporary ID and then the TEMP ID will be replaced with the Child’s ID.</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a:t>
            </a:fld>
            <a:endParaRPr lang="el-GR"/>
          </a:p>
        </p:txBody>
      </p:sp>
    </p:spTree>
    <p:extLst>
      <p:ext uri="{BB962C8B-B14F-4D97-AF65-F5344CB8AC3E}">
        <p14:creationId xmlns:p14="http://schemas.microsoft.com/office/powerpoint/2010/main" xmlns="" val="35956821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[Instruction - Trainer goes to the app and present quickly the structure and the Operator’s Panel button]</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4</a:t>
            </a:fld>
            <a:endParaRPr lang="el-GR"/>
          </a:p>
        </p:txBody>
      </p:sp>
    </p:spTree>
    <p:extLst>
      <p:ext uri="{BB962C8B-B14F-4D97-AF65-F5344CB8AC3E}">
        <p14:creationId xmlns:p14="http://schemas.microsoft.com/office/powerpoint/2010/main" xmlns="" val="39657128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[Instruction -Trainer explain the role of the right column (see also Step by step Guide for Administrator, p. 8]</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On the right side of the screen, system’s operational tools are available (including language selection drop-down menu, Operator’s Panel, Print and Log out buttons). </a:t>
            </a:r>
          </a:p>
          <a:p>
            <a:pPr>
              <a:buFont typeface="Arial" pitchFamily="34" charset="0"/>
              <a:buChar char="•"/>
            </a:pPr>
            <a:r>
              <a:rPr lang="en-US" sz="1200" i="1" kern="1200" dirty="0" err="1" smtClean="0">
                <a:solidFill>
                  <a:schemeClr val="tx1"/>
                </a:solidFill>
                <a:latin typeface="+mn-lt"/>
                <a:ea typeface="+mn-ea"/>
                <a:cs typeface="+mn-cs"/>
              </a:rPr>
              <a:t>Τhe</a:t>
            </a:r>
            <a:r>
              <a:rPr lang="en-US" sz="1200" i="1" kern="1200" dirty="0" smtClean="0">
                <a:solidFill>
                  <a:schemeClr val="tx1"/>
                </a:solidFill>
                <a:latin typeface="+mn-lt"/>
                <a:ea typeface="+mn-ea"/>
                <a:cs typeface="+mn-cs"/>
              </a:rPr>
              <a:t> right column of the screen is actually a list of the MDS data elements that serves in multiple ways:</a:t>
            </a:r>
            <a:endParaRPr lang="en-US" sz="1200" kern="1200" dirty="0" smtClean="0">
              <a:solidFill>
                <a:schemeClr val="tx1"/>
              </a:solidFill>
              <a:latin typeface="+mn-lt"/>
              <a:ea typeface="+mn-ea"/>
              <a:cs typeface="+mn-cs"/>
            </a:endParaRPr>
          </a:p>
          <a:p>
            <a:pPr lvl="0">
              <a:buFont typeface="Arial" pitchFamily="34" charset="0"/>
              <a:buChar char="•"/>
            </a:pPr>
            <a:r>
              <a:rPr lang="en-US" sz="1200" i="1" kern="1200" dirty="0" smtClean="0">
                <a:solidFill>
                  <a:schemeClr val="tx1"/>
                </a:solidFill>
                <a:latin typeface="+mn-lt"/>
                <a:ea typeface="+mn-ea"/>
                <a:cs typeface="+mn-cs"/>
              </a:rPr>
              <a:t>indicates the sequence of data elements to be recorded</a:t>
            </a:r>
            <a:endParaRPr lang="en-US" sz="1200" kern="1200" dirty="0" smtClean="0">
              <a:solidFill>
                <a:schemeClr val="tx1"/>
              </a:solidFill>
              <a:latin typeface="+mn-lt"/>
              <a:ea typeface="+mn-ea"/>
              <a:cs typeface="+mn-cs"/>
            </a:endParaRPr>
          </a:p>
          <a:p>
            <a:pPr lvl="0">
              <a:buFont typeface="Arial" pitchFamily="34" charset="0"/>
              <a:buChar char="•"/>
            </a:pPr>
            <a:r>
              <a:rPr lang="en-US" sz="1200" i="1" kern="1200" dirty="0" smtClean="0">
                <a:solidFill>
                  <a:schemeClr val="tx1"/>
                </a:solidFill>
                <a:latin typeface="+mn-lt"/>
                <a:ea typeface="+mn-ea"/>
                <a:cs typeface="+mn-cs"/>
              </a:rPr>
              <a:t>indicates who records the necessary information, namely you (green boxes) or the system (orange boxes) </a:t>
            </a:r>
            <a:endParaRPr lang="en-US" sz="1200" kern="1200" dirty="0" smtClean="0">
              <a:solidFill>
                <a:schemeClr val="tx1"/>
              </a:solidFill>
              <a:latin typeface="+mn-lt"/>
              <a:ea typeface="+mn-ea"/>
              <a:cs typeface="+mn-cs"/>
            </a:endParaRPr>
          </a:p>
          <a:p>
            <a:pPr lvl="0">
              <a:buFont typeface="Arial" pitchFamily="34" charset="0"/>
              <a:buChar char="•"/>
            </a:pPr>
            <a:r>
              <a:rPr lang="en-US" sz="1200" i="1" kern="1200" dirty="0" smtClean="0">
                <a:solidFill>
                  <a:schemeClr val="tx1"/>
                </a:solidFill>
                <a:latin typeface="+mn-lt"/>
                <a:ea typeface="+mn-ea"/>
                <a:cs typeface="+mn-cs"/>
              </a:rPr>
              <a:t>provides you with an overview of the information already recorded and with notifications for potential duplications </a:t>
            </a:r>
            <a:endParaRPr lang="en-US" sz="1200" kern="1200" dirty="0" smtClean="0">
              <a:solidFill>
                <a:schemeClr val="tx1"/>
              </a:solidFill>
              <a:latin typeface="+mn-lt"/>
              <a:ea typeface="+mn-ea"/>
              <a:cs typeface="+mn-cs"/>
            </a:endParaRPr>
          </a:p>
          <a:p>
            <a:pPr lvl="0">
              <a:buFont typeface="Arial" pitchFamily="34" charset="0"/>
              <a:buChar char="•"/>
            </a:pPr>
            <a:r>
              <a:rPr lang="en-US" sz="1200" i="1" kern="1200" dirty="0" smtClean="0">
                <a:solidFill>
                  <a:schemeClr val="tx1"/>
                </a:solidFill>
                <a:latin typeface="+mn-lt"/>
                <a:ea typeface="+mn-ea"/>
                <a:cs typeface="+mn-cs"/>
              </a:rPr>
              <a:t>operates as a navigation menu among the different data elements</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Note: </a:t>
            </a:r>
            <a:r>
              <a:rPr lang="en-US" sz="1200" kern="1200" dirty="0" smtClean="0">
                <a:solidFill>
                  <a:schemeClr val="tx1"/>
                </a:solidFill>
                <a:latin typeface="+mn-lt"/>
                <a:ea typeface="+mn-ea"/>
                <a:cs typeface="+mn-cs"/>
              </a:rPr>
              <a:t>A </a:t>
            </a:r>
            <a:r>
              <a:rPr lang="en-US" sz="1200" i="1" kern="1200" dirty="0" smtClean="0">
                <a:solidFill>
                  <a:schemeClr val="tx1"/>
                </a:solidFill>
                <a:latin typeface="+mn-lt"/>
                <a:ea typeface="+mn-ea"/>
                <a:cs typeface="+mn-cs"/>
              </a:rPr>
              <a:t>memo </a:t>
            </a:r>
            <a:r>
              <a:rPr lang="en-US" sz="1200" kern="1200" dirty="0" smtClean="0">
                <a:solidFill>
                  <a:schemeClr val="tx1"/>
                </a:solidFill>
                <a:latin typeface="+mn-lt"/>
                <a:ea typeface="+mn-ea"/>
                <a:cs typeface="+mn-cs"/>
              </a:rPr>
              <a:t>explaining the meaning of symbols and colors used in the application is presented. This may be useful especially for new users. To proceed with the recording, a familiarized Operator can skip this screen by pressing the “skip” button.</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5</a:t>
            </a:fld>
            <a:endParaRPr lang="el-GR"/>
          </a:p>
        </p:txBody>
      </p:sp>
    </p:spTree>
    <p:extLst>
      <p:ext uri="{BB962C8B-B14F-4D97-AF65-F5344CB8AC3E}">
        <p14:creationId xmlns:p14="http://schemas.microsoft.com/office/powerpoint/2010/main" xmlns="" val="13712731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Trainer proceeds with a demonstration of data recording based on the case “ANDREAS” in the next slide, while trainees observe the process and the description while they are instructed to keep notes for questions/ clarifications.</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Note: Alternatively, you can ask from one of the trainees to report a case of which s/he is aware or had worked with (without mention any information of the identity of the involved persons). </a:t>
            </a:r>
          </a:p>
          <a:p>
            <a:r>
              <a:rPr lang="en-US" sz="1200" kern="1200" dirty="0" smtClean="0">
                <a:solidFill>
                  <a:schemeClr val="tx1"/>
                </a:solidFill>
                <a:latin typeface="+mn-lt"/>
                <a:ea typeface="+mn-ea"/>
                <a:cs typeface="+mn-cs"/>
              </a:rPr>
              <a:t>Use the checklists to keep information in order to be sure that you have all necessary data and proceed with recording in the CAN-MDS.</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6</a:t>
            </a:fld>
            <a:endParaRPr lang="el-GR"/>
          </a:p>
        </p:txBody>
      </p:sp>
    </p:spTree>
    <p:extLst>
      <p:ext uri="{BB962C8B-B14F-4D97-AF65-F5344CB8AC3E}">
        <p14:creationId xmlns:p14="http://schemas.microsoft.com/office/powerpoint/2010/main" xmlns="" val="17550570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7</a:t>
            </a:fld>
            <a:endParaRPr lang="el-GR"/>
          </a:p>
        </p:txBody>
      </p:sp>
    </p:spTree>
    <p:extLst>
      <p:ext uri="{BB962C8B-B14F-4D97-AF65-F5344CB8AC3E}">
        <p14:creationId xmlns:p14="http://schemas.microsoft.com/office/powerpoint/2010/main" xmlns="" val="38838466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pPr/>
              <a:t>01.02.2022</a:t>
            </a:fld>
            <a:endParaRPr lang="cs-CZ"/>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sz="1200" kern="1200" dirty="0" smtClean="0">
                <a:solidFill>
                  <a:schemeClr val="tx1"/>
                </a:solidFill>
                <a:latin typeface="+mn-lt"/>
                <a:ea typeface="+mn-ea"/>
                <a:cs typeface="+mn-cs"/>
              </a:rPr>
              <a:t>8-year old boy lives with mother, mother has a live-in boyfriend neighbor is calling your agency/organization neighbor heard mother crying and yelling, the boyfriend swearing and a lot of crashing and thumping noises the night before the mother is your country's national, looks around 30-35, she works at a local farmer's market, setting up stalls they live in your home town there is no phone, ID, date of birth available the child's name is Andreas </a:t>
            </a:r>
            <a:r>
              <a:rPr lang="en-US" sz="1200" kern="1200" dirty="0" err="1" smtClean="0">
                <a:solidFill>
                  <a:schemeClr val="tx1"/>
                </a:solidFill>
                <a:latin typeface="+mn-lt"/>
                <a:ea typeface="+mn-ea"/>
                <a:cs typeface="+mn-cs"/>
              </a:rPr>
              <a:t>Ioannou</a:t>
            </a:r>
            <a:endParaRPr lang="en-US" sz="1200" kern="1200" dirty="0">
              <a:solidFill>
                <a:schemeClr val="tx1"/>
              </a:solidFill>
              <a:latin typeface="+mn-lt"/>
              <a:ea typeface="+mn-ea"/>
              <a:cs typeface="+mn-cs"/>
            </a:endParaRP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pPr/>
              <a:t>8</a:t>
            </a:fld>
            <a:endParaRPr lang="cs-CZ"/>
          </a:p>
        </p:txBody>
      </p:sp>
    </p:spTree>
    <p:extLst>
      <p:ext uri="{BB962C8B-B14F-4D97-AF65-F5344CB8AC3E}">
        <p14:creationId xmlns:p14="http://schemas.microsoft.com/office/powerpoint/2010/main" xmlns="" val="31315249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pPr/>
              <a:t>01.02.2022</a:t>
            </a:fld>
            <a:endParaRPr lang="cs-CZ"/>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sz="1200" kern="1200" dirty="0" smtClean="0">
                <a:solidFill>
                  <a:schemeClr val="tx1"/>
                </a:solidFill>
                <a:latin typeface="+mn-lt"/>
                <a:ea typeface="+mn-ea"/>
                <a:cs typeface="+mn-cs"/>
              </a:rPr>
              <a:t>Please make notes on any glitches, queries, ambiguities you come across when trying to practice the tasks outlined in this demo.</a:t>
            </a:r>
            <a:endParaRPr lang="en-US" sz="1200" kern="1200" dirty="0">
              <a:solidFill>
                <a:schemeClr val="tx1"/>
              </a:solidFill>
              <a:latin typeface="+mn-lt"/>
              <a:ea typeface="+mn-ea"/>
              <a:cs typeface="+mn-cs"/>
            </a:endParaRP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pPr/>
              <a:t>9</a:t>
            </a:fld>
            <a:endParaRPr lang="cs-CZ"/>
          </a:p>
        </p:txBody>
      </p:sp>
    </p:spTree>
    <p:extLst>
      <p:ext uri="{BB962C8B-B14F-4D97-AF65-F5344CB8AC3E}">
        <p14:creationId xmlns:p14="http://schemas.microsoft.com/office/powerpoint/2010/main" xmlns="" val="37157205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pPr/>
              <a:t>01.02.2022</a:t>
            </a:fld>
            <a:endParaRPr lang="cs-CZ"/>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sz="1200" kern="1200" dirty="0" smtClean="0">
                <a:solidFill>
                  <a:schemeClr val="tx1"/>
                </a:solidFill>
                <a:latin typeface="+mn-lt"/>
                <a:ea typeface="+mn-ea"/>
                <a:cs typeface="+mn-cs"/>
              </a:rPr>
              <a:t>Necessary documents: </a:t>
            </a:r>
          </a:p>
          <a:p>
            <a:r>
              <a:rPr lang="en-US" sz="1200" kern="1200" dirty="0" smtClean="0">
                <a:solidFill>
                  <a:schemeClr val="tx1"/>
                </a:solidFill>
                <a:latin typeface="+mn-lt"/>
                <a:ea typeface="+mn-ea"/>
                <a:cs typeface="+mn-cs"/>
              </a:rPr>
              <a:t>p.8 of Data Collection Protocol</a:t>
            </a:r>
          </a:p>
          <a:p>
            <a:r>
              <a:rPr lang="en-US" sz="1200" kern="1200" dirty="0" smtClean="0">
                <a:solidFill>
                  <a:schemeClr val="tx1"/>
                </a:solidFill>
                <a:latin typeface="+mn-lt"/>
                <a:ea typeface="+mn-ea"/>
                <a:cs typeface="+mn-cs"/>
              </a:rPr>
              <a:t>p. 20 of Data Collection Protocol</a:t>
            </a:r>
          </a:p>
          <a:p>
            <a:r>
              <a:rPr lang="en-US" sz="1200" kern="1200" dirty="0" smtClean="0">
                <a:solidFill>
                  <a:schemeClr val="tx1"/>
                </a:solidFill>
                <a:latin typeface="+mn-lt"/>
                <a:ea typeface="+mn-ea"/>
                <a:cs typeface="+mn-cs"/>
              </a:rPr>
              <a:t>p. 21-22-23 of Data Collection Protocol</a:t>
            </a:r>
          </a:p>
          <a:p>
            <a:r>
              <a:rPr lang="en-US" sz="1200" kern="1200" dirty="0" smtClean="0">
                <a:solidFill>
                  <a:schemeClr val="tx1"/>
                </a:solidFill>
                <a:latin typeface="+mn-lt"/>
                <a:ea typeface="+mn-ea"/>
                <a:cs typeface="+mn-cs"/>
              </a:rPr>
              <a:t>p.41 of Data Collection Protocol</a:t>
            </a:r>
          </a:p>
          <a:p>
            <a:r>
              <a:rPr lang="en-US" sz="1200" kern="1200" dirty="0" smtClean="0">
                <a:solidFill>
                  <a:schemeClr val="tx1"/>
                </a:solidFill>
                <a:latin typeface="+mn-lt"/>
                <a:ea typeface="+mn-ea"/>
                <a:cs typeface="+mn-cs"/>
              </a:rPr>
              <a:t>p.49 of Data Collection Protocol</a:t>
            </a:r>
          </a:p>
          <a:p>
            <a:r>
              <a:rPr lang="en-US" sz="1200" kern="1200" dirty="0" smtClean="0">
                <a:solidFill>
                  <a:schemeClr val="tx1"/>
                </a:solidFill>
                <a:latin typeface="+mn-lt"/>
                <a:ea typeface="+mn-ea"/>
                <a:cs typeface="+mn-cs"/>
              </a:rPr>
              <a:t>p.36 of Master Toolkit Guide for Operators</a:t>
            </a:r>
          </a:p>
          <a:p>
            <a:r>
              <a:rPr lang="en-US" sz="1200" kern="1200" dirty="0" smtClean="0">
                <a:solidFill>
                  <a:schemeClr val="tx1"/>
                </a:solidFill>
                <a:latin typeface="+mn-lt"/>
                <a:ea typeface="+mn-ea"/>
                <a:cs typeface="+mn-cs"/>
              </a:rPr>
              <a:t>p. 23 of Master Toolkit Guide for Administrators</a:t>
            </a:r>
            <a:endParaRPr lang="en-US" sz="1200" kern="1200" dirty="0">
              <a:solidFill>
                <a:schemeClr val="tx1"/>
              </a:solidFill>
              <a:latin typeface="+mn-lt"/>
              <a:ea typeface="+mn-ea"/>
              <a:cs typeface="+mn-cs"/>
            </a:endParaRP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pPr/>
              <a:t>10</a:t>
            </a:fld>
            <a:endParaRPr lang="cs-CZ"/>
          </a:p>
        </p:txBody>
      </p:sp>
    </p:spTree>
    <p:extLst>
      <p:ext uri="{BB962C8B-B14F-4D97-AF65-F5344CB8AC3E}">
        <p14:creationId xmlns:p14="http://schemas.microsoft.com/office/powerpoint/2010/main" xmlns="" val="26255898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l-G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smtClean="0"/>
              <a:t>Click to edit Master subtitle style</a:t>
            </a:r>
            <a:endParaRPr lang="el-GR"/>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D1171834-D8E4-4048-9618-347FE0F40CD6}" type="datetimeFigureOut">
              <a:rPr lang="el-GR" smtClean="0"/>
              <a:pPr/>
              <a:t>1/2/2022</a:t>
            </a:fld>
            <a:endParaRPr lang="el-GR"/>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l-GR"/>
          </a:p>
        </p:txBody>
      </p:sp>
      <p:sp>
        <p:nvSpPr>
          <p:cNvPr id="6" name="Slide Number Placeholder 5"/>
          <p:cNvSpPr>
            <a:spLocks noGrp="1"/>
          </p:cNvSpPr>
          <p:nvPr>
            <p:ph type="sldNum" sz="quarter" idx="12"/>
          </p:nvPr>
        </p:nvSpPr>
        <p:spPr>
          <a:xfrm>
            <a:off x="8610600" y="6356352"/>
            <a:ext cx="2743200" cy="365125"/>
          </a:xfrm>
          <a:prstGeom prst="rect">
            <a:avLst/>
          </a:prstGeom>
        </p:spPr>
        <p:txBody>
          <a:bodyPr/>
          <a:lstStyle/>
          <a:p>
            <a:fld id="{D1A4E1EE-31C1-4BD3-9FDE-FC3A40BE5FB6}" type="slidenum">
              <a:rPr lang="el-GR" smtClean="0"/>
              <a:pPr/>
              <a:t>‹#›</a:t>
            </a:fld>
            <a:endParaRPr lang="el-GR"/>
          </a:p>
        </p:txBody>
      </p:sp>
    </p:spTree>
    <p:extLst>
      <p:ext uri="{BB962C8B-B14F-4D97-AF65-F5344CB8AC3E}">
        <p14:creationId xmlns:p14="http://schemas.microsoft.com/office/powerpoint/2010/main" xmlns="" val="359524985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D1171834-D8E4-4048-9618-347FE0F40CD6}" type="datetimeFigureOut">
              <a:rPr lang="el-GR" smtClean="0"/>
              <a:pPr/>
              <a:t>1/2/2022</a:t>
            </a:fld>
            <a:endParaRPr lang="el-GR"/>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l-GR"/>
          </a:p>
        </p:txBody>
      </p:sp>
      <p:sp>
        <p:nvSpPr>
          <p:cNvPr id="6" name="Slide Number Placeholder 5"/>
          <p:cNvSpPr>
            <a:spLocks noGrp="1"/>
          </p:cNvSpPr>
          <p:nvPr>
            <p:ph type="sldNum" sz="quarter" idx="12"/>
          </p:nvPr>
        </p:nvSpPr>
        <p:spPr>
          <a:xfrm>
            <a:off x="8610600" y="6356352"/>
            <a:ext cx="2743200" cy="365125"/>
          </a:xfrm>
          <a:prstGeom prst="rect">
            <a:avLst/>
          </a:prstGeom>
        </p:spPr>
        <p:txBody>
          <a:bodyPr/>
          <a:lstStyle/>
          <a:p>
            <a:fld id="{D1A4E1EE-31C1-4BD3-9FDE-FC3A40BE5FB6}" type="slidenum">
              <a:rPr lang="el-GR" smtClean="0"/>
              <a:pPr/>
              <a:t>‹#›</a:t>
            </a:fld>
            <a:endParaRPr lang="el-GR"/>
          </a:p>
        </p:txBody>
      </p:sp>
    </p:spTree>
    <p:extLst>
      <p:ext uri="{BB962C8B-B14F-4D97-AF65-F5344CB8AC3E}">
        <p14:creationId xmlns:p14="http://schemas.microsoft.com/office/powerpoint/2010/main" xmlns="" val="403748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D1171834-D8E4-4048-9618-347FE0F40CD6}" type="datetimeFigureOut">
              <a:rPr lang="el-GR" smtClean="0"/>
              <a:pPr/>
              <a:t>1/2/2022</a:t>
            </a:fld>
            <a:endParaRPr lang="el-GR"/>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l-GR"/>
          </a:p>
        </p:txBody>
      </p:sp>
      <p:sp>
        <p:nvSpPr>
          <p:cNvPr id="6" name="Slide Number Placeholder 5"/>
          <p:cNvSpPr>
            <a:spLocks noGrp="1"/>
          </p:cNvSpPr>
          <p:nvPr>
            <p:ph type="sldNum" sz="quarter" idx="12"/>
          </p:nvPr>
        </p:nvSpPr>
        <p:spPr>
          <a:xfrm>
            <a:off x="8610600" y="6356352"/>
            <a:ext cx="2743200" cy="365125"/>
          </a:xfrm>
          <a:prstGeom prst="rect">
            <a:avLst/>
          </a:prstGeom>
        </p:spPr>
        <p:txBody>
          <a:bodyPr/>
          <a:lstStyle/>
          <a:p>
            <a:fld id="{D1A4E1EE-31C1-4BD3-9FDE-FC3A40BE5FB6}" type="slidenum">
              <a:rPr lang="el-GR" smtClean="0"/>
              <a:pPr/>
              <a:t>‹#›</a:t>
            </a:fld>
            <a:endParaRPr lang="el-GR"/>
          </a:p>
        </p:txBody>
      </p:sp>
    </p:spTree>
    <p:extLst>
      <p:ext uri="{BB962C8B-B14F-4D97-AF65-F5344CB8AC3E}">
        <p14:creationId xmlns:p14="http://schemas.microsoft.com/office/powerpoint/2010/main" xmlns="" val="3303490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190627"/>
          </a:xfrm>
        </p:spPr>
        <p:txBody>
          <a:bodyPr/>
          <a:lstStyle/>
          <a:p>
            <a:r>
              <a:rPr lang="en-US" dirty="0" smtClean="0"/>
              <a:t>Click to edit Master title style</a:t>
            </a:r>
            <a:endParaRPr lang="el-GR" dirty="0"/>
          </a:p>
        </p:txBody>
      </p:sp>
      <p:sp>
        <p:nvSpPr>
          <p:cNvPr id="3" name="Content Placeholder 2"/>
          <p:cNvSpPr>
            <a:spLocks noGrp="1"/>
          </p:cNvSpPr>
          <p:nvPr>
            <p:ph idx="1"/>
          </p:nvPr>
        </p:nvSpPr>
        <p:spPr/>
        <p:txBody>
          <a:bodyPr/>
          <a:lstStyle>
            <a:lvl1pPr marL="361942" indent="-361942">
              <a:buClr>
                <a:schemeClr val="accent1"/>
              </a:buClr>
              <a:buFont typeface="Wingdings 3" panose="05040102010807070707" pitchFamily="18" charset="2"/>
              <a:buChar char="´"/>
              <a:defRPr/>
            </a:lvl1pPr>
            <a:lvl2pPr marL="809605" indent="-352417">
              <a:buClr>
                <a:schemeClr val="accent1">
                  <a:lumMod val="75000"/>
                </a:schemeClr>
              </a:buClr>
              <a:buFont typeface="Wingdings 3" panose="05040102010807070707" pitchFamily="18" charset="2"/>
              <a:buChar char="´"/>
              <a:defRPr/>
            </a:lvl2pPr>
            <a:lvl3pPr marL="1257269" indent="-342891">
              <a:buClr>
                <a:schemeClr val="accent1">
                  <a:lumMod val="50000"/>
                </a:schemeClr>
              </a:buClr>
              <a:buFont typeface="Wingdings 3" panose="05040102010807070707" pitchFamily="18" charset="2"/>
              <a:buChar char="´"/>
              <a:defRPr/>
            </a:lvl3pPr>
            <a:lvl4pPr marL="1704932" indent="-333366">
              <a:buClr>
                <a:schemeClr val="tx2">
                  <a:lumMod val="50000"/>
                </a:schemeClr>
              </a:buClr>
              <a:buFont typeface="Wingdings 3" panose="05040102010807070707" pitchFamily="18" charset="2"/>
              <a:buChar char="´"/>
              <a:defRPr/>
            </a:lvl4pPr>
            <a:lvl5pPr marL="2152597" indent="-323843">
              <a:buClr>
                <a:schemeClr val="tx2">
                  <a:lumMod val="75000"/>
                </a:schemeClr>
              </a:buClr>
              <a:buFont typeface="Wingdings 3" panose="05040102010807070707" pitchFamily="18"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D1171834-D8E4-4048-9618-347FE0F40CD6}" type="datetimeFigureOut">
              <a:rPr lang="el-GR" smtClean="0"/>
              <a:pPr/>
              <a:t>1/2/2022</a:t>
            </a:fld>
            <a:endParaRPr lang="el-GR"/>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l-GR"/>
          </a:p>
        </p:txBody>
      </p:sp>
      <p:sp>
        <p:nvSpPr>
          <p:cNvPr id="6" name="Slide Number Placeholder 5"/>
          <p:cNvSpPr>
            <a:spLocks noGrp="1"/>
          </p:cNvSpPr>
          <p:nvPr>
            <p:ph type="sldNum" sz="quarter" idx="12"/>
          </p:nvPr>
        </p:nvSpPr>
        <p:spPr>
          <a:xfrm>
            <a:off x="8610600" y="6356352"/>
            <a:ext cx="2743200" cy="365125"/>
          </a:xfrm>
          <a:prstGeom prst="rect">
            <a:avLst/>
          </a:prstGeom>
        </p:spPr>
        <p:txBody>
          <a:bodyPr/>
          <a:lstStyle/>
          <a:p>
            <a:fld id="{D1A4E1EE-31C1-4BD3-9FDE-FC3A40BE5FB6}" type="slidenum">
              <a:rPr lang="el-GR" smtClean="0"/>
              <a:pPr/>
              <a:t>‹#›</a:t>
            </a:fld>
            <a:endParaRPr lang="el-GR"/>
          </a:p>
        </p:txBody>
      </p:sp>
      <p:cxnSp>
        <p:nvCxnSpPr>
          <p:cNvPr id="8" name="Straight Connector 7"/>
          <p:cNvCxnSpPr/>
          <p:nvPr userDrawn="1"/>
        </p:nvCxnSpPr>
        <p:spPr>
          <a:xfrm>
            <a:off x="838200" y="1563363"/>
            <a:ext cx="105156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8679248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smtClean="0"/>
              <a:t>Click to edit Master title style</a:t>
            </a:r>
            <a:endParaRPr lang="el-G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D1171834-D8E4-4048-9618-347FE0F40CD6}" type="datetimeFigureOut">
              <a:rPr lang="el-GR" smtClean="0"/>
              <a:pPr/>
              <a:t>1/2/2022</a:t>
            </a:fld>
            <a:endParaRPr lang="el-GR"/>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l-GR"/>
          </a:p>
        </p:txBody>
      </p:sp>
      <p:sp>
        <p:nvSpPr>
          <p:cNvPr id="6" name="Slide Number Placeholder 5"/>
          <p:cNvSpPr>
            <a:spLocks noGrp="1"/>
          </p:cNvSpPr>
          <p:nvPr>
            <p:ph type="sldNum" sz="quarter" idx="12"/>
          </p:nvPr>
        </p:nvSpPr>
        <p:spPr>
          <a:xfrm>
            <a:off x="8610600" y="6356352"/>
            <a:ext cx="2743200" cy="365125"/>
          </a:xfrm>
          <a:prstGeom prst="rect">
            <a:avLst/>
          </a:prstGeom>
        </p:spPr>
        <p:txBody>
          <a:bodyPr/>
          <a:lstStyle/>
          <a:p>
            <a:fld id="{D1A4E1EE-31C1-4BD3-9FDE-FC3A40BE5FB6}" type="slidenum">
              <a:rPr lang="el-GR" smtClean="0"/>
              <a:pPr/>
              <a:t>‹#›</a:t>
            </a:fld>
            <a:endParaRPr lang="el-GR"/>
          </a:p>
        </p:txBody>
      </p:sp>
    </p:spTree>
    <p:extLst>
      <p:ext uri="{BB962C8B-B14F-4D97-AF65-F5344CB8AC3E}">
        <p14:creationId xmlns:p14="http://schemas.microsoft.com/office/powerpoint/2010/main" xmlns="" val="3239864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a:xfrm>
            <a:off x="838200" y="6356352"/>
            <a:ext cx="2743200" cy="365125"/>
          </a:xfrm>
          <a:prstGeom prst="rect">
            <a:avLst/>
          </a:prstGeom>
        </p:spPr>
        <p:txBody>
          <a:bodyPr/>
          <a:lstStyle/>
          <a:p>
            <a:fld id="{D1171834-D8E4-4048-9618-347FE0F40CD6}" type="datetimeFigureOut">
              <a:rPr lang="el-GR" smtClean="0"/>
              <a:pPr/>
              <a:t>1/2/2022</a:t>
            </a:fld>
            <a:endParaRPr lang="el-GR"/>
          </a:p>
        </p:txBody>
      </p:sp>
      <p:sp>
        <p:nvSpPr>
          <p:cNvPr id="6" name="Footer Placeholder 5"/>
          <p:cNvSpPr>
            <a:spLocks noGrp="1"/>
          </p:cNvSpPr>
          <p:nvPr>
            <p:ph type="ftr" sz="quarter" idx="11"/>
          </p:nvPr>
        </p:nvSpPr>
        <p:spPr>
          <a:xfrm>
            <a:off x="4038600" y="6356352"/>
            <a:ext cx="4114800" cy="365125"/>
          </a:xfrm>
          <a:prstGeom prst="rect">
            <a:avLst/>
          </a:prstGeom>
        </p:spPr>
        <p:txBody>
          <a:bodyPr/>
          <a:lstStyle/>
          <a:p>
            <a:endParaRPr lang="el-GR"/>
          </a:p>
        </p:txBody>
      </p:sp>
      <p:sp>
        <p:nvSpPr>
          <p:cNvPr id="7" name="Slide Number Placeholder 6"/>
          <p:cNvSpPr>
            <a:spLocks noGrp="1"/>
          </p:cNvSpPr>
          <p:nvPr>
            <p:ph type="sldNum" sz="quarter" idx="12"/>
          </p:nvPr>
        </p:nvSpPr>
        <p:spPr>
          <a:xfrm>
            <a:off x="8610600" y="6356352"/>
            <a:ext cx="2743200" cy="365125"/>
          </a:xfrm>
          <a:prstGeom prst="rect">
            <a:avLst/>
          </a:prstGeom>
        </p:spPr>
        <p:txBody>
          <a:bodyPr/>
          <a:lstStyle/>
          <a:p>
            <a:fld id="{D1A4E1EE-31C1-4BD3-9FDE-FC3A40BE5FB6}" type="slidenum">
              <a:rPr lang="el-GR" smtClean="0"/>
              <a:pPr/>
              <a:t>‹#›</a:t>
            </a:fld>
            <a:endParaRPr lang="el-GR"/>
          </a:p>
        </p:txBody>
      </p:sp>
    </p:spTree>
    <p:extLst>
      <p:ext uri="{BB962C8B-B14F-4D97-AF65-F5344CB8AC3E}">
        <p14:creationId xmlns:p14="http://schemas.microsoft.com/office/powerpoint/2010/main" xmlns="" val="2794042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smtClean="0"/>
              <a:t>Click to edit Master title style</a:t>
            </a:r>
            <a:endParaRPr lang="el-G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a:xfrm>
            <a:off x="838200" y="6356352"/>
            <a:ext cx="2743200" cy="365125"/>
          </a:xfrm>
          <a:prstGeom prst="rect">
            <a:avLst/>
          </a:prstGeom>
        </p:spPr>
        <p:txBody>
          <a:bodyPr/>
          <a:lstStyle/>
          <a:p>
            <a:fld id="{D1171834-D8E4-4048-9618-347FE0F40CD6}" type="datetimeFigureOut">
              <a:rPr lang="el-GR" smtClean="0"/>
              <a:pPr/>
              <a:t>1/2/2022</a:t>
            </a:fld>
            <a:endParaRPr lang="el-GR"/>
          </a:p>
        </p:txBody>
      </p:sp>
      <p:sp>
        <p:nvSpPr>
          <p:cNvPr id="8" name="Footer Placeholder 7"/>
          <p:cNvSpPr>
            <a:spLocks noGrp="1"/>
          </p:cNvSpPr>
          <p:nvPr>
            <p:ph type="ftr" sz="quarter" idx="11"/>
          </p:nvPr>
        </p:nvSpPr>
        <p:spPr>
          <a:xfrm>
            <a:off x="4038600" y="6356352"/>
            <a:ext cx="4114800" cy="365125"/>
          </a:xfrm>
          <a:prstGeom prst="rect">
            <a:avLst/>
          </a:prstGeom>
        </p:spPr>
        <p:txBody>
          <a:bodyPr/>
          <a:lstStyle/>
          <a:p>
            <a:endParaRPr lang="el-GR"/>
          </a:p>
        </p:txBody>
      </p:sp>
      <p:sp>
        <p:nvSpPr>
          <p:cNvPr id="9" name="Slide Number Placeholder 8"/>
          <p:cNvSpPr>
            <a:spLocks noGrp="1"/>
          </p:cNvSpPr>
          <p:nvPr>
            <p:ph type="sldNum" sz="quarter" idx="12"/>
          </p:nvPr>
        </p:nvSpPr>
        <p:spPr>
          <a:xfrm>
            <a:off x="8610600" y="6356352"/>
            <a:ext cx="2743200" cy="365125"/>
          </a:xfrm>
          <a:prstGeom prst="rect">
            <a:avLst/>
          </a:prstGeom>
        </p:spPr>
        <p:txBody>
          <a:bodyPr/>
          <a:lstStyle/>
          <a:p>
            <a:fld id="{D1A4E1EE-31C1-4BD3-9FDE-FC3A40BE5FB6}" type="slidenum">
              <a:rPr lang="el-GR" smtClean="0"/>
              <a:pPr/>
              <a:t>‹#›</a:t>
            </a:fld>
            <a:endParaRPr lang="el-GR"/>
          </a:p>
        </p:txBody>
      </p:sp>
    </p:spTree>
    <p:extLst>
      <p:ext uri="{BB962C8B-B14F-4D97-AF65-F5344CB8AC3E}">
        <p14:creationId xmlns:p14="http://schemas.microsoft.com/office/powerpoint/2010/main" xmlns="" val="148327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a:xfrm>
            <a:off x="838200" y="6356352"/>
            <a:ext cx="2743200" cy="365125"/>
          </a:xfrm>
          <a:prstGeom prst="rect">
            <a:avLst/>
          </a:prstGeom>
        </p:spPr>
        <p:txBody>
          <a:bodyPr/>
          <a:lstStyle/>
          <a:p>
            <a:fld id="{D1171834-D8E4-4048-9618-347FE0F40CD6}" type="datetimeFigureOut">
              <a:rPr lang="el-GR" smtClean="0"/>
              <a:pPr/>
              <a:t>1/2/2022</a:t>
            </a:fld>
            <a:endParaRPr lang="el-GR"/>
          </a:p>
        </p:txBody>
      </p:sp>
      <p:sp>
        <p:nvSpPr>
          <p:cNvPr id="4" name="Footer Placeholder 3"/>
          <p:cNvSpPr>
            <a:spLocks noGrp="1"/>
          </p:cNvSpPr>
          <p:nvPr>
            <p:ph type="ftr" sz="quarter" idx="11"/>
          </p:nvPr>
        </p:nvSpPr>
        <p:spPr>
          <a:xfrm>
            <a:off x="4038600" y="6356352"/>
            <a:ext cx="4114800" cy="365125"/>
          </a:xfrm>
          <a:prstGeom prst="rect">
            <a:avLst/>
          </a:prstGeom>
        </p:spPr>
        <p:txBody>
          <a:bodyPr/>
          <a:lstStyle/>
          <a:p>
            <a:endParaRPr lang="el-GR"/>
          </a:p>
        </p:txBody>
      </p:sp>
      <p:sp>
        <p:nvSpPr>
          <p:cNvPr id="5" name="Slide Number Placeholder 4"/>
          <p:cNvSpPr>
            <a:spLocks noGrp="1"/>
          </p:cNvSpPr>
          <p:nvPr>
            <p:ph type="sldNum" sz="quarter" idx="12"/>
          </p:nvPr>
        </p:nvSpPr>
        <p:spPr>
          <a:xfrm>
            <a:off x="8610600" y="6356352"/>
            <a:ext cx="2743200" cy="365125"/>
          </a:xfrm>
          <a:prstGeom prst="rect">
            <a:avLst/>
          </a:prstGeom>
        </p:spPr>
        <p:txBody>
          <a:bodyPr/>
          <a:lstStyle/>
          <a:p>
            <a:fld id="{D1A4E1EE-31C1-4BD3-9FDE-FC3A40BE5FB6}" type="slidenum">
              <a:rPr lang="el-GR" smtClean="0"/>
              <a:pPr/>
              <a:t>‹#›</a:t>
            </a:fld>
            <a:endParaRPr lang="el-GR"/>
          </a:p>
        </p:txBody>
      </p:sp>
    </p:spTree>
    <p:extLst>
      <p:ext uri="{BB962C8B-B14F-4D97-AF65-F5344CB8AC3E}">
        <p14:creationId xmlns:p14="http://schemas.microsoft.com/office/powerpoint/2010/main" xmlns="" val="3249222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2"/>
            <a:ext cx="2743200" cy="365125"/>
          </a:xfrm>
          <a:prstGeom prst="rect">
            <a:avLst/>
          </a:prstGeom>
        </p:spPr>
        <p:txBody>
          <a:bodyPr/>
          <a:lstStyle/>
          <a:p>
            <a:fld id="{D1171834-D8E4-4048-9618-347FE0F40CD6}" type="datetimeFigureOut">
              <a:rPr lang="el-GR" smtClean="0"/>
              <a:pPr/>
              <a:t>1/2/2022</a:t>
            </a:fld>
            <a:endParaRPr lang="el-GR"/>
          </a:p>
        </p:txBody>
      </p:sp>
      <p:sp>
        <p:nvSpPr>
          <p:cNvPr id="3" name="Footer Placeholder 2"/>
          <p:cNvSpPr>
            <a:spLocks noGrp="1"/>
          </p:cNvSpPr>
          <p:nvPr>
            <p:ph type="ftr" sz="quarter" idx="11"/>
          </p:nvPr>
        </p:nvSpPr>
        <p:spPr>
          <a:xfrm>
            <a:off x="4038600" y="6356352"/>
            <a:ext cx="4114800" cy="365125"/>
          </a:xfrm>
          <a:prstGeom prst="rect">
            <a:avLst/>
          </a:prstGeom>
        </p:spPr>
        <p:txBody>
          <a:bodyPr/>
          <a:lstStyle/>
          <a:p>
            <a:endParaRPr lang="el-GR"/>
          </a:p>
        </p:txBody>
      </p:sp>
      <p:sp>
        <p:nvSpPr>
          <p:cNvPr id="4" name="Slide Number Placeholder 3"/>
          <p:cNvSpPr>
            <a:spLocks noGrp="1"/>
          </p:cNvSpPr>
          <p:nvPr>
            <p:ph type="sldNum" sz="quarter" idx="12"/>
          </p:nvPr>
        </p:nvSpPr>
        <p:spPr>
          <a:xfrm>
            <a:off x="8610600" y="6356352"/>
            <a:ext cx="2743200" cy="365125"/>
          </a:xfrm>
          <a:prstGeom prst="rect">
            <a:avLst/>
          </a:prstGeom>
        </p:spPr>
        <p:txBody>
          <a:bodyPr/>
          <a:lstStyle/>
          <a:p>
            <a:fld id="{D1A4E1EE-31C1-4BD3-9FDE-FC3A40BE5FB6}" type="slidenum">
              <a:rPr lang="el-GR" smtClean="0"/>
              <a:pPr/>
              <a:t>‹#›</a:t>
            </a:fld>
            <a:endParaRPr lang="el-GR"/>
          </a:p>
        </p:txBody>
      </p:sp>
    </p:spTree>
    <p:extLst>
      <p:ext uri="{BB962C8B-B14F-4D97-AF65-F5344CB8AC3E}">
        <p14:creationId xmlns:p14="http://schemas.microsoft.com/office/powerpoint/2010/main" xmlns="" val="403404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l-G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838200" y="6356352"/>
            <a:ext cx="2743200" cy="365125"/>
          </a:xfrm>
          <a:prstGeom prst="rect">
            <a:avLst/>
          </a:prstGeom>
        </p:spPr>
        <p:txBody>
          <a:bodyPr/>
          <a:lstStyle/>
          <a:p>
            <a:fld id="{D1171834-D8E4-4048-9618-347FE0F40CD6}" type="datetimeFigureOut">
              <a:rPr lang="el-GR" smtClean="0"/>
              <a:pPr/>
              <a:t>1/2/2022</a:t>
            </a:fld>
            <a:endParaRPr lang="el-GR"/>
          </a:p>
        </p:txBody>
      </p:sp>
      <p:sp>
        <p:nvSpPr>
          <p:cNvPr id="6" name="Footer Placeholder 5"/>
          <p:cNvSpPr>
            <a:spLocks noGrp="1"/>
          </p:cNvSpPr>
          <p:nvPr>
            <p:ph type="ftr" sz="quarter" idx="11"/>
          </p:nvPr>
        </p:nvSpPr>
        <p:spPr>
          <a:xfrm>
            <a:off x="4038600" y="6356352"/>
            <a:ext cx="4114800" cy="365125"/>
          </a:xfrm>
          <a:prstGeom prst="rect">
            <a:avLst/>
          </a:prstGeom>
        </p:spPr>
        <p:txBody>
          <a:bodyPr/>
          <a:lstStyle/>
          <a:p>
            <a:endParaRPr lang="el-GR"/>
          </a:p>
        </p:txBody>
      </p:sp>
      <p:sp>
        <p:nvSpPr>
          <p:cNvPr id="7" name="Slide Number Placeholder 6"/>
          <p:cNvSpPr>
            <a:spLocks noGrp="1"/>
          </p:cNvSpPr>
          <p:nvPr>
            <p:ph type="sldNum" sz="quarter" idx="12"/>
          </p:nvPr>
        </p:nvSpPr>
        <p:spPr>
          <a:xfrm>
            <a:off x="8610600" y="6356352"/>
            <a:ext cx="2743200" cy="365125"/>
          </a:xfrm>
          <a:prstGeom prst="rect">
            <a:avLst/>
          </a:prstGeom>
        </p:spPr>
        <p:txBody>
          <a:bodyPr/>
          <a:lstStyle/>
          <a:p>
            <a:fld id="{D1A4E1EE-31C1-4BD3-9FDE-FC3A40BE5FB6}" type="slidenum">
              <a:rPr lang="el-GR" smtClean="0"/>
              <a:pPr/>
              <a:t>‹#›</a:t>
            </a:fld>
            <a:endParaRPr lang="el-GR"/>
          </a:p>
        </p:txBody>
      </p:sp>
    </p:spTree>
    <p:extLst>
      <p:ext uri="{BB962C8B-B14F-4D97-AF65-F5344CB8AC3E}">
        <p14:creationId xmlns:p14="http://schemas.microsoft.com/office/powerpoint/2010/main" xmlns="" val="4232405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l-G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838200" y="6356352"/>
            <a:ext cx="2743200" cy="365125"/>
          </a:xfrm>
          <a:prstGeom prst="rect">
            <a:avLst/>
          </a:prstGeom>
        </p:spPr>
        <p:txBody>
          <a:bodyPr/>
          <a:lstStyle/>
          <a:p>
            <a:fld id="{D1171834-D8E4-4048-9618-347FE0F40CD6}" type="datetimeFigureOut">
              <a:rPr lang="el-GR" smtClean="0"/>
              <a:pPr/>
              <a:t>1/2/2022</a:t>
            </a:fld>
            <a:endParaRPr lang="el-GR"/>
          </a:p>
        </p:txBody>
      </p:sp>
      <p:sp>
        <p:nvSpPr>
          <p:cNvPr id="6" name="Footer Placeholder 5"/>
          <p:cNvSpPr>
            <a:spLocks noGrp="1"/>
          </p:cNvSpPr>
          <p:nvPr>
            <p:ph type="ftr" sz="quarter" idx="11"/>
          </p:nvPr>
        </p:nvSpPr>
        <p:spPr>
          <a:xfrm>
            <a:off x="4038600" y="6356352"/>
            <a:ext cx="4114800" cy="365125"/>
          </a:xfrm>
          <a:prstGeom prst="rect">
            <a:avLst/>
          </a:prstGeom>
        </p:spPr>
        <p:txBody>
          <a:bodyPr/>
          <a:lstStyle/>
          <a:p>
            <a:endParaRPr lang="el-GR"/>
          </a:p>
        </p:txBody>
      </p:sp>
      <p:sp>
        <p:nvSpPr>
          <p:cNvPr id="7" name="Slide Number Placeholder 6"/>
          <p:cNvSpPr>
            <a:spLocks noGrp="1"/>
          </p:cNvSpPr>
          <p:nvPr>
            <p:ph type="sldNum" sz="quarter" idx="12"/>
          </p:nvPr>
        </p:nvSpPr>
        <p:spPr>
          <a:xfrm>
            <a:off x="8610600" y="6356352"/>
            <a:ext cx="2743200" cy="365125"/>
          </a:xfrm>
          <a:prstGeom prst="rect">
            <a:avLst/>
          </a:prstGeom>
        </p:spPr>
        <p:txBody>
          <a:bodyPr/>
          <a:lstStyle/>
          <a:p>
            <a:fld id="{D1A4E1EE-31C1-4BD3-9FDE-FC3A40BE5FB6}" type="slidenum">
              <a:rPr lang="el-GR" smtClean="0"/>
              <a:pPr/>
              <a:t>‹#›</a:t>
            </a:fld>
            <a:endParaRPr lang="el-GR"/>
          </a:p>
        </p:txBody>
      </p:sp>
    </p:spTree>
    <p:extLst>
      <p:ext uri="{BB962C8B-B14F-4D97-AF65-F5344CB8AC3E}">
        <p14:creationId xmlns:p14="http://schemas.microsoft.com/office/powerpoint/2010/main" xmlns="" val="113692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pic>
        <p:nvPicPr>
          <p:cNvPr id="8" name="Picture 2"/>
          <p:cNvPicPr>
            <a:picLocks noChangeAspect="1" noChangeArrowheads="1"/>
          </p:cNvPicPr>
          <p:nvPr userDrawn="1"/>
        </p:nvPicPr>
        <p:blipFill>
          <a:blip r:embed="rId13" cstate="print"/>
          <a:srcRect/>
          <a:stretch>
            <a:fillRect/>
          </a:stretch>
        </p:blipFill>
        <p:spPr bwMode="auto">
          <a:xfrm>
            <a:off x="8964911" y="6311902"/>
            <a:ext cx="2915940" cy="508405"/>
          </a:xfrm>
          <a:prstGeom prst="rect">
            <a:avLst/>
          </a:prstGeom>
          <a:noFill/>
          <a:ln w="9525">
            <a:noFill/>
            <a:miter lim="800000"/>
            <a:headEnd/>
            <a:tailEnd/>
          </a:ln>
        </p:spPr>
      </p:pic>
      <p:cxnSp>
        <p:nvCxnSpPr>
          <p:cNvPr id="10" name="Straight Connector 10"/>
          <p:cNvCxnSpPr/>
          <p:nvPr userDrawn="1"/>
        </p:nvCxnSpPr>
        <p:spPr>
          <a:xfrm>
            <a:off x="-11575" y="6303500"/>
            <a:ext cx="1220400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angle 3"/>
          <p:cNvSpPr>
            <a:spLocks noChangeArrowheads="1"/>
          </p:cNvSpPr>
          <p:nvPr userDrawn="1"/>
        </p:nvSpPr>
        <p:spPr bwMode="auto">
          <a:xfrm>
            <a:off x="2998327" y="6304776"/>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smtClean="0">
                <a:solidFill>
                  <a:srgbClr val="595959"/>
                </a:solidFill>
                <a:latin typeface="Agency FB" pitchFamily="34" charset="0"/>
                <a:cs typeface="Times New Roman" pitchFamily="18" charset="0"/>
              </a:rPr>
              <a:t>“Coordinated Response to Child Abuse &amp; Neglect via Minimum Data Set: </a:t>
            </a:r>
            <a:r>
              <a:rPr lang="en-US" sz="1000" i="1" dirty="0" smtClean="0">
                <a:solidFill>
                  <a:srgbClr val="595959"/>
                </a:solidFill>
                <a:latin typeface="Agency FB" pitchFamily="34" charset="0"/>
                <a:cs typeface="Times New Roman" pitchFamily="18" charset="0"/>
              </a:rPr>
              <a:t>from planning to practice</a:t>
            </a:r>
            <a:r>
              <a:rPr lang="en-US" sz="1000" dirty="0" smtClean="0">
                <a:solidFill>
                  <a:srgbClr val="595959"/>
                </a:solidFill>
                <a:latin typeface="Agency FB" pitchFamily="34" charset="0"/>
                <a:cs typeface="Times New Roman" pitchFamily="18" charset="0"/>
              </a:rPr>
              <a:t>” [GA</a:t>
            </a:r>
            <a:r>
              <a:rPr lang="en-US" sz="1000" baseline="0" dirty="0" smtClean="0">
                <a:solidFill>
                  <a:srgbClr val="595959"/>
                </a:solidFill>
                <a:latin typeface="Agency FB" pitchFamily="34" charset="0"/>
                <a:cs typeface="Times New Roman" pitchFamily="18" charset="0"/>
              </a:rPr>
              <a:t> </a:t>
            </a:r>
            <a:r>
              <a:rPr lang="en-US" sz="1000" baseline="0" dirty="0" err="1" smtClean="0">
                <a:solidFill>
                  <a:srgbClr val="595959"/>
                </a:solidFill>
                <a:latin typeface="Agency FB" pitchFamily="34" charset="0"/>
                <a:cs typeface="Times New Roman" pitchFamily="18" charset="0"/>
              </a:rPr>
              <a:t>Nr</a:t>
            </a:r>
            <a:r>
              <a:rPr lang="en-US" sz="1000" dirty="0" smtClean="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n-US" sz="1000" b="1" dirty="0" smtClean="0">
                <a:solidFill>
                  <a:schemeClr val="accent1"/>
                </a:solidFill>
                <a:latin typeface="Agency FB" pitchFamily="34" charset="0"/>
                <a:cs typeface="Times New Roman" pitchFamily="18" charset="0"/>
              </a:rPr>
              <a:t>CAN-MDS Operators Seminar</a:t>
            </a:r>
            <a:endParaRPr lang="en-US" sz="1400" b="1" dirty="0">
              <a:solidFill>
                <a:schemeClr val="accent1"/>
              </a:solidFill>
            </a:endParaRPr>
          </a:p>
        </p:txBody>
      </p:sp>
      <p:pic>
        <p:nvPicPr>
          <p:cNvPr id="14" name="Picture 13"/>
          <p:cNvPicPr>
            <a:picLocks noChangeAspect="1"/>
          </p:cNvPicPr>
          <p:nvPr userDrawn="1"/>
        </p:nvPicPr>
        <p:blipFill>
          <a:blip r:embed="rId14" cstate="print"/>
          <a:stretch>
            <a:fillRect/>
          </a:stretch>
        </p:blipFill>
        <p:spPr>
          <a:xfrm>
            <a:off x="1769420" y="6464922"/>
            <a:ext cx="471335" cy="312397"/>
          </a:xfrm>
          <a:prstGeom prst="rect">
            <a:avLst/>
          </a:prstGeom>
        </p:spPr>
      </p:pic>
      <p:sp>
        <p:nvSpPr>
          <p:cNvPr id="15" name="Rectangle 14"/>
          <p:cNvSpPr/>
          <p:nvPr userDrawn="1"/>
        </p:nvSpPr>
        <p:spPr>
          <a:xfrm>
            <a:off x="177800" y="6362700"/>
            <a:ext cx="1511300" cy="4064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solidFill>
                  <a:srgbClr val="FF0000"/>
                </a:solidFill>
              </a:rPr>
              <a:t>Your logo</a:t>
            </a:r>
            <a:endParaRPr lang="el-GR" dirty="0">
              <a:solidFill>
                <a:srgbClr val="FF0000"/>
              </a:solidFill>
            </a:endParaRPr>
          </a:p>
        </p:txBody>
      </p:sp>
    </p:spTree>
    <p:extLst>
      <p:ext uri="{BB962C8B-B14F-4D97-AF65-F5344CB8AC3E}">
        <p14:creationId xmlns:p14="http://schemas.microsoft.com/office/powerpoint/2010/main" xmlns="" val="4195635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000" dirty="0" smtClean="0">
                <a:latin typeface="Segoe UI Light" pitchFamily="34" charset="0"/>
                <a:cs typeface="Segoe UI Light" pitchFamily="34" charset="0"/>
              </a:rPr>
              <a:t>Demonstration of CAN-MDS System</a:t>
            </a:r>
            <a:endParaRPr lang="el-GR" sz="4000" dirty="0">
              <a:latin typeface="Segoe UI Light" pitchFamily="34" charset="0"/>
              <a:cs typeface="Segoe UI Light" pitchFamily="34" charset="0"/>
            </a:endParaRPr>
          </a:p>
        </p:txBody>
      </p:sp>
      <p:sp>
        <p:nvSpPr>
          <p:cNvPr id="3" name="Subtitle 2"/>
          <p:cNvSpPr>
            <a:spLocks noGrp="1"/>
          </p:cNvSpPr>
          <p:nvPr>
            <p:ph type="subTitle" idx="1"/>
          </p:nvPr>
        </p:nvSpPr>
        <p:spPr>
          <a:xfrm>
            <a:off x="945266" y="3602038"/>
            <a:ext cx="10316901" cy="1655762"/>
          </a:xfrm>
        </p:spPr>
        <p:txBody>
          <a:bodyPr>
            <a:noAutofit/>
          </a:bodyPr>
          <a:lstStyle/>
          <a:p>
            <a:endParaRPr lang="en-US" dirty="0" smtClean="0">
              <a:solidFill>
                <a:schemeClr val="bg1">
                  <a:lumMod val="50000"/>
                </a:schemeClr>
              </a:solidFill>
              <a:latin typeface="Segoe UI Black" panose="020B0A02040204020203" pitchFamily="34" charset="0"/>
              <a:ea typeface="Segoe UI Black" panose="020B0A02040204020203" pitchFamily="34" charset="0"/>
              <a:cs typeface="+mj-cs"/>
            </a:endParaRPr>
          </a:p>
          <a:p>
            <a:r>
              <a:rPr lang="en-US" dirty="0" smtClean="0">
                <a:solidFill>
                  <a:schemeClr val="bg1">
                    <a:lumMod val="50000"/>
                  </a:schemeClr>
                </a:solidFill>
                <a:ea typeface="Segoe UI Black" panose="020B0A02040204020203" pitchFamily="34" charset="0"/>
              </a:rPr>
              <a:t>intake and preparing to report</a:t>
            </a:r>
            <a:endParaRPr lang="en-US" dirty="0">
              <a:solidFill>
                <a:schemeClr val="bg1">
                  <a:lumMod val="50000"/>
                </a:schemeClr>
              </a:solidFill>
              <a:ea typeface="Segoe UI Black" panose="020B0A02040204020203" pitchFamily="34" charset="0"/>
            </a:endParaRPr>
          </a:p>
        </p:txBody>
      </p:sp>
    </p:spTree>
    <p:extLst>
      <p:ext uri="{BB962C8B-B14F-4D97-AF65-F5344CB8AC3E}">
        <p14:creationId xmlns:p14="http://schemas.microsoft.com/office/powerpoint/2010/main" xmlns="" val="29500401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6096000" y="0"/>
            <a:ext cx="5209310" cy="6265718"/>
          </a:xfrm>
          <a:prstGeom prst="rect">
            <a:avLst/>
          </a:prstGeom>
        </p:spPr>
      </p:pic>
      <p:sp>
        <p:nvSpPr>
          <p:cNvPr id="4" name="TextBox 3"/>
          <p:cNvSpPr txBox="1"/>
          <p:nvPr/>
        </p:nvSpPr>
        <p:spPr>
          <a:xfrm>
            <a:off x="6095999" y="0"/>
            <a:ext cx="4939145" cy="6858000"/>
          </a:xfrm>
          <a:prstGeom prst="rect">
            <a:avLst/>
          </a:prstGeom>
        </p:spPr>
        <p:txBody>
          <a:bodyPr wrap="square" lIns="178594" tIns="178594" rIns="178594" bIns="178594" anchor="ctr">
            <a:normAutofit/>
          </a:bodyPr>
          <a:lstStyle/>
          <a:p>
            <a:pPr algn="ctr"/>
            <a:r>
              <a:rPr lang="en-US" sz="3937" dirty="0">
                <a:solidFill>
                  <a:srgbClr val="FFFFFF"/>
                </a:solidFill>
                <a:effectLst>
                  <a:outerShdw blurRad="25000" dist="50000" dir="2700000">
                    <a:srgbClr val="000000">
                      <a:alpha val="90000"/>
                    </a:srgbClr>
                  </a:outerShdw>
                </a:effectLst>
                <a:latin typeface="CooperHewitt-Medium"/>
              </a:rPr>
              <a:t>test yourself:
are you clear on  child pseudonym, child temporary id and the procedures associated with recording both or either in CAN-MDS?</a:t>
            </a:r>
          </a:p>
        </p:txBody>
      </p:sp>
    </p:spTree>
    <p:extLst>
      <p:ext uri="{BB962C8B-B14F-4D97-AF65-F5344CB8AC3E}">
        <p14:creationId xmlns:p14="http://schemas.microsoft.com/office/powerpoint/2010/main" xmlns="" val="1845323690"/>
      </p:ext>
    </p:extLst>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524000" y="1885950"/>
            <a:ext cx="9144000" cy="3086100"/>
          </a:xfrm>
          <a:prstGeom prst="rect">
            <a:avLst/>
          </a:prstGeom>
        </p:spPr>
      </p:pic>
      <p:sp>
        <p:nvSpPr>
          <p:cNvPr id="4" name="TextBox 3"/>
          <p:cNvSpPr txBox="1"/>
          <p:nvPr/>
        </p:nvSpPr>
        <p:spPr>
          <a:xfrm>
            <a:off x="1524000" y="1885950"/>
            <a:ext cx="9144000" cy="3086100"/>
          </a:xfrm>
          <a:prstGeom prst="rect">
            <a:avLst/>
          </a:prstGeom>
        </p:spPr>
        <p:txBody>
          <a:bodyPr wrap="square" lIns="178594" tIns="178594" rIns="178594" bIns="178594" anchor="ctr">
            <a:normAutofit/>
          </a:bodyPr>
          <a:lstStyle/>
          <a:p>
            <a:pPr algn="ctr"/>
            <a:r>
              <a:rPr lang="en-US" sz="4781" dirty="0" smtClean="0">
                <a:solidFill>
                  <a:srgbClr val="FFFFFF"/>
                </a:solidFill>
                <a:effectLst>
                  <a:outerShdw blurRad="25000" dist="50000" dir="2700000">
                    <a:srgbClr val="000000">
                      <a:alpha val="90000"/>
                    </a:srgbClr>
                  </a:outerShdw>
                </a:effectLst>
                <a:latin typeface="Segoe UI Light" panose="020B0502040204020203" pitchFamily="34" charset="0"/>
                <a:cs typeface="Segoe UI Light" panose="020B0502040204020203" pitchFamily="34" charset="0"/>
              </a:rPr>
              <a:t>Replace TEMP ID with Child ID “ANDREAS” and explore the reports through operator’s panel</a:t>
            </a:r>
            <a:endParaRPr lang="en-US" sz="4781" dirty="0">
              <a:solidFill>
                <a:srgbClr val="FFFFFF"/>
              </a:solidFill>
              <a:effectLst>
                <a:outerShdw blurRad="25000" dist="50000" dir="2700000">
                  <a:srgbClr val="000000">
                    <a:alpha val="90000"/>
                  </a:srgbClr>
                </a:outerShdw>
              </a:effectLst>
              <a:latin typeface="Segoe UI Light" panose="020B0502040204020203" pitchFamily="34" charset="0"/>
              <a:cs typeface="Segoe UI Light" panose="020B0502040204020203" pitchFamily="34" charset="0"/>
            </a:endParaRPr>
          </a:p>
        </p:txBody>
      </p:sp>
      <p:sp>
        <p:nvSpPr>
          <p:cNvPr id="5" name="TextBox 4"/>
          <p:cNvSpPr txBox="1"/>
          <p:nvPr/>
        </p:nvSpPr>
        <p:spPr>
          <a:xfrm>
            <a:off x="1524000" y="6768703"/>
            <a:ext cx="9144000" cy="85725"/>
          </a:xfrm>
          <a:prstGeom prst="rect">
            <a:avLst/>
          </a:prstGeom>
        </p:spPr>
        <p:txBody>
          <a:bodyPr wrap="none" lIns="178594" tIns="0" rIns="178594" bIns="0" anchor="t"/>
          <a:lstStyle/>
          <a:p>
            <a:pPr algn="l"/>
            <a:r>
              <a:rPr lang="en-US" sz="562" b="1">
                <a:solidFill>
                  <a:srgbClr val="FFFFFF"/>
                </a:solidFill>
                <a:latin typeface="Calibri"/>
              </a:rPr>
              <a:t>cc: PictureWendy - https://www.flickr.com/photos/45756179@N03</a:t>
            </a:r>
          </a:p>
        </p:txBody>
      </p:sp>
    </p:spTree>
    <p:extLst>
      <p:ext uri="{BB962C8B-B14F-4D97-AF65-F5344CB8AC3E}">
        <p14:creationId xmlns:p14="http://schemas.microsoft.com/office/powerpoint/2010/main" xmlns="" val="770083686"/>
      </p:ext>
    </p:extLst>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87929" y="1885950"/>
            <a:ext cx="9280071" cy="3086100"/>
          </a:xfrm>
          <a:prstGeom prst="rect">
            <a:avLst/>
          </a:prstGeom>
          <a:solidFill>
            <a:schemeClr val="bg2">
              <a:lumMod val="75000"/>
            </a:schemeClr>
          </a:solidFill>
        </p:spPr>
        <p:txBody>
          <a:bodyPr wrap="square" lIns="178594" tIns="178594" rIns="178594" bIns="178594" anchor="ctr">
            <a:normAutofit lnSpcReduction="10000"/>
          </a:bodyPr>
          <a:lstStyle/>
          <a:p>
            <a:pPr algn="ctr"/>
            <a:r>
              <a:rPr lang="en-US" sz="4781" dirty="0" smtClean="0">
                <a:solidFill>
                  <a:schemeClr val="tx1">
                    <a:lumMod val="75000"/>
                    <a:lumOff val="25000"/>
                  </a:schemeClr>
                </a:solidFill>
                <a:latin typeface="Segoe UI Light" panose="020B0502040204020203" pitchFamily="34" charset="0"/>
                <a:cs typeface="Segoe UI Light" panose="020B0502040204020203" pitchFamily="34" charset="0"/>
              </a:rPr>
              <a:t>proceed with a new record using Child ID “ANDREAS” to demonstrate the case of </a:t>
            </a:r>
          </a:p>
          <a:p>
            <a:pPr algn="ctr"/>
            <a:r>
              <a:rPr lang="en-US" sz="4781" dirty="0" smtClean="0">
                <a:solidFill>
                  <a:schemeClr val="tx1">
                    <a:lumMod val="75000"/>
                    <a:lumOff val="25000"/>
                  </a:schemeClr>
                </a:solidFill>
                <a:latin typeface="Segoe UI Light" panose="020B0502040204020203" pitchFamily="34" charset="0"/>
                <a:cs typeface="Segoe UI Light" panose="020B0502040204020203" pitchFamily="34" charset="0"/>
              </a:rPr>
              <a:t>“known child”</a:t>
            </a:r>
            <a:endParaRPr lang="en-US" sz="4781"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58580"/>
            <a:ext cx="246286" cy="49244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121920" tIns="60960" rIns="121920" bIns="60960" numCol="1" anchor="ctr" anchorCtr="0" compatLnSpc="1">
            <a:prstTxWarp prst="textNoShape">
              <a:avLst/>
            </a:prstTxWarp>
            <a:spAutoFit/>
          </a:bodyPr>
          <a:lstStyle/>
          <a:p>
            <a:endParaRPr lang="el-GR" sz="2400"/>
          </a:p>
        </p:txBody>
      </p:sp>
      <p:pic>
        <p:nvPicPr>
          <p:cNvPr id="2049" name="Image 7"/>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871531" y="2815333"/>
            <a:ext cx="1371600" cy="901700"/>
          </a:xfrm>
          <a:prstGeom prst="rect">
            <a:avLst/>
          </a:prstGeom>
          <a:noFill/>
          <a:extLst>
            <a:ext uri="{909E8E84-426E-40DD-AFC4-6F175D3DCCD1}">
              <a14:hiddenFill xmlns:a14="http://schemas.microsoft.com/office/drawing/2010/main" xmlns="">
                <a:solidFill>
                  <a:srgbClr val="FFFFFF"/>
                </a:solidFill>
              </a14:hiddenFill>
            </a:ext>
          </a:extLst>
        </p:spPr>
      </p:pic>
      <p:sp>
        <p:nvSpPr>
          <p:cNvPr id="6" name="Rectangle 3"/>
          <p:cNvSpPr>
            <a:spLocks noChangeArrowheads="1"/>
          </p:cNvSpPr>
          <p:nvPr/>
        </p:nvSpPr>
        <p:spPr bwMode="auto">
          <a:xfrm>
            <a:off x="3382395" y="2777581"/>
            <a:ext cx="6842064" cy="102617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21920" tIns="60960" rIns="121920" bIns="60960" numCol="1" anchor="ctr" anchorCtr="0" compatLnSpc="1">
            <a:prstTxWarp prst="textNoShape">
              <a:avLst/>
            </a:prstTxWarp>
            <a:spAutoFit/>
          </a:bodyPr>
          <a:lstStyle/>
          <a:p>
            <a:pPr algn="just" defTabSz="1219170" eaLnBrk="0" fontAlgn="base" hangingPunct="0">
              <a:spcBef>
                <a:spcPct val="0"/>
              </a:spcBef>
              <a:spcAft>
                <a:spcPct val="0"/>
              </a:spcAft>
            </a:pPr>
            <a:r>
              <a:rPr lang="en-GB" altLang="el-GR" sz="1467"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467"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467"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The European Commission does not accept any responsibility for use that may be made of the information it contains.</a:t>
            </a:r>
            <a:endParaRPr lang="en-GB" altLang="el-GR" sz="2400" dirty="0">
              <a:latin typeface="Arial" panose="020B0604020202020204" pitchFamily="34" charset="0"/>
            </a:endParaRPr>
          </a:p>
        </p:txBody>
      </p:sp>
    </p:spTree>
    <p:extLst>
      <p:ext uri="{BB962C8B-B14F-4D97-AF65-F5344CB8AC3E}">
        <p14:creationId xmlns:p14="http://schemas.microsoft.com/office/powerpoint/2010/main" xmlns="" val="24633661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starting the intake</a:t>
            </a:r>
          </a:p>
          <a:p>
            <a:r>
              <a:rPr lang="en-US" dirty="0" smtClean="0"/>
              <a:t>entering data sequentially in CAN-MDS</a:t>
            </a:r>
          </a:p>
          <a:p>
            <a:r>
              <a:rPr lang="en-US" dirty="0" smtClean="0"/>
              <a:t>practice exercise</a:t>
            </a:r>
          </a:p>
          <a:p>
            <a:pPr lvl="1"/>
            <a:r>
              <a:rPr lang="en-US" sz="2800" dirty="0" smtClean="0"/>
              <a:t>using TEMP ID</a:t>
            </a:r>
          </a:p>
          <a:p>
            <a:pPr lvl="1"/>
            <a:r>
              <a:rPr lang="en-US" sz="2800" dirty="0" smtClean="0"/>
              <a:t>replacing TEMP ID with Child ID</a:t>
            </a:r>
          </a:p>
          <a:p>
            <a:endParaRPr lang="en-US" dirty="0"/>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88373" y="590301"/>
            <a:ext cx="11450782" cy="1092994"/>
          </a:xfrm>
          <a:prstGeom prst="rect">
            <a:avLst/>
          </a:prstGeom>
          <a:noFill/>
        </p:spPr>
        <p:txBody>
          <a:bodyPr wrap="none" lIns="178594" tIns="0" rIns="178594" bIns="0" anchor="t"/>
          <a:lstStyle/>
          <a:p>
            <a:r>
              <a:rPr lang="en-US" sz="3200" dirty="0">
                <a:latin typeface="Segoe UI Black" panose="020B0A02040204020203" pitchFamily="34" charset="0"/>
                <a:ea typeface="Segoe UI Black" panose="020B0A02040204020203" pitchFamily="34" charset="0"/>
                <a:cs typeface="+mj-cs"/>
              </a:rPr>
              <a:t>#START THE INTAKE</a:t>
            </a:r>
          </a:p>
        </p:txBody>
      </p:sp>
      <p:sp>
        <p:nvSpPr>
          <p:cNvPr id="5" name="TextBox 4"/>
          <p:cNvSpPr txBox="1"/>
          <p:nvPr/>
        </p:nvSpPr>
        <p:spPr>
          <a:xfrm>
            <a:off x="379052" y="1600201"/>
            <a:ext cx="11404239" cy="4588074"/>
          </a:xfrm>
          <a:prstGeom prst="rect">
            <a:avLst/>
          </a:prstGeom>
          <a:noFill/>
        </p:spPr>
        <p:txBody>
          <a:bodyPr wrap="square">
            <a:normAutofit/>
          </a:bodyPr>
          <a:lstStyle/>
          <a:p>
            <a:pPr indent="-535762">
              <a:lnSpc>
                <a:spcPct val="115200"/>
              </a:lnSpc>
              <a:buAutoNum type="arabicPeriod"/>
            </a:pPr>
            <a:r>
              <a:rPr lang="en-US" sz="24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 write down on the recording form the case's data as they come in</a:t>
            </a:r>
          </a:p>
          <a:p>
            <a:pPr indent="-535762">
              <a:lnSpc>
                <a:spcPct val="115200"/>
              </a:lnSpc>
              <a:buAutoNum type="arabicPeriod"/>
            </a:pPr>
            <a:endParaRPr lang="en-US" sz="24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endParaRPr>
          </a:p>
          <a:p>
            <a:pPr indent="-535762">
              <a:lnSpc>
                <a:spcPct val="115200"/>
              </a:lnSpc>
              <a:buAutoNum type="arabicPeriod"/>
            </a:pPr>
            <a:r>
              <a:rPr lang="en-US" sz="24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 </a:t>
            </a:r>
            <a:r>
              <a:rPr lang="en-US" sz="2400" dirty="0" smtClean="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enter </a:t>
            </a:r>
            <a:r>
              <a:rPr lang="en-US" sz="24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CAN-MDS via the Operator's Interface Page</a:t>
            </a:r>
          </a:p>
        </p:txBody>
      </p:sp>
      <p:pic>
        <p:nvPicPr>
          <p:cNvPr id="6" name="Picture 5"/>
          <p:cNvPicPr>
            <a:picLocks noChangeAspect="1"/>
          </p:cNvPicPr>
          <p:nvPr/>
        </p:nvPicPr>
        <p:blipFill rotWithShape="1">
          <a:blip r:embed="rId3"/>
          <a:srcRect l="27441" t="6364" r="30111" b="48486"/>
          <a:stretch/>
        </p:blipFill>
        <p:spPr>
          <a:xfrm>
            <a:off x="1007915" y="3185300"/>
            <a:ext cx="3711294" cy="2373317"/>
          </a:xfrm>
          <a:prstGeom prst="rect">
            <a:avLst/>
          </a:prstGeom>
          <a:ln>
            <a:noFill/>
          </a:ln>
          <a:effectLst>
            <a:outerShdw blurRad="190500" algn="tl" rotWithShape="0">
              <a:srgbClr val="000000">
                <a:alpha val="70000"/>
              </a:srgbClr>
            </a:outerShdw>
          </a:effectLst>
        </p:spPr>
      </p:pic>
      <p:pic>
        <p:nvPicPr>
          <p:cNvPr id="7" name="Picture 6"/>
          <p:cNvPicPr>
            <a:picLocks noChangeAspect="1"/>
          </p:cNvPicPr>
          <p:nvPr/>
        </p:nvPicPr>
        <p:blipFill rotWithShape="1">
          <a:blip r:embed="rId4"/>
          <a:srcRect l="478" t="8636" r="52" b="17122"/>
          <a:stretch/>
        </p:blipFill>
        <p:spPr>
          <a:xfrm>
            <a:off x="5055176" y="3185300"/>
            <a:ext cx="6728115" cy="301902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xmlns="" val="1637102261"/>
      </p:ext>
    </p:extLst>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610" y="689696"/>
            <a:ext cx="9144000" cy="439341"/>
          </a:xfrm>
          <a:prstGeom prst="rect">
            <a:avLst/>
          </a:prstGeom>
        </p:spPr>
        <p:txBody>
          <a:bodyPr wrap="none" lIns="178594" tIns="0" rIns="178594" bIns="0" anchor="t"/>
          <a:lstStyle/>
          <a:p>
            <a:r>
              <a:rPr lang="en-US" sz="3200" dirty="0">
                <a:latin typeface="Segoe UI Black" panose="020B0A02040204020203" pitchFamily="34" charset="0"/>
                <a:ea typeface="Segoe UI Black" panose="020B0A02040204020203" pitchFamily="34" charset="0"/>
                <a:cs typeface="+mj-cs"/>
              </a:rPr>
              <a:t>ENTER ALL DATA, SEQUENTIALLY IN CAN-MDS</a:t>
            </a:r>
          </a:p>
        </p:txBody>
      </p:sp>
      <p:sp>
        <p:nvSpPr>
          <p:cNvPr id="5" name="TextBox 4"/>
          <p:cNvSpPr txBox="1"/>
          <p:nvPr/>
        </p:nvSpPr>
        <p:spPr>
          <a:xfrm>
            <a:off x="370610" y="1974601"/>
            <a:ext cx="8786813" cy="3506510"/>
          </a:xfrm>
          <a:prstGeom prst="rect">
            <a:avLst/>
          </a:prstGeom>
        </p:spPr>
        <p:txBody>
          <a:bodyPr wrap="square">
            <a:normAutofit/>
          </a:bodyPr>
          <a:lstStyle/>
          <a:p>
            <a:pPr marL="535762" indent="-535762">
              <a:lnSpc>
                <a:spcPct val="115200"/>
              </a:lnSpc>
              <a:buFont typeface="Wingdings 3" panose="05040102010807070707" pitchFamily="18" charset="2"/>
              <a:buChar char="´"/>
            </a:pPr>
            <a:r>
              <a:rPr lang="en-US" sz="28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ensure they are saved as you go</a:t>
            </a:r>
          </a:p>
          <a:p>
            <a:pPr marL="342900" indent="-342900" algn="l">
              <a:lnSpc>
                <a:spcPct val="115200"/>
              </a:lnSpc>
              <a:buFont typeface="Wingdings 3" panose="05040102010807070707" pitchFamily="18" charset="2"/>
              <a:buChar char="´"/>
            </a:pPr>
            <a:endParaRPr lang="en-US" sz="28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endParaRPr>
          </a:p>
          <a:p>
            <a:pPr marL="535762" indent="-535762">
              <a:lnSpc>
                <a:spcPct val="115200"/>
              </a:lnSpc>
              <a:buFont typeface="Wingdings 3" panose="05040102010807070707" pitchFamily="18" charset="2"/>
              <a:buChar char="´"/>
            </a:pPr>
            <a:r>
              <a:rPr lang="en-US" sz="28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check for messages from the </a:t>
            </a:r>
            <a:r>
              <a:rPr lang="en-US" sz="2800" dirty="0" smtClean="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National Administrator  </a:t>
            </a:r>
            <a:r>
              <a:rPr lang="en-US" sz="28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(for </a:t>
            </a:r>
            <a:r>
              <a:rPr lang="en-US" sz="2800" dirty="0" smtClean="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Child's ID)</a:t>
            </a:r>
            <a:endParaRPr lang="en-US" sz="28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endParaRPr>
          </a:p>
        </p:txBody>
      </p:sp>
      <p:sp>
        <p:nvSpPr>
          <p:cNvPr id="6" name="TextBox 5"/>
          <p:cNvSpPr txBox="1"/>
          <p:nvPr/>
        </p:nvSpPr>
        <p:spPr>
          <a:xfrm>
            <a:off x="1524000" y="6768703"/>
            <a:ext cx="9144000" cy="85725"/>
          </a:xfrm>
          <a:prstGeom prst="rect">
            <a:avLst/>
          </a:prstGeom>
        </p:spPr>
        <p:txBody>
          <a:bodyPr wrap="none" lIns="178594" tIns="0" rIns="178594" bIns="0" anchor="t"/>
          <a:lstStyle/>
          <a:p>
            <a:pPr algn="l"/>
            <a:r>
              <a:rPr lang="en-US" sz="562" b="1">
                <a:solidFill>
                  <a:srgbClr val="FFFFFF"/>
                </a:solidFill>
                <a:latin typeface="Calibri"/>
              </a:rPr>
              <a:t>cc: marfis75 - https://www.flickr.com/photos/45409431@N00</a:t>
            </a:r>
          </a:p>
        </p:txBody>
      </p:sp>
      <p:pic>
        <p:nvPicPr>
          <p:cNvPr id="7" name="Picture 6"/>
          <p:cNvPicPr>
            <a:picLocks noChangeAspect="1"/>
          </p:cNvPicPr>
          <p:nvPr/>
        </p:nvPicPr>
        <p:blipFill rotWithShape="1">
          <a:blip r:embed="rId3"/>
          <a:srcRect l="79635" t="23333" b="19546"/>
          <a:stretch/>
        </p:blipFill>
        <p:spPr>
          <a:xfrm>
            <a:off x="9382991" y="1974601"/>
            <a:ext cx="2323174" cy="391737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xmlns="" val="1903640069"/>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524000" y="2400300"/>
            <a:ext cx="4572000" cy="2057400"/>
          </a:xfrm>
          <a:prstGeom prst="rect">
            <a:avLst/>
          </a:prstGeom>
        </p:spPr>
      </p:pic>
      <p:sp>
        <p:nvSpPr>
          <p:cNvPr id="4" name="TextBox 3"/>
          <p:cNvSpPr txBox="1"/>
          <p:nvPr/>
        </p:nvSpPr>
        <p:spPr>
          <a:xfrm>
            <a:off x="1524000" y="2400300"/>
            <a:ext cx="4572000" cy="2057400"/>
          </a:xfrm>
          <a:prstGeom prst="rect">
            <a:avLst/>
          </a:prstGeom>
        </p:spPr>
        <p:txBody>
          <a:bodyPr wrap="square" lIns="178594" tIns="178594" rIns="178594" bIns="178594" anchor="ctr">
            <a:normAutofit lnSpcReduction="10000"/>
          </a:bodyPr>
          <a:lstStyle/>
          <a:p>
            <a:pPr algn="ctr"/>
            <a:r>
              <a:rPr lang="en-US" sz="5625" dirty="0">
                <a:solidFill>
                  <a:srgbClr val="FFFFFF"/>
                </a:solidFill>
                <a:effectLst>
                  <a:outerShdw blurRad="25000" dist="50000" dir="2700000">
                    <a:srgbClr val="000000">
                      <a:alpha val="90000"/>
                    </a:srgbClr>
                  </a:outerShdw>
                </a:effectLst>
                <a:latin typeface="Segoe UI Light" panose="020B0502040204020203" pitchFamily="34" charset="0"/>
                <a:cs typeface="Segoe UI Light" panose="020B0502040204020203" pitchFamily="34" charset="0"/>
              </a:rPr>
              <a:t>Practice Exercise</a:t>
            </a:r>
          </a:p>
        </p:txBody>
      </p:sp>
      <p:sp>
        <p:nvSpPr>
          <p:cNvPr id="5" name="TextBox 4"/>
          <p:cNvSpPr txBox="1"/>
          <p:nvPr/>
        </p:nvSpPr>
        <p:spPr>
          <a:xfrm>
            <a:off x="1524000" y="6768703"/>
            <a:ext cx="9144000" cy="85725"/>
          </a:xfrm>
          <a:prstGeom prst="rect">
            <a:avLst/>
          </a:prstGeom>
        </p:spPr>
        <p:txBody>
          <a:bodyPr wrap="none" lIns="178594" tIns="0" rIns="178594" bIns="0" anchor="t"/>
          <a:lstStyle/>
          <a:p>
            <a:pPr algn="l"/>
            <a:r>
              <a:rPr lang="en-US" sz="562" b="1">
                <a:solidFill>
                  <a:srgbClr val="FFFFFF"/>
                </a:solidFill>
                <a:latin typeface="Calibri"/>
              </a:rPr>
              <a:t>cc: PictureWendy - https://www.flickr.com/photos/45756179@N03</a:t>
            </a:r>
          </a:p>
        </p:txBody>
      </p:sp>
    </p:spTree>
    <p:extLst>
      <p:ext uri="{BB962C8B-B14F-4D97-AF65-F5344CB8AC3E}">
        <p14:creationId xmlns:p14="http://schemas.microsoft.com/office/powerpoint/2010/main" xmlns="" val="2547803880"/>
      </p:ext>
    </p:extLst>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524000" y="1885950"/>
            <a:ext cx="9144000" cy="3086100"/>
          </a:xfrm>
          <a:prstGeom prst="rect">
            <a:avLst/>
          </a:prstGeom>
        </p:spPr>
      </p:pic>
      <p:sp>
        <p:nvSpPr>
          <p:cNvPr id="4" name="TextBox 3"/>
          <p:cNvSpPr txBox="1"/>
          <p:nvPr/>
        </p:nvSpPr>
        <p:spPr>
          <a:xfrm>
            <a:off x="1524000" y="1885950"/>
            <a:ext cx="9144000" cy="3086100"/>
          </a:xfrm>
          <a:prstGeom prst="rect">
            <a:avLst/>
          </a:prstGeom>
        </p:spPr>
        <p:txBody>
          <a:bodyPr wrap="square" lIns="178594" tIns="178594" rIns="178594" bIns="178594" anchor="ctr">
            <a:normAutofit lnSpcReduction="10000"/>
          </a:bodyPr>
          <a:lstStyle/>
          <a:p>
            <a:pPr algn="ctr"/>
            <a:r>
              <a:rPr lang="en-US" sz="4781" dirty="0">
                <a:solidFill>
                  <a:srgbClr val="FFFFFF"/>
                </a:solidFill>
                <a:effectLst>
                  <a:outerShdw blurRad="25000" dist="50000" dir="2700000">
                    <a:srgbClr val="000000">
                      <a:alpha val="90000"/>
                    </a:srgbClr>
                  </a:outerShdw>
                </a:effectLst>
                <a:latin typeface="Segoe UI Light" panose="020B0502040204020203" pitchFamily="34" charset="0"/>
                <a:cs typeface="Segoe UI Light" panose="020B0502040204020203" pitchFamily="34" charset="0"/>
              </a:rPr>
              <a:t>use the following data as if they describe a real case and enter them into </a:t>
            </a:r>
            <a:r>
              <a:rPr lang="en-US" sz="4781" dirty="0" smtClean="0">
                <a:solidFill>
                  <a:srgbClr val="FFFFFF"/>
                </a:solidFill>
                <a:effectLst>
                  <a:outerShdw blurRad="25000" dist="50000" dir="2700000">
                    <a:srgbClr val="000000">
                      <a:alpha val="90000"/>
                    </a:srgbClr>
                  </a:outerShdw>
                </a:effectLst>
                <a:latin typeface="Segoe UI Light" panose="020B0502040204020203" pitchFamily="34" charset="0"/>
                <a:cs typeface="Segoe UI Light" panose="020B0502040204020203" pitchFamily="34" charset="0"/>
              </a:rPr>
              <a:t>CAN-MDS </a:t>
            </a:r>
          </a:p>
          <a:p>
            <a:pPr algn="ctr"/>
            <a:r>
              <a:rPr lang="en-US" sz="4781" dirty="0" smtClean="0">
                <a:solidFill>
                  <a:srgbClr val="FFFFFF"/>
                </a:solidFill>
                <a:effectLst>
                  <a:outerShdw blurRad="25000" dist="50000" dir="2700000">
                    <a:srgbClr val="000000">
                      <a:alpha val="90000"/>
                    </a:srgbClr>
                  </a:outerShdw>
                </a:effectLst>
                <a:latin typeface="Segoe UI Light" panose="020B0502040204020203" pitchFamily="34" charset="0"/>
                <a:cs typeface="Segoe UI Light" panose="020B0502040204020203" pitchFamily="34" charset="0"/>
              </a:rPr>
              <a:t>using TEMP ID</a:t>
            </a:r>
            <a:endParaRPr lang="en-US" sz="4781" dirty="0">
              <a:solidFill>
                <a:srgbClr val="FFFFFF"/>
              </a:solidFill>
              <a:effectLst>
                <a:outerShdw blurRad="25000" dist="50000" dir="2700000">
                  <a:srgbClr val="000000">
                    <a:alpha val="90000"/>
                  </a:srgbClr>
                </a:outerShdw>
              </a:effectLst>
              <a:latin typeface="Segoe UI Light" panose="020B0502040204020203" pitchFamily="34" charset="0"/>
              <a:cs typeface="Segoe UI Light" panose="020B0502040204020203" pitchFamily="34" charset="0"/>
            </a:endParaRPr>
          </a:p>
        </p:txBody>
      </p:sp>
      <p:sp>
        <p:nvSpPr>
          <p:cNvPr id="5" name="TextBox 4"/>
          <p:cNvSpPr txBox="1"/>
          <p:nvPr/>
        </p:nvSpPr>
        <p:spPr>
          <a:xfrm>
            <a:off x="1524000" y="6768703"/>
            <a:ext cx="9144000" cy="85725"/>
          </a:xfrm>
          <a:prstGeom prst="rect">
            <a:avLst/>
          </a:prstGeom>
        </p:spPr>
        <p:txBody>
          <a:bodyPr wrap="none" lIns="178594" tIns="0" rIns="178594" bIns="0" anchor="t"/>
          <a:lstStyle/>
          <a:p>
            <a:pPr algn="l"/>
            <a:r>
              <a:rPr lang="en-US" sz="562" b="1">
                <a:solidFill>
                  <a:srgbClr val="FFFFFF"/>
                </a:solidFill>
                <a:latin typeface="Calibri"/>
              </a:rPr>
              <a:t>cc: PictureWendy - https://www.flickr.com/photos/45756179@N03</a:t>
            </a:r>
          </a:p>
        </p:txBody>
      </p:sp>
    </p:spTree>
    <p:extLst>
      <p:ext uri="{BB962C8B-B14F-4D97-AF65-F5344CB8AC3E}">
        <p14:creationId xmlns:p14="http://schemas.microsoft.com/office/powerpoint/2010/main" xmlns="" val="770083686"/>
      </p:ext>
    </p:extLst>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9155" y="357188"/>
            <a:ext cx="10158845" cy="834798"/>
          </a:xfrm>
          <a:prstGeom prst="rect">
            <a:avLst/>
          </a:prstGeom>
        </p:spPr>
        <p:txBody>
          <a:bodyPr wrap="none" lIns="178594" tIns="0" rIns="178594" bIns="0" anchor="t"/>
          <a:lstStyle/>
          <a:p>
            <a:r>
              <a:rPr lang="en-US" sz="3200" dirty="0">
                <a:latin typeface="Segoe UI Black" panose="020B0A02040204020203" pitchFamily="34" charset="0"/>
                <a:ea typeface="Segoe UI Black" panose="020B0A02040204020203" pitchFamily="34" charset="0"/>
                <a:cs typeface="+mj-cs"/>
              </a:rPr>
              <a:t>case: ANDREAS</a:t>
            </a:r>
          </a:p>
        </p:txBody>
      </p:sp>
      <p:sp>
        <p:nvSpPr>
          <p:cNvPr id="5" name="TextBox 4"/>
          <p:cNvSpPr txBox="1"/>
          <p:nvPr/>
        </p:nvSpPr>
        <p:spPr>
          <a:xfrm>
            <a:off x="548797" y="1184564"/>
            <a:ext cx="11120193" cy="4908983"/>
          </a:xfrm>
          <a:prstGeom prst="rect">
            <a:avLst/>
          </a:prstGeom>
        </p:spPr>
        <p:txBody>
          <a:bodyPr wrap="square">
            <a:normAutofit/>
          </a:bodyPr>
          <a:lstStyle/>
          <a:p>
            <a:pPr marL="535762" indent="-535762">
              <a:buFont typeface="Wingdings 3" panose="05040102010807070707" pitchFamily="18" charset="2"/>
              <a:buChar char="´"/>
            </a:pPr>
            <a:r>
              <a:rPr lang="en-US" sz="2800" dirty="0">
                <a:latin typeface="Segoe UI Light" panose="020B0502040204020203" pitchFamily="34" charset="0"/>
                <a:cs typeface="Segoe UI Light" panose="020B0502040204020203" pitchFamily="34" charset="0"/>
              </a:rPr>
              <a:t>8-year old boy</a:t>
            </a:r>
          </a:p>
          <a:p>
            <a:pPr marL="535762" indent="-535762">
              <a:buFont typeface="Wingdings 3" panose="05040102010807070707" pitchFamily="18" charset="2"/>
              <a:buChar char="´"/>
            </a:pPr>
            <a:r>
              <a:rPr lang="en-US" sz="2800" dirty="0">
                <a:latin typeface="Segoe UI Light" panose="020B0502040204020203" pitchFamily="34" charset="0"/>
                <a:cs typeface="Segoe UI Light" panose="020B0502040204020203" pitchFamily="34" charset="0"/>
              </a:rPr>
              <a:t>lives with mother, mother has a live-in boyfriend</a:t>
            </a:r>
          </a:p>
          <a:p>
            <a:pPr marL="535762" indent="-535762">
              <a:buFont typeface="Wingdings 3" panose="05040102010807070707" pitchFamily="18" charset="2"/>
              <a:buChar char="´"/>
            </a:pPr>
            <a:r>
              <a:rPr lang="en-US" sz="2800" dirty="0">
                <a:latin typeface="Segoe UI Light" panose="020B0502040204020203" pitchFamily="34" charset="0"/>
                <a:cs typeface="Segoe UI Light" panose="020B0502040204020203" pitchFamily="34" charset="0"/>
              </a:rPr>
              <a:t>neighbor is calling your agency/organization</a:t>
            </a:r>
          </a:p>
          <a:p>
            <a:pPr marL="535762" indent="-535762">
              <a:buFont typeface="Wingdings 3" panose="05040102010807070707" pitchFamily="18" charset="2"/>
              <a:buChar char="´"/>
            </a:pPr>
            <a:r>
              <a:rPr lang="en-US" sz="2800" dirty="0">
                <a:latin typeface="Segoe UI Light" panose="020B0502040204020203" pitchFamily="34" charset="0"/>
                <a:cs typeface="Segoe UI Light" panose="020B0502040204020203" pitchFamily="34" charset="0"/>
              </a:rPr>
              <a:t>neighbor heard mother crying and yelling, the boyfriend swearing and a lot of crashing and thumping noises the night before</a:t>
            </a:r>
          </a:p>
          <a:p>
            <a:pPr marL="535762" indent="-535762">
              <a:buFont typeface="Wingdings 3" panose="05040102010807070707" pitchFamily="18" charset="2"/>
              <a:buChar char="´"/>
            </a:pPr>
            <a:r>
              <a:rPr lang="en-US" sz="2800" dirty="0">
                <a:latin typeface="Segoe UI Light" panose="020B0502040204020203" pitchFamily="34" charset="0"/>
                <a:cs typeface="Segoe UI Light" panose="020B0502040204020203" pitchFamily="34" charset="0"/>
              </a:rPr>
              <a:t>the mother is your country's national, looks around 30-35, she works at a local farmer's market, setting up stalls</a:t>
            </a:r>
          </a:p>
          <a:p>
            <a:pPr marL="535762" indent="-535762">
              <a:buFont typeface="Wingdings 3" panose="05040102010807070707" pitchFamily="18" charset="2"/>
              <a:buChar char="´"/>
            </a:pPr>
            <a:r>
              <a:rPr lang="en-US" sz="2800" dirty="0">
                <a:latin typeface="Segoe UI Light" panose="020B0502040204020203" pitchFamily="34" charset="0"/>
                <a:cs typeface="Segoe UI Light" panose="020B0502040204020203" pitchFamily="34" charset="0"/>
              </a:rPr>
              <a:t>they live in your hometown</a:t>
            </a:r>
          </a:p>
          <a:p>
            <a:pPr marL="535762" indent="-535762">
              <a:buFont typeface="Wingdings 3" panose="05040102010807070707" pitchFamily="18" charset="2"/>
              <a:buChar char="´"/>
            </a:pPr>
            <a:r>
              <a:rPr lang="en-US" sz="2800" dirty="0">
                <a:latin typeface="Segoe UI Light" panose="020B0502040204020203" pitchFamily="34" charset="0"/>
                <a:cs typeface="Segoe UI Light" panose="020B0502040204020203" pitchFamily="34" charset="0"/>
              </a:rPr>
              <a:t>there is no phone, ID, date of birth available</a:t>
            </a:r>
          </a:p>
          <a:p>
            <a:pPr marL="535762" indent="-535762">
              <a:buFont typeface="Wingdings 3" panose="05040102010807070707" pitchFamily="18" charset="2"/>
              <a:buChar char="´"/>
            </a:pPr>
            <a:r>
              <a:rPr lang="en-US" sz="2800" dirty="0">
                <a:latin typeface="Segoe UI Light" panose="020B0502040204020203" pitchFamily="34" charset="0"/>
                <a:cs typeface="Segoe UI Light" panose="020B0502040204020203" pitchFamily="34" charset="0"/>
              </a:rPr>
              <a:t>the child's name is Andreas </a:t>
            </a:r>
            <a:r>
              <a:rPr lang="en-US" sz="2800" dirty="0" err="1">
                <a:latin typeface="Segoe UI Light" panose="020B0502040204020203" pitchFamily="34" charset="0"/>
                <a:cs typeface="Segoe UI Light" panose="020B0502040204020203" pitchFamily="34" charset="0"/>
              </a:rPr>
              <a:t>Ioannou</a:t>
            </a:r>
            <a:endParaRPr lang="en-US" sz="2800" dirty="0">
              <a:latin typeface="Segoe UI Light" panose="020B0502040204020203" pitchFamily="34" charset="0"/>
              <a:cs typeface="Segoe UI Light" panose="020B0502040204020203" pitchFamily="34" charset="0"/>
            </a:endParaRPr>
          </a:p>
        </p:txBody>
      </p:sp>
      <p:sp>
        <p:nvSpPr>
          <p:cNvPr id="6" name="TextBox 5"/>
          <p:cNvSpPr txBox="1"/>
          <p:nvPr/>
        </p:nvSpPr>
        <p:spPr>
          <a:xfrm>
            <a:off x="1524000" y="6768703"/>
            <a:ext cx="9144000" cy="85725"/>
          </a:xfrm>
          <a:prstGeom prst="rect">
            <a:avLst/>
          </a:prstGeom>
        </p:spPr>
        <p:txBody>
          <a:bodyPr wrap="none" lIns="178594" tIns="0" rIns="178594" bIns="0" anchor="t"/>
          <a:lstStyle/>
          <a:p>
            <a:pPr algn="l"/>
            <a:r>
              <a:rPr lang="en-US" sz="562" b="1">
                <a:solidFill>
                  <a:srgbClr val="FFFFFF"/>
                </a:solidFill>
                <a:latin typeface="Calibri"/>
              </a:rPr>
              <a:t>cc: Leo Reynolds - https://www.flickr.com/photos/49968232@N00</a:t>
            </a:r>
          </a:p>
        </p:txBody>
      </p:sp>
    </p:spTree>
    <p:extLst>
      <p:ext uri="{BB962C8B-B14F-4D97-AF65-F5344CB8AC3E}">
        <p14:creationId xmlns:p14="http://schemas.microsoft.com/office/powerpoint/2010/main" xmlns="" val="3958209615"/>
      </p:ext>
    </p:extLst>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524000" y="0"/>
            <a:ext cx="4572000" cy="6255327"/>
          </a:xfrm>
          <a:prstGeom prst="rect">
            <a:avLst/>
          </a:prstGeom>
        </p:spPr>
      </p:pic>
      <p:sp>
        <p:nvSpPr>
          <p:cNvPr id="4" name="TextBox 3"/>
          <p:cNvSpPr txBox="1"/>
          <p:nvPr/>
        </p:nvSpPr>
        <p:spPr>
          <a:xfrm>
            <a:off x="1524000" y="0"/>
            <a:ext cx="4572000" cy="6858000"/>
          </a:xfrm>
          <a:prstGeom prst="rect">
            <a:avLst/>
          </a:prstGeom>
        </p:spPr>
        <p:txBody>
          <a:bodyPr wrap="square" lIns="178594" tIns="178594" rIns="178594" bIns="178594" anchor="ctr">
            <a:normAutofit/>
          </a:bodyPr>
          <a:lstStyle/>
          <a:p>
            <a:pPr algn="ctr"/>
            <a:r>
              <a:rPr lang="en-US" sz="5344" dirty="0">
                <a:solidFill>
                  <a:srgbClr val="FFFFFF"/>
                </a:solidFill>
                <a:effectLst>
                  <a:outerShdw blurRad="25000" dist="50000" dir="2700000">
                    <a:srgbClr val="000000">
                      <a:alpha val="90000"/>
                    </a:srgbClr>
                  </a:outerShdw>
                </a:effectLst>
                <a:latin typeface="CooperHewitt-Medium"/>
              </a:rPr>
              <a:t>write down your questions, bring
them to the training group</a:t>
            </a:r>
          </a:p>
        </p:txBody>
      </p:sp>
    </p:spTree>
    <p:extLst>
      <p:ext uri="{BB962C8B-B14F-4D97-AF65-F5344CB8AC3E}">
        <p14:creationId xmlns:p14="http://schemas.microsoft.com/office/powerpoint/2010/main" xmlns="" val="2518804264"/>
      </p:ext>
    </p:extLst>
  </p:cSld>
  <p:clrMapOvr>
    <a:masterClrMapping/>
  </p:clrMapOvr>
  <p:transition>
    <p:wipe dir="d"/>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14140</TotalTime>
  <Words>638</Words>
  <Application>Microsoft Office PowerPoint</Application>
  <PresentationFormat>Custom</PresentationFormat>
  <Paragraphs>81</Paragraphs>
  <Slides>12</Slides>
  <Notes>10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Demonstration of CAN-MDS System</vt:lpstr>
      <vt:lpstr>Slide 2</vt:lpstr>
      <vt:lpstr>outline</vt:lpstr>
      <vt:lpstr>Slide 4</vt:lpstr>
      <vt:lpstr>Slide 5</vt:lpstr>
      <vt:lpstr>Slide 6</vt:lpstr>
      <vt:lpstr>Slide 7</vt:lpstr>
      <vt:lpstr>Slide 8</vt:lpstr>
      <vt:lpstr>Slide 9</vt:lpstr>
      <vt:lpstr>Slide 10</vt:lpstr>
      <vt:lpstr>Slide 11</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84</cp:revision>
  <dcterms:created xsi:type="dcterms:W3CDTF">2018-11-08T14:12:16Z</dcterms:created>
  <dcterms:modified xsi:type="dcterms:W3CDTF">2022-02-01T10:43:58Z</dcterms:modified>
</cp:coreProperties>
</file>